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6" r:id="rId1"/>
  </p:sldMasterIdLst>
  <p:notesMasterIdLst>
    <p:notesMasterId r:id="rId99"/>
  </p:notesMasterIdLst>
  <p:handoutMasterIdLst>
    <p:handoutMasterId r:id="rId100"/>
  </p:handoutMasterIdLst>
  <p:sldIdLst>
    <p:sldId id="256" r:id="rId2"/>
    <p:sldId id="457" r:id="rId3"/>
    <p:sldId id="458" r:id="rId4"/>
    <p:sldId id="459" r:id="rId5"/>
    <p:sldId id="462" r:id="rId6"/>
    <p:sldId id="523" r:id="rId7"/>
    <p:sldId id="463" r:id="rId8"/>
    <p:sldId id="522" r:id="rId9"/>
    <p:sldId id="464" r:id="rId10"/>
    <p:sldId id="465" r:id="rId11"/>
    <p:sldId id="466" r:id="rId12"/>
    <p:sldId id="467" r:id="rId13"/>
    <p:sldId id="468" r:id="rId14"/>
    <p:sldId id="469" r:id="rId15"/>
    <p:sldId id="489" r:id="rId16"/>
    <p:sldId id="492" r:id="rId17"/>
    <p:sldId id="493" r:id="rId18"/>
    <p:sldId id="494" r:id="rId19"/>
    <p:sldId id="499" r:id="rId20"/>
    <p:sldId id="508" r:id="rId21"/>
    <p:sldId id="515" r:id="rId22"/>
    <p:sldId id="516" r:id="rId23"/>
    <p:sldId id="518" r:id="rId24"/>
    <p:sldId id="519" r:id="rId25"/>
    <p:sldId id="520" r:id="rId26"/>
    <p:sldId id="521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8" r:id="rId42"/>
    <p:sldId id="539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  <p:sldId id="554" r:id="rId58"/>
    <p:sldId id="555" r:id="rId59"/>
    <p:sldId id="556" r:id="rId60"/>
    <p:sldId id="557" r:id="rId61"/>
    <p:sldId id="558" r:id="rId62"/>
    <p:sldId id="559" r:id="rId63"/>
    <p:sldId id="560" r:id="rId64"/>
    <p:sldId id="561" r:id="rId65"/>
    <p:sldId id="562" r:id="rId66"/>
    <p:sldId id="563" r:id="rId67"/>
    <p:sldId id="564" r:id="rId68"/>
    <p:sldId id="565" r:id="rId69"/>
    <p:sldId id="566" r:id="rId70"/>
    <p:sldId id="567" r:id="rId71"/>
    <p:sldId id="568" r:id="rId72"/>
    <p:sldId id="605" r:id="rId73"/>
    <p:sldId id="569" r:id="rId74"/>
    <p:sldId id="570" r:id="rId75"/>
    <p:sldId id="571" r:id="rId76"/>
    <p:sldId id="572" r:id="rId77"/>
    <p:sldId id="573" r:id="rId78"/>
    <p:sldId id="574" r:id="rId79"/>
    <p:sldId id="608" r:id="rId80"/>
    <p:sldId id="576" r:id="rId81"/>
    <p:sldId id="577" r:id="rId82"/>
    <p:sldId id="578" r:id="rId83"/>
    <p:sldId id="579" r:id="rId84"/>
    <p:sldId id="606" r:id="rId85"/>
    <p:sldId id="580" r:id="rId86"/>
    <p:sldId id="581" r:id="rId87"/>
    <p:sldId id="607" r:id="rId88"/>
    <p:sldId id="582" r:id="rId89"/>
    <p:sldId id="583" r:id="rId90"/>
    <p:sldId id="584" r:id="rId91"/>
    <p:sldId id="585" r:id="rId92"/>
    <p:sldId id="586" r:id="rId93"/>
    <p:sldId id="587" r:id="rId94"/>
    <p:sldId id="588" r:id="rId95"/>
    <p:sldId id="589" r:id="rId96"/>
    <p:sldId id="590" r:id="rId97"/>
    <p:sldId id="591" r:id="rId9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id Iomd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1" autoAdjust="0"/>
  </p:normalViewPr>
  <p:slideViewPr>
    <p:cSldViewPr>
      <p:cViewPr varScale="1">
        <p:scale>
          <a:sx n="88" d="100"/>
          <a:sy n="88" d="100"/>
        </p:scale>
        <p:origin x="-106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27C1-82F7-4A51-9401-2B13EF0CB5D8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8616E-4B90-4954-AAE1-6E67C172E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25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EC44-842F-4AB0-BB21-AAB15498E991}" type="datetimeFigureOut">
              <a:rPr lang="ru-RU" smtClean="0"/>
              <a:t>03.03.2017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116C-B7CE-4A89-9966-8E737C58F9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721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DD748-D0DB-4270-A9ED-E1080837CD7E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11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12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A7935-DC55-40D4-9504-0548E5739341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CC849-AC7F-4F16-8E4B-21294A989EF0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913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29EFA-AD97-4E3A-B8CB-1D749598D201}" type="slidenum">
              <a:rPr lang="ru-RU" smtClean="0"/>
              <a:pPr/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D1530-41F6-46FD-9635-05DA6C835B69}" type="slidenum">
              <a:rPr lang="ru-RU" smtClean="0"/>
              <a:pPr/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D1530-41F6-46FD-9635-05DA6C835B69}" type="slidenum">
              <a:rPr lang="ru-RU" smtClean="0"/>
              <a:pPr/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D1530-41F6-46FD-9635-05DA6C835B69}" type="slidenum">
              <a:rPr lang="ru-RU" smtClean="0"/>
              <a:pPr/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3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070C2E-A146-4087-91DE-4E2F727B9C2D}" type="slidenum">
              <a:rPr lang="ru-RU" sz="1200">
                <a:latin typeface="Arial" charset="0"/>
              </a:rPr>
              <a:pPr algn="r"/>
              <a:t>19</a:t>
            </a:fld>
            <a:endParaRPr lang="ru-R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BE5AAB-4850-4CC4-86DF-36AF85113EB5}" type="slidenum">
              <a:rPr lang="ru-RU" sz="1200" b="0"/>
              <a:pPr algn="r"/>
              <a:t>20</a:t>
            </a:fld>
            <a:endParaRPr lang="ru-RU" sz="1200" b="0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69636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B211C97E-0F4A-4E05-A883-3AC0FA9E06E2}" type="slidenum">
              <a:rPr lang="ru-RU" sz="1200" smtClean="0">
                <a:solidFill>
                  <a:prstClr val="black"/>
                </a:solidFill>
                <a:latin typeface="Arial" charset="0"/>
              </a:rPr>
              <a:pPr algn="r" eaLnBrk="1" hangingPunct="1"/>
              <a:t>3</a:t>
            </a:fld>
            <a:endParaRPr lang="ru-RU" sz="1200" smtClean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7219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DD748-D0DB-4270-A9ED-E1080837CD7E}" type="slidenum">
              <a:rPr lang="ru-RU" smtClean="0"/>
              <a:pPr/>
              <a:t>27</a:t>
            </a:fld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0B4CFFE5-23A4-4606-AA82-5F2C11692C65}" type="slidenum">
              <a:rPr lang="ru-RU" sz="1200">
                <a:latin typeface="Arial" charset="0"/>
              </a:rPr>
              <a:pPr algn="r" eaLnBrk="1" hangingPunct="1"/>
              <a:t>28</a:t>
            </a:fld>
            <a:endParaRPr lang="ru-RU" sz="120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1315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3BBF0-5D55-4098-A085-4D187EC268BD}" type="slidenum">
              <a:rPr lang="ru-RU" smtClean="0"/>
              <a:pPr/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0B4CFFE5-23A4-4606-AA82-5F2C11692C65}" type="slidenum">
              <a:rPr lang="ru-RU" sz="1200">
                <a:latin typeface="Arial" charset="0"/>
              </a:rPr>
              <a:pPr algn="r" eaLnBrk="1" hangingPunct="1"/>
              <a:t>34</a:t>
            </a:fld>
            <a:endParaRPr lang="ru-RU" sz="1200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08B12AAF-068B-4E93-B808-019FD4DAB0FD}" type="slidenum">
              <a:rPr lang="ru-RU" sz="1200">
                <a:latin typeface="Arial" charset="0"/>
              </a:rPr>
              <a:pPr algn="r" eaLnBrk="1" hangingPunct="1"/>
              <a:t>35</a:t>
            </a:fld>
            <a:endParaRPr lang="ru-RU" sz="120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23D0E68C-5CA9-4038-B5BD-8A1CE496973F}" type="slidenum">
              <a:rPr lang="ru-RU" sz="1200">
                <a:latin typeface="Arial" charset="0"/>
              </a:rPr>
              <a:pPr algn="r" eaLnBrk="1" hangingPunct="1"/>
              <a:t>36</a:t>
            </a:fld>
            <a:endParaRPr lang="ru-RU" sz="1200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EB573D6C-AB1F-4A5A-8BE5-984A2613AD94}" type="slidenum">
              <a:rPr lang="ru-RU" sz="1200">
                <a:latin typeface="Arial" charset="0"/>
              </a:rPr>
              <a:pPr algn="r" eaLnBrk="1" hangingPunct="1"/>
              <a:t>37</a:t>
            </a:fld>
            <a:endParaRPr lang="ru-RU" sz="120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58FDFDF9-5A85-4FE3-A5F6-0D58900A1701}" type="slidenum">
              <a:rPr lang="ru-RU" sz="1200">
                <a:latin typeface="Arial" charset="0"/>
              </a:rPr>
              <a:pPr algn="r" eaLnBrk="1" hangingPunct="1"/>
              <a:t>38</a:t>
            </a:fld>
            <a:endParaRPr lang="ru-RU" sz="120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36AAD7-8C99-4D24-A0A0-E133F0C1B9C3}" type="slidenum">
              <a:rPr lang="ru-RU" sz="1200">
                <a:latin typeface="Arial" charset="0"/>
              </a:rPr>
              <a:pPr algn="r"/>
              <a:t>39</a:t>
            </a:fld>
            <a:endParaRPr lang="ru-RU" sz="12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3AE1096-F142-49BE-BC95-0CE50503ECD7}" type="slidenum">
              <a:rPr lang="ru-RU" sz="1200">
                <a:latin typeface="Arial" charset="0"/>
              </a:rPr>
              <a:pPr algn="r"/>
              <a:t>40</a:t>
            </a:fld>
            <a:endParaRPr lang="ru-RU" sz="1200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3AE1096-F142-49BE-BC95-0CE50503ECD7}" type="slidenum">
              <a:rPr lang="ru-RU" sz="1200">
                <a:latin typeface="Arial" charset="0"/>
              </a:rPr>
              <a:pPr algn="r"/>
              <a:t>41</a:t>
            </a:fld>
            <a:endParaRPr lang="ru-RU" sz="1200">
              <a:latin typeface="Arial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24FB16B-A814-4D71-8452-10150FE36850}" type="slidenum">
              <a:rPr lang="ru-RU" sz="1200">
                <a:latin typeface="Arial" charset="0"/>
              </a:rPr>
              <a:pPr algn="r"/>
              <a:t>42</a:t>
            </a:fld>
            <a:endParaRPr lang="ru-RU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24FB16B-A814-4D71-8452-10150FE36850}" type="slidenum">
              <a:rPr lang="ru-RU" sz="1200">
                <a:latin typeface="Arial" charset="0"/>
              </a:rPr>
              <a:pPr algn="r"/>
              <a:t>43</a:t>
            </a:fld>
            <a:endParaRPr lang="ru-RU" sz="1200">
              <a:latin typeface="Arial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1DC1D4-00D0-44E3-8617-4E32AC1D3A09}" type="slidenum">
              <a:rPr lang="ru-RU" sz="1200">
                <a:latin typeface="Arial" charset="0"/>
              </a:rPr>
              <a:pPr algn="r"/>
              <a:t>44</a:t>
            </a:fld>
            <a:endParaRPr lang="ru-RU" sz="1200">
              <a:latin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9FBE0B-6349-493A-A21A-F1A365DE010D}" type="slidenum">
              <a:rPr lang="ru-RU" sz="1200">
                <a:latin typeface="Arial" charset="0"/>
              </a:rPr>
              <a:pPr algn="r"/>
              <a:t>45</a:t>
            </a:fld>
            <a:endParaRPr lang="ru-RU" sz="1200">
              <a:latin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0F0EE3D-CA26-4832-A2E1-F67F0FF123B6}" type="slidenum">
              <a:rPr lang="ru-RU" sz="1200">
                <a:latin typeface="Arial" charset="0"/>
              </a:rPr>
              <a:pPr algn="r"/>
              <a:t>46</a:t>
            </a:fld>
            <a:endParaRPr lang="ru-RU" sz="1200">
              <a:latin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416AC0-B5BB-405D-B8E6-5829C68D17BB}" type="slidenum">
              <a:rPr lang="ru-RU" sz="1200" b="0"/>
              <a:pPr algn="r"/>
              <a:t>47</a:t>
            </a:fld>
            <a:endParaRPr lang="ru-RU" sz="1200" b="0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020F04-1969-41B2-AE22-850C1B7A8173}" type="slidenum">
              <a:rPr lang="ru-RU" sz="1200">
                <a:latin typeface="Arial" charset="0"/>
              </a:rPr>
              <a:pPr algn="r"/>
              <a:t>49</a:t>
            </a:fld>
            <a:endParaRPr lang="ru-RU" sz="1200">
              <a:latin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716EAB7-E0D3-4124-9A30-7CDE17C5EFE1}" type="slidenum">
              <a:rPr lang="ru-RU" sz="1200">
                <a:latin typeface="Arial" charset="0"/>
              </a:rPr>
              <a:pPr algn="r"/>
              <a:t>50</a:t>
            </a:fld>
            <a:endParaRPr lang="ru-RU" sz="1200">
              <a:latin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C7F66-3AD0-4E64-87CA-762F2913C3D1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722FB98-C512-409C-9386-5272158144A0}" type="slidenum">
              <a:rPr lang="ru-RU" sz="1200">
                <a:latin typeface="Arial" charset="0"/>
              </a:rPr>
              <a:pPr algn="r"/>
              <a:t>51</a:t>
            </a:fld>
            <a:endParaRPr lang="ru-RU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722FB98-C512-409C-9386-5272158144A0}" type="slidenum">
              <a:rPr lang="ru-RU" sz="1200">
                <a:latin typeface="Arial" charset="0"/>
              </a:rPr>
              <a:pPr algn="r"/>
              <a:t>52</a:t>
            </a:fld>
            <a:endParaRPr lang="ru-RU" sz="120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416AC0-B5BB-405D-B8E6-5829C68D17BB}" type="slidenum">
              <a:rPr lang="ru-RU" sz="1200" b="0"/>
              <a:pPr algn="r"/>
              <a:t>53</a:t>
            </a:fld>
            <a:endParaRPr lang="ru-RU" sz="1200" b="0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416AC0-B5BB-405D-B8E6-5829C68D17BB}" type="slidenum">
              <a:rPr lang="ru-RU" sz="1200" b="0"/>
              <a:pPr algn="r"/>
              <a:t>54</a:t>
            </a:fld>
            <a:endParaRPr lang="ru-RU" sz="1200" b="0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6D9953-6ED7-4297-A131-F041D63D9293}" type="slidenum">
              <a:rPr lang="ru-RU" sz="1200" b="0"/>
              <a:pPr algn="r"/>
              <a:t>55</a:t>
            </a:fld>
            <a:endParaRPr lang="ru-RU" sz="1200" b="0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63F9AF-166A-4808-84C0-D0A5306E1458}" type="slidenum">
              <a:rPr lang="ru-RU" sz="1200">
                <a:latin typeface="Arial" charset="0"/>
              </a:rPr>
              <a:pPr algn="r"/>
              <a:t>56</a:t>
            </a:fld>
            <a:endParaRPr lang="ru-RU" sz="1200">
              <a:latin typeface="Arial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9A9037-2E65-4C96-B09C-DE61A96D5845}" type="slidenum">
              <a:rPr lang="ru-RU" sz="1200">
                <a:latin typeface="Arial" charset="0"/>
              </a:rPr>
              <a:pPr algn="r"/>
              <a:t>57</a:t>
            </a:fld>
            <a:endParaRPr lang="ru-RU" sz="1200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B48D8C-0D26-4029-A42C-81655D8F752F}" type="slidenum">
              <a:rPr lang="ru-RU" sz="1200">
                <a:latin typeface="Arial" charset="0"/>
              </a:rPr>
              <a:pPr algn="r"/>
              <a:t>58</a:t>
            </a:fld>
            <a:endParaRPr lang="ru-RU" sz="1200">
              <a:latin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6DD27F-25CF-47AA-8624-0EB8374531AF}" type="slidenum">
              <a:rPr lang="ru-RU" sz="1200">
                <a:latin typeface="Arial" charset="0"/>
              </a:rPr>
              <a:pPr algn="r"/>
              <a:t>59</a:t>
            </a:fld>
            <a:endParaRPr lang="ru-RU" sz="1200">
              <a:latin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81A516-2FD4-4F37-A548-3AFD7609A750}" type="slidenum">
              <a:rPr lang="ru-RU" sz="1200">
                <a:latin typeface="Arial" charset="0"/>
              </a:rPr>
              <a:pPr algn="r"/>
              <a:t>60</a:t>
            </a:fld>
            <a:endParaRPr lang="ru-RU" sz="1200">
              <a:latin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752AC-B8DA-4163-AD9B-2D88BB9EE4E6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85AEBC-9695-4520-ADCF-1F6BE40B7BC7}" type="slidenum">
              <a:rPr lang="ru-RU" sz="1200">
                <a:latin typeface="Arial" charset="0"/>
              </a:rPr>
              <a:pPr algn="r"/>
              <a:t>61</a:t>
            </a:fld>
            <a:endParaRPr lang="ru-RU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85AEBC-9695-4520-ADCF-1F6BE40B7BC7}" type="slidenum">
              <a:rPr lang="ru-RU" sz="1200">
                <a:latin typeface="Arial" charset="0"/>
              </a:rPr>
              <a:pPr algn="r"/>
              <a:t>62</a:t>
            </a:fld>
            <a:endParaRPr lang="ru-RU" sz="1200">
              <a:latin typeface="Arial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05319D1-8CEC-40CC-B187-30F0511BCF66}" type="slidenum">
              <a:rPr lang="ru-RU" sz="1200">
                <a:latin typeface="Arial" charset="0"/>
              </a:rPr>
              <a:pPr algn="r"/>
              <a:t>63</a:t>
            </a:fld>
            <a:endParaRPr lang="ru-RU" sz="1200">
              <a:latin typeface="Arial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D63822E-DFAB-48A5-A920-2275C5A2DD1C}" type="slidenum">
              <a:rPr lang="ru-RU" sz="1200">
                <a:latin typeface="Arial" charset="0"/>
              </a:rPr>
              <a:pPr algn="r"/>
              <a:t>64</a:t>
            </a:fld>
            <a:endParaRPr lang="ru-RU" sz="1200">
              <a:latin typeface="Arial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D0FDF4-F6B0-4B5D-A120-AF4A38BEDC36}" type="slidenum">
              <a:rPr lang="ru-RU" sz="1200">
                <a:latin typeface="Arial" charset="0"/>
              </a:rPr>
              <a:pPr algn="r"/>
              <a:t>65</a:t>
            </a:fld>
            <a:endParaRPr lang="ru-RU" sz="1200">
              <a:latin typeface="Arial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EDBF51-8A45-4147-9EE0-15D3160B1940}" type="slidenum">
              <a:rPr lang="ru-RU" sz="1200">
                <a:latin typeface="Arial" charset="0"/>
              </a:rPr>
              <a:pPr algn="r"/>
              <a:t>66</a:t>
            </a:fld>
            <a:endParaRPr lang="ru-RU" sz="1200">
              <a:latin typeface="Arial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EDBF51-8A45-4147-9EE0-15D3160B1940}" type="slidenum">
              <a:rPr lang="ru-RU" sz="1200">
                <a:latin typeface="Arial" charset="0"/>
              </a:rPr>
              <a:pPr algn="r"/>
              <a:t>67</a:t>
            </a:fld>
            <a:endParaRPr lang="ru-RU" sz="1200">
              <a:latin typeface="Arial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C6FAD3-57EF-4E19-819F-E3B5A0FBD513}" type="slidenum">
              <a:rPr lang="ru-RU" sz="1200">
                <a:latin typeface="Arial" charset="0"/>
              </a:rPr>
              <a:pPr algn="r"/>
              <a:t>68</a:t>
            </a:fld>
            <a:endParaRPr lang="ru-RU" sz="1200">
              <a:latin typeface="Arial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8C4866-D7C2-404A-9C38-05F2675E14EA}" type="slidenum">
              <a:rPr lang="ru-RU" sz="1200">
                <a:latin typeface="Arial" charset="0"/>
              </a:rPr>
              <a:pPr algn="r"/>
              <a:t>69</a:t>
            </a:fld>
            <a:endParaRPr lang="ru-RU" sz="1200">
              <a:latin typeface="Arial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A9491D-2937-4552-A2B3-3E7E319AA904}" type="slidenum">
              <a:rPr lang="ru-RU" sz="1200">
                <a:latin typeface="Arial" charset="0"/>
              </a:rPr>
              <a:pPr algn="r"/>
              <a:t>70</a:t>
            </a:fld>
            <a:endParaRPr lang="ru-RU" sz="1200">
              <a:latin typeface="Arial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752AC-B8DA-4163-AD9B-2D88BB9EE4E6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FBFBEC-355C-4212-B5F3-04F7E9438D58}" type="slidenum">
              <a:rPr lang="ru-RU" smtClean="0"/>
              <a:pPr/>
              <a:t>71</a:t>
            </a:fld>
            <a:endParaRPr lang="ru-RU" smtClean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A1B5D400-205D-4E15-86FF-F3F97F7AFE2C}" type="slidenum">
              <a:rPr lang="ru-RU" altLang="ru-RU" sz="1200">
                <a:latin typeface="Arial" charset="0"/>
              </a:rPr>
              <a:pPr algn="r" eaLnBrk="1" hangingPunct="1"/>
              <a:t>73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DBF834C9-25B9-461E-A523-5B399C8BB79F}" type="slidenum">
              <a:rPr lang="ru-RU" altLang="ru-RU" sz="1200">
                <a:latin typeface="Arial" charset="0"/>
              </a:rPr>
              <a:pPr algn="r" eaLnBrk="1" hangingPunct="1"/>
              <a:t>74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A1B5D400-205D-4E15-86FF-F3F97F7AFE2C}" type="slidenum">
              <a:rPr lang="ru-RU" altLang="ru-RU" sz="1200">
                <a:latin typeface="Arial" charset="0"/>
              </a:rPr>
              <a:pPr algn="r" eaLnBrk="1" hangingPunct="1"/>
              <a:t>75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A1B5D400-205D-4E15-86FF-F3F97F7AFE2C}" type="slidenum">
              <a:rPr lang="ru-RU" altLang="ru-RU" sz="1200">
                <a:latin typeface="Arial" charset="0"/>
              </a:rPr>
              <a:pPr algn="r" eaLnBrk="1" hangingPunct="1"/>
              <a:t>76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2F172FC3-4684-4397-8231-0962C340478C}" type="slidenum">
              <a:rPr lang="ru-RU" altLang="ru-RU" sz="1200">
                <a:latin typeface="Arial" charset="0"/>
              </a:rPr>
              <a:pPr algn="r" eaLnBrk="1" hangingPunct="1"/>
              <a:t>77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371E13-B4E1-4799-8F14-AC830B8FCF77}" type="slidenum">
              <a:rPr lang="ru-RU" sz="1200">
                <a:latin typeface="Arial" charset="0"/>
              </a:rPr>
              <a:pPr algn="r"/>
              <a:t>78</a:t>
            </a:fld>
            <a:endParaRPr lang="ru-RU" sz="1200">
              <a:latin typeface="Arial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15774F-27AA-4345-AD31-26DC8809150F}" type="slidenum">
              <a:rPr lang="ru-RU" altLang="ru-RU" sz="1200">
                <a:latin typeface="Arial" charset="0"/>
              </a:rPr>
              <a:pPr algn="r"/>
              <a:t>79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ru-RU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021695-B3C2-41A7-8501-01C32F6FCF44}" type="slidenum">
              <a:rPr lang="ru-RU" sz="1200">
                <a:latin typeface="Arial" charset="0"/>
              </a:rPr>
              <a:pPr algn="r"/>
              <a:t>80</a:t>
            </a:fld>
            <a:endParaRPr lang="ru-RU" sz="1200">
              <a:latin typeface="Arial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EFD890-5624-49C7-99D5-4D51B86A9837}" type="slidenum">
              <a:rPr lang="ru-RU" sz="1200">
                <a:latin typeface="Arial" charset="0"/>
              </a:rPr>
              <a:pPr algn="r"/>
              <a:t>81</a:t>
            </a:fld>
            <a:endParaRPr lang="ru-RU" sz="1200">
              <a:latin typeface="Arial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9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EFD890-5624-49C7-99D5-4D51B86A9837}" type="slidenum">
              <a:rPr lang="ru-RU" sz="1200">
                <a:latin typeface="Arial" charset="0"/>
              </a:rPr>
              <a:pPr algn="r"/>
              <a:t>82</a:t>
            </a:fld>
            <a:endParaRPr lang="ru-RU" sz="1200">
              <a:latin typeface="Arial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EC90C511-7F23-49B7-A712-1B98EEE4209A}" type="slidenum">
              <a:rPr lang="ru-RU" altLang="ru-RU" sz="1200">
                <a:latin typeface="Arial" charset="0"/>
              </a:rPr>
              <a:pPr algn="r" eaLnBrk="1" hangingPunct="1"/>
              <a:t>86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715BE-71A4-4A25-9374-C0132E4F1B09}" type="slidenum">
              <a:rPr lang="en-US" altLang="ru-RU" smtClean="0"/>
              <a:pPr/>
              <a:t>87</a:t>
            </a:fld>
            <a:endParaRPr lang="en-US" altLang="ru-RU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C64C-80A0-46FC-883B-05222A345A4B}" type="slidenum">
              <a:rPr lang="en-US" altLang="ru-RU"/>
              <a:pPr/>
              <a:t>89</a:t>
            </a:fld>
            <a:endParaRPr lang="en-US" altLang="ru-RU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C5D0B-51F8-468A-AF5B-7506B6116C17}" type="slidenum">
              <a:rPr lang="en-US" altLang="ru-RU"/>
              <a:pPr/>
              <a:t>90</a:t>
            </a:fld>
            <a:endParaRPr lang="en-US" altLang="ru-RU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6842ECF0-848B-43D1-950D-19A313740829}" type="slidenum">
              <a:rPr lang="ru-RU" altLang="ru-RU" sz="1200">
                <a:latin typeface="Arial" charset="0"/>
              </a:rPr>
              <a:pPr algn="r" eaLnBrk="1" hangingPunct="1"/>
              <a:t>94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ru-RU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0B0E0-D01D-4061-A249-47DDC042FF69}" type="slidenum">
              <a:rPr lang="en-US" altLang="ru-RU"/>
              <a:pPr/>
              <a:t>96</a:t>
            </a:fld>
            <a:endParaRPr lang="en-US" altLang="ru-RU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/>
            <a:fld id="{11042E58-65C2-4EEF-8785-D6DCB3E29761}" type="slidenum">
              <a:rPr lang="ru-RU" altLang="ru-RU" sz="1200">
                <a:latin typeface="Arial" charset="0"/>
              </a:rPr>
              <a:pPr algn="r" eaLnBrk="1" hangingPunct="1"/>
              <a:t>10</a:t>
            </a:fld>
            <a:endParaRPr lang="ru-RU" altLang="ru-RU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9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1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82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9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8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3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6B93-3610-478C-967D-2BC2732BC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3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80831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000" b="1" dirty="0" err="1" smtClean="0"/>
              <a:t>Правиловый</a:t>
            </a:r>
            <a:r>
              <a:rPr lang="ru-RU" sz="4000" b="1" dirty="0" smtClean="0"/>
              <a:t> </a:t>
            </a:r>
            <a:r>
              <a:rPr lang="ru-RU" sz="4000" b="1" dirty="0"/>
              <a:t>м</a:t>
            </a:r>
            <a:r>
              <a:rPr lang="ru-RU" sz="4000" b="1" dirty="0" smtClean="0"/>
              <a:t>ашинный перевод: краткий курс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A concise course in rule-based machine translation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416824" cy="2095128"/>
          </a:xfrm>
        </p:spPr>
        <p:txBody>
          <a:bodyPr>
            <a:normAutofit fontScale="62500" lnSpcReduction="20000"/>
          </a:bodyPr>
          <a:lstStyle/>
          <a:p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Л.Л.Иомдин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Институт проблем передачи информации им.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А.А.Харкевича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РАН;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РГГУ;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Москва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</a:t>
            </a: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Лекции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5-6.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Компьютерный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интаксис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компьютерный словарь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5-6.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10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2843808" y="6356350"/>
            <a:ext cx="396044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20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 и валентности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Ребенок спит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1 актант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Полиция бездействует				</a:t>
            </a:r>
            <a:r>
              <a:rPr lang="ru-RU" altLang="ru-RU" sz="2000" dirty="0" smtClean="0">
                <a:solidFill>
                  <a:srgbClr val="FF0000"/>
                </a:solidFill>
              </a:rPr>
              <a:t>1 актант</a:t>
            </a:r>
            <a:endParaRPr lang="ru-RU" altLang="ru-RU" sz="2000" i="1" dirty="0" smtClean="0"/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Иван построил дом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Иван вырастил сына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Иван посадил дерево					</a:t>
            </a:r>
            <a:r>
              <a:rPr lang="ru-RU" altLang="ru-RU" sz="2000" dirty="0" smtClean="0">
                <a:solidFill>
                  <a:srgbClr val="FF0000"/>
                </a:solidFill>
              </a:rPr>
              <a:t>2 </a:t>
            </a:r>
            <a:r>
              <a:rPr lang="ru-RU" altLang="ru-RU" sz="2000" dirty="0">
                <a:solidFill>
                  <a:srgbClr val="FF0000"/>
                </a:solidFill>
              </a:rPr>
              <a:t>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2000" i="1" dirty="0" smtClean="0"/>
              <a:t>Клара у Карла украла кларнет 			</a:t>
            </a:r>
            <a:r>
              <a:rPr lang="ru-RU" altLang="ru-RU" sz="2000" dirty="0" smtClean="0">
                <a:solidFill>
                  <a:srgbClr val="FF0000"/>
                </a:solidFill>
              </a:rPr>
              <a:t>3 </a:t>
            </a:r>
            <a:r>
              <a:rPr lang="ru-RU" altLang="ru-RU" sz="2000" dirty="0">
                <a:solidFill>
                  <a:srgbClr val="FF0000"/>
                </a:solidFill>
              </a:rPr>
              <a:t>актанта</a:t>
            </a:r>
            <a:endParaRPr lang="ru-RU" altLang="ru-RU" sz="2000" i="1" dirty="0" smtClean="0"/>
          </a:p>
          <a:p>
            <a:pPr eaLnBrk="1" hangingPunct="1">
              <a:buFontTx/>
              <a:buChar char="•"/>
            </a:pPr>
            <a:r>
              <a:rPr lang="ru-RU" altLang="ru-RU" sz="2000" i="1" dirty="0"/>
              <a:t>Клара у Карла </a:t>
            </a:r>
            <a:r>
              <a:rPr lang="ru-RU" altLang="ru-RU" sz="2000" i="1" dirty="0" smtClean="0"/>
              <a:t>купила кларнет </a:t>
            </a:r>
            <a:r>
              <a:rPr lang="ru-RU" altLang="ru-RU" sz="2000" i="1" dirty="0"/>
              <a:t> за 100 </a:t>
            </a:r>
            <a:r>
              <a:rPr lang="ru-RU" altLang="ru-RU" sz="2000" i="1" dirty="0" smtClean="0"/>
              <a:t>гульденов</a:t>
            </a:r>
            <a:r>
              <a:rPr lang="ru-RU" altLang="ru-RU" sz="2000" i="1" dirty="0"/>
              <a:t>	</a:t>
            </a:r>
            <a:r>
              <a:rPr lang="ru-RU" altLang="ru-RU" sz="2000" dirty="0" smtClean="0">
                <a:solidFill>
                  <a:srgbClr val="FF0000"/>
                </a:solidFill>
              </a:rPr>
              <a:t>4 актанта</a:t>
            </a:r>
          </a:p>
          <a:p>
            <a:pPr marL="0" indent="0" eaLnBrk="1" hangingPunct="1">
              <a:buNone/>
            </a:pPr>
            <a:r>
              <a:rPr lang="ru-RU" altLang="ru-RU" sz="2400" dirty="0" smtClean="0"/>
              <a:t>Способности слова (глагола, существительного и др.) присоединять к себе актанты ситуации называются валентностями этого слова. Количество валентностей определяется тем, какое минимальное число актантов нужно использовать для толкования слова.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4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5-6.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20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 и валентности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ru-RU" altLang="ru-RU" sz="2400" dirty="0" smtClean="0"/>
              <a:t>Во всех примерах на пред. слайде реально встречаются все актанты, представляющие валентности соответствующих глаголов, т.е. все их валентности насыщены.  Тем самым глагол  </a:t>
            </a:r>
            <a:r>
              <a:rPr lang="ru-RU" altLang="ru-RU" sz="2400" i="1" dirty="0" smtClean="0"/>
              <a:t>спать </a:t>
            </a:r>
            <a:r>
              <a:rPr lang="ru-RU" altLang="ru-RU" sz="2400" dirty="0" smtClean="0"/>
              <a:t>имеет 1 валентность, глагол </a:t>
            </a:r>
            <a:r>
              <a:rPr lang="ru-RU" altLang="ru-RU" sz="2400" i="1" dirty="0" smtClean="0"/>
              <a:t>украсть - </a:t>
            </a:r>
            <a:r>
              <a:rPr lang="ru-RU" altLang="ru-RU" sz="2400" dirty="0" smtClean="0"/>
              <a:t>3 валентности и т.д.</a:t>
            </a:r>
          </a:p>
          <a:p>
            <a:pPr marL="0" indent="0" eaLnBrk="1" hangingPunct="1">
              <a:buNone/>
            </a:pPr>
            <a:r>
              <a:rPr lang="ru-RU" altLang="ru-RU" sz="2400" dirty="0" smtClean="0"/>
              <a:t>В предложениях </a:t>
            </a:r>
            <a:r>
              <a:rPr lang="ru-RU" altLang="ru-RU" sz="2400" i="1" dirty="0"/>
              <a:t>Клара </a:t>
            </a:r>
            <a:r>
              <a:rPr lang="ru-RU" altLang="ru-RU" sz="2400" i="1" dirty="0" smtClean="0"/>
              <a:t>украла </a:t>
            </a:r>
            <a:r>
              <a:rPr lang="ru-RU" altLang="ru-RU" sz="2400" i="1" dirty="0"/>
              <a:t>кларнет </a:t>
            </a:r>
            <a:r>
              <a:rPr lang="ru-RU" altLang="ru-RU" sz="2400" dirty="0" smtClean="0"/>
              <a:t>или </a:t>
            </a:r>
            <a:r>
              <a:rPr lang="ru-RU" altLang="ru-RU" sz="2400" i="1" dirty="0"/>
              <a:t>Клара </a:t>
            </a:r>
            <a:r>
              <a:rPr lang="ru-RU" altLang="ru-RU" sz="2400" i="1" dirty="0" smtClean="0"/>
              <a:t>купила кларнет </a:t>
            </a:r>
            <a:r>
              <a:rPr lang="ru-RU" altLang="ru-RU" sz="2400" dirty="0" smtClean="0"/>
              <a:t>лишь часть валентностей насыщена. </a:t>
            </a:r>
          </a:p>
          <a:p>
            <a:pPr marL="0" indent="0" eaLnBrk="1" hangingPunct="1">
              <a:buNone/>
            </a:pPr>
            <a:endParaRPr lang="ru-RU" altLang="ru-RU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altLang="ru-RU" sz="2400" dirty="0">
                <a:solidFill>
                  <a:srgbClr val="FF0000"/>
                </a:solidFill>
              </a:rPr>
              <a:t>Теория валентностей (и грамматика зависимостей)</a:t>
            </a:r>
            <a:r>
              <a:rPr lang="en-US" altLang="ru-RU" sz="24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Lucien </a:t>
            </a:r>
            <a:r>
              <a:rPr lang="en-US" sz="2400" b="1" dirty="0" err="1" smtClean="0">
                <a:solidFill>
                  <a:srgbClr val="FF0000"/>
                </a:solidFill>
              </a:rPr>
              <a:t>Tesnière</a:t>
            </a:r>
            <a:r>
              <a:rPr lang="en-US" sz="24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sz="2400" i="1" dirty="0" err="1">
                <a:solidFill>
                  <a:srgbClr val="FF0000"/>
                </a:solidFill>
              </a:rPr>
              <a:t>Esquisse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d'une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syntaxe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structurale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Klincksieck</a:t>
            </a:r>
            <a:r>
              <a:rPr lang="en-US" sz="2400" dirty="0">
                <a:solidFill>
                  <a:srgbClr val="FF0000"/>
                </a:solidFill>
              </a:rPr>
              <a:t>, Paris 1953.</a:t>
            </a:r>
          </a:p>
          <a:p>
            <a:r>
              <a:rPr lang="en-US" sz="2400" i="1" dirty="0" err="1">
                <a:solidFill>
                  <a:srgbClr val="FF0000"/>
                </a:solidFill>
              </a:rPr>
              <a:t>Éléments</a:t>
            </a:r>
            <a:r>
              <a:rPr lang="en-US" sz="2400" i="1" dirty="0">
                <a:solidFill>
                  <a:srgbClr val="FF0000"/>
                </a:solidFill>
              </a:rPr>
              <a:t> de </a:t>
            </a:r>
            <a:r>
              <a:rPr lang="en-US" sz="2400" i="1" dirty="0" err="1">
                <a:solidFill>
                  <a:srgbClr val="FF0000"/>
                </a:solidFill>
              </a:rPr>
              <a:t>syntaxe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structurale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Klincksieck</a:t>
            </a:r>
            <a:r>
              <a:rPr lang="en-US" sz="2400" dirty="0">
                <a:solidFill>
                  <a:srgbClr val="FF0000"/>
                </a:solidFill>
              </a:rPr>
              <a:t>, Paris 1959.</a:t>
            </a:r>
            <a:endParaRPr lang="en-US" altLang="ru-RU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altLang="ru-RU" sz="2400" b="1" dirty="0" smtClean="0">
                <a:solidFill>
                  <a:srgbClr val="FF0000"/>
                </a:solidFill>
              </a:rPr>
              <a:t>Люсьен Теньер</a:t>
            </a:r>
            <a:r>
              <a:rPr lang="ru-RU" altLang="ru-RU" sz="2400" dirty="0" smtClean="0">
                <a:solidFill>
                  <a:srgbClr val="FF0000"/>
                </a:solidFill>
              </a:rPr>
              <a:t>. </a:t>
            </a:r>
            <a:r>
              <a:rPr lang="ru-RU" sz="2400" dirty="0" smtClean="0">
                <a:solidFill>
                  <a:srgbClr val="FF0000"/>
                </a:solidFill>
              </a:rPr>
              <a:t>Основы </a:t>
            </a:r>
            <a:r>
              <a:rPr lang="ru-RU" sz="2400" dirty="0">
                <a:solidFill>
                  <a:srgbClr val="FF0000"/>
                </a:solidFill>
              </a:rPr>
              <a:t>структурного синтаксиса. / Пер. с франц. Вступ. ст. и общ. ред. В. Г. Гака. — М.: Прогресс, 1988. </a:t>
            </a:r>
            <a:endParaRPr lang="ru-RU" altLang="ru-RU" sz="240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Char char="•"/>
            </a:pPr>
            <a:endParaRPr lang="ru-RU" altLang="ru-RU" sz="1600" i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ru-RU" altLang="ru-RU" sz="1600" i="1" dirty="0">
                <a:solidFill>
                  <a:srgbClr val="FF0000"/>
                </a:solidFill>
              </a:rPr>
              <a:t> </a:t>
            </a:r>
            <a:r>
              <a:rPr lang="ru-RU" altLang="ru-RU" sz="1600" i="1" dirty="0" smtClean="0">
                <a:solidFill>
                  <a:srgbClr val="FF0000"/>
                </a:solidFill>
              </a:rPr>
              <a:t> </a:t>
            </a:r>
            <a:endParaRPr lang="ru-RU" alt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5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5-6.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12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20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 и </a:t>
            </a:r>
            <a:r>
              <a:rPr lang="ru-RU" altLang="ru-RU" sz="3400" b="1" dirty="0" err="1" smtClean="0"/>
              <a:t>сирконстанты</a:t>
            </a:r>
            <a:endParaRPr lang="ru-RU" altLang="ru-RU" sz="3400" b="1" dirty="0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ru-RU" altLang="ru-RU" sz="2800" i="1" dirty="0" smtClean="0"/>
              <a:t>Клара </a:t>
            </a:r>
            <a:r>
              <a:rPr lang="ru-RU" altLang="ru-RU" sz="2800" i="1" dirty="0"/>
              <a:t>у Карла </a:t>
            </a:r>
            <a:r>
              <a:rPr lang="ru-RU" altLang="ru-RU" sz="2800" i="1" dirty="0" smtClean="0"/>
              <a:t>купила кларнет за 100 гульденов на набережной </a:t>
            </a:r>
            <a:r>
              <a:rPr lang="ru-RU" altLang="ru-RU" sz="2800" i="1" dirty="0" err="1" smtClean="0"/>
              <a:t>Хендрика</a:t>
            </a:r>
            <a:r>
              <a:rPr lang="ru-RU" altLang="ru-RU" sz="2800" i="1" dirty="0" smtClean="0"/>
              <a:t> в Амстердаме 						</a:t>
            </a:r>
            <a:r>
              <a:rPr lang="ru-RU" altLang="ru-RU" sz="2800" dirty="0" smtClean="0">
                <a:solidFill>
                  <a:srgbClr val="00B0F0"/>
                </a:solidFill>
              </a:rPr>
              <a:t>1 </a:t>
            </a:r>
            <a:r>
              <a:rPr lang="ru-RU" altLang="ru-RU" sz="2800" dirty="0" err="1" smtClean="0">
                <a:solidFill>
                  <a:srgbClr val="00B0F0"/>
                </a:solidFill>
              </a:rPr>
              <a:t>сирконстант</a:t>
            </a:r>
            <a:endParaRPr lang="ru-RU" altLang="ru-RU" sz="2800" dirty="0" smtClean="0">
              <a:solidFill>
                <a:srgbClr val="00B0F0"/>
              </a:solidFill>
            </a:endParaRPr>
          </a:p>
          <a:p>
            <a:pPr>
              <a:buFontTx/>
              <a:buChar char="•"/>
            </a:pPr>
            <a:r>
              <a:rPr lang="ru-RU" altLang="ru-RU" sz="2800" i="1" dirty="0"/>
              <a:t>Клара у Карла купила кларнет за 100 гульденов на набережной </a:t>
            </a:r>
            <a:r>
              <a:rPr lang="ru-RU" altLang="ru-RU" sz="2800" i="1" dirty="0" err="1"/>
              <a:t>Хендрика</a:t>
            </a:r>
            <a:r>
              <a:rPr lang="ru-RU" altLang="ru-RU" sz="2800" i="1" dirty="0"/>
              <a:t> в Амстердаме </a:t>
            </a:r>
            <a:br>
              <a:rPr lang="ru-RU" altLang="ru-RU" sz="2800" i="1" dirty="0"/>
            </a:br>
            <a:r>
              <a:rPr lang="ru-RU" altLang="ru-RU" sz="2800" i="1" dirty="0" smtClean="0"/>
              <a:t>в 5 часов утра 			</a:t>
            </a:r>
            <a:r>
              <a:rPr lang="ru-RU" altLang="ru-RU" sz="2800" dirty="0" smtClean="0">
                <a:solidFill>
                  <a:srgbClr val="00B0F0"/>
                </a:solidFill>
              </a:rPr>
              <a:t>2 </a:t>
            </a:r>
            <a:r>
              <a:rPr lang="ru-RU" altLang="ru-RU" sz="2800" dirty="0" err="1" smtClean="0">
                <a:solidFill>
                  <a:srgbClr val="00B0F0"/>
                </a:solidFill>
              </a:rPr>
              <a:t>сирконстанта</a:t>
            </a:r>
            <a:endParaRPr lang="ru-RU" altLang="ru-RU" sz="2800" dirty="0" smtClean="0">
              <a:solidFill>
                <a:srgbClr val="00B0F0"/>
              </a:solidFill>
            </a:endParaRPr>
          </a:p>
          <a:p>
            <a:pPr eaLnBrk="1" hangingPunct="1">
              <a:buFontTx/>
              <a:buChar char="•"/>
            </a:pPr>
            <a:r>
              <a:rPr lang="ru-RU" altLang="ru-RU" sz="2800" i="1" dirty="0"/>
              <a:t>Клара у Карла купила кларнет за 100 гульденов на набережной </a:t>
            </a:r>
            <a:r>
              <a:rPr lang="ru-RU" altLang="ru-RU" sz="2800" i="1" dirty="0" err="1"/>
              <a:t>Хендрика</a:t>
            </a:r>
            <a:r>
              <a:rPr lang="ru-RU" altLang="ru-RU" sz="2800" i="1" dirty="0"/>
              <a:t> </a:t>
            </a:r>
            <a:r>
              <a:rPr lang="ru-RU" altLang="ru-RU" sz="2800" i="1" dirty="0" smtClean="0"/>
              <a:t>в Амстердаме </a:t>
            </a:r>
            <a:r>
              <a:rPr lang="ru-RU" altLang="ru-RU" sz="2800" i="1" dirty="0"/>
              <a:t>в 5 часов утра </a:t>
            </a:r>
            <a:r>
              <a:rPr lang="ru-RU" altLang="ru-RU" sz="2800" i="1" dirty="0" smtClean="0"/>
              <a:t>после долгих уговоров </a:t>
            </a:r>
            <a:r>
              <a:rPr lang="ru-RU" altLang="ru-RU" sz="2800" dirty="0" smtClean="0">
                <a:solidFill>
                  <a:srgbClr val="00B0F0"/>
                </a:solidFill>
              </a:rPr>
              <a:t>3 </a:t>
            </a:r>
            <a:r>
              <a:rPr lang="ru-RU" altLang="ru-RU" sz="2800" dirty="0" err="1">
                <a:solidFill>
                  <a:srgbClr val="00B0F0"/>
                </a:solidFill>
              </a:rPr>
              <a:t>сирконстанта</a:t>
            </a:r>
            <a:endParaRPr lang="ru-RU" altLang="ru-RU" sz="2800" dirty="0">
              <a:solidFill>
                <a:srgbClr val="00B0F0"/>
              </a:solidFill>
            </a:endParaRPr>
          </a:p>
          <a:p>
            <a:pPr eaLnBrk="1" hangingPunct="1">
              <a:buFontTx/>
              <a:buChar char="•"/>
            </a:pPr>
            <a:endParaRPr lang="ru-RU" altLang="ru-RU" sz="3000" dirty="0">
              <a:solidFill>
                <a:srgbClr val="00B0F0"/>
              </a:solidFill>
            </a:endParaRPr>
          </a:p>
          <a:p>
            <a:pPr eaLnBrk="1" hangingPunct="1">
              <a:buFontTx/>
              <a:buChar char="•"/>
            </a:pPr>
            <a:endParaRPr lang="ru-RU" altLang="ru-RU" sz="3000" dirty="0" smtClean="0">
              <a:solidFill>
                <a:srgbClr val="00B0F0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2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696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fontAlgn="auto">
              <a:defRPr/>
            </a:pPr>
            <a:r>
              <a:rPr lang="ru-RU" sz="3400" dirty="0"/>
              <a:t>Актантные </a:t>
            </a:r>
            <a:r>
              <a:rPr lang="ru-RU" sz="3400" dirty="0" err="1"/>
              <a:t>СинтО</a:t>
            </a:r>
            <a:endParaRPr lang="ru-RU" sz="3400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2136155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fontAlgn="auto">
              <a:buFontTx/>
              <a:buChar char="•"/>
              <a:defRPr/>
            </a:pPr>
            <a:r>
              <a:rPr lang="ru-RU" sz="3400" dirty="0" smtClean="0"/>
              <a:t>Предикативное</a:t>
            </a:r>
          </a:p>
          <a:p>
            <a:pPr fontAlgn="auto">
              <a:buFontTx/>
              <a:buChar char="•"/>
              <a:defRPr/>
            </a:pPr>
            <a:r>
              <a:rPr lang="ru-RU" sz="3400" dirty="0" smtClean="0"/>
              <a:t>Агентивное</a:t>
            </a:r>
          </a:p>
          <a:p>
            <a:pPr fontAlgn="auto">
              <a:buFontTx/>
              <a:buChar char="•"/>
              <a:defRPr/>
            </a:pPr>
            <a:r>
              <a:rPr lang="ru-RU" sz="3400" dirty="0" err="1" smtClean="0"/>
              <a:t>Комплетивные</a:t>
            </a:r>
            <a:endParaRPr lang="ru-RU" sz="3400" dirty="0" smtClean="0"/>
          </a:p>
          <a:p>
            <a:pPr fontAlgn="auto">
              <a:buFontTx/>
              <a:buChar char="•"/>
              <a:defRPr/>
            </a:pPr>
            <a:r>
              <a:rPr lang="ru-RU" sz="3400" dirty="0" err="1" smtClean="0"/>
              <a:t>Присвязочное</a:t>
            </a:r>
            <a:endParaRPr lang="ru-RU" sz="3400" dirty="0" smtClean="0"/>
          </a:p>
          <a:p>
            <a:pPr fontAlgn="auto">
              <a:buFontTx/>
              <a:buChar char="•"/>
              <a:defRPr/>
            </a:pPr>
            <a:r>
              <a:rPr lang="ru-RU" sz="3400" dirty="0" smtClean="0"/>
              <a:t>Дательно-субъектное</a:t>
            </a:r>
          </a:p>
          <a:p>
            <a:pPr fontAlgn="auto">
              <a:buFontTx/>
              <a:buChar char="•"/>
              <a:defRPr/>
            </a:pPr>
            <a:r>
              <a:rPr lang="ru-RU" sz="3400" dirty="0" smtClean="0"/>
              <a:t>Предложное</a:t>
            </a:r>
            <a:endParaRPr lang="en-US" sz="3400" dirty="0" smtClean="0"/>
          </a:p>
          <a:p>
            <a:pPr fontAlgn="auto">
              <a:buFontTx/>
              <a:buChar char="•"/>
              <a:defRPr/>
            </a:pPr>
            <a:r>
              <a:rPr lang="en-US" sz="3400" dirty="0" smtClean="0"/>
              <a:t>…</a:t>
            </a:r>
            <a:endParaRPr lang="ru-RU" sz="3400" dirty="0" smtClean="0"/>
          </a:p>
        </p:txBody>
      </p:sp>
      <p:sp>
        <p:nvSpPr>
          <p:cNvPr id="14848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ШАД: правиловый МП. Лекции 5-6.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5-6.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1250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E7D49CA-0CFB-44AB-9B8E-A866C41FCCFB}" type="slidenum">
              <a:rPr lang="ru-RU" smtClean="0">
                <a:solidFill>
                  <a:schemeClr val="tx1"/>
                </a:solidFill>
              </a:rPr>
              <a:pPr/>
              <a:t>14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50213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Предикативное </a:t>
            </a:r>
            <a:r>
              <a:rPr lang="ru-RU" sz="3600" dirty="0" err="1" smtClean="0">
                <a:solidFill>
                  <a:schemeClr val="tx1"/>
                </a:solidFill>
              </a:rPr>
              <a:t>СинтО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3672409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ru-RU" b="1" dirty="0" err="1"/>
              <a:t>Прототипический</a:t>
            </a:r>
            <a:r>
              <a:rPr lang="ru-RU" b="1" dirty="0"/>
              <a:t> случай: </a:t>
            </a:r>
            <a:br>
              <a:rPr lang="ru-RU" b="1" dirty="0"/>
            </a:br>
            <a:r>
              <a:rPr lang="ru-RU" b="1" dirty="0"/>
              <a:t>подлежащее в именительном падеже</a:t>
            </a:r>
            <a:endParaRPr lang="ru-RU" dirty="0"/>
          </a:p>
          <a:p>
            <a:pPr>
              <a:buNone/>
            </a:pPr>
            <a:r>
              <a:rPr lang="ru-RU" b="1" i="1" dirty="0" err="1" smtClean="0"/>
              <a:t>Отец</a:t>
            </a:r>
            <a:r>
              <a:rPr lang="ru-RU" baseline="-25000" dirty="0" err="1" smtClean="0"/>
              <a:t>им</a:t>
            </a:r>
            <a:r>
              <a:rPr lang="ru-RU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Y</a:t>
            </a:r>
            <a:r>
              <a:rPr lang="en-US" dirty="0" smtClean="0"/>
              <a:t>]</a:t>
            </a:r>
            <a:r>
              <a:rPr lang="ru-RU" i="1" dirty="0" smtClean="0"/>
              <a:t>  был </a:t>
            </a:r>
            <a:r>
              <a:rPr lang="en-US" dirty="0"/>
              <a:t>[X] </a:t>
            </a:r>
            <a:r>
              <a:rPr lang="ru-RU" i="1" dirty="0" smtClean="0"/>
              <a:t>на работе.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b="1" i="1" dirty="0" err="1" smtClean="0"/>
              <a:t>Отец</a:t>
            </a:r>
            <a:r>
              <a:rPr lang="ru-RU" baseline="-25000" dirty="0" err="1" smtClean="0"/>
              <a:t>им</a:t>
            </a:r>
            <a:r>
              <a:rPr lang="ru-RU" i="1" dirty="0" smtClean="0"/>
              <a:t> </a:t>
            </a:r>
            <a:r>
              <a:rPr lang="ru-RU" i="1" dirty="0"/>
              <a:t> </a:t>
            </a:r>
            <a:r>
              <a:rPr lang="en-US" dirty="0" smtClean="0"/>
              <a:t>[Y] </a:t>
            </a:r>
            <a:r>
              <a:rPr lang="ru-RU" dirty="0" smtClean="0"/>
              <a:t>                </a:t>
            </a:r>
            <a:r>
              <a:rPr lang="ru-RU" i="1" dirty="0" smtClean="0"/>
              <a:t>не был </a:t>
            </a:r>
            <a:r>
              <a:rPr lang="en-US" dirty="0" smtClean="0"/>
              <a:t>[X] </a:t>
            </a:r>
            <a:r>
              <a:rPr lang="ru-RU" i="1" dirty="0" smtClean="0"/>
              <a:t>на работе.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Почему </a:t>
            </a:r>
            <a:r>
              <a:rPr lang="ru-RU" b="1" i="1" dirty="0" err="1" smtClean="0"/>
              <a:t>ты</a:t>
            </a:r>
            <a:r>
              <a:rPr lang="ru-RU" baseline="-25000" dirty="0" err="1" smtClean="0"/>
              <a:t>им</a:t>
            </a:r>
            <a:r>
              <a:rPr lang="ru-RU" i="1" dirty="0" smtClean="0"/>
              <a:t> </a:t>
            </a:r>
            <a:r>
              <a:rPr lang="ru-RU" i="1" dirty="0"/>
              <a:t> </a:t>
            </a:r>
            <a:r>
              <a:rPr lang="en-US" dirty="0" smtClean="0"/>
              <a:t>[Y</a:t>
            </a:r>
            <a:r>
              <a:rPr lang="en-US" baseline="-25000" dirty="0" smtClean="0"/>
              <a:t>1</a:t>
            </a:r>
            <a:r>
              <a:rPr lang="en-US" dirty="0" smtClean="0"/>
              <a:t>] </a:t>
            </a:r>
            <a:r>
              <a:rPr lang="ru-RU" i="1" dirty="0" smtClean="0"/>
              <a:t>звонишь  </a:t>
            </a:r>
            <a:r>
              <a:rPr lang="en-US" dirty="0"/>
              <a:t>[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] </a:t>
            </a:r>
            <a:r>
              <a:rPr lang="ru-RU" i="1" dirty="0" smtClean="0"/>
              <a:t>так поздно, случилось</a:t>
            </a:r>
            <a:r>
              <a:rPr lang="en-US" i="1" dirty="0" smtClean="0"/>
              <a:t> </a:t>
            </a:r>
            <a:r>
              <a:rPr lang="en-US" dirty="0" smtClean="0"/>
              <a:t>[X</a:t>
            </a:r>
            <a:r>
              <a:rPr lang="en-US" baseline="-25000" dirty="0" smtClean="0"/>
              <a:t>2</a:t>
            </a:r>
            <a:r>
              <a:rPr lang="en-US" dirty="0" smtClean="0"/>
              <a:t>] </a:t>
            </a:r>
            <a:r>
              <a:rPr lang="ru-RU" b="1" i="1" dirty="0" smtClean="0"/>
              <a:t>что-</a:t>
            </a:r>
            <a:r>
              <a:rPr lang="ru-RU" b="1" i="1" dirty="0" err="1" smtClean="0"/>
              <a:t>нибудь</a:t>
            </a:r>
            <a:r>
              <a:rPr lang="ru-RU" baseline="-25000" dirty="0" err="1" smtClean="0"/>
              <a:t>им</a:t>
            </a:r>
            <a:r>
              <a:rPr lang="ru-RU" i="1" dirty="0"/>
              <a:t> </a:t>
            </a:r>
            <a:r>
              <a:rPr lang="en-US" dirty="0" smtClean="0"/>
              <a:t>[Y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  <a:r>
              <a:rPr lang="ru-RU" i="1" dirty="0" smtClean="0"/>
              <a:t>?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2699792" y="3501008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7824" y="31409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предик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utoUpdateAnimBg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5-6.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1811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19C0F6-69E6-43BF-B6E7-C9E1C9F60BA5}" type="slidenum">
              <a:rPr lang="ru-RU" smtClean="0">
                <a:solidFill>
                  <a:schemeClr val="tx1"/>
                </a:solidFill>
              </a:rPr>
              <a:pPr/>
              <a:t>15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050212" cy="9366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ru-RU" sz="3600" b="1" dirty="0"/>
              <a:t>Агентивное </a:t>
            </a:r>
            <a:r>
              <a:rPr lang="ru-RU" sz="3600" b="1" dirty="0" err="1"/>
              <a:t>СинтО</a:t>
            </a:r>
            <a:endParaRPr lang="ru-RU" sz="36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364" y="1556792"/>
            <a:ext cx="8856984" cy="453628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Этот проект рассматривался</a:t>
            </a:r>
            <a:r>
              <a:rPr lang="en-US" sz="2800" dirty="0"/>
              <a:t> </a:t>
            </a:r>
            <a:r>
              <a:rPr lang="en-US" sz="2800" dirty="0" smtClean="0"/>
              <a:t>[X]</a:t>
            </a:r>
            <a:r>
              <a:rPr lang="ru-RU" sz="3000" i="1" dirty="0" smtClean="0"/>
              <a:t> президентом</a:t>
            </a:r>
            <a:r>
              <a:rPr lang="en-US" sz="2800" dirty="0"/>
              <a:t> [Y]</a:t>
            </a:r>
            <a:r>
              <a:rPr lang="ru-RU" sz="3000" i="1" dirty="0" smtClean="0"/>
              <a:t>.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Этот проект был рассмотрен </a:t>
            </a:r>
            <a:r>
              <a:rPr lang="en-US" sz="2800" dirty="0" smtClean="0"/>
              <a:t>[X] </a:t>
            </a:r>
            <a:r>
              <a:rPr lang="ru-RU" sz="3000" i="1" dirty="0" smtClean="0"/>
              <a:t>президентом</a:t>
            </a:r>
            <a:r>
              <a:rPr lang="en-US" sz="2800" dirty="0"/>
              <a:t> [Y]</a:t>
            </a:r>
            <a:r>
              <a:rPr lang="ru-RU" sz="3000" i="1" dirty="0" smtClean="0"/>
              <a:t>.</a:t>
            </a:r>
            <a:r>
              <a:rPr lang="ru-RU" sz="3000" dirty="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Рассмотрение </a:t>
            </a:r>
            <a:r>
              <a:rPr lang="en-US" sz="2800" dirty="0" smtClean="0"/>
              <a:t>[X] </a:t>
            </a:r>
            <a:r>
              <a:rPr lang="ru-RU" sz="3000" i="1" dirty="0" smtClean="0"/>
              <a:t>проекта президентом</a:t>
            </a:r>
            <a:r>
              <a:rPr lang="en-US" sz="2800" dirty="0"/>
              <a:t> [Y]</a:t>
            </a:r>
            <a:r>
              <a:rPr lang="ru-RU" sz="3000" i="1" dirty="0" smtClean="0"/>
              <a:t> заняло три недели.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Посещение </a:t>
            </a:r>
            <a:r>
              <a:rPr lang="en-US" sz="2800" dirty="0"/>
              <a:t>[Y] </a:t>
            </a:r>
            <a:r>
              <a:rPr lang="ru-RU" sz="3000" i="1" dirty="0" smtClean="0"/>
              <a:t>города немецкими туристами </a:t>
            </a:r>
            <a:r>
              <a:rPr lang="en-US" sz="2800" dirty="0"/>
              <a:t>[Y] </a:t>
            </a:r>
            <a:r>
              <a:rPr lang="ru-RU" sz="3000" i="1" dirty="0" smtClean="0"/>
              <a:t>завершилось приемом в мэрии. 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i="1" dirty="0" smtClean="0"/>
              <a:t>Посещение немецких туристов завершилось приемом в мэрии.</a:t>
            </a:r>
            <a:endParaRPr lang="ru-RU" sz="3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3000" dirty="0" smtClean="0"/>
              <a:t>*</a:t>
            </a:r>
            <a:r>
              <a:rPr lang="ru-RU" sz="3000" i="1" dirty="0" smtClean="0"/>
              <a:t>Посещение немецкими туристами завершилось приемом в мэрии.</a:t>
            </a:r>
            <a:endParaRPr lang="ru-RU" sz="3000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0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5-6.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6770E9-12BB-40C3-AFBD-D2D112AD0580}" type="slidenum">
              <a:rPr lang="ru-RU" smtClean="0">
                <a:solidFill>
                  <a:schemeClr val="tx1"/>
                </a:solidFill>
              </a:rPr>
              <a:pPr/>
              <a:t>16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4163"/>
            <a:ext cx="8050212" cy="7685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600" dirty="0" err="1"/>
              <a:t>Комплетивные</a:t>
            </a:r>
            <a:r>
              <a:rPr lang="ru-RU" sz="3600" dirty="0"/>
              <a:t> </a:t>
            </a:r>
            <a:r>
              <a:rPr lang="ru-RU" sz="3600" dirty="0" err="1"/>
              <a:t>СинтО</a:t>
            </a:r>
            <a:r>
              <a:rPr lang="ru-RU" sz="3600" dirty="0"/>
              <a:t> (1 -5).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569325" cy="491108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Он продал </a:t>
            </a:r>
            <a:r>
              <a:rPr lang="en-US" dirty="0" smtClean="0"/>
              <a:t>[X] </a:t>
            </a:r>
            <a:r>
              <a:rPr lang="ru-RU" i="1" dirty="0" smtClean="0"/>
              <a:t>мне книгу за сто рублей.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Он сообщил </a:t>
            </a:r>
            <a:r>
              <a:rPr lang="en-US" dirty="0" smtClean="0"/>
              <a:t>[X] </a:t>
            </a:r>
            <a:r>
              <a:rPr lang="ru-RU" i="1" dirty="0" smtClean="0"/>
              <a:t>начальнику, что не сумеет прийти.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Он информировал </a:t>
            </a:r>
            <a:r>
              <a:rPr lang="en-US" dirty="0" smtClean="0"/>
              <a:t>[X] </a:t>
            </a:r>
            <a:r>
              <a:rPr lang="ru-RU" i="1" dirty="0" smtClean="0"/>
              <a:t>начальника</a:t>
            </a:r>
            <a:r>
              <a:rPr lang="en-US" i="1" dirty="0" smtClean="0"/>
              <a:t>,</a:t>
            </a:r>
            <a:r>
              <a:rPr lang="ru-RU" i="1" dirty="0" smtClean="0"/>
              <a:t> что не сумеет прийти.</a:t>
            </a:r>
            <a:endParaRPr 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i="1" dirty="0" smtClean="0"/>
              <a:t>Директор </a:t>
            </a:r>
            <a:r>
              <a:rPr lang="ru-RU" dirty="0" smtClean="0"/>
              <a:t>[D1] </a:t>
            </a:r>
            <a:r>
              <a:rPr lang="ru-RU" i="1" dirty="0" smtClean="0"/>
              <a:t>командировал </a:t>
            </a:r>
            <a:r>
              <a:rPr lang="en-US" dirty="0" smtClean="0"/>
              <a:t>[X]</a:t>
            </a:r>
            <a:r>
              <a:rPr lang="en-US" i="1" dirty="0" smtClean="0"/>
              <a:t> </a:t>
            </a:r>
            <a:r>
              <a:rPr lang="ru-RU" i="1" dirty="0" smtClean="0"/>
              <a:t>сотрудника </a:t>
            </a:r>
            <a:r>
              <a:rPr lang="ru-RU" dirty="0" smtClean="0"/>
              <a:t>[D2]</a:t>
            </a:r>
            <a:r>
              <a:rPr lang="ru-RU" i="1" dirty="0" smtClean="0"/>
              <a:t> лаборатории из </a:t>
            </a:r>
            <a:r>
              <a:rPr lang="ru-RU" dirty="0" smtClean="0"/>
              <a:t>[D3] </a:t>
            </a:r>
            <a:r>
              <a:rPr lang="ru-RU" i="1" dirty="0" smtClean="0"/>
              <a:t>Москвы в </a:t>
            </a:r>
            <a:r>
              <a:rPr lang="ru-RU" dirty="0" smtClean="0"/>
              <a:t>[D4] </a:t>
            </a:r>
            <a:r>
              <a:rPr lang="ru-RU" i="1" dirty="0" smtClean="0"/>
              <a:t>Мюнхен на </a:t>
            </a:r>
            <a:r>
              <a:rPr lang="ru-RU" dirty="0" smtClean="0"/>
              <a:t>[D5] </a:t>
            </a:r>
            <a:r>
              <a:rPr lang="ru-RU" i="1" dirty="0" smtClean="0"/>
              <a:t>пять дней для </a:t>
            </a:r>
            <a:r>
              <a:rPr lang="ru-RU" dirty="0" smtClean="0"/>
              <a:t>[D6] </a:t>
            </a:r>
            <a:r>
              <a:rPr lang="ru-RU" i="1" dirty="0" smtClean="0"/>
              <a:t>участия в конференции.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5-6.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6770E9-12BB-40C3-AFBD-D2D112AD0580}" type="slidenum">
              <a:rPr lang="ru-RU" smtClean="0">
                <a:solidFill>
                  <a:schemeClr val="tx1"/>
                </a:solidFill>
              </a:rPr>
              <a:pPr/>
              <a:t>17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84163"/>
            <a:ext cx="8050212" cy="7685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sz="3600" dirty="0" err="1"/>
              <a:t>Комплетивные</a:t>
            </a:r>
            <a:r>
              <a:rPr lang="ru-RU" sz="3600" dirty="0"/>
              <a:t> </a:t>
            </a:r>
            <a:r>
              <a:rPr lang="ru-RU" sz="3600" dirty="0" err="1"/>
              <a:t>СинтО</a:t>
            </a:r>
            <a:r>
              <a:rPr lang="ru-RU" sz="3600" dirty="0"/>
              <a:t> (1 -5).</a:t>
            </a:r>
            <a:endParaRPr lang="ru-RU" sz="3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2060848"/>
            <a:ext cx="839143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5-6.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6770E9-12BB-40C3-AFBD-D2D112AD0580}" type="slidenum">
              <a:rPr lang="ru-RU" smtClean="0">
                <a:solidFill>
                  <a:schemeClr val="tx1"/>
                </a:solidFill>
              </a:rPr>
              <a:pPr/>
              <a:t>18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8139"/>
            <a:ext cx="8050212" cy="62455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ru-RU" sz="3600" dirty="0" err="1"/>
              <a:t>Комплетивные</a:t>
            </a:r>
            <a:r>
              <a:rPr lang="ru-RU" sz="3600" dirty="0"/>
              <a:t> </a:t>
            </a:r>
            <a:r>
              <a:rPr lang="ru-RU" sz="3600" dirty="0" err="1"/>
              <a:t>СинтО</a:t>
            </a:r>
            <a:r>
              <a:rPr lang="ru-RU" sz="3600" dirty="0"/>
              <a:t> (1 -5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136904" cy="29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8064897" cy="27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rgbClr val="898989"/>
                </a:solidFill>
              </a:rPr>
              <a:t>ШАД: правиловый МП. Лекции 5-6.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80900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0901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48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76250"/>
            <a:ext cx="8050212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 eaLnBrk="1" hangingPunct="1">
              <a:defRPr/>
            </a:pPr>
            <a:r>
              <a:rPr lang="ru-RU" sz="4000" b="1" dirty="0" smtClean="0"/>
              <a:t>Атрибутивные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7" y="1772815"/>
            <a:ext cx="8569325" cy="44724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800" dirty="0" smtClean="0"/>
              <a:t>Определительные </a:t>
            </a:r>
            <a:r>
              <a:rPr lang="ru-RU" sz="2800" dirty="0" err="1" smtClean="0"/>
              <a:t>СинтО</a:t>
            </a:r>
            <a:endParaRPr lang="ru-RU" sz="2800" dirty="0"/>
          </a:p>
          <a:p>
            <a:pPr lvl="2">
              <a:lnSpc>
                <a:spcPct val="90000"/>
              </a:lnSpc>
            </a:pPr>
            <a:r>
              <a:rPr lang="ru-RU" sz="2200" dirty="0" smtClean="0"/>
              <a:t>(собственно) определительное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описательно-определительное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аппроксимативно-порядковое</a:t>
            </a:r>
          </a:p>
          <a:p>
            <a:pPr>
              <a:lnSpc>
                <a:spcPct val="90000"/>
              </a:lnSpc>
            </a:pPr>
            <a:r>
              <a:rPr lang="ru-RU" sz="2800" dirty="0" err="1" smtClean="0"/>
              <a:t>Общеатрибутивное</a:t>
            </a: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Количественные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количественное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аппроксимативно-количественное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количественно-вспомогательное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Обстоятельственные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(собственно) обстоятельственное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обстоятельственно-тавтологическое</a:t>
            </a:r>
          </a:p>
          <a:p>
            <a:pPr lvl="2">
              <a:lnSpc>
                <a:spcPct val="90000"/>
              </a:lnSpc>
            </a:pPr>
            <a:r>
              <a:rPr lang="ru-RU" sz="2200" dirty="0" smtClean="0"/>
              <a:t>длительное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Аппозитивное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19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696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Синтаксис в лингвистической теории и в машинном переводе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219452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auto">
              <a:buNone/>
              <a:defRPr/>
            </a:pPr>
            <a:r>
              <a:rPr lang="ru-RU" sz="3600" dirty="0" smtClean="0"/>
              <a:t>Два основных принципа представления синтаксической структуры предложения:</a:t>
            </a:r>
          </a:p>
          <a:p>
            <a:pPr marL="609600" indent="-609600" fontAlgn="auto">
              <a:buFontTx/>
              <a:buChar char="•"/>
              <a:defRPr/>
            </a:pPr>
            <a:r>
              <a:rPr lang="ru-RU" sz="3600" b="1" dirty="0" smtClean="0"/>
              <a:t>Системы составляющих</a:t>
            </a:r>
          </a:p>
          <a:p>
            <a:pPr marL="609600" indent="-609600" fontAlgn="auto">
              <a:buFontTx/>
              <a:buChar char="•"/>
              <a:defRPr/>
            </a:pPr>
            <a:r>
              <a:rPr lang="ru-RU" sz="3600" b="1" dirty="0" smtClean="0"/>
              <a:t>Деревья зависимостей</a:t>
            </a:r>
          </a:p>
        </p:txBody>
      </p:sp>
      <p:sp>
        <p:nvSpPr>
          <p:cNvPr id="13619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13619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04664"/>
            <a:ext cx="8050213" cy="8778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tx1"/>
                </a:solidFill>
              </a:rPr>
              <a:t>Количественные </a:t>
            </a:r>
            <a:r>
              <a:rPr lang="ru-RU" sz="4000" dirty="0" err="1" smtClean="0">
                <a:solidFill>
                  <a:schemeClr val="tx1"/>
                </a:solidFill>
              </a:rPr>
              <a:t>СинтО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556792"/>
            <a:ext cx="8713341" cy="4824536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i="1" dirty="0" smtClean="0"/>
              <a:t>Десять книг.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i="1" dirty="0" smtClean="0"/>
              <a:t>Книг десять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i="1" dirty="0" smtClean="0"/>
              <a:t>Десять            книг - десяти книг – десяти книгам – десятью книгами – о десяти книгах</a:t>
            </a:r>
          </a:p>
          <a:p>
            <a:pPr fontAlgn="auto">
              <a:lnSpc>
                <a:spcPct val="80000"/>
              </a:lnSpc>
              <a:buNone/>
              <a:defRPr/>
            </a:pPr>
            <a:r>
              <a:rPr lang="ru-RU" sz="4000" i="1" dirty="0" smtClean="0"/>
              <a:t>Десяток           книг </a:t>
            </a:r>
            <a:r>
              <a:rPr lang="ru-RU" sz="4000" i="1" dirty="0"/>
              <a:t>- </a:t>
            </a:r>
            <a:r>
              <a:rPr lang="ru-RU" sz="4000" i="1" dirty="0" smtClean="0"/>
              <a:t>десятка </a:t>
            </a:r>
            <a:r>
              <a:rPr lang="ru-RU" sz="4000" i="1" dirty="0"/>
              <a:t>книг – </a:t>
            </a:r>
            <a:r>
              <a:rPr lang="ru-RU" sz="4000" i="1" dirty="0" smtClean="0"/>
              <a:t>десятку книг – десятком книг – </a:t>
            </a:r>
            <a:r>
              <a:rPr lang="ru-RU" sz="4000" i="1" dirty="0"/>
              <a:t>о </a:t>
            </a:r>
            <a:r>
              <a:rPr lang="ru-RU" sz="4000" i="1" dirty="0" smtClean="0"/>
              <a:t>десятке книг</a:t>
            </a:r>
            <a:endParaRPr lang="ru-RU" sz="4000" i="1" dirty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4000" b="1" dirty="0" smtClean="0"/>
              <a:t>Направления </a:t>
            </a:r>
            <a:r>
              <a:rPr lang="ru-RU" sz="4000" b="1" dirty="0" err="1" smtClean="0"/>
              <a:t>синтаксич</a:t>
            </a:r>
            <a:r>
              <a:rPr lang="ru-RU" sz="4000" b="1" dirty="0" smtClean="0"/>
              <a:t>. </a:t>
            </a:r>
            <a:r>
              <a:rPr lang="ru-RU" sz="4000" b="1" dirty="0"/>
              <a:t>с</a:t>
            </a:r>
            <a:r>
              <a:rPr lang="ru-RU" sz="4000" b="1" dirty="0" smtClean="0"/>
              <a:t>вязи разные!</a:t>
            </a:r>
          </a:p>
        </p:txBody>
      </p:sp>
      <p:sp>
        <p:nvSpPr>
          <p:cNvPr id="21811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1811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1EB5C-F6A1-4787-B38D-133AB5E0CA8A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907704" y="2924944"/>
            <a:ext cx="11171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123728" y="4437112"/>
            <a:ext cx="111514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88704" y="2524834"/>
            <a:ext cx="97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колич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6744" y="4037002"/>
            <a:ext cx="133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1-компл</a:t>
            </a:r>
            <a:endParaRPr lang="ru-RU" sz="200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F4653-D02C-4911-9F4D-4B7E64F41659}" type="slidenum">
              <a:rPr lang="ru-RU"/>
              <a:pPr>
                <a:defRPr/>
              </a:pPr>
              <a:t>21</a:t>
            </a:fld>
            <a:endParaRPr lang="ru-RU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76250"/>
            <a:ext cx="7870825" cy="9509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dirty="0" smtClean="0"/>
              <a:t>Обстоятельственное </a:t>
            </a:r>
            <a:r>
              <a:rPr lang="ru-RU" dirty="0" err="1" smtClean="0"/>
              <a:t>СинтО</a:t>
            </a:r>
            <a:endParaRPr lang="ru-RU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05000"/>
            <a:ext cx="8713787" cy="4191000"/>
          </a:xfrm>
        </p:spPr>
        <p:txBody>
          <a:bodyPr>
            <a:normAutofit fontScale="92500" lnSpcReduction="20000"/>
          </a:bodyPr>
          <a:lstStyle/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(1)</a:t>
            </a:r>
            <a:r>
              <a:rPr lang="ru-RU" i="1" dirty="0" smtClean="0"/>
              <a:t> Мальчик бежал </a:t>
            </a:r>
            <a:r>
              <a:rPr lang="en-US" dirty="0" smtClean="0"/>
              <a:t>[X] </a:t>
            </a:r>
            <a:r>
              <a:rPr lang="ru-RU" i="1" dirty="0" smtClean="0"/>
              <a:t>очень быстро</a:t>
            </a:r>
            <a:r>
              <a:rPr lang="en-US" i="1" dirty="0" smtClean="0"/>
              <a:t>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r>
              <a:rPr lang="ru-RU" i="1" dirty="0" smtClean="0"/>
              <a:t> Нагреваясь</a:t>
            </a:r>
            <a:r>
              <a:rPr lang="en-US" i="1" dirty="0" smtClean="0"/>
              <a:t> </a:t>
            </a:r>
            <a:r>
              <a:rPr lang="en-US" dirty="0" smtClean="0"/>
              <a:t>[Y] </a:t>
            </a:r>
            <a:r>
              <a:rPr lang="ru-RU" i="1" dirty="0" smtClean="0"/>
              <a:t>, металлы расширяются </a:t>
            </a:r>
            <a:r>
              <a:rPr lang="en-US" dirty="0" smtClean="0"/>
              <a:t>[X]</a:t>
            </a:r>
            <a:r>
              <a:rPr lang="ru-RU" i="1" dirty="0" smtClean="0"/>
              <a:t>.</a:t>
            </a:r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(3)</a:t>
            </a:r>
            <a:r>
              <a:rPr lang="ru-RU" i="1" dirty="0" smtClean="0"/>
              <a:t> </a:t>
            </a:r>
            <a:r>
              <a:rPr lang="ru-RU" i="1" dirty="0"/>
              <a:t>Он съел </a:t>
            </a:r>
            <a:r>
              <a:rPr lang="en-US" dirty="0"/>
              <a:t>[X] </a:t>
            </a:r>
            <a:r>
              <a:rPr lang="ru-RU" i="1" dirty="0"/>
              <a:t>суп на </a:t>
            </a:r>
            <a:r>
              <a:rPr lang="en-US" dirty="0"/>
              <a:t>[Y] </a:t>
            </a:r>
            <a:r>
              <a:rPr lang="ru-RU" i="1" dirty="0"/>
              <a:t>обед</a:t>
            </a:r>
            <a:r>
              <a:rPr lang="en-US" i="1" dirty="0"/>
              <a:t>.</a:t>
            </a:r>
            <a:endParaRPr lang="ru-RU" i="1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(4)</a:t>
            </a:r>
            <a:r>
              <a:rPr lang="ru-RU" i="1" dirty="0" smtClean="0"/>
              <a:t> Поскольку </a:t>
            </a:r>
            <a:r>
              <a:rPr lang="en-US" dirty="0"/>
              <a:t>[Y</a:t>
            </a:r>
            <a:r>
              <a:rPr lang="ru-RU" dirty="0"/>
              <a:t>1</a:t>
            </a:r>
            <a:r>
              <a:rPr lang="en-US" dirty="0"/>
              <a:t>] </a:t>
            </a:r>
            <a:r>
              <a:rPr lang="ru-RU" i="1" dirty="0"/>
              <a:t>она опоздала, мы уехали </a:t>
            </a:r>
            <a:r>
              <a:rPr lang="en-US" dirty="0"/>
              <a:t>[X</a:t>
            </a:r>
            <a:r>
              <a:rPr lang="ru-RU" dirty="0"/>
              <a:t>1,</a:t>
            </a:r>
            <a:r>
              <a:rPr lang="en-US" dirty="0"/>
              <a:t>X2]</a:t>
            </a:r>
            <a:r>
              <a:rPr lang="ru-RU" dirty="0"/>
              <a:t> </a:t>
            </a:r>
            <a:r>
              <a:rPr lang="ru-RU" i="1" dirty="0"/>
              <a:t>без </a:t>
            </a:r>
            <a:r>
              <a:rPr lang="en-US" dirty="0"/>
              <a:t>[Y2] </a:t>
            </a:r>
            <a:r>
              <a:rPr lang="ru-RU" i="1" dirty="0"/>
              <a:t>неё</a:t>
            </a:r>
            <a:r>
              <a:rPr lang="en-US" i="1" dirty="0"/>
              <a:t>.</a:t>
            </a:r>
            <a:endParaRPr lang="ru-RU" i="1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(5) </a:t>
            </a:r>
            <a:r>
              <a:rPr lang="ru-RU" i="1" dirty="0" smtClean="0"/>
              <a:t>Если </a:t>
            </a:r>
            <a:r>
              <a:rPr lang="en-US" dirty="0"/>
              <a:t>[Y] </a:t>
            </a:r>
            <a:r>
              <a:rPr lang="ru-RU" i="1" dirty="0"/>
              <a:t>у тебя есть фонтан, заткни </a:t>
            </a:r>
            <a:r>
              <a:rPr lang="en-US" dirty="0"/>
              <a:t>[X] </a:t>
            </a:r>
            <a:r>
              <a:rPr lang="ru-RU" i="1" dirty="0"/>
              <a:t>его.</a:t>
            </a:r>
            <a:endParaRPr lang="en-US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(6) </a:t>
            </a:r>
            <a:r>
              <a:rPr lang="ru-RU" i="1" dirty="0" smtClean="0"/>
              <a:t>Заходи</a:t>
            </a:r>
            <a:r>
              <a:rPr lang="en-US" dirty="0" smtClean="0"/>
              <a:t> </a:t>
            </a:r>
            <a:r>
              <a:rPr lang="en-US" dirty="0"/>
              <a:t>[X]</a:t>
            </a:r>
            <a:r>
              <a:rPr lang="ru-RU" dirty="0"/>
              <a:t>, </a:t>
            </a:r>
            <a:r>
              <a:rPr lang="ru-RU" i="1" dirty="0"/>
              <a:t>раз </a:t>
            </a:r>
            <a:r>
              <a:rPr lang="en-US" dirty="0"/>
              <a:t>[Y]</a:t>
            </a:r>
            <a:r>
              <a:rPr lang="ru-RU" dirty="0"/>
              <a:t> </a:t>
            </a:r>
            <a:r>
              <a:rPr lang="ru-RU" i="1" dirty="0"/>
              <a:t>пришел</a:t>
            </a:r>
            <a:r>
              <a:rPr lang="ru-RU" dirty="0"/>
              <a:t>.</a:t>
            </a:r>
            <a:endParaRPr lang="ru-RU" i="1" dirty="0"/>
          </a:p>
          <a:p>
            <a:pPr fontAlgn="auto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dirty="0" smtClean="0"/>
              <a:t>(7) </a:t>
            </a:r>
            <a:r>
              <a:rPr lang="ru-RU" i="1" dirty="0" smtClean="0"/>
              <a:t>Приди </a:t>
            </a:r>
            <a:r>
              <a:rPr lang="en-US" dirty="0"/>
              <a:t>[Y] </a:t>
            </a:r>
            <a:r>
              <a:rPr lang="ru-RU" i="1" dirty="0"/>
              <a:t>он на 10 минут раньше, все могло </a:t>
            </a:r>
            <a:r>
              <a:rPr lang="en-US" dirty="0"/>
              <a:t>[X]</a:t>
            </a:r>
            <a:r>
              <a:rPr lang="ru-RU" i="1" dirty="0"/>
              <a:t> сложиться иначе. </a:t>
            </a:r>
          </a:p>
          <a:p>
            <a:pPr marL="469900" indent="-469900">
              <a:lnSpc>
                <a:spcPct val="90000"/>
              </a:lnSpc>
              <a:buNone/>
            </a:pPr>
            <a:r>
              <a:rPr lang="ru-RU" dirty="0" smtClean="0"/>
              <a:t>(</a:t>
            </a:r>
            <a:r>
              <a:rPr lang="ru-RU" dirty="0"/>
              <a:t>8</a:t>
            </a:r>
            <a:r>
              <a:rPr lang="ru-RU" dirty="0" smtClean="0"/>
              <a:t>)</a:t>
            </a:r>
            <a:r>
              <a:rPr lang="ru-RU" i="1" dirty="0" smtClean="0"/>
              <a:t> Когда </a:t>
            </a:r>
            <a:r>
              <a:rPr lang="en-US" dirty="0" smtClean="0"/>
              <a:t>[Y] </a:t>
            </a:r>
            <a:r>
              <a:rPr lang="ru-RU" i="1" dirty="0" smtClean="0"/>
              <a:t>у нас лекция </a:t>
            </a:r>
            <a:r>
              <a:rPr lang="en-US" dirty="0" smtClean="0"/>
              <a:t>[X]</a:t>
            </a:r>
            <a:r>
              <a:rPr lang="ru-RU" i="1" dirty="0" smtClean="0"/>
              <a:t>? </a:t>
            </a:r>
            <a:r>
              <a:rPr lang="ru-RU" dirty="0"/>
              <a:t>(Существительное может иметь обстоятельство лишь тогда, когда оно выступает в качестве сказуемого</a:t>
            </a:r>
            <a:r>
              <a:rPr lang="ru-RU" dirty="0" smtClean="0"/>
              <a:t>.)</a:t>
            </a:r>
            <a:endParaRPr lang="ru-RU" i="1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F08CF-6B3A-4142-804F-15CB0F88A5E3}" type="slidenum">
              <a:rPr lang="ru-RU"/>
              <a:pPr>
                <a:defRPr/>
              </a:pPr>
              <a:t>22</a:t>
            </a:fld>
            <a:endParaRPr lang="ru-RU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9913" y="436563"/>
            <a:ext cx="8096250" cy="893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dirty="0" smtClean="0">
                <a:solidFill>
                  <a:schemeClr val="tx1"/>
                </a:solidFill>
              </a:rPr>
              <a:t>Обстоятельственное </a:t>
            </a:r>
            <a:r>
              <a:rPr lang="ru-RU" dirty="0" err="1" smtClean="0">
                <a:solidFill>
                  <a:schemeClr val="tx1"/>
                </a:solidFill>
              </a:rPr>
              <a:t>СинтО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05000"/>
            <a:ext cx="8713787" cy="4191000"/>
          </a:xfrm>
        </p:spPr>
        <p:txBody>
          <a:bodyPr/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(6)</a:t>
            </a:r>
            <a:r>
              <a:rPr lang="ru-RU" i="1" dirty="0" smtClean="0"/>
              <a:t> Дорога всё время шла </a:t>
            </a:r>
            <a:r>
              <a:rPr lang="en-US" dirty="0" smtClean="0"/>
              <a:t>[X] </a:t>
            </a:r>
            <a:r>
              <a:rPr lang="ru-RU" i="1" dirty="0" smtClean="0"/>
              <a:t>лесом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(7)</a:t>
            </a:r>
            <a:r>
              <a:rPr lang="ru-RU" i="1" dirty="0" smtClean="0"/>
              <a:t> Я не умею плавать </a:t>
            </a:r>
            <a:r>
              <a:rPr lang="en-US" dirty="0" smtClean="0"/>
              <a:t>[X]</a:t>
            </a:r>
            <a:r>
              <a:rPr lang="ru-RU" dirty="0" smtClean="0"/>
              <a:t> </a:t>
            </a:r>
            <a:r>
              <a:rPr lang="ru-RU" i="1" dirty="0" smtClean="0"/>
              <a:t>брассом </a:t>
            </a:r>
            <a:r>
              <a:rPr lang="en-US" dirty="0" smtClean="0"/>
              <a:t>[Y]</a:t>
            </a:r>
            <a:r>
              <a:rPr lang="ru-RU" i="1" dirty="0" smtClean="0"/>
              <a:t>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ru-RU" dirty="0"/>
              <a:t>8</a:t>
            </a:r>
            <a:r>
              <a:rPr lang="ru-RU" dirty="0" smtClean="0"/>
              <a:t>)</a:t>
            </a:r>
            <a:r>
              <a:rPr lang="ru-RU" i="1" dirty="0" smtClean="0"/>
              <a:t> Мы приступили </a:t>
            </a:r>
            <a:r>
              <a:rPr lang="en-US" dirty="0" smtClean="0"/>
              <a:t>[X]</a:t>
            </a:r>
            <a:r>
              <a:rPr lang="ru-RU" dirty="0" smtClean="0"/>
              <a:t> </a:t>
            </a:r>
            <a:r>
              <a:rPr lang="ru-RU" i="1" dirty="0" smtClean="0"/>
              <a:t>к работе 30 </a:t>
            </a:r>
            <a:br>
              <a:rPr lang="ru-RU" i="1" dirty="0" smtClean="0"/>
            </a:br>
            <a:r>
              <a:rPr lang="ru-RU" i="1" dirty="0" smtClean="0"/>
              <a:t>сентября 1985 года. 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(9)</a:t>
            </a:r>
            <a:r>
              <a:rPr lang="ru-RU" i="1" dirty="0" smtClean="0"/>
              <a:t> Самолеты летают </a:t>
            </a:r>
            <a:r>
              <a:rPr lang="en-US" dirty="0" smtClean="0"/>
              <a:t>[X]</a:t>
            </a:r>
            <a:r>
              <a:rPr lang="ru-RU" i="1" dirty="0" smtClean="0"/>
              <a:t> туда каждый день </a:t>
            </a:r>
            <a:r>
              <a:rPr lang="en-US" dirty="0" smtClean="0"/>
              <a:t>[Y]</a:t>
            </a:r>
            <a:r>
              <a:rPr lang="ru-RU" dirty="0" smtClean="0"/>
              <a:t>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dirty="0" smtClean="0"/>
              <a:t>(1</a:t>
            </a:r>
            <a:r>
              <a:rPr lang="ru-RU" dirty="0"/>
              <a:t>0</a:t>
            </a:r>
            <a:r>
              <a:rPr lang="ru-RU" dirty="0" smtClean="0"/>
              <a:t>) </a:t>
            </a:r>
            <a:r>
              <a:rPr lang="ru-RU" i="1" dirty="0" smtClean="0"/>
              <a:t>Мы пошли </a:t>
            </a:r>
            <a:r>
              <a:rPr lang="en-US" dirty="0" smtClean="0"/>
              <a:t>[X]</a:t>
            </a:r>
            <a:r>
              <a:rPr lang="ru-RU" i="1" dirty="0" smtClean="0"/>
              <a:t> обедать </a:t>
            </a:r>
            <a:r>
              <a:rPr lang="en-US" dirty="0" smtClean="0"/>
              <a:t>[Y].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en-US" dirty="0" smtClean="0"/>
              <a:t>(1</a:t>
            </a:r>
            <a:r>
              <a:rPr lang="ru-RU" dirty="0"/>
              <a:t>1</a:t>
            </a:r>
            <a:r>
              <a:rPr lang="en-US" dirty="0" smtClean="0"/>
              <a:t>) </a:t>
            </a:r>
            <a:r>
              <a:rPr lang="ru-RU" i="1" dirty="0" smtClean="0"/>
              <a:t>Я попросил </a:t>
            </a:r>
            <a:r>
              <a:rPr lang="en-US" dirty="0" smtClean="0"/>
              <a:t>[X]</a:t>
            </a:r>
            <a:r>
              <a:rPr lang="ru-RU" i="1" dirty="0" smtClean="0"/>
              <a:t> у приятеля что-нибудь почитать </a:t>
            </a:r>
            <a:r>
              <a:rPr lang="en-US" dirty="0" smtClean="0"/>
              <a:t>[Y]</a:t>
            </a:r>
            <a:r>
              <a:rPr lang="ru-RU" dirty="0" smtClean="0"/>
              <a:t>.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660281" y="2837880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[Y]</a:t>
            </a:r>
            <a:endParaRPr lang="ru-RU" sz="2800" dirty="0">
              <a:latin typeface="Arial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F08CF-6B3A-4142-804F-15CB0F88A5E3}" type="slidenum">
              <a:rPr lang="ru-RU"/>
              <a:pPr>
                <a:defRPr/>
              </a:pPr>
              <a:t>23</a:t>
            </a:fld>
            <a:endParaRPr lang="ru-RU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9913" y="116632"/>
            <a:ext cx="8096250" cy="13681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Обстоятельственно-тавтологическое </a:t>
            </a:r>
            <a:r>
              <a:rPr lang="ru-RU" dirty="0" err="1" smtClean="0">
                <a:solidFill>
                  <a:schemeClr val="tx1"/>
                </a:solidFill>
              </a:rPr>
              <a:t>СинтО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701" y="1974304"/>
            <a:ext cx="8713787" cy="4191000"/>
          </a:xfrm>
        </p:spPr>
        <p:txBody>
          <a:bodyPr/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sz="3600" i="1" dirty="0" smtClean="0"/>
              <a:t>Он спал </a:t>
            </a:r>
            <a:r>
              <a:rPr lang="en-US" sz="3600" dirty="0" smtClean="0"/>
              <a:t>[X]</a:t>
            </a:r>
            <a:r>
              <a:rPr lang="ru-RU" sz="3600" dirty="0" smtClean="0"/>
              <a:t> </a:t>
            </a:r>
            <a:r>
              <a:rPr lang="ru-RU" sz="3600" i="1" dirty="0" smtClean="0"/>
              <a:t>сном </a:t>
            </a:r>
            <a:r>
              <a:rPr lang="en-US" sz="3600" dirty="0" smtClean="0"/>
              <a:t>[Y]</a:t>
            </a:r>
            <a:r>
              <a:rPr lang="ru-RU" sz="3600" dirty="0" smtClean="0"/>
              <a:t> </a:t>
            </a:r>
            <a:r>
              <a:rPr lang="ru-RU" sz="3600" i="1" dirty="0" smtClean="0"/>
              <a:t>праведника</a:t>
            </a:r>
            <a:r>
              <a:rPr lang="en-US" sz="3600" i="1" dirty="0" smtClean="0"/>
              <a:t>.</a:t>
            </a:r>
            <a:endParaRPr lang="ru-RU" sz="3600" i="1" dirty="0" smtClean="0"/>
          </a:p>
          <a:p>
            <a:pPr marL="469900" indent="-469900">
              <a:lnSpc>
                <a:spcPct val="80000"/>
              </a:lnSpc>
              <a:buNone/>
            </a:pPr>
            <a:r>
              <a:rPr lang="ru-RU" sz="3600" i="1" dirty="0" smtClean="0"/>
              <a:t>Умер </a:t>
            </a:r>
            <a:r>
              <a:rPr lang="en-US" sz="3600" i="1" dirty="0" smtClean="0"/>
              <a:t>&lt;</a:t>
            </a:r>
            <a:r>
              <a:rPr lang="ru-RU" sz="3600" i="1" dirty="0" smtClean="0"/>
              <a:t>погиб, пал</a:t>
            </a:r>
            <a:r>
              <a:rPr lang="en-US" sz="3600" i="1" dirty="0" smtClean="0"/>
              <a:t>&gt;</a:t>
            </a:r>
            <a:r>
              <a:rPr lang="ru-RU" sz="3600" i="1" dirty="0" smtClean="0"/>
              <a:t> </a:t>
            </a:r>
            <a:r>
              <a:rPr lang="en-US" sz="3600" dirty="0"/>
              <a:t>[X] </a:t>
            </a:r>
            <a:r>
              <a:rPr lang="ru-RU" sz="3600" i="1" dirty="0" smtClean="0"/>
              <a:t>смертью </a:t>
            </a:r>
            <a:r>
              <a:rPr lang="ru-RU" sz="3600" i="1" dirty="0"/>
              <a:t> </a:t>
            </a:r>
            <a:r>
              <a:rPr lang="en-US" sz="3600" dirty="0"/>
              <a:t>[Y</a:t>
            </a:r>
            <a:r>
              <a:rPr lang="en-US" sz="3600" dirty="0" smtClean="0"/>
              <a:t>]</a:t>
            </a:r>
            <a:r>
              <a:rPr lang="ru-RU" sz="3600" dirty="0" smtClean="0"/>
              <a:t> </a:t>
            </a:r>
            <a:r>
              <a:rPr lang="ru-RU" sz="3600" i="1" dirty="0" smtClean="0"/>
              <a:t>героя</a:t>
            </a:r>
            <a:r>
              <a:rPr lang="en-US" sz="3600" i="1" dirty="0"/>
              <a:t>.</a:t>
            </a:r>
            <a:endParaRPr lang="ru-RU" sz="3600" i="1" dirty="0" smtClean="0"/>
          </a:p>
          <a:p>
            <a:pPr marL="469900" indent="-469900">
              <a:lnSpc>
                <a:spcPct val="80000"/>
              </a:lnSpc>
              <a:buNone/>
            </a:pPr>
            <a:r>
              <a:rPr lang="ru-RU" sz="3600" i="1" dirty="0" smtClean="0"/>
              <a:t>Жил </a:t>
            </a:r>
            <a:r>
              <a:rPr lang="en-US" sz="3600" dirty="0"/>
              <a:t>[X] </a:t>
            </a:r>
            <a:r>
              <a:rPr lang="ru-RU" sz="3600" i="1" dirty="0" smtClean="0"/>
              <a:t>полнокровной жизнью </a:t>
            </a:r>
            <a:r>
              <a:rPr lang="en-US" sz="3600" dirty="0" smtClean="0"/>
              <a:t>[</a:t>
            </a:r>
            <a:r>
              <a:rPr lang="en-US" sz="3600" dirty="0"/>
              <a:t>Y</a:t>
            </a:r>
            <a:r>
              <a:rPr lang="en-US" sz="3600" dirty="0" smtClean="0"/>
              <a:t>].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ru-RU" sz="3600" i="1" dirty="0"/>
              <a:t>Многое, случившееся куда позже, давно позабыто, но Иркутск </a:t>
            </a:r>
            <a:r>
              <a:rPr lang="ru-RU" sz="3600" b="1" i="1" dirty="0"/>
              <a:t>светится</a:t>
            </a:r>
            <a:r>
              <a:rPr lang="ru-RU" sz="3600" i="1" dirty="0"/>
              <a:t> </a:t>
            </a:r>
            <a:r>
              <a:rPr lang="en-US" sz="3600" dirty="0"/>
              <a:t>[X]</a:t>
            </a:r>
            <a:r>
              <a:rPr lang="ru-RU" sz="3600" i="1" dirty="0" smtClean="0"/>
              <a:t>в </a:t>
            </a:r>
            <a:r>
              <a:rPr lang="ru-RU" sz="3600" i="1" dirty="0"/>
              <a:t>памяти каким-то особым </a:t>
            </a:r>
            <a:r>
              <a:rPr lang="ru-RU" sz="3600" b="1" i="1" dirty="0"/>
              <a:t>светом</a:t>
            </a:r>
            <a:r>
              <a:rPr lang="ru-RU" sz="3600" i="1" dirty="0"/>
              <a:t>. </a:t>
            </a:r>
            <a:r>
              <a:rPr lang="en-US" sz="3600" dirty="0" smtClean="0"/>
              <a:t>[</a:t>
            </a:r>
            <a:r>
              <a:rPr lang="en-US" sz="3600" dirty="0"/>
              <a:t>Y</a:t>
            </a:r>
            <a:r>
              <a:rPr lang="en-US" sz="3600" dirty="0" smtClean="0"/>
              <a:t>]</a:t>
            </a:r>
            <a:endParaRPr lang="ru-RU" sz="3600" i="1" dirty="0" smtClean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F08CF-6B3A-4142-804F-15CB0F88A5E3}" type="slidenum">
              <a:rPr lang="ru-RU"/>
              <a:pPr>
                <a:defRPr/>
              </a:pPr>
              <a:t>24</a:t>
            </a:fld>
            <a:endParaRPr lang="ru-RU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548680"/>
            <a:ext cx="8096250" cy="85365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dirty="0" smtClean="0">
                <a:solidFill>
                  <a:schemeClr val="tx1"/>
                </a:solidFill>
              </a:rPr>
              <a:t>Длительное </a:t>
            </a:r>
            <a:r>
              <a:rPr lang="ru-RU" dirty="0" err="1" smtClean="0">
                <a:solidFill>
                  <a:schemeClr val="tx1"/>
                </a:solidFill>
              </a:rPr>
              <a:t>СинтО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05000"/>
            <a:ext cx="8713787" cy="4191000"/>
          </a:xfrm>
        </p:spPr>
        <p:txBody>
          <a:bodyPr>
            <a:normAutofit/>
          </a:bodyPr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i="1" dirty="0" smtClean="0"/>
              <a:t>Поезд стоял </a:t>
            </a:r>
            <a:r>
              <a:rPr lang="en-US" dirty="0" smtClean="0"/>
              <a:t>[X]</a:t>
            </a:r>
            <a:r>
              <a:rPr lang="ru-RU" i="1" dirty="0" smtClean="0"/>
              <a:t> там всего минуту </a:t>
            </a:r>
            <a:r>
              <a:rPr lang="en-US" dirty="0" smtClean="0"/>
              <a:t>[Y]</a:t>
            </a:r>
            <a:r>
              <a:rPr lang="ru-RU" dirty="0" smtClean="0"/>
              <a:t>.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ru-RU" i="1" dirty="0" smtClean="0"/>
              <a:t>Он</a:t>
            </a:r>
            <a:r>
              <a:rPr lang="ru-RU" i="1" dirty="0"/>
              <a:t>а</a:t>
            </a:r>
            <a:r>
              <a:rPr lang="ru-RU" i="1" dirty="0" smtClean="0"/>
              <a:t> писала </a:t>
            </a:r>
            <a:r>
              <a:rPr lang="en-US" dirty="0"/>
              <a:t>[X] </a:t>
            </a:r>
            <a:r>
              <a:rPr lang="ru-RU" i="1" dirty="0" smtClean="0"/>
              <a:t>статью три месяца </a:t>
            </a:r>
            <a:r>
              <a:rPr lang="en-US" dirty="0" smtClean="0"/>
              <a:t>[</a:t>
            </a:r>
            <a:r>
              <a:rPr lang="en-US" dirty="0"/>
              <a:t>Y</a:t>
            </a:r>
            <a:r>
              <a:rPr lang="en-US" dirty="0" smtClean="0"/>
              <a:t>].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ru-RU" i="1" dirty="0" smtClean="0"/>
              <a:t>*Она написала </a:t>
            </a:r>
            <a:r>
              <a:rPr lang="en-US" dirty="0"/>
              <a:t>[X] </a:t>
            </a:r>
            <a:r>
              <a:rPr lang="ru-RU" i="1" dirty="0"/>
              <a:t>статью три месяца </a:t>
            </a:r>
            <a:r>
              <a:rPr lang="en-US" dirty="0"/>
              <a:t>[Y].</a:t>
            </a:r>
          </a:p>
          <a:p>
            <a:pPr marL="469900" indent="-469900">
              <a:lnSpc>
                <a:spcPct val="80000"/>
              </a:lnSpc>
              <a:buNone/>
            </a:pPr>
            <a:r>
              <a:rPr lang="ru-RU" i="1" dirty="0" smtClean="0"/>
              <a:t>Она написала статью за три месяца</a:t>
            </a:r>
            <a:r>
              <a:rPr lang="en-US" dirty="0" smtClean="0"/>
              <a:t>.</a:t>
            </a:r>
            <a:endParaRPr lang="ru-RU" dirty="0" smtClean="0"/>
          </a:p>
          <a:p>
            <a:pPr marL="469900" indent="-469900">
              <a:lnSpc>
                <a:spcPct val="80000"/>
              </a:lnSpc>
              <a:buNone/>
            </a:pPr>
            <a:r>
              <a:rPr lang="ru-RU" i="1" dirty="0" smtClean="0"/>
              <a:t>Он </a:t>
            </a:r>
            <a:r>
              <a:rPr lang="ru-RU" b="1" i="1" dirty="0" smtClean="0"/>
              <a:t>посидел</a:t>
            </a:r>
            <a:r>
              <a:rPr lang="ru-RU" i="1" dirty="0" smtClean="0"/>
              <a:t> </a:t>
            </a:r>
            <a:r>
              <a:rPr lang="en-US" dirty="0"/>
              <a:t>[X] </a:t>
            </a:r>
            <a:r>
              <a:rPr lang="ru-RU" i="1" dirty="0" smtClean="0"/>
              <a:t>у нас часик </a:t>
            </a:r>
            <a:r>
              <a:rPr lang="en-US" dirty="0" smtClean="0"/>
              <a:t>[</a:t>
            </a:r>
            <a:r>
              <a:rPr lang="en-US" dirty="0"/>
              <a:t>Y</a:t>
            </a:r>
            <a:r>
              <a:rPr lang="en-US" dirty="0" smtClean="0"/>
              <a:t>]</a:t>
            </a:r>
            <a:r>
              <a:rPr lang="ru-RU" i="1" dirty="0" smtClean="0"/>
              <a:t>, потом ушел.</a:t>
            </a:r>
            <a:endParaRPr lang="en-US" i="1" dirty="0"/>
          </a:p>
          <a:p>
            <a:pPr marL="469900" indent="-469900">
              <a:lnSpc>
                <a:spcPct val="80000"/>
              </a:lnSpc>
              <a:buNone/>
            </a:pPr>
            <a:r>
              <a:rPr lang="ru-RU" i="1" dirty="0" smtClean="0"/>
              <a:t>Больному надо вылежать </a:t>
            </a:r>
            <a:r>
              <a:rPr lang="en-US" dirty="0"/>
              <a:t>[X] </a:t>
            </a:r>
            <a:r>
              <a:rPr lang="ru-RU" i="1" dirty="0" smtClean="0"/>
              <a:t>в постели денька </a:t>
            </a:r>
            <a:r>
              <a:rPr lang="en-US" dirty="0" smtClean="0"/>
              <a:t>[</a:t>
            </a:r>
            <a:r>
              <a:rPr lang="en-US" dirty="0"/>
              <a:t>Y</a:t>
            </a:r>
            <a:r>
              <a:rPr lang="en-US" dirty="0" smtClean="0"/>
              <a:t>]</a:t>
            </a:r>
            <a:r>
              <a:rPr lang="en-US" i="1" dirty="0" smtClean="0"/>
              <a:t> </a:t>
            </a:r>
            <a:r>
              <a:rPr lang="ru-RU" i="1" dirty="0" smtClean="0"/>
              <a:t>три</a:t>
            </a:r>
            <a:r>
              <a:rPr lang="en-US" i="1" dirty="0" smtClean="0"/>
              <a:t>.</a:t>
            </a:r>
            <a:endParaRPr lang="ru-RU" i="1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AF08CF-6B3A-4142-804F-15CB0F88A5E3}" type="slidenum">
              <a:rPr lang="ru-RU"/>
              <a:pPr>
                <a:defRPr/>
              </a:pPr>
              <a:t>25</a:t>
            </a:fld>
            <a:endParaRPr lang="ru-RU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548680"/>
            <a:ext cx="8096250" cy="85365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dirty="0" smtClean="0">
                <a:solidFill>
                  <a:schemeClr val="tx1"/>
                </a:solidFill>
              </a:rPr>
              <a:t>Длительное </a:t>
            </a:r>
            <a:r>
              <a:rPr lang="ru-RU" dirty="0" err="1" smtClean="0">
                <a:solidFill>
                  <a:schemeClr val="tx1"/>
                </a:solidFill>
              </a:rPr>
              <a:t>СинтО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05000"/>
            <a:ext cx="8713787" cy="4191000"/>
          </a:xfrm>
        </p:spPr>
        <p:txBody>
          <a:bodyPr>
            <a:normAutofit lnSpcReduction="10000"/>
          </a:bodyPr>
          <a:lstStyle/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en-US" sz="2800" b="1" dirty="0" err="1" smtClean="0"/>
              <a:t>SynTagRus</a:t>
            </a:r>
            <a:r>
              <a:rPr lang="en-US" sz="2800" b="1" dirty="0" smtClean="0"/>
              <a:t>:</a:t>
            </a:r>
            <a:endParaRPr lang="ru-RU" sz="2800" b="1" dirty="0"/>
          </a:p>
          <a:p>
            <a:pPr marL="469900" indent="-469900">
              <a:buNone/>
            </a:pPr>
            <a:r>
              <a:rPr lang="ru-RU" i="1" dirty="0" smtClean="0"/>
              <a:t>Он теперь отдохнет </a:t>
            </a:r>
            <a:r>
              <a:rPr lang="en-US" dirty="0"/>
              <a:t>[X] </a:t>
            </a:r>
            <a:r>
              <a:rPr lang="ru-RU" i="1" dirty="0" smtClean="0"/>
              <a:t>на нарах годиков </a:t>
            </a:r>
            <a:r>
              <a:rPr lang="en-US" dirty="0" smtClean="0"/>
              <a:t>[Y]</a:t>
            </a:r>
            <a:r>
              <a:rPr lang="ru-RU" dirty="0" smtClean="0"/>
              <a:t> </a:t>
            </a:r>
            <a:r>
              <a:rPr lang="ru-RU" i="1" dirty="0"/>
              <a:t>пять</a:t>
            </a:r>
            <a:r>
              <a:rPr lang="ru-RU" dirty="0" smtClean="0"/>
              <a:t>.</a:t>
            </a:r>
          </a:p>
          <a:p>
            <a:pPr marL="469900" indent="-469900">
              <a:buNone/>
            </a:pPr>
            <a:r>
              <a:rPr lang="ru-RU" i="1" dirty="0" smtClean="0"/>
              <a:t>Абонент недоступен </a:t>
            </a:r>
            <a:r>
              <a:rPr lang="en-US" dirty="0"/>
              <a:t>[X] </a:t>
            </a:r>
            <a:r>
              <a:rPr lang="ru-RU" i="1" dirty="0" smtClean="0"/>
              <a:t>вторые сутки </a:t>
            </a:r>
            <a:r>
              <a:rPr lang="en-US" dirty="0"/>
              <a:t>[Y</a:t>
            </a:r>
            <a:r>
              <a:rPr lang="en-US" dirty="0" smtClean="0"/>
              <a:t>].</a:t>
            </a:r>
            <a:endParaRPr lang="ru-RU" dirty="0" smtClean="0"/>
          </a:p>
          <a:p>
            <a:pPr marL="469900" indent="-469900">
              <a:buNone/>
            </a:pPr>
            <a:r>
              <a:rPr lang="ru-RU" i="1" dirty="0" smtClean="0"/>
              <a:t>Он занят </a:t>
            </a:r>
            <a:r>
              <a:rPr lang="en-US" dirty="0"/>
              <a:t>[X] </a:t>
            </a:r>
            <a:r>
              <a:rPr lang="ru-RU" i="1" dirty="0" smtClean="0"/>
              <a:t>целый день </a:t>
            </a:r>
            <a:r>
              <a:rPr lang="en-US" dirty="0"/>
              <a:t>[Y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</a:p>
          <a:p>
            <a:pPr marL="469900" indent="-469900">
              <a:buNone/>
            </a:pPr>
            <a:r>
              <a:rPr lang="ru-RU" i="1" dirty="0" smtClean="0"/>
              <a:t>… К старой тетке, четвертый год </a:t>
            </a:r>
            <a:r>
              <a:rPr lang="en-US" dirty="0"/>
              <a:t>[Y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i="1" dirty="0" smtClean="0"/>
              <a:t>больной </a:t>
            </a:r>
            <a:r>
              <a:rPr lang="ru-RU" i="1" dirty="0"/>
              <a:t> </a:t>
            </a:r>
            <a:r>
              <a:rPr lang="en-US" dirty="0"/>
              <a:t>[X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i="1" dirty="0" smtClean="0"/>
              <a:t>в чахотке, они поехали теперь </a:t>
            </a:r>
            <a:r>
              <a:rPr lang="ru-RU" dirty="0" smtClean="0"/>
              <a:t>(</a:t>
            </a:r>
            <a:r>
              <a:rPr lang="ru-RU" dirty="0" err="1" smtClean="0"/>
              <a:t>А.С.Пушкин</a:t>
            </a:r>
            <a:r>
              <a:rPr lang="ru-RU" dirty="0" smtClean="0"/>
              <a:t>, Евгений Онегин)</a:t>
            </a:r>
            <a:endParaRPr lang="en-US" i="1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0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55323-FC17-489B-BB64-567D43BE4BD8}" type="slidenum">
              <a:rPr lang="ru-RU"/>
              <a:pPr>
                <a:defRPr/>
              </a:pPr>
              <a:t>26</a:t>
            </a:fld>
            <a:endParaRPr lang="ru-RU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 idx="4294967295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dirty="0" smtClean="0"/>
              <a:t>Аппозитивные </a:t>
            </a:r>
            <a:r>
              <a:rPr lang="ru-RU" dirty="0" err="1" smtClean="0"/>
              <a:t>СинтО</a:t>
            </a:r>
            <a:endParaRPr lang="ru-RU" dirty="0" smtClean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6175" y="1557338"/>
            <a:ext cx="7313613" cy="446405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Женщина - врач, </a:t>
            </a:r>
            <a:endParaRPr lang="en-US" i="1" dirty="0" smtClean="0"/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инженер Иванов, </a:t>
            </a:r>
            <a:endParaRPr lang="en-US" i="1" dirty="0" smtClean="0"/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Виктор Иванов, </a:t>
            </a:r>
            <a:endParaRPr lang="en-US" i="1" dirty="0" smtClean="0"/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москвичи супруги Сидоровы, </a:t>
            </a:r>
            <a:endParaRPr lang="en-US" i="1" dirty="0" smtClean="0"/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в городе Великий Устюг, </a:t>
            </a:r>
            <a:endParaRPr lang="en-US" i="1" dirty="0" smtClean="0"/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латинская буква </a:t>
            </a:r>
            <a:r>
              <a:rPr lang="en-US" i="1" dirty="0" smtClean="0"/>
              <a:t>Q</a:t>
            </a:r>
            <a:r>
              <a:rPr lang="ru-RU" i="1" dirty="0" smtClean="0"/>
              <a:t>, </a:t>
            </a:r>
            <a:endParaRPr lang="en-US" i="1" dirty="0" smtClean="0"/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слова типа "стол", </a:t>
            </a:r>
            <a:endParaRPr lang="en-US" i="1" dirty="0" smtClean="0"/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i="1" dirty="0" smtClean="0"/>
              <a:t>ракеты “Земля-Земля"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6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696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defRPr/>
            </a:pPr>
            <a:r>
              <a:rPr lang="ru-RU" sz="4000" dirty="0"/>
              <a:t>Типы </a:t>
            </a:r>
            <a:r>
              <a:rPr lang="ru-RU" sz="4000" dirty="0" err="1" smtClean="0"/>
              <a:t>СинтО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219452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Char char="•"/>
              <a:defRPr/>
            </a:pPr>
            <a:r>
              <a:rPr lang="ru-RU" sz="3600" dirty="0" smtClean="0">
                <a:solidFill>
                  <a:schemeClr val="bg1">
                    <a:lumMod val="65000"/>
                  </a:schemeClr>
                </a:solidFill>
              </a:rPr>
              <a:t>Актантные</a:t>
            </a:r>
            <a:endParaRPr lang="ru-RU" sz="3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Char char="•"/>
              <a:defRPr/>
            </a:pPr>
            <a:r>
              <a:rPr lang="ru-RU" sz="3600" dirty="0">
                <a:solidFill>
                  <a:schemeClr val="bg1">
                    <a:lumMod val="65000"/>
                  </a:schemeClr>
                </a:solidFill>
              </a:rPr>
              <a:t>Атрибутивные</a:t>
            </a:r>
          </a:p>
          <a:p>
            <a:pPr>
              <a:buFontTx/>
              <a:buChar char="•"/>
              <a:defRPr/>
            </a:pPr>
            <a:r>
              <a:rPr lang="ru-RU" sz="3600" dirty="0"/>
              <a:t>Сочинительные</a:t>
            </a:r>
          </a:p>
          <a:p>
            <a:pPr>
              <a:buFontTx/>
              <a:buChar char="•"/>
              <a:defRPr/>
            </a:pPr>
            <a:r>
              <a:rPr lang="ru-RU" sz="3600" dirty="0"/>
              <a:t>Служебные</a:t>
            </a:r>
          </a:p>
        </p:txBody>
      </p:sp>
      <p:sp>
        <p:nvSpPr>
          <p:cNvPr id="136196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13619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27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3850"/>
            <a:ext cx="7419975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marL="762000" indent="-762000"/>
            <a:r>
              <a:rPr lang="ru-RU" dirty="0" smtClean="0"/>
              <a:t>Сочинительные </a:t>
            </a:r>
            <a:r>
              <a:rPr lang="ru-RU" dirty="0" err="1" smtClean="0"/>
              <a:t>СинтО</a:t>
            </a:r>
            <a:endParaRPr lang="ru-RU" dirty="0" smtClean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(Собственно) сочинительное </a:t>
            </a:r>
            <a:r>
              <a:rPr lang="ru-RU" sz="3600" dirty="0" err="1" smtClean="0"/>
              <a:t>СинтО</a:t>
            </a:r>
            <a:endParaRPr lang="ru-RU" sz="3600" dirty="0" smtClean="0"/>
          </a:p>
          <a:p>
            <a:r>
              <a:rPr lang="ru-RU" sz="3600" dirty="0" smtClean="0"/>
              <a:t>Сочинительно-союзное </a:t>
            </a:r>
            <a:r>
              <a:rPr lang="ru-RU" sz="3600" dirty="0" err="1" smtClean="0"/>
              <a:t>СинтО</a:t>
            </a:r>
            <a:endParaRPr lang="ru-RU" sz="3600" dirty="0" smtClean="0"/>
          </a:p>
          <a:p>
            <a:r>
              <a:rPr lang="ru-RU" sz="3600" dirty="0" err="1" smtClean="0"/>
              <a:t>Сентенциально</a:t>
            </a:r>
            <a:r>
              <a:rPr lang="ru-RU" sz="3600" dirty="0" smtClean="0"/>
              <a:t>-сочинительное </a:t>
            </a:r>
            <a:r>
              <a:rPr lang="ru-RU" sz="3600" dirty="0" err="1" smtClean="0"/>
              <a:t>СинтО</a:t>
            </a:r>
            <a:endParaRPr lang="ru-RU" sz="36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28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84163"/>
            <a:ext cx="8050212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sz="4000" dirty="0" smtClean="0"/>
              <a:t>Сочинительные </a:t>
            </a:r>
            <a:r>
              <a:rPr lang="ru-RU" sz="4000" dirty="0" err="1" smtClean="0"/>
              <a:t>СинтО</a:t>
            </a:r>
            <a:endParaRPr lang="ru-RU" sz="4000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(1а)</a:t>
            </a:r>
            <a:r>
              <a:rPr lang="ru-RU" i="1" dirty="0" smtClean="0"/>
              <a:t> Я заметил высокого стройного юношу.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(1б)</a:t>
            </a:r>
            <a:r>
              <a:rPr lang="ru-RU" i="1" dirty="0" smtClean="0"/>
              <a:t> Я заметил высокого и стройного юношу.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(2а)</a:t>
            </a:r>
            <a:r>
              <a:rPr lang="ru-RU" i="1" dirty="0" smtClean="0"/>
              <a:t> Я пошел домой и сел работать.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(2б)</a:t>
            </a:r>
            <a:r>
              <a:rPr lang="ru-RU" i="1" dirty="0" smtClean="0"/>
              <a:t> Я пошел домой, а он сел работать.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(3а)</a:t>
            </a:r>
            <a:r>
              <a:rPr lang="ru-RU" i="1" dirty="0" smtClean="0"/>
              <a:t> Купили красные и зеленые шары. 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(3б)</a:t>
            </a:r>
            <a:r>
              <a:rPr lang="ru-RU" i="1" dirty="0" smtClean="0"/>
              <a:t> Купили красный и зеленый шары</a:t>
            </a:r>
            <a:r>
              <a:rPr lang="ru-RU" sz="2800" i="1" dirty="0" smtClean="0"/>
              <a:t>.</a:t>
            </a:r>
          </a:p>
        </p:txBody>
      </p:sp>
      <p:sp>
        <p:nvSpPr>
          <p:cNvPr id="52231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29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mtClean="0">
                <a:solidFill>
                  <a:srgbClr val="898989"/>
                </a:solidFill>
              </a:rPr>
              <a:t>ШАД: правиловый МП. Лекции 5-6.</a:t>
            </a:r>
            <a:endParaRPr lang="ru-RU">
              <a:solidFill>
                <a:srgbClr val="898989"/>
              </a:solidFill>
            </a:endParaRPr>
          </a:p>
        </p:txBody>
      </p:sp>
      <p:sp>
        <p:nvSpPr>
          <p:cNvPr id="2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4CDA3-F00F-488F-909B-787F9B8D3F24}" type="slidenum">
              <a:rPr lang="ru-RU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04664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algn="ctr" eaLnBrk="1" hangingPunct="1"/>
            <a:r>
              <a:rPr lang="ru-RU" sz="4800" dirty="0" smtClean="0"/>
              <a:t>Синтаксис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ru-RU" sz="3600" dirty="0" smtClean="0"/>
              <a:t>Системы составляющих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ru-RU" sz="3600" dirty="0" smtClean="0"/>
              <a:t>(деревья составляющих)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ru-RU" sz="3400" dirty="0" smtClean="0"/>
          </a:p>
        </p:txBody>
      </p:sp>
      <p:grpSp>
        <p:nvGrpSpPr>
          <p:cNvPr id="4103" name="Group 4"/>
          <p:cNvGrpSpPr>
            <a:grpSpLocks noChangeAspect="1"/>
          </p:cNvGrpSpPr>
          <p:nvPr/>
        </p:nvGrpSpPr>
        <p:grpSpPr bwMode="auto">
          <a:xfrm>
            <a:off x="2808288" y="2449513"/>
            <a:ext cx="4643437" cy="2779712"/>
            <a:chOff x="1701" y="1134"/>
            <a:chExt cx="9180" cy="5580"/>
          </a:xfrm>
        </p:grpSpPr>
        <p:sp>
          <p:nvSpPr>
            <p:cNvPr id="4110" name="AutoShape 5"/>
            <p:cNvSpPr>
              <a:spLocks noChangeAspect="1" noChangeArrowheads="1"/>
            </p:cNvSpPr>
            <p:nvPr/>
          </p:nvSpPr>
          <p:spPr bwMode="auto">
            <a:xfrm>
              <a:off x="1701" y="1134"/>
              <a:ext cx="9180" cy="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1" name="Line 6"/>
            <p:cNvSpPr>
              <a:spLocks noChangeShapeType="1"/>
            </p:cNvSpPr>
            <p:nvPr/>
          </p:nvSpPr>
          <p:spPr bwMode="auto">
            <a:xfrm flipH="1">
              <a:off x="2421" y="491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2" name="Text Box 7"/>
            <p:cNvSpPr txBox="1">
              <a:spLocks noChangeArrowheads="1"/>
            </p:cNvSpPr>
            <p:nvPr/>
          </p:nvSpPr>
          <p:spPr bwMode="auto">
            <a:xfrm>
              <a:off x="3321" y="4374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NP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3" name="Line 8"/>
            <p:cNvSpPr>
              <a:spLocks noChangeShapeType="1"/>
            </p:cNvSpPr>
            <p:nvPr/>
          </p:nvSpPr>
          <p:spPr bwMode="auto">
            <a:xfrm flipH="1" flipV="1">
              <a:off x="3501" y="491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4" name="Text Box 9"/>
            <p:cNvSpPr txBox="1">
              <a:spLocks noChangeArrowheads="1"/>
            </p:cNvSpPr>
            <p:nvPr/>
          </p:nvSpPr>
          <p:spPr bwMode="auto">
            <a:xfrm>
              <a:off x="206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A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5" name="Text Box 10"/>
            <p:cNvSpPr txBox="1">
              <a:spLocks noChangeArrowheads="1"/>
            </p:cNvSpPr>
            <p:nvPr/>
          </p:nvSpPr>
          <p:spPr bwMode="auto">
            <a:xfrm>
              <a:off x="440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N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6" name="Line 11"/>
            <p:cNvSpPr>
              <a:spLocks noChangeShapeType="1"/>
            </p:cNvSpPr>
            <p:nvPr/>
          </p:nvSpPr>
          <p:spPr bwMode="auto">
            <a:xfrm flipH="1">
              <a:off x="5841" y="509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7" name="Line 12"/>
            <p:cNvSpPr>
              <a:spLocks noChangeShapeType="1"/>
            </p:cNvSpPr>
            <p:nvPr/>
          </p:nvSpPr>
          <p:spPr bwMode="auto">
            <a:xfrm flipH="1" flipV="1">
              <a:off x="6921" y="509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8" name="Text Box 13"/>
            <p:cNvSpPr txBox="1">
              <a:spLocks noChangeArrowheads="1"/>
            </p:cNvSpPr>
            <p:nvPr/>
          </p:nvSpPr>
          <p:spPr bwMode="auto">
            <a:xfrm>
              <a:off x="566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V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19" name="Text Box 14"/>
            <p:cNvSpPr txBox="1">
              <a:spLocks noChangeArrowheads="1"/>
            </p:cNvSpPr>
            <p:nvPr/>
          </p:nvSpPr>
          <p:spPr bwMode="auto">
            <a:xfrm>
              <a:off x="7641" y="617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N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0" name="Text Box 15"/>
            <p:cNvSpPr txBox="1">
              <a:spLocks noChangeArrowheads="1"/>
            </p:cNvSpPr>
            <p:nvPr/>
          </p:nvSpPr>
          <p:spPr bwMode="auto">
            <a:xfrm>
              <a:off x="6021" y="4374"/>
              <a:ext cx="108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VP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1" name="Line 16"/>
            <p:cNvSpPr>
              <a:spLocks noChangeShapeType="1"/>
            </p:cNvSpPr>
            <p:nvPr/>
          </p:nvSpPr>
          <p:spPr bwMode="auto">
            <a:xfrm flipH="1">
              <a:off x="4041" y="293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2" name="Line 17"/>
            <p:cNvSpPr>
              <a:spLocks noChangeShapeType="1"/>
            </p:cNvSpPr>
            <p:nvPr/>
          </p:nvSpPr>
          <p:spPr bwMode="auto">
            <a:xfrm flipH="1" flipV="1">
              <a:off x="5121" y="2934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mtClean="0">
                <a:solidFill>
                  <a:prstClr val="black"/>
                </a:solidFill>
              </a:endParaRPr>
            </a:p>
          </p:txBody>
        </p:sp>
        <p:sp>
          <p:nvSpPr>
            <p:cNvPr id="4123" name="Text Box 18"/>
            <p:cNvSpPr txBox="1">
              <a:spLocks noChangeArrowheads="1"/>
            </p:cNvSpPr>
            <p:nvPr/>
          </p:nvSpPr>
          <p:spPr bwMode="auto">
            <a:xfrm>
              <a:off x="4941" y="2394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smtClean="0">
                  <a:solidFill>
                    <a:prstClr val="black"/>
                  </a:solidFill>
                </a:rPr>
                <a:t>S</a:t>
              </a:r>
              <a:endParaRPr lang="ru-RU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104" name="Rectangle 19"/>
          <p:cNvSpPr>
            <a:spLocks noChangeArrowheads="1"/>
          </p:cNvSpPr>
          <p:nvPr/>
        </p:nvSpPr>
        <p:spPr bwMode="auto">
          <a:xfrm>
            <a:off x="2444750" y="5654675"/>
            <a:ext cx="411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ru-RU" smtClean="0">
                <a:solidFill>
                  <a:prstClr val="black"/>
                </a:solidFill>
              </a:rPr>
              <a:t>Маленький мальчик ест мороженое </a:t>
            </a:r>
          </a:p>
        </p:txBody>
      </p:sp>
      <p:sp>
        <p:nvSpPr>
          <p:cNvPr id="4105" name="Line 20"/>
          <p:cNvSpPr>
            <a:spLocks noChangeShapeType="1"/>
          </p:cNvSpPr>
          <p:nvPr/>
        </p:nvSpPr>
        <p:spPr bwMode="auto">
          <a:xfrm>
            <a:off x="3132138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6" name="Line 21"/>
          <p:cNvSpPr>
            <a:spLocks noChangeShapeType="1"/>
          </p:cNvSpPr>
          <p:nvPr/>
        </p:nvSpPr>
        <p:spPr bwMode="auto">
          <a:xfrm>
            <a:off x="4295775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7" name="Line 22"/>
          <p:cNvSpPr>
            <a:spLocks noChangeShapeType="1"/>
          </p:cNvSpPr>
          <p:nvPr/>
        </p:nvSpPr>
        <p:spPr bwMode="auto">
          <a:xfrm>
            <a:off x="4932363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8" name="Line 23"/>
          <p:cNvSpPr>
            <a:spLocks noChangeShapeType="1"/>
          </p:cNvSpPr>
          <p:nvPr/>
        </p:nvSpPr>
        <p:spPr bwMode="auto">
          <a:xfrm>
            <a:off x="5940425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smtClean="0">
              <a:solidFill>
                <a:prstClr val="black"/>
              </a:solidFill>
            </a:endParaRPr>
          </a:p>
        </p:txBody>
      </p:sp>
      <p:sp>
        <p:nvSpPr>
          <p:cNvPr id="4109" name="Нижний колонтитул 1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sz="1200" smtClean="0">
              <a:solidFill>
                <a:srgbClr val="898989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utoUpdateAnimBg="0"/>
      <p:bldP spid="4104" grpId="0"/>
      <p:bldP spid="4105" grpId="0" animBg="1"/>
      <p:bldP spid="4106" grpId="0" animBg="1"/>
      <p:bldP spid="4107" grpId="0" animBg="1"/>
      <p:bldP spid="410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sz="1100" dirty="0">
              <a:solidFill>
                <a:srgbClr val="898989"/>
              </a:solidFill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8013" y="395288"/>
            <a:ext cx="7646987" cy="8778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sz="4000" dirty="0" smtClean="0">
                <a:solidFill>
                  <a:schemeClr val="tx1"/>
                </a:solidFill>
              </a:rPr>
              <a:t>Сочинительные </a:t>
            </a:r>
            <a:r>
              <a:rPr lang="ru-RU" sz="4000" dirty="0" err="1" smtClean="0">
                <a:solidFill>
                  <a:schemeClr val="tx1"/>
                </a:solidFill>
              </a:rPr>
              <a:t>СинтО</a:t>
            </a:r>
            <a:endParaRPr lang="ru-RU" sz="4000" dirty="0" smtClean="0">
              <a:solidFill>
                <a:schemeClr val="tx1"/>
              </a:solidFill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(1)</a:t>
            </a:r>
            <a:r>
              <a:rPr lang="ru-RU" i="1" dirty="0" smtClean="0"/>
              <a:t> Здесь работают замечательные писатель и врач.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ru-RU" dirty="0"/>
              <a:t>2</a:t>
            </a:r>
            <a:r>
              <a:rPr lang="ru-RU" dirty="0" smtClean="0"/>
              <a:t>)</a:t>
            </a:r>
            <a:r>
              <a:rPr lang="ru-RU" i="1" dirty="0" smtClean="0"/>
              <a:t> Здесь работают замечательный писатель и врач.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</a:t>
            </a:r>
            <a:r>
              <a:rPr lang="ru-RU" dirty="0"/>
              <a:t>3</a:t>
            </a:r>
            <a:r>
              <a:rPr lang="ru-RU" dirty="0" smtClean="0"/>
              <a:t>)</a:t>
            </a:r>
            <a:r>
              <a:rPr lang="ru-RU" i="1" dirty="0" smtClean="0"/>
              <a:t> Здесь работает замечательный писатель и врач.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dirty="0" smtClean="0"/>
              <a:t>(4)</a:t>
            </a:r>
            <a:r>
              <a:rPr lang="ru-RU" i="1" dirty="0" smtClean="0"/>
              <a:t> Здесь работают замечательные писатели и врачи.</a:t>
            </a:r>
          </a:p>
        </p:txBody>
      </p:sp>
      <p:sp>
        <p:nvSpPr>
          <p:cNvPr id="53255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30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6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sz="1100" dirty="0">
              <a:solidFill>
                <a:srgbClr val="898989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066856" cy="10080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sz="4000" b="1" dirty="0" smtClean="0"/>
              <a:t>(Собственно) сочинительное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191000"/>
          </a:xfrm>
        </p:spPr>
        <p:txBody>
          <a:bodyPr>
            <a:normAutofit/>
          </a:bodyPr>
          <a:lstStyle/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sz="3600" i="1" dirty="0" smtClean="0"/>
              <a:t>Я заметил высокого </a:t>
            </a:r>
            <a:r>
              <a:rPr lang="en-US" sz="3600" dirty="0" smtClean="0"/>
              <a:t>[X] </a:t>
            </a:r>
            <a:r>
              <a:rPr lang="ru-RU" sz="3600" i="1" dirty="0" smtClean="0"/>
              <a:t>и </a:t>
            </a:r>
            <a:r>
              <a:rPr lang="en-US" sz="3600" dirty="0" smtClean="0"/>
              <a:t>[Y] </a:t>
            </a:r>
            <a:r>
              <a:rPr lang="ru-RU" sz="3600" i="1" dirty="0" smtClean="0"/>
              <a:t>стройного юношу.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sz="3600" i="1" dirty="0" smtClean="0"/>
              <a:t>Я заметил высокого </a:t>
            </a:r>
            <a:r>
              <a:rPr lang="en-US" sz="3600" dirty="0" smtClean="0"/>
              <a:t>[X</a:t>
            </a:r>
            <a:r>
              <a:rPr lang="ru-RU" sz="3600" dirty="0" smtClean="0"/>
              <a:t>1</a:t>
            </a:r>
            <a:r>
              <a:rPr lang="en-US" sz="3600" dirty="0" smtClean="0"/>
              <a:t>]</a:t>
            </a:r>
            <a:r>
              <a:rPr lang="ru-RU" sz="3600" i="1" dirty="0" smtClean="0"/>
              <a:t>,</a:t>
            </a:r>
            <a:r>
              <a:rPr lang="en-US" sz="3600" i="1" dirty="0" smtClean="0"/>
              <a:t> </a:t>
            </a:r>
            <a:r>
              <a:rPr lang="ru-RU" sz="3600" i="1" dirty="0" smtClean="0"/>
              <a:t>стройного </a:t>
            </a:r>
            <a:r>
              <a:rPr lang="en-US" sz="3600" dirty="0" smtClean="0"/>
              <a:t>[Y</a:t>
            </a:r>
            <a:r>
              <a:rPr lang="ru-RU" sz="3600" dirty="0" smtClean="0"/>
              <a:t>1</a:t>
            </a:r>
            <a:r>
              <a:rPr lang="en-US" sz="3600" dirty="0" smtClean="0"/>
              <a:t>,X2] </a:t>
            </a:r>
            <a:r>
              <a:rPr lang="ru-RU" sz="3600" i="1" dirty="0" smtClean="0"/>
              <a:t>и </a:t>
            </a:r>
            <a:r>
              <a:rPr lang="en-US" sz="3600" dirty="0" smtClean="0"/>
              <a:t>[Y2]</a:t>
            </a:r>
            <a:r>
              <a:rPr lang="en-US" sz="3600" i="1" dirty="0" smtClean="0"/>
              <a:t> </a:t>
            </a:r>
            <a:r>
              <a:rPr lang="ru-RU" sz="3600" i="1" dirty="0" smtClean="0"/>
              <a:t>спокойного юношу.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sz="3600" i="1" dirty="0" smtClean="0"/>
              <a:t>Я пошел </a:t>
            </a:r>
            <a:r>
              <a:rPr lang="en-US" sz="3600" dirty="0" smtClean="0"/>
              <a:t>[X]</a:t>
            </a:r>
            <a:r>
              <a:rPr lang="ru-RU" sz="3600" i="1" dirty="0" smtClean="0"/>
              <a:t> домой и </a:t>
            </a:r>
            <a:r>
              <a:rPr lang="en-US" sz="3600" dirty="0" smtClean="0"/>
              <a:t>[Y]</a:t>
            </a:r>
            <a:r>
              <a:rPr lang="ru-RU" sz="3600" dirty="0" smtClean="0"/>
              <a:t> </a:t>
            </a:r>
            <a:r>
              <a:rPr lang="ru-RU" sz="3600" i="1" dirty="0" smtClean="0"/>
              <a:t>сел работать.</a:t>
            </a:r>
          </a:p>
        </p:txBody>
      </p:sp>
      <p:sp>
        <p:nvSpPr>
          <p:cNvPr id="54279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31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82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sz="1100" dirty="0">
              <a:solidFill>
                <a:srgbClr val="898989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04664"/>
            <a:ext cx="8712968" cy="10080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ru-RU" sz="4000" b="1" dirty="0" err="1" smtClean="0"/>
              <a:t>Сентенциально</a:t>
            </a:r>
            <a:r>
              <a:rPr lang="ru-RU" sz="4000" b="1" dirty="0" smtClean="0"/>
              <a:t>-сочинительное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155" y="1905000"/>
            <a:ext cx="8569325" cy="4191000"/>
          </a:xfrm>
        </p:spPr>
        <p:txBody>
          <a:bodyPr>
            <a:normAutofit/>
          </a:bodyPr>
          <a:lstStyle/>
          <a:p>
            <a:pPr marL="469900" indent="-469900">
              <a:buNone/>
            </a:pPr>
            <a:r>
              <a:rPr lang="ru-RU" sz="3600" i="1" dirty="0" smtClean="0"/>
              <a:t>Я пошел </a:t>
            </a:r>
            <a:r>
              <a:rPr lang="en-US" sz="3600" dirty="0" smtClean="0"/>
              <a:t>[X]</a:t>
            </a:r>
            <a:r>
              <a:rPr lang="ru-RU" sz="3600" i="1" dirty="0" smtClean="0"/>
              <a:t> домой, а </a:t>
            </a:r>
            <a:r>
              <a:rPr lang="en-US" sz="3600" dirty="0" smtClean="0"/>
              <a:t>[Y]</a:t>
            </a:r>
            <a:r>
              <a:rPr lang="ru-RU" sz="3600" dirty="0" smtClean="0"/>
              <a:t> </a:t>
            </a:r>
            <a:r>
              <a:rPr lang="ru-RU" sz="3600" i="1" dirty="0" smtClean="0"/>
              <a:t>он продолжал работать.</a:t>
            </a:r>
          </a:p>
          <a:p>
            <a:pPr marL="469900" indent="-469900">
              <a:buNone/>
            </a:pPr>
            <a:r>
              <a:rPr lang="ru-RU" sz="3600" i="1" dirty="0" smtClean="0"/>
              <a:t>Петя ушел</a:t>
            </a:r>
            <a:r>
              <a:rPr lang="en-US" sz="3600" dirty="0"/>
              <a:t> [X]</a:t>
            </a:r>
            <a:r>
              <a:rPr lang="ru-RU" sz="3600" i="1" dirty="0" smtClean="0"/>
              <a:t>, да </a:t>
            </a:r>
            <a:r>
              <a:rPr lang="en-US" sz="3600" dirty="0" smtClean="0"/>
              <a:t>[</a:t>
            </a:r>
            <a:r>
              <a:rPr lang="en-US" sz="3600" dirty="0"/>
              <a:t>Y</a:t>
            </a:r>
            <a:r>
              <a:rPr lang="en-US" sz="3600" dirty="0" smtClean="0"/>
              <a:t>] </a:t>
            </a:r>
            <a:r>
              <a:rPr lang="ru-RU" sz="3600" i="1" dirty="0" smtClean="0"/>
              <a:t>и Ваня не остался.</a:t>
            </a:r>
          </a:p>
        </p:txBody>
      </p:sp>
      <p:sp>
        <p:nvSpPr>
          <p:cNvPr id="54279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32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5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sz="1100" dirty="0">
              <a:solidFill>
                <a:srgbClr val="898989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9900" y="377825"/>
            <a:ext cx="7885113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sz="4000" b="1" dirty="0" smtClean="0"/>
              <a:t>Сочинительно-союзное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772816"/>
            <a:ext cx="8569325" cy="4330700"/>
          </a:xfrm>
        </p:spPr>
        <p:txBody>
          <a:bodyPr>
            <a:noAutofit/>
          </a:bodyPr>
          <a:lstStyle/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sz="3600" dirty="0" smtClean="0"/>
              <a:t>(1</a:t>
            </a:r>
            <a:r>
              <a:rPr lang="en-US" sz="3600" dirty="0" smtClean="0"/>
              <a:t>a</a:t>
            </a:r>
            <a:r>
              <a:rPr lang="ru-RU" sz="3600" dirty="0" smtClean="0"/>
              <a:t>)</a:t>
            </a:r>
            <a:r>
              <a:rPr lang="ru-RU" sz="3600" i="1" dirty="0" smtClean="0"/>
              <a:t> Я заметил высокого и </a:t>
            </a:r>
            <a:r>
              <a:rPr lang="en-US" sz="3600" dirty="0" smtClean="0"/>
              <a:t>[X] </a:t>
            </a:r>
            <a:r>
              <a:rPr lang="ru-RU" sz="3600" i="1" dirty="0" smtClean="0"/>
              <a:t>стройного </a:t>
            </a:r>
            <a:r>
              <a:rPr lang="en-US" sz="3600" dirty="0" smtClean="0"/>
              <a:t>[Y]</a:t>
            </a:r>
            <a:r>
              <a:rPr lang="ru-RU" sz="3600" i="1" dirty="0" smtClean="0"/>
              <a:t> юношу.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sz="3600" dirty="0" smtClean="0"/>
              <a:t>(1б)</a:t>
            </a:r>
            <a:r>
              <a:rPr lang="ru-RU" sz="3600" i="1" dirty="0" smtClean="0"/>
              <a:t> Я заметил высокого,</a:t>
            </a:r>
            <a:r>
              <a:rPr lang="en-US" sz="3600" i="1" dirty="0" smtClean="0"/>
              <a:t> </a:t>
            </a:r>
            <a:r>
              <a:rPr lang="ru-RU" sz="3600" i="1" dirty="0" smtClean="0"/>
              <a:t>стройного и </a:t>
            </a:r>
            <a:r>
              <a:rPr lang="en-US" sz="3600" dirty="0" smtClean="0"/>
              <a:t>[X]</a:t>
            </a:r>
            <a:r>
              <a:rPr lang="ru-RU" sz="3600" i="1" dirty="0" smtClean="0"/>
              <a:t> спокойного </a:t>
            </a:r>
            <a:r>
              <a:rPr lang="en-US" sz="3600" dirty="0" smtClean="0"/>
              <a:t>[Y]</a:t>
            </a:r>
            <a:r>
              <a:rPr lang="ru-RU" sz="3600" i="1" dirty="0" smtClean="0"/>
              <a:t> юношу.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sz="3600" dirty="0" smtClean="0"/>
              <a:t>(2а)</a:t>
            </a:r>
            <a:r>
              <a:rPr lang="ru-RU" sz="3600" i="1" dirty="0" smtClean="0"/>
              <a:t> Я пошел домой и </a:t>
            </a:r>
            <a:r>
              <a:rPr lang="en-US" sz="3600" dirty="0" smtClean="0"/>
              <a:t>[X]</a:t>
            </a:r>
            <a:r>
              <a:rPr lang="ru-RU" sz="3600" i="1" dirty="0" smtClean="0"/>
              <a:t> сел </a:t>
            </a:r>
            <a:r>
              <a:rPr lang="en-US" sz="3600" dirty="0" smtClean="0"/>
              <a:t>[Y]</a:t>
            </a:r>
            <a:r>
              <a:rPr lang="ru-RU" sz="3600" dirty="0" smtClean="0"/>
              <a:t> </a:t>
            </a:r>
            <a:r>
              <a:rPr lang="ru-RU" sz="3600" i="1" dirty="0" smtClean="0"/>
              <a:t>работать.</a:t>
            </a:r>
          </a:p>
          <a:p>
            <a:pPr marL="469900" indent="-469900">
              <a:lnSpc>
                <a:spcPct val="90000"/>
              </a:lnSpc>
              <a:buFont typeface="Arial" charset="0"/>
              <a:buNone/>
            </a:pPr>
            <a:r>
              <a:rPr lang="ru-RU" sz="3600" dirty="0" smtClean="0"/>
              <a:t>(2б)</a:t>
            </a:r>
            <a:r>
              <a:rPr lang="ru-RU" sz="3600" i="1" dirty="0" smtClean="0"/>
              <a:t> Я пошел домой, а </a:t>
            </a:r>
            <a:r>
              <a:rPr lang="en-US" sz="3600" dirty="0" smtClean="0"/>
              <a:t>[X]</a:t>
            </a:r>
            <a:r>
              <a:rPr lang="ru-RU" sz="3600" dirty="0" smtClean="0"/>
              <a:t> </a:t>
            </a:r>
            <a:r>
              <a:rPr lang="ru-RU" sz="3600" i="1" dirty="0" smtClean="0"/>
              <a:t>он продолжал </a:t>
            </a:r>
            <a:r>
              <a:rPr lang="en-US" sz="3600" dirty="0" smtClean="0"/>
              <a:t>[Y]</a:t>
            </a:r>
            <a:r>
              <a:rPr lang="ru-RU" sz="3600" i="1" dirty="0" smtClean="0"/>
              <a:t> работать.</a:t>
            </a:r>
          </a:p>
        </p:txBody>
      </p:sp>
      <p:sp>
        <p:nvSpPr>
          <p:cNvPr id="55303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33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3850"/>
            <a:ext cx="7419975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marL="762000" indent="-762000"/>
            <a:r>
              <a:rPr lang="ru-RU" sz="4000" b="1" dirty="0" smtClean="0"/>
              <a:t>Служебные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Аналитическое </a:t>
            </a:r>
            <a:r>
              <a:rPr lang="ru-RU" sz="3600" dirty="0" err="1" smtClean="0"/>
              <a:t>СинтО</a:t>
            </a:r>
            <a:endParaRPr lang="ru-RU" sz="3600" dirty="0" smtClean="0"/>
          </a:p>
          <a:p>
            <a:r>
              <a:rPr lang="ru-RU" sz="3600" dirty="0" smtClean="0"/>
              <a:t>Пассивно-аналитическое </a:t>
            </a:r>
            <a:r>
              <a:rPr lang="ru-RU" sz="3600" dirty="0" err="1" smtClean="0"/>
              <a:t>СинтО</a:t>
            </a:r>
            <a:endParaRPr lang="ru-RU" sz="3600" dirty="0" smtClean="0"/>
          </a:p>
          <a:p>
            <a:r>
              <a:rPr lang="ru-RU" sz="3600" dirty="0" smtClean="0"/>
              <a:t>Соотносительное </a:t>
            </a:r>
            <a:r>
              <a:rPr lang="ru-RU" sz="3600" dirty="0" err="1" smtClean="0"/>
              <a:t>СинтО</a:t>
            </a:r>
            <a:endParaRPr lang="ru-RU" sz="3600" dirty="0" smtClean="0"/>
          </a:p>
          <a:p>
            <a:r>
              <a:rPr lang="ru-RU" sz="3600" dirty="0" smtClean="0"/>
              <a:t>Вспомогательное (</a:t>
            </a:r>
            <a:r>
              <a:rPr lang="ru-RU" sz="3600" dirty="0" err="1" smtClean="0"/>
              <a:t>локутивное</a:t>
            </a:r>
            <a:r>
              <a:rPr lang="ru-RU" sz="3600" dirty="0" smtClean="0"/>
              <a:t>) </a:t>
            </a:r>
            <a:r>
              <a:rPr lang="ru-RU" sz="3600" dirty="0" err="1" smtClean="0"/>
              <a:t>СинтО</a:t>
            </a:r>
            <a:endParaRPr lang="ru-RU" sz="36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34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3850"/>
            <a:ext cx="7419975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marL="762000" indent="-762000"/>
            <a:r>
              <a:rPr lang="ru-RU" sz="4000" b="1" dirty="0" smtClean="0"/>
              <a:t>Аналитическое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69900" indent="-469900"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) </a:t>
            </a:r>
            <a:r>
              <a:rPr lang="ru-RU" i="1" dirty="0" smtClean="0"/>
              <a:t>Мы узнаем о результатах переговоров очень скоро.</a:t>
            </a:r>
            <a:endParaRPr lang="ru-RU" dirty="0" smtClean="0"/>
          </a:p>
          <a:p>
            <a:pPr marL="469900" indent="-469900"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) </a:t>
            </a:r>
            <a:r>
              <a:rPr lang="ru-RU" i="1" dirty="0" smtClean="0"/>
              <a:t>Мы </a:t>
            </a:r>
            <a:r>
              <a:rPr lang="ru-RU" b="1" i="1" dirty="0" smtClean="0"/>
              <a:t>будем </a:t>
            </a:r>
            <a:r>
              <a:rPr lang="en-US" dirty="0" smtClean="0"/>
              <a:t>[X] </a:t>
            </a:r>
            <a:r>
              <a:rPr lang="ru-RU" b="1" i="1" dirty="0" smtClean="0"/>
              <a:t>знать</a:t>
            </a:r>
            <a:r>
              <a:rPr lang="ru-RU" i="1" dirty="0" smtClean="0"/>
              <a:t> </a:t>
            </a:r>
            <a:r>
              <a:rPr lang="en-US" dirty="0" smtClean="0"/>
              <a:t>[Y] </a:t>
            </a:r>
            <a:r>
              <a:rPr lang="ru-RU" i="1" dirty="0" smtClean="0"/>
              <a:t>о результатах переговоров очень скоро.</a:t>
            </a:r>
            <a:endParaRPr lang="ru-RU" dirty="0" smtClean="0"/>
          </a:p>
          <a:p>
            <a:pPr marL="469900" indent="-469900">
              <a:buFont typeface="Arial" charset="0"/>
              <a:buNone/>
            </a:pPr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) </a:t>
            </a:r>
            <a:r>
              <a:rPr lang="ru-RU" i="1" dirty="0" smtClean="0"/>
              <a:t>Мы </a:t>
            </a:r>
            <a:r>
              <a:rPr lang="ru-RU" b="1" i="1" dirty="0" smtClean="0"/>
              <a:t>узнали </a:t>
            </a:r>
            <a:r>
              <a:rPr lang="en-US" dirty="0" smtClean="0"/>
              <a:t>[X]</a:t>
            </a:r>
            <a:r>
              <a:rPr lang="ru-RU" b="1" i="1" dirty="0" smtClean="0"/>
              <a:t> бы </a:t>
            </a:r>
            <a:r>
              <a:rPr lang="en-US" dirty="0" smtClean="0"/>
              <a:t>[Y]</a:t>
            </a:r>
            <a:r>
              <a:rPr lang="ru-RU" b="1" i="1" dirty="0" smtClean="0"/>
              <a:t> </a:t>
            </a:r>
            <a:r>
              <a:rPr lang="ru-RU" i="1" dirty="0" smtClean="0"/>
              <a:t>о результатах переговоров очень скоро.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35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8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6925" y="357188"/>
            <a:ext cx="7878763" cy="919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marL="762000" indent="-762000"/>
            <a:r>
              <a:rPr lang="ru-RU" sz="4000" b="1" dirty="0" smtClean="0"/>
              <a:t>Пассивно-аналитическое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69900" indent="-469900">
              <a:buFont typeface="Arial" charset="0"/>
              <a:buNone/>
            </a:pPr>
            <a:r>
              <a:rPr lang="ru-RU" dirty="0" smtClean="0"/>
              <a:t>(1) </a:t>
            </a:r>
            <a:r>
              <a:rPr lang="ru-RU" i="1" dirty="0" smtClean="0"/>
              <a:t>Письмо получено вчера.</a:t>
            </a:r>
            <a:endParaRPr lang="ru-RU" dirty="0" smtClean="0"/>
          </a:p>
          <a:p>
            <a:pPr marL="469900" indent="-469900">
              <a:buFont typeface="Arial" charset="0"/>
              <a:buNone/>
            </a:pPr>
            <a:r>
              <a:rPr lang="ru-RU" dirty="0" smtClean="0"/>
              <a:t>(2) </a:t>
            </a:r>
            <a:r>
              <a:rPr lang="ru-RU" i="1" dirty="0" smtClean="0"/>
              <a:t>Письмо </a:t>
            </a:r>
            <a:r>
              <a:rPr lang="ru-RU" b="1" i="1" dirty="0" smtClean="0"/>
              <a:t>было </a:t>
            </a:r>
            <a:r>
              <a:rPr lang="en-US" dirty="0" smtClean="0"/>
              <a:t>[X]</a:t>
            </a:r>
            <a:r>
              <a:rPr lang="ru-RU" b="1" i="1" dirty="0" smtClean="0"/>
              <a:t> получено </a:t>
            </a:r>
            <a:r>
              <a:rPr lang="en-US" dirty="0" smtClean="0"/>
              <a:t>[Y]</a:t>
            </a:r>
            <a:r>
              <a:rPr lang="ru-RU" b="1" i="1" dirty="0" smtClean="0"/>
              <a:t> </a:t>
            </a:r>
            <a:r>
              <a:rPr lang="ru-RU" i="1" dirty="0" smtClean="0"/>
              <a:t>вчера.</a:t>
            </a:r>
          </a:p>
          <a:p>
            <a:pPr marL="469900" indent="-469900">
              <a:buNone/>
            </a:pPr>
            <a:r>
              <a:rPr lang="ru-RU" dirty="0" smtClean="0"/>
              <a:t>(3) </a:t>
            </a:r>
            <a:r>
              <a:rPr lang="ru-RU" i="1" dirty="0" smtClean="0"/>
              <a:t>Письмо </a:t>
            </a:r>
            <a:r>
              <a:rPr lang="ru-RU" b="1" i="1" dirty="0" smtClean="0"/>
              <a:t>будет </a:t>
            </a:r>
            <a:r>
              <a:rPr lang="en-US" dirty="0" smtClean="0"/>
              <a:t>[X]</a:t>
            </a:r>
            <a:r>
              <a:rPr lang="ru-RU" b="1" i="1" dirty="0" smtClean="0"/>
              <a:t> получено </a:t>
            </a:r>
            <a:r>
              <a:rPr lang="en-US" dirty="0" smtClean="0"/>
              <a:t>[Y]</a:t>
            </a:r>
            <a:r>
              <a:rPr lang="ru-RU" b="1" i="1" dirty="0" smtClean="0"/>
              <a:t> </a:t>
            </a:r>
            <a:r>
              <a:rPr lang="ru-RU" i="1" dirty="0" smtClean="0"/>
              <a:t>на днях.</a:t>
            </a:r>
          </a:p>
          <a:p>
            <a:pPr marL="469900" indent="-469900">
              <a:buFont typeface="Arial" charset="0"/>
              <a:buNone/>
            </a:pPr>
            <a:r>
              <a:rPr lang="ru-RU" dirty="0" smtClean="0"/>
              <a:t>(</a:t>
            </a:r>
            <a:r>
              <a:rPr lang="ru-RU" dirty="0"/>
              <a:t>4</a:t>
            </a:r>
            <a:r>
              <a:rPr lang="ru-RU" dirty="0" smtClean="0"/>
              <a:t>) </a:t>
            </a:r>
            <a:r>
              <a:rPr lang="ru-RU" b="1" i="1" dirty="0" smtClean="0"/>
              <a:t>Будучи</a:t>
            </a:r>
            <a:r>
              <a:rPr lang="ru-RU" i="1" dirty="0" smtClean="0"/>
              <a:t> </a:t>
            </a:r>
            <a:r>
              <a:rPr lang="en-US" dirty="0" smtClean="0"/>
              <a:t>[X]</a:t>
            </a:r>
            <a:r>
              <a:rPr lang="ru-RU" b="1" i="1" dirty="0" smtClean="0"/>
              <a:t> получено </a:t>
            </a:r>
            <a:r>
              <a:rPr lang="en-US" dirty="0" smtClean="0"/>
              <a:t>[Y]</a:t>
            </a:r>
            <a:r>
              <a:rPr lang="ru-RU" b="1" i="1" dirty="0" smtClean="0"/>
              <a:t> </a:t>
            </a:r>
            <a:r>
              <a:rPr lang="ru-RU" i="1" dirty="0" smtClean="0"/>
              <a:t>только</a:t>
            </a:r>
            <a:r>
              <a:rPr lang="ru-RU" b="1" i="1" dirty="0" smtClean="0"/>
              <a:t> </a:t>
            </a:r>
            <a:r>
              <a:rPr lang="ru-RU" i="1" dirty="0" smtClean="0"/>
              <a:t>вчера, письмо еще лежало у директора на столе.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36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4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3850"/>
            <a:ext cx="7419975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marL="762000" indent="-762000"/>
            <a:r>
              <a:rPr lang="ru-RU" sz="4000" b="1" dirty="0" smtClean="0"/>
              <a:t>Соотносительное </a:t>
            </a:r>
            <a:r>
              <a:rPr lang="ru-RU" sz="4000" b="1" dirty="0" err="1" smtClean="0"/>
              <a:t>СинтО</a:t>
            </a:r>
            <a:endParaRPr lang="ru-RU" sz="4000" b="1" dirty="0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827213"/>
            <a:ext cx="8640960" cy="4114800"/>
          </a:xfrm>
        </p:spPr>
        <p:txBody>
          <a:bodyPr>
            <a:noAutofit/>
          </a:bodyPr>
          <a:lstStyle/>
          <a:p>
            <a:pPr marL="469900" indent="-469900">
              <a:buFont typeface="Arial" charset="0"/>
              <a:buNone/>
            </a:pPr>
            <a:r>
              <a:rPr lang="ru-RU" sz="3000" i="1" dirty="0" smtClean="0"/>
              <a:t>Я не знаю </a:t>
            </a:r>
            <a:r>
              <a:rPr lang="ru-RU" sz="3000" b="1" i="1" dirty="0" smtClean="0"/>
              <a:t>ни </a:t>
            </a:r>
            <a:r>
              <a:rPr lang="en-US" sz="3000" dirty="0" smtClean="0"/>
              <a:t>[Y]</a:t>
            </a:r>
            <a:r>
              <a:rPr lang="ru-RU" sz="3000" b="1" i="1" dirty="0" smtClean="0"/>
              <a:t> </a:t>
            </a:r>
            <a:r>
              <a:rPr lang="ru-RU" sz="3000" i="1" dirty="0" smtClean="0"/>
              <a:t>астрономии, </a:t>
            </a:r>
            <a:r>
              <a:rPr lang="ru-RU" sz="3000" b="1" i="1" dirty="0" smtClean="0"/>
              <a:t>ни </a:t>
            </a:r>
            <a:r>
              <a:rPr lang="en-US" sz="3000" dirty="0" smtClean="0"/>
              <a:t>[X]</a:t>
            </a:r>
            <a:r>
              <a:rPr lang="ru-RU" sz="3000" b="1" i="1" dirty="0"/>
              <a:t> </a:t>
            </a:r>
            <a:r>
              <a:rPr lang="ru-RU" sz="3000" i="1" dirty="0" smtClean="0"/>
              <a:t>астрофизики.</a:t>
            </a:r>
          </a:p>
          <a:p>
            <a:pPr marL="469900" indent="-469900">
              <a:buFont typeface="Arial" charset="0"/>
              <a:buNone/>
            </a:pPr>
            <a:r>
              <a:rPr lang="ru-RU" sz="3000" i="1" dirty="0"/>
              <a:t>Когда я сплю, я не знаю ни </a:t>
            </a:r>
            <a:r>
              <a:rPr lang="en-US" sz="3000" dirty="0"/>
              <a:t>[Y]</a:t>
            </a:r>
            <a:r>
              <a:rPr lang="ru-RU" sz="3000" b="1" i="1" dirty="0"/>
              <a:t> </a:t>
            </a:r>
            <a:r>
              <a:rPr lang="ru-RU" sz="3000" i="1" dirty="0" smtClean="0"/>
              <a:t>страха</a:t>
            </a:r>
            <a:r>
              <a:rPr lang="ru-RU" sz="3000" i="1" dirty="0"/>
              <a:t>, </a:t>
            </a:r>
            <a:r>
              <a:rPr lang="ru-RU" sz="3000" i="1" dirty="0" smtClean="0"/>
              <a:t>ни</a:t>
            </a:r>
            <a:r>
              <a:rPr lang="en-US" sz="3000" dirty="0"/>
              <a:t> </a:t>
            </a:r>
            <a:r>
              <a:rPr lang="en-US" sz="3000" dirty="0" smtClean="0"/>
              <a:t>[</a:t>
            </a:r>
            <a:r>
              <a:rPr lang="en-US" sz="3000" dirty="0"/>
              <a:t>X</a:t>
            </a:r>
            <a:r>
              <a:rPr lang="en-US" sz="3000" dirty="0" smtClean="0"/>
              <a:t>]</a:t>
            </a:r>
            <a:r>
              <a:rPr lang="ru-RU" sz="3000" i="1" dirty="0" smtClean="0"/>
              <a:t> </a:t>
            </a:r>
            <a:r>
              <a:rPr lang="ru-RU" sz="3000" i="1" dirty="0"/>
              <a:t>надежд, ни трудов, ни </a:t>
            </a:r>
            <a:r>
              <a:rPr lang="ru-RU" sz="3000" i="1" dirty="0" smtClean="0"/>
              <a:t>блаженств</a:t>
            </a:r>
            <a:r>
              <a:rPr lang="ru-RU" sz="3000" i="1" dirty="0"/>
              <a:t> </a:t>
            </a:r>
            <a:r>
              <a:rPr lang="en-US" sz="3000" dirty="0" smtClean="0"/>
              <a:t>(</a:t>
            </a:r>
            <a:r>
              <a:rPr lang="ru-RU" sz="3000" dirty="0" smtClean="0"/>
              <a:t>Сервантес)</a:t>
            </a:r>
          </a:p>
          <a:p>
            <a:pPr marL="469900" indent="-469900">
              <a:buFont typeface="Arial" charset="0"/>
              <a:buNone/>
            </a:pPr>
            <a:r>
              <a:rPr lang="ru-RU" sz="3000" i="1" dirty="0" smtClean="0"/>
              <a:t>Он </a:t>
            </a:r>
            <a:r>
              <a:rPr lang="ru-RU" sz="3000" b="1" i="1" dirty="0" smtClean="0"/>
              <a:t>то</a:t>
            </a:r>
            <a:r>
              <a:rPr lang="en-US" sz="3000" b="1" i="1" dirty="0" smtClean="0"/>
              <a:t> </a:t>
            </a:r>
            <a:r>
              <a:rPr lang="en-US" sz="3000" dirty="0" smtClean="0"/>
              <a:t>[Y]</a:t>
            </a:r>
            <a:r>
              <a:rPr lang="ru-RU" sz="3000" b="1" i="1" dirty="0" smtClean="0"/>
              <a:t> </a:t>
            </a:r>
            <a:r>
              <a:rPr lang="ru-RU" sz="3000" i="1" dirty="0" smtClean="0"/>
              <a:t>плакал, </a:t>
            </a:r>
            <a:r>
              <a:rPr lang="ru-RU" sz="3000" b="1" i="1" dirty="0" smtClean="0"/>
              <a:t>то </a:t>
            </a:r>
            <a:r>
              <a:rPr lang="en-US" sz="3000" dirty="0" smtClean="0"/>
              <a:t>[X]</a:t>
            </a:r>
            <a:r>
              <a:rPr lang="ru-RU" sz="3000" b="1" i="1" dirty="0" smtClean="0"/>
              <a:t> </a:t>
            </a:r>
            <a:r>
              <a:rPr lang="ru-RU" sz="3000" i="1" dirty="0" smtClean="0"/>
              <a:t>смеялся, </a:t>
            </a:r>
            <a:r>
              <a:rPr lang="ru-RU" sz="3000" b="1" i="1" dirty="0" smtClean="0"/>
              <a:t>то </a:t>
            </a:r>
            <a:r>
              <a:rPr lang="ru-RU" sz="3000" i="1" dirty="0" smtClean="0"/>
              <a:t>щетинился как еж</a:t>
            </a:r>
            <a:r>
              <a:rPr lang="en-US" sz="3000" i="1" dirty="0" smtClean="0"/>
              <a:t>.</a:t>
            </a:r>
          </a:p>
          <a:p>
            <a:pPr marL="469900" indent="-469900">
              <a:buFont typeface="Arial" charset="0"/>
              <a:buNone/>
            </a:pPr>
            <a:r>
              <a:rPr lang="ru-RU" sz="3000" i="1" dirty="0" smtClean="0"/>
              <a:t>Придет </a:t>
            </a:r>
            <a:r>
              <a:rPr lang="ru-RU" sz="3000" b="1" i="1" dirty="0" smtClean="0"/>
              <a:t>от </a:t>
            </a:r>
            <a:r>
              <a:rPr lang="en-US" sz="3000" dirty="0" smtClean="0"/>
              <a:t>[X]</a:t>
            </a:r>
            <a:r>
              <a:rPr lang="ru-RU" sz="3000" b="1" i="1" dirty="0" smtClean="0"/>
              <a:t> </a:t>
            </a:r>
            <a:r>
              <a:rPr lang="ru-RU" sz="3000" i="1" dirty="0" smtClean="0"/>
              <a:t>20 </a:t>
            </a:r>
            <a:r>
              <a:rPr lang="ru-RU" sz="3000" b="1" i="1" dirty="0" smtClean="0"/>
              <a:t>до </a:t>
            </a:r>
            <a:r>
              <a:rPr lang="en-US" sz="3000" dirty="0" smtClean="0"/>
              <a:t>[Y]</a:t>
            </a:r>
            <a:r>
              <a:rPr lang="ru-RU" sz="3000" b="1" i="1" dirty="0" smtClean="0"/>
              <a:t> </a:t>
            </a:r>
            <a:r>
              <a:rPr lang="ru-RU" sz="3000" i="1" dirty="0" smtClean="0"/>
              <a:t>30 человек.</a:t>
            </a:r>
          </a:p>
        </p:txBody>
      </p:sp>
      <p:sp useBgFill="1">
        <p:nvSpPr>
          <p:cNvPr id="3" name="Выгнутая вверх стрелка 2"/>
          <p:cNvSpPr/>
          <p:nvPr/>
        </p:nvSpPr>
        <p:spPr>
          <a:xfrm>
            <a:off x="4067944" y="1700807"/>
            <a:ext cx="1368152" cy="189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Выгнутая вверх стрелка 8"/>
          <p:cNvSpPr/>
          <p:nvPr/>
        </p:nvSpPr>
        <p:spPr>
          <a:xfrm>
            <a:off x="5580112" y="1700806"/>
            <a:ext cx="1368152" cy="189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сочин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87211" y="1340768"/>
            <a:ext cx="11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</a:t>
            </a:r>
            <a:r>
              <a:rPr lang="ru-RU" dirty="0" err="1" smtClean="0"/>
              <a:t>оч-союзн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37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3850"/>
            <a:ext cx="7419975" cy="863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marL="762000" indent="-762000"/>
            <a:r>
              <a:rPr lang="ru-RU" sz="4200" dirty="0" smtClean="0"/>
              <a:t>Вспомогательное </a:t>
            </a:r>
            <a:r>
              <a:rPr lang="ru-RU" sz="4200" dirty="0" err="1" smtClean="0"/>
              <a:t>СинтО</a:t>
            </a:r>
            <a:endParaRPr lang="ru-RU" sz="4200" dirty="0" smtClean="0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827213"/>
            <a:ext cx="7783512" cy="4114800"/>
          </a:xfrm>
        </p:spPr>
        <p:txBody>
          <a:bodyPr/>
          <a:lstStyle/>
          <a:p>
            <a:pPr marL="469900" indent="-469900">
              <a:buFont typeface="Arial" charset="0"/>
              <a:buNone/>
            </a:pPr>
            <a:r>
              <a:rPr lang="ru-RU" sz="3600" dirty="0" smtClean="0"/>
              <a:t>(1) </a:t>
            </a:r>
            <a:r>
              <a:rPr lang="ru-RU" sz="3600" i="1" dirty="0" smtClean="0"/>
              <a:t>Я только </a:t>
            </a:r>
            <a:r>
              <a:rPr lang="en-US" sz="3600" dirty="0" smtClean="0"/>
              <a:t>[X]</a:t>
            </a:r>
            <a:r>
              <a:rPr lang="ru-RU" sz="3600" i="1" dirty="0" smtClean="0"/>
              <a:t> что </a:t>
            </a:r>
            <a:r>
              <a:rPr lang="en-US" sz="3600" dirty="0" smtClean="0"/>
              <a:t>[Y]</a:t>
            </a:r>
            <a:r>
              <a:rPr lang="ru-RU" sz="3600" b="1" i="1" dirty="0" smtClean="0"/>
              <a:t> </a:t>
            </a:r>
            <a:r>
              <a:rPr lang="ru-RU" sz="3600" i="1" dirty="0" smtClean="0"/>
              <a:t>пришел.</a:t>
            </a:r>
          </a:p>
          <a:p>
            <a:pPr marL="469900" indent="-469900">
              <a:buFont typeface="Arial" charset="0"/>
              <a:buNone/>
            </a:pPr>
            <a:r>
              <a:rPr lang="ru-RU" sz="3600" dirty="0" smtClean="0"/>
              <a:t>(2) </a:t>
            </a:r>
            <a:r>
              <a:rPr lang="ru-RU" sz="3600" i="1" dirty="0" smtClean="0"/>
              <a:t>Мне всё </a:t>
            </a:r>
            <a:r>
              <a:rPr lang="en-US" sz="3600" dirty="0" smtClean="0"/>
              <a:t>[Y]</a:t>
            </a:r>
            <a:r>
              <a:rPr lang="ru-RU" sz="3600" b="1" i="1" dirty="0" smtClean="0"/>
              <a:t> </a:t>
            </a:r>
            <a:r>
              <a:rPr lang="ru-RU" sz="3600" i="1" dirty="0" smtClean="0"/>
              <a:t>равно </a:t>
            </a:r>
            <a:r>
              <a:rPr lang="en-US" sz="3600" dirty="0" smtClean="0"/>
              <a:t>[X]</a:t>
            </a:r>
            <a:r>
              <a:rPr lang="ru-RU" sz="3600" i="1" dirty="0" smtClean="0"/>
              <a:t> , куда ехать.</a:t>
            </a:r>
          </a:p>
          <a:p>
            <a:pPr marL="469900" indent="-469900">
              <a:buFont typeface="Arial" charset="0"/>
              <a:buNone/>
            </a:pPr>
            <a:r>
              <a:rPr lang="ru-RU" sz="3600" dirty="0" smtClean="0"/>
              <a:t>(3а) </a:t>
            </a:r>
            <a:r>
              <a:rPr lang="ru-RU" sz="3600" i="1" dirty="0" smtClean="0"/>
              <a:t>Мы любим </a:t>
            </a:r>
            <a:r>
              <a:rPr lang="ru-RU" sz="3600" b="1" i="1" dirty="0" smtClean="0"/>
              <a:t>друг друга</a:t>
            </a:r>
            <a:r>
              <a:rPr lang="ru-RU" sz="3600" i="1" dirty="0" smtClean="0"/>
              <a:t>. </a:t>
            </a:r>
          </a:p>
          <a:p>
            <a:pPr marL="469900" indent="-469900">
              <a:buFont typeface="Arial" charset="0"/>
              <a:buNone/>
            </a:pPr>
            <a:r>
              <a:rPr lang="ru-RU" sz="3600" dirty="0" smtClean="0"/>
              <a:t>(3б) </a:t>
            </a:r>
            <a:r>
              <a:rPr lang="ru-RU" sz="3600" i="1" dirty="0" smtClean="0"/>
              <a:t>Мы заботимся </a:t>
            </a:r>
            <a:r>
              <a:rPr lang="ru-RU" sz="3600" b="1" i="1" dirty="0" smtClean="0"/>
              <a:t>друг о друге</a:t>
            </a:r>
            <a:r>
              <a:rPr lang="ru-RU" sz="3600" i="1" dirty="0" smtClean="0"/>
              <a:t>. </a:t>
            </a:r>
            <a:endParaRPr lang="ru-RU" sz="3600" dirty="0" smtClean="0"/>
          </a:p>
          <a:p>
            <a:pPr marL="469900" indent="-469900">
              <a:buFont typeface="Arial" charset="0"/>
              <a:buNone/>
            </a:pPr>
            <a:endParaRPr lang="ru-RU" sz="36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38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 smtClean="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17513"/>
            <a:ext cx="8569325" cy="12112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dirty="0" smtClean="0">
                <a:solidFill>
                  <a:schemeClr val="tx1"/>
                </a:solidFill>
              </a:rPr>
              <a:t>Общие свойства синтаксической структуры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16113"/>
            <a:ext cx="8569325" cy="40449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smtClean="0"/>
              <a:t>Универсальные и специфичные особенности синтаксических структур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err="1" smtClean="0"/>
              <a:t>Повторимость</a:t>
            </a:r>
            <a:r>
              <a:rPr lang="ru-RU" sz="2800" dirty="0" smtClean="0"/>
              <a:t>-неповторимость </a:t>
            </a:r>
            <a:r>
              <a:rPr lang="ru-RU" sz="2800" dirty="0" err="1" smtClean="0"/>
              <a:t>СинтО</a:t>
            </a:r>
            <a:endParaRPr lang="ru-RU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err="1" smtClean="0"/>
              <a:t>Соподчинимость-несоподчинимость</a:t>
            </a:r>
            <a:r>
              <a:rPr lang="ru-RU" sz="2800" dirty="0" smtClean="0"/>
              <a:t> </a:t>
            </a:r>
            <a:r>
              <a:rPr lang="ru-RU" sz="2800" dirty="0" err="1" smtClean="0"/>
              <a:t>СинтО</a:t>
            </a:r>
            <a:endParaRPr lang="ru-RU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err="1" smtClean="0"/>
              <a:t>Проективность</a:t>
            </a:r>
            <a:r>
              <a:rPr lang="ru-RU" sz="2800" dirty="0" smtClean="0"/>
              <a:t> синтаксических структур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smtClean="0"/>
              <a:t>Обязательность-необязательность насыщения валентностей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smtClean="0">
                <a:solidFill>
                  <a:srgbClr val="000000"/>
                </a:solidFill>
              </a:rPr>
              <a:t>Согласованность членов </a:t>
            </a:r>
            <a:r>
              <a:rPr lang="ru-RU" sz="2800" dirty="0" err="1" smtClean="0">
                <a:solidFill>
                  <a:srgbClr val="000000"/>
                </a:solidFill>
              </a:rPr>
              <a:t>СинтС</a:t>
            </a:r>
            <a:endParaRPr lang="ru-RU" sz="2800" dirty="0" smtClean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39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8680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62000" indent="-762000" algn="ctr" fontAlgn="auto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Синтаксис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71600" y="1971303"/>
            <a:ext cx="7313612" cy="809625"/>
          </a:xfrm>
          <a:prstGeom prst="rect">
            <a:avLst/>
          </a:prstGeom>
        </p:spPr>
        <p:txBody>
          <a:bodyPr/>
          <a:lstStyle/>
          <a:p>
            <a:pPr marL="609600" indent="-609600" algn="ctr" fontAlgn="auto">
              <a:buFont typeface="Wingdings" pitchFamily="2" charset="2"/>
              <a:buNone/>
              <a:defRPr/>
            </a:pPr>
            <a:r>
              <a:rPr lang="ru-RU" sz="3400" dirty="0" smtClean="0"/>
              <a:t>Деревья зависимостей</a:t>
            </a:r>
          </a:p>
        </p:txBody>
      </p:sp>
      <p:sp>
        <p:nvSpPr>
          <p:cNvPr id="14029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3"/>
          <a:srcRect t="16423" b="-5"/>
          <a:stretch>
            <a:fillRect/>
          </a:stretch>
        </p:blipFill>
        <p:spPr bwMode="auto">
          <a:xfrm>
            <a:off x="650875" y="3331368"/>
            <a:ext cx="8024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4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1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AF47EAA-B61B-4CE0-BEF7-DC289BFFF2E2}" type="slidenum">
              <a:rPr lang="ru-RU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40</a:t>
            </a:fld>
            <a:endParaRPr lang="ru-RU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99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404813"/>
            <a:ext cx="8712968" cy="792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62000" indent="-762000">
              <a:defRPr/>
            </a:pPr>
            <a:r>
              <a:rPr lang="ru-RU" sz="4000" b="1" dirty="0" smtClean="0">
                <a:latin typeface="+mj-lt"/>
              </a:rPr>
              <a:t>Особенности синтаксических структур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88306"/>
            <a:ext cx="8569325" cy="404495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>
                <a:latin typeface="Arial" charset="0"/>
              </a:rPr>
              <a:t>Языки с левым и правым ветвлением</a:t>
            </a:r>
            <a:r>
              <a:rPr lang="en-US" b="1" dirty="0" smtClean="0">
                <a:latin typeface="Arial" charset="0"/>
              </a:rPr>
              <a:t>: </a:t>
            </a:r>
            <a:r>
              <a:rPr lang="ru-RU" b="1" dirty="0" smtClean="0">
                <a:latin typeface="Arial" charset="0"/>
              </a:rPr>
              <a:t>японский, турецкий, отчасти немецкий</a:t>
            </a:r>
            <a:r>
              <a:rPr lang="en-US" b="1" dirty="0" smtClean="0">
                <a:latin typeface="Arial" charset="0"/>
              </a:rPr>
              <a:t>:</a:t>
            </a:r>
            <a:endParaRPr lang="ru-RU" b="1" dirty="0" smtClean="0"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endParaRPr lang="ru-RU" dirty="0" smtClean="0">
              <a:latin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err="1" smtClean="0">
                <a:latin typeface="Arial" charset="0"/>
              </a:rPr>
              <a:t>Man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lese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und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sehe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dazu</a:t>
            </a:r>
            <a:r>
              <a:rPr lang="ru-RU" sz="2400" dirty="0" smtClean="0">
                <a:latin typeface="Arial" charset="0"/>
              </a:rPr>
              <a:t>, </a:t>
            </a:r>
            <a:r>
              <a:rPr lang="ru-RU" sz="2400" dirty="0" err="1" smtClean="0">
                <a:latin typeface="Arial" charset="0"/>
              </a:rPr>
              <a:t>was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auf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der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heute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von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mir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eingerichteten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Seite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zum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Vortrag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von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Prof</a:t>
            </a:r>
            <a:r>
              <a:rPr lang="ru-RU" sz="2400" dirty="0" smtClean="0">
                <a:latin typeface="Arial" charset="0"/>
              </a:rPr>
              <a:t>. </a:t>
            </a:r>
            <a:r>
              <a:rPr lang="ru-RU" sz="2400" dirty="0" err="1" smtClean="0">
                <a:latin typeface="Arial" charset="0"/>
              </a:rPr>
              <a:t>Hamer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zu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finden</a:t>
            </a:r>
            <a:r>
              <a:rPr lang="ru-RU" sz="2400" dirty="0" smtClean="0">
                <a:latin typeface="Arial" charset="0"/>
              </a:rPr>
              <a:t> </a:t>
            </a:r>
            <a:r>
              <a:rPr lang="ru-RU" sz="2400" dirty="0" err="1" smtClean="0">
                <a:latin typeface="Arial" charset="0"/>
              </a:rPr>
              <a:t>ist</a:t>
            </a:r>
            <a:r>
              <a:rPr lang="ru-RU" sz="2400" dirty="0" smtClean="0">
                <a:latin typeface="Arial" charset="0"/>
              </a:rPr>
              <a:t>.</a:t>
            </a:r>
            <a:r>
              <a:rPr lang="ru-RU" sz="2400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latin typeface="Arial" charset="0"/>
              </a:rPr>
              <a:t>(</a:t>
            </a:r>
            <a:r>
              <a:rPr lang="ru-RU" sz="2400" dirty="0" smtClean="0">
                <a:latin typeface="Arial" charset="0"/>
              </a:rPr>
              <a:t>Они, дескать,) читают и смотрят на то, что можно найти на странице, оформленной мной к докладу проф. </a:t>
            </a:r>
            <a:r>
              <a:rPr lang="ru-RU" sz="2400" dirty="0" err="1" smtClean="0">
                <a:latin typeface="Arial" charset="0"/>
              </a:rPr>
              <a:t>Хамера</a:t>
            </a:r>
            <a:r>
              <a:rPr lang="ru-RU" sz="2400" dirty="0" smtClean="0"/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Якобы читают и смотрят на то, что на сегодня мной оформленной странице к докладу проф. </a:t>
            </a:r>
            <a:r>
              <a:rPr lang="ru-RU" sz="2800" dirty="0" err="1" smtClean="0">
                <a:solidFill>
                  <a:srgbClr val="FF0000"/>
                </a:solidFill>
              </a:rPr>
              <a:t>Хамера</a:t>
            </a:r>
            <a:r>
              <a:rPr lang="ru-RU" sz="2800" dirty="0" smtClean="0">
                <a:solidFill>
                  <a:srgbClr val="FF0000"/>
                </a:solidFill>
              </a:rPr>
              <a:t> найти можно.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88568" y="6304235"/>
            <a:ext cx="2895600" cy="365125"/>
          </a:xfrm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40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4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AF47EAA-B61B-4CE0-BEF7-DC289BFFF2E2}" type="slidenum">
              <a:rPr lang="ru-RU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41</a:t>
            </a:fld>
            <a:endParaRPr lang="ru-RU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99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404813"/>
            <a:ext cx="8640960" cy="792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62000" indent="-762000">
              <a:defRPr/>
            </a:pPr>
            <a:r>
              <a:rPr lang="ru-RU" sz="4000" b="1" dirty="0" smtClean="0">
                <a:latin typeface="+mj-lt"/>
              </a:rPr>
              <a:t>Особенности синтаксических структур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88306"/>
            <a:ext cx="8569325" cy="40449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err="1" smtClean="0">
                <a:latin typeface="Arial" charset="0"/>
              </a:rPr>
              <a:t>Ich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i="1" dirty="0" err="1" smtClean="0">
                <a:latin typeface="Arial" charset="0"/>
              </a:rPr>
              <a:t>weiß</a:t>
            </a:r>
            <a:r>
              <a:rPr lang="en-US" i="1" dirty="0" smtClean="0">
                <a:latin typeface="Arial" charset="0"/>
              </a:rPr>
              <a:t>, </a:t>
            </a:r>
            <a:r>
              <a:rPr lang="en-US" i="1" dirty="0" err="1" smtClean="0">
                <a:latin typeface="Arial" charset="0"/>
              </a:rPr>
              <a:t>daß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i="1" dirty="0" err="1" smtClean="0">
                <a:latin typeface="Arial" charset="0"/>
              </a:rPr>
              <a:t>sie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i="1" dirty="0" err="1" smtClean="0">
                <a:latin typeface="Arial" charset="0"/>
              </a:rPr>
              <a:t>mich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i="1" dirty="0" err="1" smtClean="0">
                <a:latin typeface="Arial" charset="0"/>
              </a:rPr>
              <a:t>ausgehen</a:t>
            </a:r>
            <a:r>
              <a:rPr lang="en-US" i="1" dirty="0" smtClean="0">
                <a:latin typeface="Arial" charset="0"/>
              </a:rPr>
              <a:t> </a:t>
            </a:r>
            <a:r>
              <a:rPr lang="en-US" i="1" dirty="0" err="1" smtClean="0">
                <a:latin typeface="Arial" charset="0"/>
              </a:rPr>
              <a:t>gesehen</a:t>
            </a:r>
            <a:r>
              <a:rPr lang="en-US" i="1" dirty="0" smtClean="0">
                <a:latin typeface="Arial" charset="0"/>
              </a:rPr>
              <a:t> hat</a:t>
            </a:r>
            <a:endParaRPr lang="ru-RU" i="1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 smtClean="0">
                <a:latin typeface="Arial" charset="0"/>
              </a:rPr>
              <a:t>Я знаю, что она видела, как я выходил</a:t>
            </a:r>
            <a:endParaRPr lang="ru-RU" dirty="0" smtClean="0">
              <a:latin typeface="Arial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88568" y="6304235"/>
            <a:ext cx="2895600" cy="365125"/>
          </a:xfrm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41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791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9C13957-2FC3-428A-BE4B-4758866F3907}" type="slidenum">
              <a:rPr lang="ru-RU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42</a:t>
            </a:fld>
            <a:endParaRPr lang="ru-RU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04813"/>
            <a:ext cx="8856984" cy="792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62000" indent="-762000">
              <a:defRPr/>
            </a:pPr>
            <a:r>
              <a:rPr lang="ru-RU" sz="4000" b="1" dirty="0" smtClean="0">
                <a:latin typeface="+mj-lt"/>
              </a:rPr>
              <a:t>Особенности синтаксических структур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00808"/>
            <a:ext cx="8569325" cy="424914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ru-RU" b="1" dirty="0" smtClean="0">
                <a:latin typeface="Arial" charset="0"/>
              </a:rPr>
              <a:t>Гипотеза глубины </a:t>
            </a:r>
            <a:r>
              <a:rPr lang="ru-RU" b="1" dirty="0" err="1" smtClean="0">
                <a:latin typeface="Arial" charset="0"/>
              </a:rPr>
              <a:t>В.Ингве</a:t>
            </a:r>
            <a:endParaRPr lang="ru-RU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 smtClean="0"/>
              <a:t>It is obvious that it is true </a:t>
            </a:r>
            <a:r>
              <a:rPr lang="ru-RU" i="1" dirty="0"/>
              <a:t>~</a:t>
            </a:r>
            <a:endParaRPr lang="ru-RU" i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i="1" dirty="0" smtClean="0"/>
              <a:t>    </a:t>
            </a:r>
            <a:r>
              <a:rPr lang="ru-RU" i="1" dirty="0" err="1" smtClean="0"/>
              <a:t>That</a:t>
            </a:r>
            <a:r>
              <a:rPr lang="ru-RU" i="1" dirty="0" smtClean="0"/>
              <a:t> </a:t>
            </a:r>
            <a:r>
              <a:rPr lang="en-US" i="1" dirty="0" smtClean="0"/>
              <a:t>it </a:t>
            </a:r>
            <a:r>
              <a:rPr lang="ru-RU" i="1" dirty="0" err="1" smtClean="0"/>
              <a:t>is</a:t>
            </a:r>
            <a:r>
              <a:rPr lang="ru-RU" i="1" dirty="0" smtClean="0"/>
              <a:t> </a:t>
            </a:r>
            <a:r>
              <a:rPr lang="ru-RU" i="1" dirty="0" err="1" smtClean="0"/>
              <a:t>true</a:t>
            </a:r>
            <a:r>
              <a:rPr lang="ru-RU" i="1" dirty="0" smtClean="0"/>
              <a:t> </a:t>
            </a:r>
            <a:r>
              <a:rPr lang="ru-RU" i="1" dirty="0" err="1" smtClean="0"/>
              <a:t>is</a:t>
            </a:r>
            <a:r>
              <a:rPr lang="ru-RU" i="1" dirty="0" smtClean="0"/>
              <a:t> </a:t>
            </a:r>
            <a:r>
              <a:rPr lang="ru-RU" i="1" dirty="0" err="1" smtClean="0"/>
              <a:t>obvious</a:t>
            </a:r>
            <a:r>
              <a:rPr lang="ru-RU" i="1" dirty="0" smtClean="0"/>
              <a:t> </a:t>
            </a: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ru-RU" i="1" dirty="0" err="1"/>
              <a:t>It</a:t>
            </a:r>
            <a:r>
              <a:rPr lang="ru-RU" i="1" dirty="0"/>
              <a:t> </a:t>
            </a:r>
            <a:r>
              <a:rPr lang="ru-RU" i="1" dirty="0" err="1"/>
              <a:t>isn’t</a:t>
            </a:r>
            <a:r>
              <a:rPr lang="ru-RU" i="1" dirty="0"/>
              <a:t> </a:t>
            </a:r>
            <a:r>
              <a:rPr lang="ru-RU" i="1" dirty="0" err="1"/>
              <a:t>clear</a:t>
            </a:r>
            <a:r>
              <a:rPr lang="ru-RU" i="1" dirty="0"/>
              <a:t> </a:t>
            </a:r>
            <a:r>
              <a:rPr lang="ru-RU" i="1" dirty="0" err="1"/>
              <a:t>that</a:t>
            </a:r>
            <a:r>
              <a:rPr lang="ru-RU" i="1" dirty="0"/>
              <a:t> </a:t>
            </a:r>
            <a:r>
              <a:rPr lang="ru-RU" i="1" dirty="0" err="1"/>
              <a:t>it’s</a:t>
            </a:r>
            <a:r>
              <a:rPr lang="ru-RU" i="1" dirty="0"/>
              <a:t> </a:t>
            </a:r>
            <a:r>
              <a:rPr lang="ru-RU" i="1" dirty="0" err="1"/>
              <a:t>obvious</a:t>
            </a:r>
            <a:r>
              <a:rPr lang="ru-RU" i="1" dirty="0"/>
              <a:t> </a:t>
            </a:r>
            <a:r>
              <a:rPr lang="ru-RU" i="1" dirty="0" err="1"/>
              <a:t>that</a:t>
            </a:r>
            <a:r>
              <a:rPr lang="ru-RU" i="1" dirty="0"/>
              <a:t> </a:t>
            </a:r>
            <a:r>
              <a:rPr lang="ru-RU" i="1" dirty="0" err="1"/>
              <a:t>it’s</a:t>
            </a:r>
            <a:r>
              <a:rPr lang="ru-RU" i="1" dirty="0"/>
              <a:t> </a:t>
            </a:r>
            <a:r>
              <a:rPr lang="ru-RU" i="1" dirty="0" err="1"/>
              <a:t>true</a:t>
            </a:r>
            <a:r>
              <a:rPr lang="ru-RU" i="1" dirty="0"/>
              <a:t> ~ </a:t>
            </a:r>
            <a:r>
              <a:rPr lang="ru-RU" i="1" dirty="0" smtClean="0"/>
              <a:t>*</a:t>
            </a:r>
            <a:r>
              <a:rPr lang="ru-RU" i="1" dirty="0" err="1" smtClean="0"/>
              <a:t>That</a:t>
            </a:r>
            <a:r>
              <a:rPr lang="ru-RU" i="1" dirty="0" smtClean="0"/>
              <a:t> </a:t>
            </a:r>
            <a:r>
              <a:rPr lang="ru-RU" i="1" dirty="0" err="1" smtClean="0"/>
              <a:t>that</a:t>
            </a:r>
            <a:r>
              <a:rPr lang="ru-RU" i="1" dirty="0" smtClean="0"/>
              <a:t> </a:t>
            </a:r>
            <a:r>
              <a:rPr lang="ru-RU" i="1" dirty="0" err="1" smtClean="0"/>
              <a:t>it</a:t>
            </a:r>
            <a:r>
              <a:rPr lang="ru-RU" i="1" dirty="0" smtClean="0"/>
              <a:t> </a:t>
            </a:r>
            <a:r>
              <a:rPr lang="ru-RU" i="1" dirty="0" err="1" smtClean="0"/>
              <a:t>is</a:t>
            </a:r>
            <a:r>
              <a:rPr lang="ru-RU" i="1" dirty="0" smtClean="0"/>
              <a:t> </a:t>
            </a:r>
            <a:r>
              <a:rPr lang="ru-RU" i="1" dirty="0" err="1" smtClean="0"/>
              <a:t>true</a:t>
            </a:r>
            <a:r>
              <a:rPr lang="ru-RU" i="1" dirty="0" smtClean="0"/>
              <a:t> </a:t>
            </a:r>
            <a:r>
              <a:rPr lang="ru-RU" i="1" dirty="0" err="1" smtClean="0"/>
              <a:t>is</a:t>
            </a:r>
            <a:r>
              <a:rPr lang="ru-RU" i="1" dirty="0" smtClean="0"/>
              <a:t> </a:t>
            </a:r>
            <a:r>
              <a:rPr lang="ru-RU" i="1" dirty="0" err="1" smtClean="0"/>
              <a:t>obvious</a:t>
            </a:r>
            <a:r>
              <a:rPr lang="ru-RU" i="1" dirty="0" smtClean="0"/>
              <a:t> </a:t>
            </a:r>
            <a:r>
              <a:rPr lang="ru-RU" i="1" dirty="0" err="1" smtClean="0"/>
              <a:t>isn’t</a:t>
            </a:r>
            <a:r>
              <a:rPr lang="ru-RU" i="1" dirty="0" smtClean="0"/>
              <a:t> </a:t>
            </a:r>
            <a:r>
              <a:rPr lang="ru-RU" i="1" dirty="0" err="1" smtClean="0"/>
              <a:t>clear</a:t>
            </a:r>
            <a:r>
              <a:rPr lang="ru-RU" i="1" dirty="0" smtClean="0"/>
              <a:t> </a:t>
            </a:r>
          </a:p>
          <a:p>
            <a:pPr>
              <a:lnSpc>
                <a:spcPct val="90000"/>
              </a:lnSpc>
            </a:pPr>
            <a:endParaRPr lang="ru-RU" dirty="0" smtClean="0"/>
          </a:p>
          <a:p>
            <a:pPr algn="r">
              <a:lnSpc>
                <a:spcPct val="90000"/>
              </a:lnSpc>
              <a:buFont typeface="Arial" charset="0"/>
              <a:buNone/>
            </a:pPr>
            <a:r>
              <a:rPr lang="ru-RU" sz="2000" b="1" dirty="0" err="1" smtClean="0"/>
              <a:t>Victor</a:t>
            </a:r>
            <a:r>
              <a:rPr lang="ru-RU" sz="2000" b="1" dirty="0" smtClean="0"/>
              <a:t> Н. </a:t>
            </a:r>
            <a:r>
              <a:rPr lang="ru-RU" sz="2000" b="1" dirty="0" err="1" smtClean="0"/>
              <a:t>Yngvе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Depth</a:t>
            </a:r>
            <a:r>
              <a:rPr lang="ru-RU" sz="2000" dirty="0" smtClean="0"/>
              <a:t> H</a:t>
            </a:r>
            <a:r>
              <a:rPr lang="en-US" sz="2000" dirty="0" smtClean="0"/>
              <a:t>y</a:t>
            </a:r>
            <a:r>
              <a:rPr lang="ru-RU" sz="2000" dirty="0" err="1" smtClean="0"/>
              <a:t>pothesis</a:t>
            </a:r>
            <a:r>
              <a:rPr lang="ru-RU" sz="2000" dirty="0" smtClean="0"/>
              <a:t>. </a:t>
            </a:r>
            <a:r>
              <a:rPr lang="en-US" sz="2000" dirty="0" smtClean="0"/>
              <a:t>In: </a:t>
            </a:r>
            <a:r>
              <a:rPr lang="ru-RU" sz="2000" dirty="0" err="1" smtClean="0"/>
              <a:t>Structure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Language</a:t>
            </a:r>
            <a:r>
              <a:rPr lang="ru-RU" sz="2000" dirty="0" smtClean="0"/>
              <a:t> </a:t>
            </a:r>
            <a:r>
              <a:rPr lang="ru-RU" sz="2000" dirty="0" err="1" smtClean="0"/>
              <a:t>and</a:t>
            </a:r>
            <a:r>
              <a:rPr lang="ru-RU" sz="2000" dirty="0" smtClean="0"/>
              <a:t> </a:t>
            </a:r>
            <a:r>
              <a:rPr lang="ru-RU" sz="2000" dirty="0" err="1" smtClean="0"/>
              <a:t>Its</a:t>
            </a:r>
            <a:r>
              <a:rPr lang="ru-RU" sz="2000" dirty="0" smtClean="0"/>
              <a:t> </a:t>
            </a:r>
            <a:r>
              <a:rPr lang="ru-RU" sz="2000" dirty="0" err="1" smtClean="0"/>
              <a:t>Mathematical</a:t>
            </a:r>
            <a:r>
              <a:rPr lang="ru-RU" sz="2000" dirty="0" smtClean="0"/>
              <a:t> </a:t>
            </a:r>
            <a:r>
              <a:rPr lang="ru-RU" sz="2000" dirty="0" err="1" smtClean="0"/>
              <a:t>Aspects</a:t>
            </a:r>
            <a:r>
              <a:rPr lang="en-US" sz="2000" dirty="0" smtClean="0"/>
              <a:t>. </a:t>
            </a:r>
            <a:r>
              <a:rPr lang="ru-RU" sz="2000" dirty="0" smtClean="0"/>
              <a:t>(</a:t>
            </a:r>
            <a:r>
              <a:rPr lang="ru-RU" sz="2000" dirty="0" err="1" smtClean="0"/>
              <a:t>Proceedings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Symposia</a:t>
            </a:r>
            <a:r>
              <a:rPr lang="ru-RU" sz="2000" dirty="0" smtClean="0"/>
              <a:t> </a:t>
            </a:r>
            <a:r>
              <a:rPr lang="ru-RU" sz="2000" dirty="0" err="1" smtClean="0"/>
              <a:t>in</a:t>
            </a:r>
            <a:r>
              <a:rPr lang="ru-RU" sz="2000" dirty="0" smtClean="0"/>
              <a:t> </a:t>
            </a:r>
            <a:r>
              <a:rPr lang="ru-RU" sz="2000" dirty="0" err="1" smtClean="0"/>
              <a:t>Applied</a:t>
            </a:r>
            <a:r>
              <a:rPr lang="ru-RU" sz="2000" dirty="0" smtClean="0"/>
              <a:t> </a:t>
            </a:r>
            <a:r>
              <a:rPr lang="ru-RU" sz="2000" dirty="0" err="1" smtClean="0"/>
              <a:t>Mathematics</a:t>
            </a:r>
            <a:r>
              <a:rPr lang="ru-RU" sz="2000" dirty="0" smtClean="0"/>
              <a:t>, </a:t>
            </a:r>
            <a:r>
              <a:rPr lang="ru-RU" sz="2000" dirty="0" err="1" smtClean="0"/>
              <a:t>vol</a:t>
            </a:r>
            <a:r>
              <a:rPr lang="ru-RU" sz="2000" dirty="0" smtClean="0"/>
              <a:t>. XII), </a:t>
            </a:r>
            <a:r>
              <a:rPr lang="ru-RU" sz="2000" dirty="0" err="1" smtClean="0"/>
              <a:t>American</a:t>
            </a:r>
            <a:r>
              <a:rPr lang="ru-RU" sz="2000" dirty="0" smtClean="0"/>
              <a:t> </a:t>
            </a:r>
            <a:r>
              <a:rPr lang="ru-RU" sz="2000" dirty="0" err="1" smtClean="0"/>
              <a:t>Mathematical</a:t>
            </a:r>
            <a:r>
              <a:rPr lang="ru-RU" sz="2000" dirty="0" smtClean="0"/>
              <a:t> </a:t>
            </a:r>
            <a:r>
              <a:rPr lang="ru-RU" sz="2000" dirty="0" err="1" smtClean="0"/>
              <a:t>Society</a:t>
            </a:r>
            <a:r>
              <a:rPr lang="ru-RU" sz="2000" dirty="0" smtClean="0"/>
              <a:t>, 1961. 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42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69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29C13957-2FC3-428A-BE4B-4758866F3907}" type="slidenum">
              <a:rPr lang="ru-RU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43</a:t>
            </a:fld>
            <a:endParaRPr lang="ru-RU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404813"/>
            <a:ext cx="8712968" cy="792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62000" indent="-762000">
              <a:defRPr/>
            </a:pPr>
            <a:r>
              <a:rPr lang="ru-RU" sz="4000" b="1" dirty="0" smtClean="0">
                <a:latin typeface="+mj-lt"/>
              </a:rPr>
              <a:t>Особенности синтаксических структур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04495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ru-RU" b="1" dirty="0" smtClean="0">
                <a:latin typeface="Arial" charset="0"/>
              </a:rPr>
              <a:t>Гипотеза глубины </a:t>
            </a:r>
            <a:r>
              <a:rPr lang="ru-RU" b="1" dirty="0" err="1" smtClean="0">
                <a:latin typeface="Arial" charset="0"/>
              </a:rPr>
              <a:t>В.Ингве</a:t>
            </a:r>
            <a:endParaRPr lang="ru-RU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ru-RU" i="1" dirty="0"/>
              <a:t>Всякий знает, что волки жадны</a:t>
            </a:r>
          </a:p>
          <a:p>
            <a:pPr>
              <a:lnSpc>
                <a:spcPct val="90000"/>
              </a:lnSpc>
            </a:pPr>
            <a:r>
              <a:rPr lang="ru-RU" i="1" dirty="0" smtClean="0"/>
              <a:t>Что волки жадны, всякий знает</a:t>
            </a:r>
          </a:p>
          <a:p>
            <a:pPr>
              <a:lnSpc>
                <a:spcPct val="90000"/>
              </a:lnSpc>
            </a:pPr>
            <a:r>
              <a:rPr lang="ru-RU" i="1" dirty="0" smtClean="0"/>
              <a:t>Я считаю, что очевидно, что всякий знает</a:t>
            </a:r>
            <a:r>
              <a:rPr lang="ru-RU" i="1" dirty="0"/>
              <a:t>, что волки жадны</a:t>
            </a:r>
          </a:p>
          <a:p>
            <a:pPr>
              <a:lnSpc>
                <a:spcPct val="90000"/>
              </a:lnSpc>
            </a:pPr>
            <a:r>
              <a:rPr lang="ru-RU" i="1" dirty="0" smtClean="0"/>
              <a:t>**Что волки жадны, что всякий знает, что очевидно, я считаю. </a:t>
            </a:r>
            <a:endParaRPr lang="ru-RU" i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43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7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273050"/>
            <a:ext cx="7777163" cy="12112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3400" dirty="0" err="1" smtClean="0">
                <a:solidFill>
                  <a:schemeClr val="tx1"/>
                </a:solidFill>
              </a:rPr>
              <a:t>Повторимость</a:t>
            </a:r>
            <a:r>
              <a:rPr lang="ru-RU" sz="3400" dirty="0" smtClean="0">
                <a:solidFill>
                  <a:schemeClr val="tx1"/>
                </a:solidFill>
              </a:rPr>
              <a:t>-неповторимость  </a:t>
            </a:r>
            <a:r>
              <a:rPr lang="ru-RU" sz="3400" dirty="0" err="1" smtClean="0">
                <a:solidFill>
                  <a:schemeClr val="tx1"/>
                </a:solidFill>
              </a:rPr>
              <a:t>СинтО</a:t>
            </a:r>
            <a:endParaRPr lang="ru-RU" sz="3400" dirty="0" smtClean="0">
              <a:solidFill>
                <a:schemeClr val="tx1"/>
              </a:solidFill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557338"/>
            <a:ext cx="8101013" cy="4187825"/>
          </a:xfrm>
        </p:spPr>
        <p:txBody>
          <a:bodyPr>
            <a:normAutofit/>
          </a:bodyPr>
          <a:lstStyle/>
          <a:p>
            <a:pPr marL="609600" indent="-609600" algn="ctr"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 smtClean="0"/>
              <a:t>Неповторимые актантные отношения: 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ru-RU" dirty="0" smtClean="0"/>
              <a:t>предикативное</a:t>
            </a:r>
            <a:r>
              <a:rPr lang="ru-RU" i="1" dirty="0" smtClean="0"/>
              <a:t> 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ru-RU" dirty="0" smtClean="0"/>
              <a:t>агентивное 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ru-RU" dirty="0" smtClean="0"/>
              <a:t>1, 2, … </a:t>
            </a:r>
            <a:r>
              <a:rPr lang="ru-RU" dirty="0" err="1" smtClean="0"/>
              <a:t>комплетивные</a:t>
            </a:r>
            <a:r>
              <a:rPr lang="ru-RU" dirty="0" smtClean="0"/>
              <a:t> 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ru-RU" dirty="0" err="1" smtClean="0"/>
              <a:t>присвязочное</a:t>
            </a:r>
            <a:endParaRPr lang="ru-RU" dirty="0" smtClean="0"/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ru-RU" dirty="0" smtClean="0"/>
              <a:t>предложное</a:t>
            </a:r>
          </a:p>
          <a:p>
            <a:pPr marL="609600" indent="-609600">
              <a:lnSpc>
                <a:spcPct val="90000"/>
              </a:lnSpc>
              <a:buFontTx/>
              <a:buChar char="•"/>
            </a:pPr>
            <a:r>
              <a:rPr lang="ru-RU" dirty="0" smtClean="0"/>
              <a:t>дательно-субъектное</a:t>
            </a:r>
            <a:endParaRPr lang="en-US" i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44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248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73050"/>
            <a:ext cx="8856984" cy="12112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4000" b="1" dirty="0" err="1" smtClean="0">
                <a:solidFill>
                  <a:schemeClr val="tx1"/>
                </a:solidFill>
              </a:rPr>
              <a:t>Повторимость</a:t>
            </a:r>
            <a:r>
              <a:rPr lang="ru-RU" sz="4000" b="1" dirty="0" smtClean="0">
                <a:solidFill>
                  <a:schemeClr val="tx1"/>
                </a:solidFill>
              </a:rPr>
              <a:t>-неповторимость  </a:t>
            </a:r>
            <a:r>
              <a:rPr lang="ru-RU" sz="4000" b="1" dirty="0" err="1" smtClean="0">
                <a:solidFill>
                  <a:schemeClr val="tx1"/>
                </a:solidFill>
              </a:rPr>
              <a:t>СинтО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044950"/>
          </a:xfrm>
        </p:spPr>
        <p:txBody>
          <a:bodyPr>
            <a:normAutofit/>
          </a:bodyPr>
          <a:lstStyle/>
          <a:p>
            <a:pPr marL="609600" indent="-609600" algn="ctr">
              <a:buFont typeface="Wingdings" pitchFamily="2" charset="2"/>
              <a:buNone/>
            </a:pPr>
            <a:r>
              <a:rPr lang="ru-RU" sz="3400" b="1" dirty="0" smtClean="0"/>
              <a:t>Неповторимые атрибутивные отношения: </a:t>
            </a:r>
          </a:p>
          <a:p>
            <a:pPr marL="609600" indent="-609600">
              <a:buFontTx/>
              <a:buChar char="•"/>
            </a:pPr>
            <a:r>
              <a:rPr lang="ru-RU" sz="3400" dirty="0" smtClean="0"/>
              <a:t>количественное</a:t>
            </a:r>
            <a:r>
              <a:rPr lang="ru-RU" sz="3400" i="1" dirty="0" smtClean="0"/>
              <a:t> </a:t>
            </a:r>
          </a:p>
          <a:p>
            <a:pPr marL="609600" indent="-609600">
              <a:buFontTx/>
              <a:buChar char="•"/>
            </a:pPr>
            <a:r>
              <a:rPr lang="ru-RU" sz="3400" dirty="0" smtClean="0"/>
              <a:t>аппроксимативно-количественное </a:t>
            </a:r>
          </a:p>
          <a:p>
            <a:pPr marL="609600" indent="-609600">
              <a:buFontTx/>
              <a:buChar char="•"/>
            </a:pPr>
            <a:r>
              <a:rPr lang="ru-RU" sz="3400" dirty="0" smtClean="0"/>
              <a:t>аппроксимативно-порядковое</a:t>
            </a:r>
          </a:p>
          <a:p>
            <a:pPr marL="0" indent="0">
              <a:buNone/>
            </a:pPr>
            <a:r>
              <a:rPr lang="ru-RU" sz="3400" i="1" dirty="0" smtClean="0"/>
              <a:t>*Двадцать тридцать дней</a:t>
            </a:r>
          </a:p>
          <a:p>
            <a:pPr marL="0" indent="0">
              <a:buNone/>
            </a:pPr>
            <a:r>
              <a:rPr lang="ru-RU" sz="3400" i="1" dirty="0" smtClean="0"/>
              <a:t>*Дней двадцать тридцать</a:t>
            </a:r>
            <a:endParaRPr lang="ru-RU" sz="3400" i="1" dirty="0"/>
          </a:p>
          <a:p>
            <a:pPr marL="609600" indent="-609600">
              <a:buFontTx/>
              <a:buChar char="•"/>
            </a:pPr>
            <a:endParaRPr lang="en-US" sz="3400" i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45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7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346075"/>
            <a:ext cx="8784976" cy="12112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4000" b="1" dirty="0" err="1" smtClean="0">
                <a:solidFill>
                  <a:schemeClr val="tx1"/>
                </a:solidFill>
              </a:rPr>
              <a:t>Повторимость</a:t>
            </a:r>
            <a:r>
              <a:rPr lang="ru-RU" sz="4000" b="1" dirty="0" smtClean="0">
                <a:solidFill>
                  <a:schemeClr val="tx1"/>
                </a:solidFill>
              </a:rPr>
              <a:t>-неповторимость  </a:t>
            </a:r>
            <a:r>
              <a:rPr lang="ru-RU" sz="4000" b="1" dirty="0" err="1" smtClean="0">
                <a:solidFill>
                  <a:schemeClr val="tx1"/>
                </a:solidFill>
              </a:rPr>
              <a:t>СинтО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404495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sz="3400" b="1" dirty="0" smtClean="0"/>
              <a:t>Повторимые атрибутивные отношения</a:t>
            </a:r>
            <a:endParaRPr lang="ru-RU" sz="3400" dirty="0" smtClean="0"/>
          </a:p>
          <a:p>
            <a:pPr>
              <a:buFontTx/>
              <a:buChar char="•"/>
            </a:pPr>
            <a:r>
              <a:rPr lang="ru-RU" dirty="0" smtClean="0"/>
              <a:t>определительное</a:t>
            </a:r>
          </a:p>
          <a:p>
            <a:pPr>
              <a:buFontTx/>
              <a:buChar char="•"/>
            </a:pPr>
            <a:r>
              <a:rPr lang="ru-RU" dirty="0" smtClean="0"/>
              <a:t>описательно-определительное</a:t>
            </a:r>
          </a:p>
          <a:p>
            <a:pPr>
              <a:buFontTx/>
              <a:buChar char="•"/>
            </a:pPr>
            <a:r>
              <a:rPr lang="ru-RU" dirty="0" smtClean="0"/>
              <a:t>атрибутивное</a:t>
            </a:r>
          </a:p>
          <a:p>
            <a:pPr>
              <a:buFontTx/>
              <a:buChar char="•"/>
            </a:pPr>
            <a:r>
              <a:rPr lang="ru-RU" dirty="0" smtClean="0"/>
              <a:t>ограничительное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46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83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32656"/>
            <a:ext cx="8280920" cy="108012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err="1" smtClean="0">
                <a:solidFill>
                  <a:schemeClr val="tx1"/>
                </a:solidFill>
                <a:latin typeface="+mj-lt"/>
              </a:rPr>
              <a:t>Повторимость</a:t>
            </a:r>
            <a:r>
              <a:rPr lang="ru-RU" sz="3600" b="1" dirty="0" smtClean="0">
                <a:solidFill>
                  <a:schemeClr val="tx1"/>
                </a:solidFill>
                <a:latin typeface="+mj-lt"/>
              </a:rPr>
              <a:t>-неповторимость  </a:t>
            </a:r>
            <a:r>
              <a:rPr lang="ru-RU" sz="3600" b="1" dirty="0" err="1" smtClean="0">
                <a:solidFill>
                  <a:schemeClr val="tx1"/>
                </a:solidFill>
                <a:latin typeface="+mj-lt"/>
              </a:rPr>
              <a:t>СинтО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ru-RU" sz="3600" b="1" dirty="0" smtClean="0">
                <a:solidFill>
                  <a:schemeClr val="tx1"/>
                </a:solidFill>
                <a:latin typeface="+mj-lt"/>
              </a:rPr>
              <a:t>спорные ситуации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556792"/>
            <a:ext cx="7992888" cy="4824536"/>
          </a:xfrm>
        </p:spPr>
        <p:txBody>
          <a:bodyPr>
            <a:noAutofit/>
          </a:bodyPr>
          <a:lstStyle/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400" b="1" dirty="0" smtClean="0"/>
              <a:t>Core </a:t>
            </a:r>
            <a:r>
              <a:rPr lang="en-US" sz="2400" b="1" dirty="0" err="1" smtClean="0"/>
              <a:t>valencies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400" b="1" dirty="0" smtClean="0"/>
              <a:t>*</a:t>
            </a:r>
            <a:r>
              <a:rPr lang="ru-RU" sz="2400" i="1" dirty="0" smtClean="0"/>
              <a:t>Он купил хлеб воду. </a:t>
            </a:r>
            <a:endParaRPr lang="en-US" sz="2400" i="1" dirty="0" smtClean="0"/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400" i="1" dirty="0" smtClean="0"/>
              <a:t>*</a:t>
            </a:r>
            <a:r>
              <a:rPr lang="ru-RU" sz="2400" i="1" dirty="0" smtClean="0"/>
              <a:t>Продукты он купил хлеб.</a:t>
            </a:r>
            <a:endParaRPr lang="en-US" sz="2400" i="1" dirty="0" smtClean="0"/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400" b="1" i="1" dirty="0" smtClean="0"/>
              <a:t>Non-core </a:t>
            </a:r>
            <a:r>
              <a:rPr lang="en-US" sz="2400" b="1" i="1" dirty="0" err="1" smtClean="0"/>
              <a:t>valencies</a:t>
            </a:r>
            <a:r>
              <a:rPr lang="en-US" sz="2400" b="1" i="1" dirty="0" smtClean="0"/>
              <a:t>:</a:t>
            </a:r>
            <a:endParaRPr lang="ru-RU" sz="2400" b="1" i="1" dirty="0" smtClean="0"/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2400" i="1" dirty="0" smtClean="0"/>
              <a:t>Он поехал в Москву.</a:t>
            </a:r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2400" i="1" dirty="0" smtClean="0"/>
              <a:t>Он поехал на работу.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ru-RU" sz="2400" i="1" dirty="0" smtClean="0"/>
              <a:t>Он поехал в Москву на работу.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aseline="30000" dirty="0" smtClean="0"/>
              <a:t>?</a:t>
            </a:r>
            <a:r>
              <a:rPr lang="ru-RU" sz="2400" i="1" dirty="0"/>
              <a:t>Он поехал в Москву в министерство в </a:t>
            </a:r>
            <a:r>
              <a:rPr lang="ru-RU" sz="2400" i="1" dirty="0" smtClean="0"/>
              <a:t>приемную.</a:t>
            </a:r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2400" i="1" dirty="0" smtClean="0"/>
              <a:t>Он уехал из Москвы.</a:t>
            </a:r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2400" i="1" dirty="0" smtClean="0"/>
              <a:t>Он уехал с работы</a:t>
            </a:r>
            <a:r>
              <a:rPr lang="en-US" sz="2400" i="1" dirty="0"/>
              <a:t>.</a:t>
            </a:r>
            <a:endParaRPr lang="ru-RU" sz="2400" i="1" dirty="0" smtClean="0"/>
          </a:p>
          <a:p>
            <a:pPr fontAlgn="auto"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2400" i="1" dirty="0" smtClean="0"/>
              <a:t>Он уехал из Москвы с работы. </a:t>
            </a:r>
            <a:endParaRPr lang="en-US" sz="2400" i="1" dirty="0" smtClean="0"/>
          </a:p>
        </p:txBody>
      </p:sp>
      <p:sp>
        <p:nvSpPr>
          <p:cNvPr id="250884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5088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47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476250"/>
            <a:ext cx="8856984" cy="9366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Autofit/>
          </a:bodyPr>
          <a:lstStyle/>
          <a:p>
            <a:pPr marL="762000" indent="-762000">
              <a:defRPr/>
            </a:pPr>
            <a:r>
              <a:rPr lang="ru-RU" sz="4000" b="1" dirty="0" err="1" smtClean="0">
                <a:solidFill>
                  <a:schemeClr val="tx1"/>
                </a:solidFill>
              </a:rPr>
              <a:t>Повторимость</a:t>
            </a:r>
            <a:r>
              <a:rPr lang="ru-RU" sz="4000" b="1" dirty="0" smtClean="0">
                <a:solidFill>
                  <a:schemeClr val="tx1"/>
                </a:solidFill>
              </a:rPr>
              <a:t>-неповторимость  </a:t>
            </a:r>
            <a:r>
              <a:rPr lang="ru-RU" sz="4000" b="1" dirty="0" err="1" smtClean="0">
                <a:solidFill>
                  <a:schemeClr val="tx1"/>
                </a:solidFill>
              </a:rPr>
              <a:t>СинтО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05000"/>
            <a:ext cx="8569325" cy="3611563"/>
          </a:xfrm>
        </p:spPr>
        <p:txBody>
          <a:bodyPr/>
          <a:lstStyle/>
          <a:p>
            <a:pPr marL="469900" indent="-469900" algn="ctr">
              <a:lnSpc>
                <a:spcPct val="80000"/>
              </a:lnSpc>
              <a:buFont typeface="Arial" charset="0"/>
              <a:buNone/>
            </a:pPr>
            <a:r>
              <a:rPr lang="ru-RU" b="1" dirty="0" smtClean="0"/>
              <a:t>Ограниченно-повторимое отношение?</a:t>
            </a:r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endParaRPr lang="ru-RU" dirty="0" smtClean="0"/>
          </a:p>
          <a:p>
            <a:pPr marL="469900" indent="-469900">
              <a:lnSpc>
                <a:spcPct val="80000"/>
              </a:lnSpc>
              <a:buFont typeface="Arial" charset="0"/>
              <a:buNone/>
            </a:pPr>
            <a:r>
              <a:rPr lang="ru-RU" i="1" dirty="0" smtClean="0"/>
              <a:t>На станцию поедут Игорь и Оля или Саша и Рита.</a:t>
            </a:r>
            <a:endParaRPr lang="en-US" i="1" dirty="0" smtClean="0"/>
          </a:p>
        </p:txBody>
      </p:sp>
      <p:sp>
        <p:nvSpPr>
          <p:cNvPr id="31750" name="Дата 3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31751" name="Нижний колонтитул 5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48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3932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01613"/>
            <a:ext cx="7848600" cy="12112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 smtClean="0">
                <a:latin typeface="+mj-lt"/>
              </a:rPr>
              <a:t>Ограниченно-повторимое сочинительное </a:t>
            </a:r>
            <a:r>
              <a:rPr lang="ru-RU" b="1" dirty="0" err="1" smtClean="0">
                <a:latin typeface="+mj-lt"/>
              </a:rPr>
              <a:t>СинтО</a:t>
            </a:r>
            <a:r>
              <a:rPr lang="en-US" b="1" dirty="0" smtClean="0">
                <a:latin typeface="+mj-lt"/>
              </a:rPr>
              <a:t>?</a:t>
            </a:r>
            <a:endParaRPr lang="ru-RU" b="1" dirty="0" smtClean="0">
              <a:latin typeface="+mj-lt"/>
            </a:endParaRP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1773238"/>
            <a:ext cx="8740775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36550" y="5734050"/>
            <a:ext cx="771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>
                <a:latin typeface="Arial" charset="0"/>
              </a:rPr>
              <a:t>На станцию поедут Игорь и Оля или Саша и Рита.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49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6631"/>
            <a:ext cx="8050213" cy="8881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sz="3400" b="1" dirty="0" smtClean="0">
                <a:solidFill>
                  <a:schemeClr val="tx1"/>
                </a:solidFill>
              </a:rPr>
              <a:t>Определение дерева зависимостей</a:t>
            </a: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8" b="-800"/>
          <a:stretch/>
        </p:blipFill>
        <p:spPr bwMode="auto">
          <a:xfrm>
            <a:off x="467544" y="2132856"/>
            <a:ext cx="8136904" cy="27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1915C-0B46-427D-8436-34C79976810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835696" y="508518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Единственная вершина</a:t>
            </a:r>
            <a:endParaRPr lang="ru-RU" sz="1600" dirty="0"/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6200000" flipV="1">
            <a:off x="755576" y="3717032"/>
            <a:ext cx="2232248" cy="504056"/>
          </a:xfrm>
          <a:prstGeom prst="bentConnector3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1880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злы</a:t>
            </a:r>
            <a:endParaRPr lang="ru-RU" dirty="0"/>
          </a:p>
        </p:txBody>
      </p:sp>
      <p:cxnSp>
        <p:nvCxnSpPr>
          <p:cNvPr id="13" name="Соединительная линия уступом 12"/>
          <p:cNvCxnSpPr/>
          <p:nvPr/>
        </p:nvCxnSpPr>
        <p:spPr>
          <a:xfrm rot="10800000" flipV="1">
            <a:off x="3131840" y="1782108"/>
            <a:ext cx="648072" cy="422756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3856566" y="1921478"/>
            <a:ext cx="1286852" cy="864096"/>
          </a:xfrm>
          <a:prstGeom prst="bentConnector3">
            <a:avLst/>
          </a:prstGeom>
          <a:ln w="25400">
            <a:solidFill>
              <a:srgbClr val="FF0000"/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275856" y="1782108"/>
            <a:ext cx="648072" cy="15748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08" y="5229200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Стрелки помечены именами </a:t>
            </a:r>
            <a:r>
              <a:rPr lang="en-US" sz="1600" dirty="0" smtClean="0"/>
              <a:t>c</a:t>
            </a:r>
            <a:r>
              <a:rPr lang="ru-RU" sz="1600" dirty="0" err="1" smtClean="0"/>
              <a:t>интаксических</a:t>
            </a:r>
            <a:r>
              <a:rPr lang="ru-RU" sz="1600" dirty="0" smtClean="0"/>
              <a:t> отношений</a:t>
            </a:r>
            <a:endParaRPr lang="ru-RU" sz="16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2411760" y="3645024"/>
            <a:ext cx="2520280" cy="158417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1" idx="0"/>
          </p:cNvCxnSpPr>
          <p:nvPr/>
        </p:nvCxnSpPr>
        <p:spPr>
          <a:xfrm flipH="1" flipV="1">
            <a:off x="3702199" y="3943908"/>
            <a:ext cx="2165945" cy="12852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6156176" y="4293096"/>
            <a:ext cx="432048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3" y="1919288"/>
            <a:ext cx="8524875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336550" y="5734050"/>
            <a:ext cx="812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>
                <a:latin typeface="Arial" charset="0"/>
              </a:rPr>
              <a:t>На станцию поедут (Игорь и Оля) или (Саша и Рита).</a:t>
            </a:r>
          </a:p>
        </p:txBody>
      </p:sp>
      <p:sp>
        <p:nvSpPr>
          <p:cNvPr id="395270" name="Rectangle 4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215900"/>
            <a:ext cx="7294562" cy="1412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 smtClean="0">
                <a:solidFill>
                  <a:schemeClr val="tx1"/>
                </a:solidFill>
              </a:rPr>
              <a:t>Ограниченно-повторимое сочинительное </a:t>
            </a:r>
            <a:r>
              <a:rPr lang="ru-RU" b="1" dirty="0" err="1" smtClean="0">
                <a:solidFill>
                  <a:schemeClr val="tx1"/>
                </a:solidFill>
              </a:rPr>
              <a:t>СинтО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50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31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3" y="1919288"/>
            <a:ext cx="8524875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336550" y="5734050"/>
            <a:ext cx="792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>
                <a:latin typeface="Arial" charset="0"/>
              </a:rPr>
              <a:t>На станцию поедут Игорь и (Оля или Саша) и Рита.</a:t>
            </a:r>
          </a:p>
        </p:txBody>
      </p:sp>
      <p:sp>
        <p:nvSpPr>
          <p:cNvPr id="397318" name="Rectangle 4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964148" y="260648"/>
            <a:ext cx="7294563" cy="1412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 smtClean="0">
                <a:solidFill>
                  <a:schemeClr val="tx1"/>
                </a:solidFill>
              </a:rPr>
              <a:t>Ограниченно-повторимое сочинительное </a:t>
            </a:r>
            <a:r>
              <a:rPr lang="ru-RU" b="1" dirty="0" err="1" smtClean="0">
                <a:solidFill>
                  <a:schemeClr val="tx1"/>
                </a:solidFill>
              </a:rPr>
              <a:t>СинтО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51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636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539552" y="2060848"/>
            <a:ext cx="82984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 dirty="0">
                <a:latin typeface="Arial" charset="0"/>
              </a:rPr>
              <a:t>На станцию поедут Игорь и </a:t>
            </a:r>
            <a:r>
              <a:rPr lang="ru-RU" sz="2400" i="1" dirty="0" smtClean="0">
                <a:latin typeface="Arial" charset="0"/>
              </a:rPr>
              <a:t>Оля </a:t>
            </a:r>
            <a:r>
              <a:rPr lang="ru-RU" sz="2400" i="1" dirty="0">
                <a:latin typeface="Arial" charset="0"/>
              </a:rPr>
              <a:t>или </a:t>
            </a:r>
            <a:r>
              <a:rPr lang="ru-RU" sz="2400" i="1" dirty="0" smtClean="0">
                <a:latin typeface="Arial" charset="0"/>
              </a:rPr>
              <a:t>Саша </a:t>
            </a:r>
            <a:r>
              <a:rPr lang="ru-RU" sz="2400" i="1" dirty="0">
                <a:latin typeface="Arial" charset="0"/>
              </a:rPr>
              <a:t>и Рита.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ru-RU" sz="2400" dirty="0" smtClean="0">
                <a:latin typeface="Arial" charset="0"/>
              </a:rPr>
              <a:t>Возможные команды</a:t>
            </a:r>
            <a:r>
              <a:rPr lang="en-US" sz="2400" dirty="0" smtClean="0">
                <a:latin typeface="Arial" charset="0"/>
              </a:rPr>
              <a:t>:</a:t>
            </a:r>
          </a:p>
          <a:p>
            <a:endParaRPr lang="ru-RU" sz="2400" dirty="0" smtClean="0">
              <a:latin typeface="Arial" charset="0"/>
            </a:endParaRPr>
          </a:p>
          <a:p>
            <a:r>
              <a:rPr lang="ru-RU" sz="2400" dirty="0" smtClean="0">
                <a:latin typeface="Arial" charset="0"/>
              </a:rPr>
              <a:t>Игорь, Оля </a:t>
            </a:r>
          </a:p>
          <a:p>
            <a:r>
              <a:rPr lang="ru-RU" sz="2400" dirty="0" smtClean="0">
                <a:latin typeface="Arial" charset="0"/>
              </a:rPr>
              <a:t>Саша, Рита</a:t>
            </a:r>
          </a:p>
          <a:p>
            <a:r>
              <a:rPr lang="ru-RU" sz="2400" dirty="0" smtClean="0">
                <a:latin typeface="Arial" charset="0"/>
              </a:rPr>
              <a:t>Игорь, Оля, Рита</a:t>
            </a:r>
          </a:p>
          <a:p>
            <a:r>
              <a:rPr lang="ru-RU" sz="2400" dirty="0" smtClean="0">
                <a:latin typeface="Arial" charset="0"/>
              </a:rPr>
              <a:t>Игорь, Саша, Рита – </a:t>
            </a:r>
          </a:p>
          <a:p>
            <a:r>
              <a:rPr lang="ru-RU" sz="2400" dirty="0">
                <a:latin typeface="Arial" charset="0"/>
              </a:rPr>
              <a:t>	</a:t>
            </a:r>
            <a:r>
              <a:rPr lang="ru-RU" sz="2400" dirty="0" smtClean="0">
                <a:latin typeface="Arial" charset="0"/>
              </a:rPr>
              <a:t>в двух разных случаях: </a:t>
            </a:r>
          </a:p>
          <a:p>
            <a:r>
              <a:rPr lang="ru-RU" sz="2400" dirty="0">
                <a:latin typeface="Arial" charset="0"/>
              </a:rPr>
              <a:t>	</a:t>
            </a:r>
            <a:r>
              <a:rPr lang="ru-RU" sz="2400" dirty="0" smtClean="0">
                <a:latin typeface="Arial" charset="0"/>
              </a:rPr>
              <a:t>(1) когда альтернатива (</a:t>
            </a:r>
            <a:r>
              <a:rPr lang="ru-RU" sz="2400" dirty="0" err="1" smtClean="0">
                <a:latin typeface="Arial" charset="0"/>
              </a:rPr>
              <a:t>Игорь+Оля</a:t>
            </a:r>
            <a:r>
              <a:rPr lang="ru-RU" sz="2400" dirty="0" smtClean="0">
                <a:latin typeface="Arial" charset="0"/>
              </a:rPr>
              <a:t>)</a:t>
            </a:r>
            <a:r>
              <a:rPr lang="en-US" sz="2400" dirty="0" smtClean="0">
                <a:latin typeface="Arial" charset="0"/>
              </a:rPr>
              <a:t>/</a:t>
            </a:r>
            <a:r>
              <a:rPr lang="ru-RU" sz="2400" dirty="0" smtClean="0">
                <a:latin typeface="Arial" charset="0"/>
              </a:rPr>
              <a:t>(Саша +Рита)</a:t>
            </a:r>
          </a:p>
          <a:p>
            <a:r>
              <a:rPr lang="ru-RU" sz="2400" dirty="0">
                <a:latin typeface="Arial" charset="0"/>
              </a:rPr>
              <a:t>	</a:t>
            </a:r>
            <a:r>
              <a:rPr lang="ru-RU" sz="2400" dirty="0" smtClean="0">
                <a:latin typeface="Arial" charset="0"/>
              </a:rPr>
              <a:t>(2) когда альтернатива ((</a:t>
            </a:r>
            <a:r>
              <a:rPr lang="ru-RU" sz="2400" dirty="0" err="1" smtClean="0">
                <a:latin typeface="Arial" charset="0"/>
              </a:rPr>
              <a:t>Игорь+Оля</a:t>
            </a:r>
            <a:r>
              <a:rPr lang="ru-RU" sz="2400" dirty="0" smtClean="0">
                <a:latin typeface="Arial" charset="0"/>
              </a:rPr>
              <a:t>)</a:t>
            </a:r>
            <a:r>
              <a:rPr lang="en-US" sz="2400" dirty="0" smtClean="0">
                <a:latin typeface="Arial" charset="0"/>
              </a:rPr>
              <a:t>/</a:t>
            </a:r>
            <a:r>
              <a:rPr lang="ru-RU" sz="2400" dirty="0" smtClean="0">
                <a:latin typeface="Arial" charset="0"/>
              </a:rPr>
              <a:t>Саша) </a:t>
            </a:r>
          </a:p>
          <a:p>
            <a:endParaRPr lang="ru-RU" sz="2400" dirty="0" smtClean="0">
              <a:latin typeface="Arial" charset="0"/>
            </a:endParaRPr>
          </a:p>
          <a:p>
            <a:endParaRPr lang="ru-RU" sz="2400" dirty="0" smtClean="0">
              <a:latin typeface="Arial" charset="0"/>
            </a:endParaRPr>
          </a:p>
        </p:txBody>
      </p:sp>
      <p:sp>
        <p:nvSpPr>
          <p:cNvPr id="397318" name="Rectangle 4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1041515" y="332656"/>
            <a:ext cx="7294563" cy="1412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 smtClean="0">
                <a:solidFill>
                  <a:schemeClr val="tx1"/>
                </a:solidFill>
              </a:rPr>
              <a:t>Ограниченно-повторимое сочинительное </a:t>
            </a:r>
            <a:r>
              <a:rPr lang="ru-RU" b="1" dirty="0" err="1" smtClean="0">
                <a:solidFill>
                  <a:schemeClr val="tx1"/>
                </a:solidFill>
              </a:rPr>
              <a:t>СинтО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52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74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88640"/>
            <a:ext cx="8280920" cy="12961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fontAlgn="auto">
              <a:lnSpc>
                <a:spcPct val="120000"/>
              </a:lnSpc>
              <a:defRPr/>
            </a:pPr>
            <a:r>
              <a:rPr lang="ru-RU" sz="3600" b="1" dirty="0"/>
              <a:t>Ограниченно-повторимое </a:t>
            </a:r>
            <a:r>
              <a:rPr lang="ru-RU" sz="3600" b="1" dirty="0" smtClean="0"/>
              <a:t>сочинительное </a:t>
            </a:r>
            <a:r>
              <a:rPr lang="ru-RU" sz="3600" b="1" dirty="0" err="1" smtClean="0"/>
              <a:t>СинтО</a:t>
            </a:r>
            <a:r>
              <a:rPr lang="en-US" sz="3600" b="1" dirty="0" smtClean="0"/>
              <a:t>:</a:t>
            </a:r>
            <a:r>
              <a:rPr lang="ru-RU" sz="3600" b="1" dirty="0" smtClean="0"/>
              <a:t> есть </a:t>
            </a:r>
            <a:r>
              <a:rPr lang="ru-RU" sz="3600" b="1" dirty="0"/>
              <a:t>ли оно</a:t>
            </a:r>
            <a:r>
              <a:rPr lang="en-US" sz="3600" b="1" dirty="0"/>
              <a:t>?</a:t>
            </a:r>
            <a:endParaRPr lang="ru-RU" sz="3600" b="1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628800"/>
            <a:ext cx="8928992" cy="4328393"/>
          </a:xfrm>
        </p:spPr>
        <p:txBody>
          <a:bodyPr>
            <a:normAutofit fontScale="70000" lnSpcReduction="20000"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3200" dirty="0" smtClean="0"/>
          </a:p>
          <a:p>
            <a:pPr marL="0" indent="0" fontAlgn="auto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4600" i="1" dirty="0" smtClean="0"/>
              <a:t>На станцию поедут Игорь и Оля или Саша и Ира</a:t>
            </a:r>
            <a:r>
              <a:rPr lang="ru-RU" sz="4000" i="1" dirty="0" smtClean="0"/>
              <a:t>.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4000" i="1" dirty="0"/>
          </a:p>
          <a:p>
            <a:pPr marL="324000" indent="-180000" fontAlgn="auto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4600" dirty="0" smtClean="0"/>
              <a:t>Разумнее считать, что все интерпретации соответствуют единственной последовательности сочинительных связей слева направо и сочинительное отношение неповторимо</a:t>
            </a:r>
            <a:endParaRPr lang="en-US" sz="4600" dirty="0" smtClean="0"/>
          </a:p>
        </p:txBody>
      </p:sp>
      <p:sp>
        <p:nvSpPr>
          <p:cNvPr id="250884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5088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53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5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88640"/>
            <a:ext cx="8280920" cy="12961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fontAlgn="auto">
              <a:lnSpc>
                <a:spcPct val="120000"/>
              </a:lnSpc>
              <a:defRPr/>
            </a:pPr>
            <a:r>
              <a:rPr lang="ru-RU" sz="3600" b="1" dirty="0" smtClean="0"/>
              <a:t>Скобочные структуры разные</a:t>
            </a:r>
            <a:endParaRPr lang="ru-RU" sz="3600" b="1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628800"/>
            <a:ext cx="8928992" cy="4328393"/>
          </a:xfrm>
        </p:spPr>
        <p:txBody>
          <a:bodyPr>
            <a:normAutofit fontScale="85000" lnSpcReduction="10000"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3200" dirty="0" smtClean="0"/>
          </a:p>
          <a:p>
            <a:pPr marL="0" indent="0" fontAlgn="auto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3500" i="1" dirty="0" smtClean="0"/>
              <a:t>На станцию поедут Игорь и Оля или Саша и Ира.</a:t>
            </a:r>
            <a:endParaRPr lang="ru-RU" sz="3500" i="1" dirty="0"/>
          </a:p>
          <a:p>
            <a:pPr marL="0" indent="0" fontAlgn="auto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3500" i="1" dirty="0" smtClean="0"/>
              <a:t>На </a:t>
            </a:r>
            <a:r>
              <a:rPr lang="ru-RU" sz="3500" i="1" dirty="0"/>
              <a:t>станцию поедут </a:t>
            </a:r>
            <a:r>
              <a:rPr lang="ru-RU" sz="3500" i="1" dirty="0" smtClean="0"/>
              <a:t>(Игорь </a:t>
            </a:r>
            <a:r>
              <a:rPr lang="ru-RU" sz="3500" i="1" dirty="0"/>
              <a:t>и </a:t>
            </a:r>
            <a:r>
              <a:rPr lang="ru-RU" sz="3500" i="1" dirty="0" smtClean="0"/>
              <a:t>Оля) </a:t>
            </a:r>
            <a:r>
              <a:rPr lang="ru-RU" sz="3500" i="1" dirty="0"/>
              <a:t>или </a:t>
            </a:r>
            <a:r>
              <a:rPr lang="ru-RU" sz="3500" i="1" dirty="0" smtClean="0"/>
              <a:t>(Саша </a:t>
            </a:r>
            <a:r>
              <a:rPr lang="ru-RU" sz="3500" i="1" dirty="0"/>
              <a:t>и </a:t>
            </a:r>
            <a:r>
              <a:rPr lang="ru-RU" sz="3500" i="1" dirty="0" smtClean="0"/>
              <a:t>Ира).</a:t>
            </a:r>
          </a:p>
          <a:p>
            <a:pPr marL="0" indent="0" fontAlgn="auto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3500" i="1" dirty="0" smtClean="0"/>
              <a:t>На </a:t>
            </a:r>
            <a:r>
              <a:rPr lang="ru-RU" sz="3500" i="1" dirty="0"/>
              <a:t>станцию поедут (Игорь и </a:t>
            </a:r>
            <a:r>
              <a:rPr lang="ru-RU" sz="3500" i="1" dirty="0" smtClean="0"/>
              <a:t>(Оля </a:t>
            </a:r>
            <a:r>
              <a:rPr lang="ru-RU" sz="3500" i="1" dirty="0"/>
              <a:t>или </a:t>
            </a:r>
            <a:r>
              <a:rPr lang="ru-RU" sz="3500" i="1" dirty="0" smtClean="0"/>
              <a:t>Саша) </a:t>
            </a:r>
            <a:r>
              <a:rPr lang="ru-RU" sz="3500" i="1" dirty="0"/>
              <a:t>и Ира</a:t>
            </a:r>
            <a:r>
              <a:rPr lang="ru-RU" sz="3500" i="1" dirty="0" smtClean="0"/>
              <a:t>).</a:t>
            </a:r>
          </a:p>
          <a:p>
            <a:pPr marL="0" indent="0" fontAlgn="auto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ru-RU" sz="3500" i="1" dirty="0" smtClean="0"/>
              <a:t>На </a:t>
            </a:r>
            <a:r>
              <a:rPr lang="ru-RU" sz="3500" i="1" dirty="0"/>
              <a:t>станцию поедут (Игорь и Оля) или (Саша и Ира</a:t>
            </a:r>
            <a:r>
              <a:rPr lang="ru-RU" sz="3500" i="1" dirty="0" smtClean="0"/>
              <a:t>).</a:t>
            </a:r>
          </a:p>
          <a:p>
            <a:pPr marL="0" indent="0" fontAlgn="auto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ru-RU" sz="3500" i="1" dirty="0"/>
              <a:t>На станцию поедут (Игорь и </a:t>
            </a:r>
            <a:r>
              <a:rPr lang="ru-RU" sz="3500" i="1" dirty="0" smtClean="0"/>
              <a:t>(Оля </a:t>
            </a:r>
            <a:r>
              <a:rPr lang="ru-RU" sz="3500" i="1" dirty="0"/>
              <a:t>или (Саша и Ира</a:t>
            </a:r>
            <a:r>
              <a:rPr lang="ru-RU" sz="3500" i="1" dirty="0" smtClean="0"/>
              <a:t>)).</a:t>
            </a:r>
            <a:endParaRPr lang="ru-RU" sz="3500" i="1" dirty="0"/>
          </a:p>
          <a:p>
            <a:pPr marL="0" indent="0" fontAlgn="auto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endParaRPr lang="ru-RU" sz="3500" i="1" dirty="0"/>
          </a:p>
        </p:txBody>
      </p:sp>
      <p:sp>
        <p:nvSpPr>
          <p:cNvPr id="250884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5088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54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476672"/>
            <a:ext cx="8856984" cy="8640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3600" b="1" dirty="0" err="1">
                <a:solidFill>
                  <a:schemeClr val="tx1"/>
                </a:solidFill>
                <a:latin typeface="+mj-lt"/>
              </a:rPr>
              <a:t>Соподчинимость-несоподчинимость</a:t>
            </a:r>
            <a:r>
              <a:rPr lang="ru-RU" sz="3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600" b="1" dirty="0" err="1">
                <a:solidFill>
                  <a:schemeClr val="tx1"/>
                </a:solidFill>
                <a:latin typeface="+mj-lt"/>
              </a:rPr>
              <a:t>СинтО</a:t>
            </a:r>
            <a:endParaRPr lang="ru-RU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425" y="1538784"/>
            <a:ext cx="8677150" cy="4926558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 smtClean="0"/>
              <a:t>Теорема непрерывности Вейерштрасса.</a:t>
            </a:r>
            <a:endParaRPr lang="ru-RU" sz="2800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dirty="0" smtClean="0"/>
              <a:t>*</a:t>
            </a:r>
            <a:r>
              <a:rPr lang="ru-RU" sz="2800" i="1" dirty="0" smtClean="0"/>
              <a:t>Теорема Вейерштрасса непрерывности.</a:t>
            </a:r>
            <a:endParaRPr lang="ru-RU" sz="2800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 smtClean="0"/>
              <a:t>Лишение Ивана права голоса вызвало однозначное осуждение.</a:t>
            </a:r>
            <a:endParaRPr lang="ru-RU" sz="2800" dirty="0" smtClean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dirty="0" smtClean="0"/>
              <a:t>*</a:t>
            </a:r>
            <a:r>
              <a:rPr lang="ru-RU" sz="2800" i="1" dirty="0" smtClean="0"/>
              <a:t>Лишение права голоса Ивана вызвало однозначное осуждение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/>
              <a:t>Поддержка президента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/>
              <a:t>Поддержка парламента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/>
              <a:t>*Поддержка президента парламента</a:t>
            </a:r>
            <a:r>
              <a:rPr lang="ru-RU" sz="2800" dirty="0"/>
              <a:t> </a:t>
            </a:r>
            <a:endParaRPr lang="en-US" sz="2800" dirty="0"/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 smtClean="0"/>
              <a:t>Этап машинного перевода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 smtClean="0"/>
              <a:t>Этап синтаксического анализа</a:t>
            </a:r>
          </a:p>
          <a:p>
            <a:pPr fontAlgn="auto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800" i="1" dirty="0" smtClean="0"/>
              <a:t>*Этап машинного перевода синтаксического анализа</a:t>
            </a:r>
          </a:p>
        </p:txBody>
      </p:sp>
      <p:sp>
        <p:nvSpPr>
          <p:cNvPr id="24269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 b="0">
              <a:latin typeface="Verdana" pitchFamily="34" charset="0"/>
            </a:endParaRPr>
          </a:p>
        </p:txBody>
      </p:sp>
      <p:sp>
        <p:nvSpPr>
          <p:cNvPr id="242693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55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5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2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2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2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1988" name="Номер слайда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62760EB-345E-4D0B-8F36-F54760C44B36}" type="slidenum">
              <a:rPr lang="ru-RU" sz="1200"/>
              <a:pPr algn="r"/>
              <a:t>56</a:t>
            </a:fld>
            <a:endParaRPr lang="ru-RU" sz="1200"/>
          </a:p>
        </p:txBody>
      </p:sp>
      <p:sp>
        <p:nvSpPr>
          <p:cNvPr id="401412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88913"/>
            <a:ext cx="8280400" cy="1655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ru-RU" sz="4000" b="1" dirty="0" err="1" smtClean="0">
                <a:latin typeface="+mj-lt"/>
              </a:rPr>
              <a:t>Проективность</a:t>
            </a:r>
            <a:r>
              <a:rPr lang="ru-RU" sz="4000" b="1" dirty="0" smtClean="0">
                <a:latin typeface="+mj-lt"/>
              </a:rPr>
              <a:t> синтаксической структуры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611188" y="2060575"/>
            <a:ext cx="8137525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/>
              <a:t>Ваше слово, </a:t>
            </a:r>
          </a:p>
          <a:p>
            <a:r>
              <a:rPr lang="ru-RU" sz="2800" dirty="0"/>
              <a:t>Пока вы живы, много, много значит. </a:t>
            </a:r>
          </a:p>
          <a:p>
            <a:r>
              <a:rPr lang="ru-RU" sz="2800" dirty="0"/>
              <a:t>Все сундуки фламандских богачей </a:t>
            </a:r>
          </a:p>
          <a:p>
            <a:r>
              <a:rPr lang="ru-RU" sz="2800" dirty="0"/>
              <a:t>Как талисман оно вам отопрет. </a:t>
            </a:r>
          </a:p>
          <a:p>
            <a:r>
              <a:rPr lang="ru-RU" sz="2800" dirty="0"/>
              <a:t>Но если вы его передадите </a:t>
            </a:r>
          </a:p>
          <a:p>
            <a:r>
              <a:rPr lang="ru-RU" sz="2800" dirty="0"/>
              <a:t>Мне, бедному еврею, а меж тем </a:t>
            </a:r>
          </a:p>
          <a:p>
            <a:r>
              <a:rPr lang="ru-RU" sz="2800" dirty="0"/>
              <a:t>Умрете (боже сохрани), тогда </a:t>
            </a:r>
          </a:p>
          <a:p>
            <a:r>
              <a:rPr lang="ru-RU" sz="2800" dirty="0"/>
              <a:t>В моих руках оно подобно будет </a:t>
            </a:r>
          </a:p>
          <a:p>
            <a:r>
              <a:rPr lang="ru-RU" sz="2800" dirty="0"/>
              <a:t>Ключу от брошенной шкатулки в море. 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ru-RU" sz="2400" dirty="0" err="1"/>
              <a:t>А.С.Пушкин</a:t>
            </a:r>
            <a:r>
              <a:rPr lang="ru-RU" sz="2400" dirty="0"/>
              <a:t>, «Скупой рыцарь»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56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18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03460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307975"/>
            <a:ext cx="7558088" cy="9969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62000" indent="-762000">
              <a:defRPr/>
            </a:pPr>
            <a:r>
              <a:rPr lang="ru-RU" sz="4000" b="1" dirty="0" err="1" smtClean="0">
                <a:solidFill>
                  <a:schemeClr val="tx1"/>
                </a:solidFill>
                <a:latin typeface="+mj-lt"/>
              </a:rPr>
              <a:t>Проективность</a:t>
            </a:r>
            <a:r>
              <a:rPr lang="ru-RU" sz="4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  <a:latin typeface="+mj-lt"/>
              </a:rPr>
              <a:t>СинтС</a:t>
            </a:r>
            <a:endParaRPr lang="ru-RU" sz="4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611188" y="2708275"/>
            <a:ext cx="8137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i="1" dirty="0">
                <a:latin typeface="Arial" charset="0"/>
              </a:rPr>
              <a:t>В моих руках оно подобно будет</a:t>
            </a:r>
            <a:br>
              <a:rPr lang="ru-RU" sz="3200" i="1" dirty="0">
                <a:latin typeface="Arial" charset="0"/>
              </a:rPr>
            </a:br>
            <a:r>
              <a:rPr lang="ru-RU" sz="3200" i="1" dirty="0">
                <a:latin typeface="Arial" charset="0"/>
              </a:rPr>
              <a:t>Ключу от брошенной шкатулки в море.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57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74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05508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307975"/>
            <a:ext cx="7558088" cy="9969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dirty="0" err="1" smtClean="0">
                <a:solidFill>
                  <a:schemeClr val="tx1"/>
                </a:solidFill>
              </a:rPr>
              <a:t>Проективность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СинтС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476375" y="1341438"/>
            <a:ext cx="5400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1">
                <a:latin typeface="Arial" charset="0"/>
              </a:rPr>
              <a:t>В моих руках оно подобно будет</a:t>
            </a:r>
            <a:br>
              <a:rPr lang="ru-RU" sz="2000" i="1">
                <a:latin typeface="Arial" charset="0"/>
              </a:rPr>
            </a:br>
            <a:r>
              <a:rPr lang="ru-RU" sz="2000" i="1">
                <a:latin typeface="Arial" charset="0"/>
              </a:rPr>
              <a:t>Ключу от брошенной шкатулки в море. </a:t>
            </a: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276475"/>
            <a:ext cx="7272338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Овал 1"/>
          <p:cNvSpPr/>
          <p:nvPr/>
        </p:nvSpPr>
        <p:spPr>
          <a:xfrm>
            <a:off x="1619250" y="4076700"/>
            <a:ext cx="1439863" cy="936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176713" y="5013325"/>
            <a:ext cx="1439862" cy="10302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58</a:t>
            </a:fld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76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07556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307975"/>
            <a:ext cx="7558088" cy="9969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dirty="0" err="1" smtClean="0">
                <a:solidFill>
                  <a:schemeClr val="tx1"/>
                </a:solidFill>
              </a:rPr>
              <a:t>Проективность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СинтС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1619672" y="1431181"/>
            <a:ext cx="5400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1" dirty="0">
                <a:latin typeface="Arial" charset="0"/>
              </a:rPr>
              <a:t>В моих руках оно подобно будет</a:t>
            </a:r>
            <a:br>
              <a:rPr lang="ru-RU" sz="2000" i="1" dirty="0">
                <a:latin typeface="Arial" charset="0"/>
              </a:rPr>
            </a:br>
            <a:r>
              <a:rPr lang="ru-RU" sz="2000" i="1" dirty="0">
                <a:latin typeface="Arial" charset="0"/>
              </a:rPr>
              <a:t>Ключу от брошенной шкатулки в море. 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344738"/>
            <a:ext cx="8315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Овал 8"/>
          <p:cNvSpPr/>
          <p:nvPr/>
        </p:nvSpPr>
        <p:spPr>
          <a:xfrm>
            <a:off x="1116013" y="3600450"/>
            <a:ext cx="2519362" cy="1368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616450" y="4508500"/>
            <a:ext cx="2520950" cy="1368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59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07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>
                <a:solidFill>
                  <a:schemeClr val="tx1"/>
                </a:solidFill>
              </a:rPr>
              <a:t>ШАД: правиловый МП. Лекции 5-6.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87394" name="Номер слайда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0DEF3C-1517-4F6A-BD2C-2607EECBEC2B}" type="slidenum">
              <a:rPr lang="ru-RU" smtClean="0">
                <a:solidFill>
                  <a:schemeClr val="tx1"/>
                </a:solidFill>
              </a:rPr>
              <a:pPr/>
              <a:t>6</a:t>
            </a:fld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</a:pPr>
            <a:r>
              <a:rPr lang="ru-RU" sz="3600" dirty="0" smtClean="0"/>
              <a:t>Недостатки дерева зависимостей</a:t>
            </a:r>
            <a:endParaRPr lang="ru-RU" sz="36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496944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dirty="0" smtClean="0"/>
              <a:t>Может оказаться, что фактически связь должна идти от группы слов (у которой могут даже быть свои характеристики), но это противоречит определению дерева: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3000" i="1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3000" i="1" dirty="0" smtClean="0"/>
              <a:t>К Пете в гости пришли </a:t>
            </a:r>
            <a:r>
              <a:rPr lang="en-US" sz="3000" dirty="0" smtClean="0"/>
              <a:t>[X] </a:t>
            </a:r>
            <a:r>
              <a:rPr lang="ru-RU" sz="3000" b="1" i="1" dirty="0" smtClean="0"/>
              <a:t>{</a:t>
            </a:r>
            <a:r>
              <a:rPr lang="ru-RU" sz="3000" b="1" i="1" dirty="0" err="1" smtClean="0"/>
              <a:t>два</a:t>
            </a:r>
            <a:r>
              <a:rPr lang="ru-RU" sz="3000" b="1" baseline="-25000" dirty="0" err="1" smtClean="0"/>
              <a:t>им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друга</a:t>
            </a:r>
            <a:r>
              <a:rPr lang="ru-RU" sz="3000" b="1" baseline="-25000" dirty="0" err="1" smtClean="0"/>
              <a:t>род</a:t>
            </a:r>
            <a:r>
              <a:rPr lang="en-US" sz="3000" dirty="0"/>
              <a:t> [Y]</a:t>
            </a:r>
            <a:r>
              <a:rPr lang="ru-RU" sz="3000" b="1" i="1" dirty="0" smtClean="0"/>
              <a:t>}</a:t>
            </a:r>
            <a:r>
              <a:rPr lang="ru-RU" sz="3000" b="1" baseline="-25000" dirty="0" smtClean="0"/>
              <a:t>им</a:t>
            </a:r>
            <a:r>
              <a:rPr lang="ru-RU" sz="3000" i="1" dirty="0" smtClean="0"/>
              <a:t>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3000" i="1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ru-RU" sz="3000" i="1" dirty="0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sz="3000" b="1" i="1" dirty="0" smtClean="0"/>
              <a:t>(Дети и внуки)</a:t>
            </a:r>
            <a:r>
              <a:rPr lang="ru-RU" sz="3000" i="1" dirty="0" smtClean="0"/>
              <a:t>                 писателя</a:t>
            </a:r>
            <a:endParaRPr lang="ru-RU" sz="3000" dirty="0" smtClean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275856" y="5589240"/>
            <a:ext cx="12961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75856" y="5075892"/>
            <a:ext cx="125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квазиагент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4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09604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307975"/>
            <a:ext cx="7558088" cy="9969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dirty="0" err="1" smtClean="0">
                <a:solidFill>
                  <a:schemeClr val="tx1"/>
                </a:solidFill>
              </a:rPr>
              <a:t>Проективность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СинтС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1763613" y="1484784"/>
            <a:ext cx="5400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i="1" dirty="0">
                <a:latin typeface="Arial" charset="0"/>
              </a:rPr>
              <a:t>В моих руках оно будет подобно</a:t>
            </a:r>
            <a:br>
              <a:rPr lang="ru-RU" sz="2000" i="1" dirty="0">
                <a:latin typeface="Arial" charset="0"/>
              </a:rPr>
            </a:br>
            <a:r>
              <a:rPr lang="ru-RU" sz="2000" i="1" dirty="0">
                <a:latin typeface="Arial" charset="0"/>
              </a:rPr>
              <a:t>Ключу от шкатулки, брошенной в море. </a:t>
            </a:r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636838"/>
            <a:ext cx="8362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60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1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D27CA93-BC7F-4820-AEDB-6E3AA8F84E37}" type="slidenum">
              <a:rPr lang="ru-RU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61</a:t>
            </a:fld>
            <a:endParaRPr lang="ru-RU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09604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307975"/>
            <a:ext cx="7558088" cy="9969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dirty="0" err="1" smtClean="0">
                <a:solidFill>
                  <a:schemeClr val="tx1"/>
                </a:solidFill>
              </a:rPr>
              <a:t>Проективность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СинтС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395536" y="1484784"/>
            <a:ext cx="84249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latin typeface="Arial" charset="0"/>
              </a:rPr>
              <a:t>Разрешенная</a:t>
            </a:r>
            <a:r>
              <a:rPr lang="ru-RU" sz="2800" dirty="0">
                <a:latin typeface="Arial" charset="0"/>
              </a:rPr>
              <a:t> и обязательная </a:t>
            </a:r>
            <a:r>
              <a:rPr lang="ru-RU" sz="2800" dirty="0" err="1">
                <a:latin typeface="Arial" charset="0"/>
              </a:rPr>
              <a:t>непроективность</a:t>
            </a:r>
            <a:endParaRPr lang="ru-RU" sz="2800" dirty="0">
              <a:latin typeface="Arial" charset="0"/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970607" y="2132856"/>
            <a:ext cx="7489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i="1" dirty="0"/>
              <a:t>Мне надо будет уйти </a:t>
            </a:r>
            <a:r>
              <a:rPr lang="en-US" sz="2400" dirty="0"/>
              <a:t>vs. </a:t>
            </a:r>
            <a:r>
              <a:rPr lang="ru-RU" sz="2400" i="1" dirty="0"/>
              <a:t>Мне будет надо </a:t>
            </a:r>
            <a:r>
              <a:rPr lang="ru-RU" sz="2400" i="1" dirty="0" smtClean="0"/>
              <a:t>уйти</a:t>
            </a:r>
            <a:endParaRPr lang="ru-RU" sz="2400" i="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08673"/>
            <a:ext cx="5496657" cy="162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8889"/>
            <a:ext cx="6001503" cy="177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61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18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D27CA93-BC7F-4820-AEDB-6E3AA8F84E37}" type="slidenum">
              <a:rPr lang="ru-RU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62</a:t>
            </a:fld>
            <a:endParaRPr lang="ru-RU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09604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307975"/>
            <a:ext cx="7558088" cy="9969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dirty="0" err="1" smtClean="0">
                <a:solidFill>
                  <a:schemeClr val="tx1"/>
                </a:solidFill>
              </a:rPr>
              <a:t>Проективность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СинтС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323528" y="1484784"/>
            <a:ext cx="8363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dirty="0">
                <a:latin typeface="Arial" charset="0"/>
              </a:rPr>
              <a:t>Разрешенная и </a:t>
            </a:r>
            <a:r>
              <a:rPr lang="ru-RU" sz="2800" b="1" dirty="0">
                <a:latin typeface="Arial" charset="0"/>
              </a:rPr>
              <a:t>обязательная </a:t>
            </a:r>
            <a:r>
              <a:rPr lang="ru-RU" sz="2800" dirty="0" err="1">
                <a:latin typeface="Arial" charset="0"/>
              </a:rPr>
              <a:t>непроективность</a:t>
            </a:r>
            <a:endParaRPr lang="ru-RU" sz="2800" dirty="0">
              <a:latin typeface="Arial" charset="0"/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898599" y="2247255"/>
            <a:ext cx="7489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i="1" dirty="0" smtClean="0"/>
              <a:t>Он </a:t>
            </a:r>
            <a:r>
              <a:rPr lang="ru-RU" sz="2400" i="1" dirty="0"/>
              <a:t>такой глупый, что все </a:t>
            </a:r>
            <a:r>
              <a:rPr lang="ru-RU" sz="2400" i="1" dirty="0" smtClean="0"/>
              <a:t>удивляются</a:t>
            </a:r>
            <a:endParaRPr lang="en-US" sz="2400" i="1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96431" y="6356349"/>
            <a:ext cx="2895600" cy="365125"/>
          </a:xfrm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7" y="2852936"/>
            <a:ext cx="7826685" cy="20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26591" y="5229200"/>
            <a:ext cx="74898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baseline="30000" dirty="0" smtClean="0"/>
              <a:t>??</a:t>
            </a:r>
            <a:r>
              <a:rPr lang="ru-RU" sz="2400" i="1" dirty="0" smtClean="0"/>
              <a:t>Он глупый</a:t>
            </a:r>
            <a:r>
              <a:rPr lang="en-US" sz="2400" i="1" dirty="0" smtClean="0"/>
              <a:t> </a:t>
            </a:r>
            <a:r>
              <a:rPr lang="ru-RU" sz="2400" i="1" dirty="0" smtClean="0"/>
              <a:t>такой, </a:t>
            </a:r>
            <a:r>
              <a:rPr lang="ru-RU" sz="2400" i="1" dirty="0"/>
              <a:t>что все </a:t>
            </a:r>
            <a:r>
              <a:rPr lang="ru-RU" sz="2400" i="1" dirty="0" smtClean="0"/>
              <a:t>удивляются</a:t>
            </a:r>
            <a:endParaRPr lang="en-US" sz="2400" i="1" dirty="0" smtClean="0"/>
          </a:p>
          <a:p>
            <a:pPr>
              <a:spcBef>
                <a:spcPct val="50000"/>
              </a:spcBef>
            </a:pPr>
            <a:r>
              <a:rPr lang="en-US" sz="2400" i="1" dirty="0" smtClean="0"/>
              <a:t>*</a:t>
            </a:r>
            <a:r>
              <a:rPr lang="ru-RU" sz="2400" i="1" dirty="0" smtClean="0"/>
              <a:t>Он такой, что </a:t>
            </a:r>
            <a:r>
              <a:rPr lang="ru-RU" sz="2400" i="1" dirty="0"/>
              <a:t>все </a:t>
            </a:r>
            <a:r>
              <a:rPr lang="ru-RU" sz="2400" i="1" dirty="0" smtClean="0"/>
              <a:t>удивляются, глупый</a:t>
            </a:r>
            <a:endParaRPr lang="en-US" sz="24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62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83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17794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61950"/>
            <a:ext cx="8497887" cy="11953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sz="3600" dirty="0" smtClean="0">
                <a:solidFill>
                  <a:schemeClr val="tx1"/>
                </a:solidFill>
              </a:rPr>
              <a:t>Обязательность-необязательность насыщения валентностей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971550" y="1916113"/>
            <a:ext cx="74882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(1) </a:t>
            </a:r>
            <a:r>
              <a:rPr lang="ru-RU" sz="3200" i="1" dirty="0">
                <a:latin typeface="Arial" charset="0"/>
              </a:rPr>
              <a:t>Иван работает. </a:t>
            </a:r>
          </a:p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(2) </a:t>
            </a:r>
            <a:r>
              <a:rPr lang="ru-RU" sz="3200" i="1" dirty="0">
                <a:latin typeface="Arial" charset="0"/>
              </a:rPr>
              <a:t>Иван видит. </a:t>
            </a:r>
          </a:p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(3) *</a:t>
            </a:r>
            <a:r>
              <a:rPr lang="ru-RU" sz="3200" i="1" dirty="0">
                <a:latin typeface="Arial" charset="0"/>
              </a:rPr>
              <a:t>Иван оказался. </a:t>
            </a:r>
          </a:p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(4) *</a:t>
            </a:r>
            <a:r>
              <a:rPr lang="ru-RU" sz="3200" i="1" dirty="0">
                <a:latin typeface="Arial" charset="0"/>
              </a:rPr>
              <a:t>2+2 равняется.</a:t>
            </a:r>
          </a:p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(5) *</a:t>
            </a:r>
            <a:r>
              <a:rPr lang="ru-RU" sz="3200" i="1" dirty="0">
                <a:latin typeface="Arial" charset="0"/>
              </a:rPr>
              <a:t>Этот параметр превосходит.</a:t>
            </a:r>
          </a:p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(6) *</a:t>
            </a:r>
            <a:r>
              <a:rPr lang="ru-RU" sz="3200" i="1" dirty="0">
                <a:latin typeface="Arial" charset="0"/>
              </a:rPr>
              <a:t>Носовой платок подевался.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63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18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19842" name="Rectangle 2" descr="Large confetti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61950"/>
            <a:ext cx="7740650" cy="119538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62000" indent="-762000">
              <a:defRPr/>
            </a:pPr>
            <a:r>
              <a:rPr lang="ru-RU" dirty="0" smtClean="0">
                <a:solidFill>
                  <a:schemeClr val="tx1"/>
                </a:solidFill>
              </a:rPr>
              <a:t>Согласованность членов </a:t>
            </a:r>
            <a:r>
              <a:rPr lang="ru-RU" dirty="0" err="1" smtClean="0">
                <a:solidFill>
                  <a:schemeClr val="tx1"/>
                </a:solidFill>
              </a:rPr>
              <a:t>СинтС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144016" y="1959218"/>
            <a:ext cx="889248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(1) </a:t>
            </a:r>
            <a:r>
              <a:rPr lang="ru-RU" sz="3200" i="1" dirty="0" err="1" smtClean="0">
                <a:latin typeface="Arial" charset="0"/>
              </a:rPr>
              <a:t>Иван</a:t>
            </a:r>
            <a:r>
              <a:rPr lang="ru-RU" sz="3200" baseline="-25000" dirty="0" err="1" smtClean="0">
                <a:latin typeface="Arial" charset="0"/>
              </a:rPr>
              <a:t>ед,муж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 err="1" smtClean="0">
                <a:latin typeface="Arial" charset="0"/>
              </a:rPr>
              <a:t>работал</a:t>
            </a:r>
            <a:r>
              <a:rPr lang="ru-RU" sz="3200" baseline="-25000" dirty="0" err="1" smtClean="0">
                <a:latin typeface="Arial" charset="0"/>
              </a:rPr>
              <a:t>ед,муж</a:t>
            </a:r>
            <a:r>
              <a:rPr lang="ru-RU" sz="3200" i="1" dirty="0" smtClean="0">
                <a:latin typeface="Arial" charset="0"/>
              </a:rPr>
              <a:t>. </a:t>
            </a:r>
            <a:endParaRPr lang="ru-RU" sz="3200" i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ru-RU" sz="3200" dirty="0">
                <a:latin typeface="Arial" charset="0"/>
              </a:rPr>
              <a:t>(2) </a:t>
            </a:r>
            <a:r>
              <a:rPr lang="ru-RU" sz="3200" i="1" dirty="0" err="1" smtClean="0">
                <a:latin typeface="Arial" charset="0"/>
              </a:rPr>
              <a:t>Иван</a:t>
            </a:r>
            <a:r>
              <a:rPr lang="ru-RU" sz="3200" baseline="-25000" dirty="0" err="1" smtClean="0">
                <a:latin typeface="Arial" charset="0"/>
              </a:rPr>
              <a:t>ед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>
                <a:latin typeface="Arial" charset="0"/>
              </a:rPr>
              <a:t>и</a:t>
            </a:r>
            <a:r>
              <a:rPr lang="ru-RU" sz="3200" i="1" dirty="0" smtClean="0">
                <a:latin typeface="Arial" charset="0"/>
              </a:rPr>
              <a:t> Марья </a:t>
            </a:r>
            <a:r>
              <a:rPr lang="ru-RU" sz="3200" i="1" dirty="0" err="1" smtClean="0">
                <a:latin typeface="Arial" charset="0"/>
              </a:rPr>
              <a:t>вошли</a:t>
            </a:r>
            <a:r>
              <a:rPr lang="ru-RU" sz="3200" baseline="-25000" dirty="0" err="1" smtClean="0">
                <a:latin typeface="Arial" charset="0"/>
              </a:rPr>
              <a:t>мн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>
                <a:latin typeface="Arial" charset="0"/>
              </a:rPr>
              <a:t>в комнату. </a:t>
            </a:r>
          </a:p>
          <a:p>
            <a:pPr>
              <a:spcBef>
                <a:spcPct val="50000"/>
              </a:spcBef>
            </a:pPr>
            <a:r>
              <a:rPr lang="ru-RU" sz="3200" dirty="0" smtClean="0">
                <a:latin typeface="Arial" charset="0"/>
              </a:rPr>
              <a:t>(3) </a:t>
            </a:r>
            <a:r>
              <a:rPr lang="ru-RU" sz="3200" i="1" dirty="0" err="1">
                <a:latin typeface="Arial" charset="0"/>
              </a:rPr>
              <a:t>Иван</a:t>
            </a:r>
            <a:r>
              <a:rPr lang="ru-RU" sz="3200" baseline="-25000" dirty="0" err="1">
                <a:latin typeface="Arial" charset="0"/>
              </a:rPr>
              <a:t>ед</a:t>
            </a:r>
            <a:r>
              <a:rPr lang="ru-RU" sz="3200" i="1" dirty="0">
                <a:latin typeface="Arial" charset="0"/>
              </a:rPr>
              <a:t> с Марьей </a:t>
            </a:r>
            <a:r>
              <a:rPr lang="ru-RU" sz="3200" i="1" dirty="0" err="1">
                <a:latin typeface="Arial" charset="0"/>
              </a:rPr>
              <a:t>вошли</a:t>
            </a:r>
            <a:r>
              <a:rPr lang="ru-RU" sz="3200" baseline="-25000" dirty="0" err="1">
                <a:latin typeface="Arial" charset="0"/>
              </a:rPr>
              <a:t>мн</a:t>
            </a:r>
            <a:r>
              <a:rPr lang="ru-RU" sz="3200" i="1" dirty="0">
                <a:latin typeface="Arial" charset="0"/>
              </a:rPr>
              <a:t> в комнату. </a:t>
            </a:r>
          </a:p>
          <a:p>
            <a:pPr>
              <a:spcBef>
                <a:spcPct val="50000"/>
              </a:spcBef>
            </a:pPr>
            <a:r>
              <a:rPr lang="ru-RU" sz="3200" dirty="0" smtClean="0">
                <a:latin typeface="Arial" charset="0"/>
              </a:rPr>
              <a:t>(4) </a:t>
            </a:r>
            <a:r>
              <a:rPr lang="ru-RU" sz="3200" i="1" dirty="0" err="1" smtClean="0">
                <a:latin typeface="Arial" charset="0"/>
              </a:rPr>
              <a:t>Два</a:t>
            </a:r>
            <a:r>
              <a:rPr lang="ru-RU" sz="3200" baseline="-25000" dirty="0" err="1" smtClean="0">
                <a:latin typeface="Arial" charset="0"/>
              </a:rPr>
              <a:t>им</a:t>
            </a:r>
            <a:r>
              <a:rPr lang="en-US" sz="3200" baseline="-25000" dirty="0" smtClean="0">
                <a:latin typeface="Arial" charset="0"/>
              </a:rPr>
              <a:t>/</a:t>
            </a:r>
            <a:r>
              <a:rPr lang="ru-RU" sz="3200" baseline="-25000" dirty="0" smtClean="0">
                <a:latin typeface="Arial" charset="0"/>
              </a:rPr>
              <a:t>вин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 err="1" smtClean="0">
                <a:latin typeface="Arial" charset="0"/>
              </a:rPr>
              <a:t>интересных</a:t>
            </a:r>
            <a:r>
              <a:rPr lang="ru-RU" sz="3200" baseline="-25000" dirty="0" err="1" smtClean="0">
                <a:latin typeface="Arial" charset="0"/>
              </a:rPr>
              <a:t>мн,род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 err="1" smtClean="0">
                <a:latin typeface="Arial" charset="0"/>
              </a:rPr>
              <a:t>рассказа</a:t>
            </a:r>
            <a:r>
              <a:rPr lang="ru-RU" sz="3200" baseline="-25000" dirty="0" err="1" smtClean="0">
                <a:latin typeface="Arial" charset="0"/>
              </a:rPr>
              <a:t>ед,род</a:t>
            </a:r>
            <a:r>
              <a:rPr lang="ru-RU" sz="3200" i="1" dirty="0" smtClean="0">
                <a:latin typeface="Arial" charset="0"/>
              </a:rPr>
              <a:t>.</a:t>
            </a:r>
            <a:r>
              <a:rPr lang="ru-RU" sz="3200" dirty="0" smtClean="0">
                <a:latin typeface="Arial" charset="0"/>
              </a:rPr>
              <a:t> </a:t>
            </a:r>
            <a:endParaRPr lang="ru-RU" sz="32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ru-RU" sz="3200" dirty="0" smtClean="0">
                <a:latin typeface="Arial" charset="0"/>
              </a:rPr>
              <a:t>(5) </a:t>
            </a:r>
            <a:r>
              <a:rPr lang="ru-RU" sz="3200" i="1" dirty="0" err="1" smtClean="0">
                <a:latin typeface="Arial" charset="0"/>
              </a:rPr>
              <a:t>Две</a:t>
            </a:r>
            <a:r>
              <a:rPr lang="ru-RU" sz="3200" baseline="-25000" dirty="0" err="1" smtClean="0">
                <a:latin typeface="Arial" charset="0"/>
              </a:rPr>
              <a:t>им</a:t>
            </a:r>
            <a:r>
              <a:rPr lang="en-US" sz="3200" baseline="-25000" dirty="0">
                <a:latin typeface="Arial" charset="0"/>
              </a:rPr>
              <a:t>/</a:t>
            </a:r>
            <a:r>
              <a:rPr lang="ru-RU" sz="3200" baseline="-25000" dirty="0">
                <a:latin typeface="Arial" charset="0"/>
              </a:rPr>
              <a:t>вин</a:t>
            </a:r>
            <a:r>
              <a:rPr lang="ru-RU" sz="3200" i="1" dirty="0">
                <a:latin typeface="Arial" charset="0"/>
              </a:rPr>
              <a:t> </a:t>
            </a:r>
            <a:r>
              <a:rPr lang="ru-RU" sz="3200" i="1" dirty="0" err="1" smtClean="0">
                <a:latin typeface="Arial" charset="0"/>
              </a:rPr>
              <a:t>интересные</a:t>
            </a:r>
            <a:r>
              <a:rPr lang="ru-RU" sz="3200" baseline="-25000" dirty="0" err="1" smtClean="0">
                <a:latin typeface="Arial" charset="0"/>
              </a:rPr>
              <a:t>мн,им</a:t>
            </a:r>
            <a:r>
              <a:rPr lang="en-US" sz="3200" baseline="-25000" dirty="0" smtClean="0">
                <a:latin typeface="Arial" charset="0"/>
              </a:rPr>
              <a:t>/</a:t>
            </a:r>
            <a:r>
              <a:rPr lang="ru-RU" sz="3200" baseline="-25000" dirty="0" err="1" smtClean="0">
                <a:latin typeface="Arial" charset="0"/>
              </a:rPr>
              <a:t>мн,вин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 err="1" smtClean="0">
                <a:latin typeface="Arial" charset="0"/>
              </a:rPr>
              <a:t>книги</a:t>
            </a:r>
            <a:r>
              <a:rPr lang="ru-RU" sz="3200" baseline="-25000" dirty="0" err="1" smtClean="0">
                <a:latin typeface="Arial" charset="0"/>
              </a:rPr>
              <a:t>ед,род</a:t>
            </a:r>
            <a:r>
              <a:rPr lang="ru-RU" sz="3200" i="1" dirty="0">
                <a:latin typeface="Arial" charset="0"/>
              </a:rPr>
              <a:t>.</a:t>
            </a:r>
            <a:r>
              <a:rPr lang="ru-RU" sz="3200" dirty="0"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sz="3200" dirty="0" smtClean="0">
                <a:latin typeface="Arial" charset="0"/>
              </a:rPr>
              <a:t>(</a:t>
            </a:r>
            <a:r>
              <a:rPr lang="ru-RU" sz="3200" dirty="0">
                <a:latin typeface="Arial" charset="0"/>
              </a:rPr>
              <a:t>6</a:t>
            </a:r>
            <a:r>
              <a:rPr lang="ru-RU" sz="3200" dirty="0" smtClean="0">
                <a:latin typeface="Arial" charset="0"/>
              </a:rPr>
              <a:t>) </a:t>
            </a:r>
            <a:r>
              <a:rPr lang="ru-RU" sz="3200" i="1" dirty="0" err="1" smtClean="0">
                <a:latin typeface="Arial" charset="0"/>
              </a:rPr>
              <a:t>Он</a:t>
            </a:r>
            <a:r>
              <a:rPr lang="ru-RU" sz="3200" baseline="-25000" dirty="0" err="1" smtClean="0">
                <a:latin typeface="Arial" charset="0"/>
              </a:rPr>
              <a:t>ед,</a:t>
            </a:r>
            <a:r>
              <a:rPr lang="ru-RU" sz="3200" baseline="-25000" dirty="0" err="1" smtClean="0">
                <a:solidFill>
                  <a:srgbClr val="FF0000"/>
                </a:solidFill>
                <a:latin typeface="Arial" charset="0"/>
              </a:rPr>
              <a:t>муж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 err="1" smtClean="0">
                <a:latin typeface="Arial" charset="0"/>
              </a:rPr>
              <a:t>окажется</a:t>
            </a:r>
            <a:r>
              <a:rPr lang="ru-RU" sz="3200" baseline="-25000" dirty="0" err="1">
                <a:latin typeface="Arial" charset="0"/>
              </a:rPr>
              <a:t>ед</a:t>
            </a:r>
            <a:r>
              <a:rPr lang="ru-RU" sz="3200" i="1" dirty="0" smtClean="0">
                <a:latin typeface="Arial" charset="0"/>
              </a:rPr>
              <a:t> </a:t>
            </a:r>
            <a:r>
              <a:rPr lang="ru-RU" sz="3200" i="1" dirty="0" err="1" smtClean="0">
                <a:latin typeface="Arial" charset="0"/>
              </a:rPr>
              <a:t>прав</a:t>
            </a:r>
            <a:r>
              <a:rPr lang="ru-RU" sz="3200" baseline="-25000" dirty="0" err="1" smtClean="0">
                <a:latin typeface="Arial" charset="0"/>
              </a:rPr>
              <a:t>ед,</a:t>
            </a:r>
            <a:r>
              <a:rPr lang="ru-RU" sz="3200" baseline="-25000" dirty="0" err="1" smtClean="0">
                <a:solidFill>
                  <a:srgbClr val="FF0000"/>
                </a:solidFill>
                <a:latin typeface="Arial" charset="0"/>
              </a:rPr>
              <a:t>муж</a:t>
            </a:r>
            <a:r>
              <a:rPr lang="ru-RU" sz="3200" i="1" dirty="0" smtClean="0">
                <a:latin typeface="Arial" charset="0"/>
              </a:rPr>
              <a:t>. </a:t>
            </a:r>
            <a:endParaRPr lang="ru-RU" sz="3200" i="1" dirty="0">
              <a:latin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64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18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04813"/>
            <a:ext cx="8050213" cy="7921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>
              <a:defRPr/>
            </a:pPr>
            <a:r>
              <a:rPr lang="ru-RU" sz="4000" dirty="0" smtClean="0"/>
              <a:t>Еще о синтаксических признаках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569325" cy="4248150"/>
          </a:xfrm>
        </p:spPr>
        <p:txBody>
          <a:bodyPr/>
          <a:lstStyle/>
          <a:p>
            <a:pPr marL="838200" lvl="1" indent="-381000">
              <a:spcAft>
                <a:spcPct val="20000"/>
              </a:spcAft>
              <a:buFont typeface="Wingdings" pitchFamily="2" charset="2"/>
              <a:buNone/>
            </a:pPr>
            <a:r>
              <a:rPr lang="ru-RU" b="1" dirty="0" smtClean="0">
                <a:latin typeface="Arial" charset="0"/>
              </a:rPr>
              <a:t>Признак ДАТПОС.</a:t>
            </a:r>
            <a:endParaRPr lang="en-US" b="1" dirty="0" smtClean="0">
              <a:latin typeface="Arial" charset="0"/>
            </a:endParaRPr>
          </a:p>
          <a:p>
            <a:pPr marL="838200" lvl="1" indent="-381000">
              <a:spcAft>
                <a:spcPct val="20000"/>
              </a:spcAft>
              <a:buFont typeface="Wingdings" pitchFamily="2" charset="2"/>
              <a:buNone/>
            </a:pPr>
            <a:r>
              <a:rPr lang="ru-RU" b="1" dirty="0" smtClean="0">
                <a:latin typeface="Arial" charset="0"/>
              </a:rPr>
              <a:t>Признаки *СОВ-1, *СОВ-2, *СОВ-3</a:t>
            </a:r>
            <a:r>
              <a:rPr lang="en-US" b="1" dirty="0" smtClean="0">
                <a:latin typeface="Arial" charset="0"/>
              </a:rPr>
              <a:t>”</a:t>
            </a:r>
          </a:p>
          <a:p>
            <a:pPr marL="838200" lvl="1" indent="-381000">
              <a:spcAft>
                <a:spcPct val="20000"/>
              </a:spcAft>
              <a:buFont typeface="Wingdings" pitchFamily="2" charset="2"/>
              <a:buNone/>
            </a:pPr>
            <a:endParaRPr lang="ru-RU" b="1" dirty="0" smtClean="0">
              <a:latin typeface="Arial" charset="0"/>
            </a:endParaRPr>
          </a:p>
          <a:p>
            <a:pPr marL="838200" lvl="1" indent="-381000"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latin typeface="Arial" charset="0"/>
            </a:endParaRPr>
          </a:p>
          <a:p>
            <a:pPr marL="838200" lvl="1" indent="-381000"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latin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ru-RU" sz="2800" b="1" dirty="0" smtClean="0">
              <a:latin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65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99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596" y="188640"/>
            <a:ext cx="7272807" cy="10073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b="1" dirty="0" smtClean="0">
                <a:solidFill>
                  <a:schemeClr val="tx1"/>
                </a:solidFill>
              </a:rPr>
              <a:t>Признак «ДАТПОС»</a:t>
            </a:r>
            <a:br>
              <a:rPr lang="ru-RU" sz="3600" b="1" dirty="0" smtClean="0">
                <a:solidFill>
                  <a:schemeClr val="tx1"/>
                </a:solidFill>
              </a:rPr>
            </a:br>
            <a:r>
              <a:rPr lang="ru-RU" sz="3600" b="1" dirty="0" smtClean="0">
                <a:solidFill>
                  <a:schemeClr val="tx1"/>
                </a:solidFill>
              </a:rPr>
              <a:t>(дательный посессора)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7" y="1340768"/>
            <a:ext cx="8569325" cy="5015582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600" dirty="0" smtClean="0">
                <a:latin typeface="Arial" charset="0"/>
              </a:rPr>
              <a:t>(1а) </a:t>
            </a:r>
            <a:r>
              <a:rPr lang="ru-RU" sz="2600" i="1" dirty="0" smtClean="0">
                <a:latin typeface="Arial" charset="0"/>
              </a:rPr>
              <a:t>Охотник посмотрел в глаза тигра.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600" dirty="0" smtClean="0">
                <a:latin typeface="Arial" charset="0"/>
              </a:rPr>
              <a:t>(1б) </a:t>
            </a:r>
            <a:r>
              <a:rPr lang="ru-RU" sz="2600" i="1" dirty="0" smtClean="0">
                <a:latin typeface="Arial" charset="0"/>
              </a:rPr>
              <a:t>Охотник посмотрел </a:t>
            </a:r>
            <a:r>
              <a:rPr lang="ru-RU" sz="2600" dirty="0" smtClean="0">
                <a:latin typeface="Arial" charset="0"/>
              </a:rPr>
              <a:t>[=ДАТПОС]</a:t>
            </a:r>
            <a:r>
              <a:rPr lang="ru-RU" sz="2600" i="1" dirty="0" smtClean="0">
                <a:latin typeface="Arial" charset="0"/>
              </a:rPr>
              <a:t> тигру в глаза. </a:t>
            </a:r>
            <a:endParaRPr lang="en-US" sz="2600" i="1" dirty="0" smtClean="0">
              <a:latin typeface="Arial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(2a) </a:t>
            </a:r>
            <a:r>
              <a:rPr lang="ru-RU" sz="2600" i="1" dirty="0" smtClean="0">
                <a:latin typeface="Arial" charset="0"/>
              </a:rPr>
              <a:t>Он шепчет в мое ухо </a:t>
            </a:r>
            <a:r>
              <a:rPr lang="ru-RU" sz="2600" dirty="0">
                <a:latin typeface="Arial" charset="0"/>
              </a:rPr>
              <a:t>(</a:t>
            </a:r>
            <a:r>
              <a:rPr lang="en-US" sz="2600" dirty="0">
                <a:latin typeface="Arial" charset="0"/>
              </a:rPr>
              <a:t>Google – </a:t>
            </a:r>
            <a:r>
              <a:rPr lang="en-US" sz="2600" dirty="0" smtClean="0">
                <a:latin typeface="Arial" charset="0"/>
              </a:rPr>
              <a:t>2</a:t>
            </a:r>
            <a:r>
              <a:rPr lang="ru-RU" sz="2600" dirty="0" smtClean="0">
                <a:latin typeface="Arial" charset="0"/>
              </a:rPr>
              <a:t>3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ru-RU" sz="2600" dirty="0">
                <a:latin typeface="Arial" charset="0"/>
              </a:rPr>
              <a:t>вхождения)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(2</a:t>
            </a:r>
            <a:r>
              <a:rPr lang="ru-RU" sz="2600" dirty="0" smtClean="0">
                <a:latin typeface="Arial" charset="0"/>
              </a:rPr>
              <a:t>б</a:t>
            </a:r>
            <a:r>
              <a:rPr lang="en-US" sz="2600" dirty="0" smtClean="0">
                <a:latin typeface="Arial" charset="0"/>
              </a:rPr>
              <a:t>) </a:t>
            </a:r>
            <a:r>
              <a:rPr lang="ru-RU" sz="2600" i="1" dirty="0">
                <a:latin typeface="Arial" charset="0"/>
              </a:rPr>
              <a:t>Он шепчет </a:t>
            </a:r>
            <a:r>
              <a:rPr lang="ru-RU" sz="2600" dirty="0">
                <a:latin typeface="Arial" charset="0"/>
              </a:rPr>
              <a:t>[=ДАТПОС]</a:t>
            </a:r>
            <a:r>
              <a:rPr lang="ru-RU" sz="2600" i="1" dirty="0">
                <a:latin typeface="Arial" charset="0"/>
              </a:rPr>
              <a:t> </a:t>
            </a:r>
            <a:r>
              <a:rPr lang="ru-RU" sz="2600" i="1" dirty="0" smtClean="0">
                <a:latin typeface="Arial" charset="0"/>
              </a:rPr>
              <a:t>мне в ухо </a:t>
            </a:r>
            <a:r>
              <a:rPr lang="ru-RU" sz="2600" dirty="0">
                <a:latin typeface="Arial" charset="0"/>
              </a:rPr>
              <a:t>(</a:t>
            </a:r>
            <a:r>
              <a:rPr lang="en-US" sz="2600" dirty="0">
                <a:latin typeface="Arial" charset="0"/>
              </a:rPr>
              <a:t>Google – </a:t>
            </a:r>
            <a:r>
              <a:rPr lang="ru-RU" sz="2600" dirty="0" smtClean="0">
                <a:latin typeface="Arial" charset="0"/>
              </a:rPr>
              <a:t>191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ru-RU" sz="2600" dirty="0" smtClean="0">
                <a:latin typeface="Arial" charset="0"/>
              </a:rPr>
              <a:t>вхождение)</a:t>
            </a:r>
            <a:endParaRPr lang="ru-RU" sz="2600" i="1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600" dirty="0" smtClean="0">
                <a:latin typeface="Arial" charset="0"/>
              </a:rPr>
              <a:t>(2</a:t>
            </a:r>
            <a:r>
              <a:rPr lang="ru-RU" sz="2600" dirty="0" smtClean="0">
                <a:latin typeface="Arial" charset="0"/>
              </a:rPr>
              <a:t>в</a:t>
            </a:r>
            <a:r>
              <a:rPr lang="en-US" sz="2600" dirty="0" smtClean="0">
                <a:latin typeface="Arial" charset="0"/>
              </a:rPr>
              <a:t>) </a:t>
            </a:r>
            <a:r>
              <a:rPr lang="ru-RU" sz="2600" i="1" dirty="0">
                <a:latin typeface="Arial" charset="0"/>
              </a:rPr>
              <a:t>Он шепчет </a:t>
            </a:r>
            <a:r>
              <a:rPr lang="ru-RU" sz="2600" dirty="0">
                <a:latin typeface="Arial" charset="0"/>
              </a:rPr>
              <a:t>[=ДАТПОС]</a:t>
            </a:r>
            <a:r>
              <a:rPr lang="ru-RU" sz="2600" i="1" dirty="0">
                <a:latin typeface="Arial" charset="0"/>
              </a:rPr>
              <a:t> мне </a:t>
            </a:r>
            <a:r>
              <a:rPr lang="ru-RU" sz="2600" i="1" dirty="0" smtClean="0">
                <a:latin typeface="Arial" charset="0"/>
              </a:rPr>
              <a:t>на ухо </a:t>
            </a:r>
            <a:r>
              <a:rPr lang="ru-RU" sz="2600" dirty="0" smtClean="0">
                <a:latin typeface="Arial" charset="0"/>
              </a:rPr>
              <a:t>(</a:t>
            </a:r>
            <a:r>
              <a:rPr lang="en-US" sz="2600" dirty="0" smtClean="0">
                <a:latin typeface="Arial" charset="0"/>
              </a:rPr>
              <a:t>Google – 252 </a:t>
            </a:r>
            <a:r>
              <a:rPr lang="ru-RU" sz="2600" dirty="0" smtClean="0">
                <a:latin typeface="Arial" charset="0"/>
              </a:rPr>
              <a:t>вхождения)</a:t>
            </a:r>
            <a:endParaRPr lang="ru-RU" sz="2600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600" dirty="0">
                <a:latin typeface="Arial" charset="0"/>
              </a:rPr>
              <a:t>(2</a:t>
            </a:r>
            <a:r>
              <a:rPr lang="ru-RU" sz="2600" dirty="0">
                <a:latin typeface="Arial" charset="0"/>
              </a:rPr>
              <a:t>г</a:t>
            </a:r>
            <a:r>
              <a:rPr lang="en-US" sz="2600" dirty="0">
                <a:latin typeface="Arial" charset="0"/>
              </a:rPr>
              <a:t>) </a:t>
            </a:r>
            <a:r>
              <a:rPr lang="ru-RU" sz="2600" dirty="0" smtClean="0">
                <a:latin typeface="Arial" charset="0"/>
              </a:rPr>
              <a:t>*</a:t>
            </a:r>
            <a:r>
              <a:rPr lang="ru-RU" sz="2600" i="1" dirty="0" smtClean="0">
                <a:latin typeface="Arial" charset="0"/>
              </a:rPr>
              <a:t>Он </a:t>
            </a:r>
            <a:r>
              <a:rPr lang="ru-RU" sz="2600" i="1" dirty="0">
                <a:latin typeface="Arial" charset="0"/>
              </a:rPr>
              <a:t>шепчет на мое </a:t>
            </a:r>
            <a:r>
              <a:rPr lang="ru-RU" sz="2600" i="1" dirty="0" smtClean="0">
                <a:latin typeface="Arial" charset="0"/>
              </a:rPr>
              <a:t>ухо </a:t>
            </a:r>
            <a:r>
              <a:rPr lang="ru-RU" sz="2600" dirty="0">
                <a:latin typeface="Arial" charset="0"/>
              </a:rPr>
              <a:t>(</a:t>
            </a:r>
            <a:r>
              <a:rPr lang="en-US" sz="2600" dirty="0">
                <a:latin typeface="Arial" charset="0"/>
              </a:rPr>
              <a:t>Google – </a:t>
            </a:r>
            <a:r>
              <a:rPr lang="ru-RU" sz="2600" dirty="0" smtClean="0">
                <a:latin typeface="Arial" charset="0"/>
              </a:rPr>
              <a:t>1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ru-RU" sz="2600" dirty="0" smtClean="0">
                <a:latin typeface="Arial" charset="0"/>
              </a:rPr>
              <a:t>вхождение)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ru-RU" sz="2600" dirty="0" smtClean="0">
                <a:latin typeface="Arial" charset="0"/>
              </a:rPr>
              <a:t>(3а) </a:t>
            </a:r>
            <a:r>
              <a:rPr lang="ru-RU" sz="2600" i="1" dirty="0" smtClean="0">
                <a:latin typeface="Arial" charset="0"/>
              </a:rPr>
              <a:t>Он дышит в мое лицо </a:t>
            </a:r>
            <a:r>
              <a:rPr lang="en-US" sz="2600" dirty="0" smtClean="0">
                <a:latin typeface="Arial" charset="0"/>
              </a:rPr>
              <a:t>(Google – 34 </a:t>
            </a:r>
            <a:r>
              <a:rPr lang="ru-RU" sz="2600" dirty="0" smtClean="0">
                <a:latin typeface="Arial" charset="0"/>
              </a:rPr>
              <a:t>вхождения, но 32 – строка из песни Макаревича)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ru-RU" sz="2600" dirty="0" smtClean="0">
                <a:latin typeface="Arial" charset="0"/>
              </a:rPr>
              <a:t>(3б) Он дышит </a:t>
            </a:r>
            <a:r>
              <a:rPr lang="ru-RU" sz="2600" dirty="0">
                <a:latin typeface="Arial" charset="0"/>
              </a:rPr>
              <a:t>[=ДАТПОС]</a:t>
            </a:r>
            <a:r>
              <a:rPr lang="ru-RU" sz="2600" i="1" dirty="0">
                <a:latin typeface="Arial" charset="0"/>
              </a:rPr>
              <a:t> </a:t>
            </a:r>
            <a:r>
              <a:rPr lang="ru-RU" sz="2600" i="1" dirty="0" smtClean="0">
                <a:latin typeface="Arial" charset="0"/>
              </a:rPr>
              <a:t>мне в лицо </a:t>
            </a:r>
            <a:r>
              <a:rPr lang="ru-RU" sz="2600" dirty="0" smtClean="0">
                <a:latin typeface="Arial" charset="0"/>
              </a:rPr>
              <a:t>(</a:t>
            </a:r>
            <a:r>
              <a:rPr lang="en-US" sz="2600" dirty="0" smtClean="0">
                <a:latin typeface="Arial" charset="0"/>
              </a:rPr>
              <a:t>Google – 118 </a:t>
            </a:r>
            <a:r>
              <a:rPr lang="ru-RU" sz="2600" dirty="0" smtClean="0">
                <a:latin typeface="Arial" charset="0"/>
              </a:rPr>
              <a:t>вхождений)</a:t>
            </a:r>
            <a:endParaRPr lang="ru-RU" sz="2600" dirty="0">
              <a:latin typeface="Arial" charset="0"/>
            </a:endParaRPr>
          </a:p>
        </p:txBody>
      </p:sp>
      <p:sp>
        <p:nvSpPr>
          <p:cNvPr id="80902" name="Нижний колонтитул 8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66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387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333375"/>
            <a:ext cx="6840759" cy="107940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b="1" dirty="0" smtClean="0">
                <a:solidFill>
                  <a:schemeClr val="tx1"/>
                </a:solidFill>
              </a:rPr>
              <a:t>Признак «ДАТПОС» 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7" y="1916832"/>
            <a:ext cx="8569325" cy="42608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>
                <a:latin typeface="Arial" charset="0"/>
              </a:rPr>
              <a:t>(</a:t>
            </a:r>
            <a:r>
              <a:rPr lang="ru-RU" sz="2800" dirty="0">
                <a:latin typeface="Arial" charset="0"/>
              </a:rPr>
              <a:t>4</a:t>
            </a:r>
            <a:r>
              <a:rPr lang="ru-RU" sz="2800" dirty="0" smtClean="0">
                <a:latin typeface="Arial" charset="0"/>
              </a:rPr>
              <a:t>а) </a:t>
            </a:r>
            <a:r>
              <a:rPr lang="ru-RU" sz="2800" i="1" dirty="0" smtClean="0">
                <a:latin typeface="Arial" charset="0"/>
              </a:rPr>
              <a:t>Мальчик погладил спину дога.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</a:rPr>
              <a:t>(4б) </a:t>
            </a:r>
            <a:r>
              <a:rPr lang="ru-RU" sz="2800" i="1" dirty="0" smtClean="0">
                <a:latin typeface="Arial" charset="0"/>
              </a:rPr>
              <a:t>Мальчик погладил </a:t>
            </a:r>
            <a:r>
              <a:rPr lang="ru-RU" sz="2800" dirty="0" smtClean="0">
                <a:latin typeface="Arial" charset="0"/>
              </a:rPr>
              <a:t>[=ДАТПОС] </a:t>
            </a:r>
            <a:r>
              <a:rPr lang="ru-RU" sz="2800" i="1" dirty="0" smtClean="0">
                <a:latin typeface="Arial" charset="0"/>
              </a:rPr>
              <a:t>догу спину.</a:t>
            </a:r>
            <a:endParaRPr lang="ru-RU" sz="2800" dirty="0" smtClean="0">
              <a:latin typeface="Arial" charset="0"/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</a:rPr>
              <a:t>(5а) </a:t>
            </a:r>
            <a:r>
              <a:rPr lang="ru-RU" sz="2800" i="1" dirty="0" smtClean="0">
                <a:latin typeface="Arial" charset="0"/>
              </a:rPr>
              <a:t>Я заглянул </a:t>
            </a:r>
            <a:r>
              <a:rPr lang="ru-RU" sz="2800" dirty="0" smtClean="0">
                <a:latin typeface="Arial" charset="0"/>
              </a:rPr>
              <a:t>[=ДАТПОС] </a:t>
            </a:r>
            <a:r>
              <a:rPr lang="ru-RU" sz="2800" i="1" dirty="0" smtClean="0">
                <a:latin typeface="Arial" charset="0"/>
              </a:rPr>
              <a:t>тигру </a:t>
            </a:r>
            <a:r>
              <a:rPr lang="ru-RU" sz="2800" dirty="0" smtClean="0">
                <a:latin typeface="Arial" charset="0"/>
              </a:rPr>
              <a:t>[=ОДУШ] </a:t>
            </a:r>
            <a:r>
              <a:rPr lang="ru-RU" sz="2800" i="1" dirty="0" smtClean="0">
                <a:latin typeface="Arial" charset="0"/>
              </a:rPr>
              <a:t>в глаза</a:t>
            </a:r>
            <a:r>
              <a:rPr lang="ru-RU" sz="2800" dirty="0" smtClean="0">
                <a:latin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</a:rPr>
              <a:t>(5б) *</a:t>
            </a:r>
            <a:r>
              <a:rPr lang="ru-RU" sz="2800" i="1" dirty="0" smtClean="0">
                <a:latin typeface="Arial" charset="0"/>
              </a:rPr>
              <a:t>Я заглянул </a:t>
            </a:r>
            <a:r>
              <a:rPr lang="ru-RU" sz="2800" dirty="0" smtClean="0">
                <a:latin typeface="Arial" charset="0"/>
              </a:rPr>
              <a:t>[=ДАТПОС] </a:t>
            </a:r>
            <a:r>
              <a:rPr lang="ru-RU" sz="2800" i="1" dirty="0" smtClean="0">
                <a:latin typeface="Arial" charset="0"/>
              </a:rPr>
              <a:t>дому </a:t>
            </a:r>
            <a:r>
              <a:rPr lang="ru-RU" sz="2800" dirty="0" smtClean="0">
                <a:latin typeface="Arial" charset="0"/>
              </a:rPr>
              <a:t>[</a:t>
            </a:r>
            <a:r>
              <a:rPr lang="en-US" sz="2800" dirty="0" smtClean="0">
                <a:latin typeface="Arial" charset="0"/>
              </a:rPr>
              <a:t>#</a:t>
            </a:r>
            <a:r>
              <a:rPr lang="ru-RU" sz="2800" dirty="0" smtClean="0">
                <a:latin typeface="Arial" charset="0"/>
              </a:rPr>
              <a:t>ОДУШ] </a:t>
            </a:r>
            <a:r>
              <a:rPr lang="ru-RU" sz="2800" i="1" dirty="0" smtClean="0">
                <a:latin typeface="Arial" charset="0"/>
              </a:rPr>
              <a:t>в окна</a:t>
            </a:r>
            <a:r>
              <a:rPr lang="ru-RU" sz="2800" dirty="0" smtClean="0">
                <a:latin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</a:rPr>
              <a:t>(6а) </a:t>
            </a:r>
            <a:r>
              <a:rPr lang="ru-RU" sz="2800" i="1" dirty="0" smtClean="0">
                <a:latin typeface="Arial" charset="0"/>
              </a:rPr>
              <a:t>Мальчик потрогал спину дога.</a:t>
            </a:r>
            <a:endParaRPr lang="ru-RU" sz="2800" dirty="0" smtClean="0">
              <a:latin typeface="Arial" charset="0"/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</a:rPr>
              <a:t>(6б) </a:t>
            </a:r>
            <a:r>
              <a:rPr lang="ru-RU" sz="2800" i="1" baseline="30000" dirty="0" smtClean="0">
                <a:latin typeface="Arial" charset="0"/>
              </a:rPr>
              <a:t>?</a:t>
            </a:r>
            <a:r>
              <a:rPr lang="ru-RU" sz="2800" i="1" dirty="0" smtClean="0">
                <a:latin typeface="Arial" charset="0"/>
              </a:rPr>
              <a:t>Мальчик потрогал догу спину.</a:t>
            </a:r>
            <a:endParaRPr lang="ru-RU" sz="2800" dirty="0" smtClean="0">
              <a:latin typeface="Arial" charset="0"/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</a:rPr>
              <a:t>(7а) </a:t>
            </a:r>
            <a:r>
              <a:rPr lang="ru-RU" sz="2800" i="1" dirty="0" smtClean="0">
                <a:latin typeface="Arial" charset="0"/>
              </a:rPr>
              <a:t>Мальчик прикоснулся к спине дога.</a:t>
            </a:r>
            <a:endParaRPr lang="ru-RU" sz="2800" dirty="0" smtClean="0">
              <a:latin typeface="Arial" charset="0"/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</a:rPr>
              <a:t>(7б) </a:t>
            </a:r>
            <a:r>
              <a:rPr lang="ru-RU" sz="2800" i="1" dirty="0" smtClean="0">
                <a:latin typeface="Arial" charset="0"/>
              </a:rPr>
              <a:t>*Мальчик  прикоснулся догу к спине.</a:t>
            </a:r>
            <a:endParaRPr lang="ru-RU" sz="2800" dirty="0" smtClean="0">
              <a:latin typeface="Arial" charset="0"/>
            </a:endParaRPr>
          </a:p>
        </p:txBody>
      </p:sp>
      <p:sp>
        <p:nvSpPr>
          <p:cNvPr id="80902" name="Нижний колонтитул 8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67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18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41488" y="188913"/>
            <a:ext cx="5999162" cy="93583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62000" indent="-762000">
              <a:defRPr/>
            </a:pPr>
            <a:r>
              <a:rPr lang="ru-RU" sz="3600" b="1" dirty="0" smtClean="0">
                <a:solidFill>
                  <a:schemeClr val="tx1"/>
                </a:solidFill>
                <a:latin typeface="+mj-lt"/>
              </a:rPr>
              <a:t>Признак «ДАТПОС»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7" y="1340768"/>
            <a:ext cx="8569325" cy="5015582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(</a:t>
            </a:r>
            <a:r>
              <a:rPr lang="ru-RU" sz="2800" dirty="0">
                <a:latin typeface="Arial" charset="0"/>
                <a:cs typeface="Arial" charset="0"/>
              </a:rPr>
              <a:t>8</a:t>
            </a:r>
            <a:r>
              <a:rPr lang="en-GB" sz="2800" dirty="0" smtClean="0">
                <a:latin typeface="Arial" charset="0"/>
                <a:cs typeface="Arial" charset="0"/>
              </a:rPr>
              <a:t>а) </a:t>
            </a:r>
            <a:r>
              <a:rPr lang="en-GB" sz="2800" i="1" dirty="0" err="1" smtClean="0">
                <a:latin typeface="Arial" charset="0"/>
                <a:cs typeface="Arial" charset="0"/>
              </a:rPr>
              <a:t>Хирург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удалил</a:t>
            </a:r>
            <a:r>
              <a:rPr lang="en-GB" sz="2800" i="1" dirty="0" smtClean="0">
                <a:latin typeface="Arial" charset="0"/>
                <a:cs typeface="Arial" charset="0"/>
              </a:rPr>
              <a:t> &lt;</a:t>
            </a:r>
            <a:r>
              <a:rPr lang="en-GB" sz="2800" i="1" dirty="0" err="1" smtClean="0">
                <a:latin typeface="Arial" charset="0"/>
                <a:cs typeface="Arial" charset="0"/>
              </a:rPr>
              <a:t>вырезал</a:t>
            </a:r>
            <a:r>
              <a:rPr lang="en-GB" sz="2800" i="1" dirty="0" smtClean="0">
                <a:latin typeface="Arial" charset="0"/>
                <a:cs typeface="Arial" charset="0"/>
              </a:rPr>
              <a:t>&gt; </a:t>
            </a:r>
            <a:r>
              <a:rPr lang="en-GB" sz="2800" dirty="0" smtClean="0">
                <a:latin typeface="Arial" charset="0"/>
                <a:cs typeface="Arial" charset="0"/>
              </a:rPr>
              <a:t>[=ДАТПОС] </a:t>
            </a:r>
            <a:r>
              <a:rPr lang="en-GB" sz="2800" i="1" dirty="0" err="1" smtClean="0">
                <a:latin typeface="Arial" charset="0"/>
                <a:cs typeface="Arial" charset="0"/>
              </a:rPr>
              <a:t>больному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опухоль</a:t>
            </a:r>
            <a:r>
              <a:rPr lang="en-GB" sz="2800" i="1" dirty="0" smtClean="0">
                <a:latin typeface="Arial" charset="0"/>
                <a:cs typeface="Arial" charset="0"/>
              </a:rPr>
              <a:t>. </a:t>
            </a:r>
            <a:endParaRPr lang="ru-RU" sz="2800" i="1" dirty="0" smtClean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(</a:t>
            </a:r>
            <a:r>
              <a:rPr lang="ru-RU" sz="2800" dirty="0">
                <a:latin typeface="Arial" charset="0"/>
                <a:cs typeface="Arial" charset="0"/>
              </a:rPr>
              <a:t>8</a:t>
            </a:r>
            <a:r>
              <a:rPr lang="en-GB" sz="2800" dirty="0" smtClean="0">
                <a:latin typeface="Arial" charset="0"/>
                <a:cs typeface="Arial" charset="0"/>
              </a:rPr>
              <a:t>б) </a:t>
            </a:r>
            <a:r>
              <a:rPr lang="en-GB" sz="2800" i="1" baseline="30000" dirty="0" smtClean="0">
                <a:latin typeface="Arial" charset="0"/>
                <a:cs typeface="Arial" charset="0"/>
              </a:rPr>
              <a:t>?</a:t>
            </a:r>
            <a:r>
              <a:rPr lang="en-GB" sz="2800" i="1" dirty="0" err="1" smtClean="0">
                <a:latin typeface="Arial" charset="0"/>
                <a:cs typeface="Arial" charset="0"/>
              </a:rPr>
              <a:t>Хирург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удалил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опухоль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больного</a:t>
            </a:r>
            <a:r>
              <a:rPr lang="en-GB" sz="2800" i="1" dirty="0" smtClean="0">
                <a:latin typeface="Arial" charset="0"/>
                <a:cs typeface="Arial" charset="0"/>
              </a:rPr>
              <a:t>.</a:t>
            </a:r>
            <a:endParaRPr lang="en-GB" sz="2800" dirty="0" smtClean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(</a:t>
            </a:r>
            <a:r>
              <a:rPr lang="ru-RU" sz="2800" dirty="0" smtClean="0">
                <a:latin typeface="Arial" charset="0"/>
                <a:cs typeface="Arial" charset="0"/>
              </a:rPr>
              <a:t>8</a:t>
            </a:r>
            <a:r>
              <a:rPr lang="en-GB" sz="2800" dirty="0" smtClean="0">
                <a:latin typeface="Arial" charset="0"/>
                <a:cs typeface="Arial" charset="0"/>
              </a:rPr>
              <a:t>в) </a:t>
            </a:r>
            <a:r>
              <a:rPr lang="en-GB" sz="2800" i="1" baseline="30000" dirty="0" smtClean="0">
                <a:latin typeface="Arial" charset="0"/>
                <a:cs typeface="Arial" charset="0"/>
              </a:rPr>
              <a:t>??</a:t>
            </a:r>
            <a:r>
              <a:rPr lang="en-GB" sz="2800" i="1" dirty="0" err="1" smtClean="0">
                <a:latin typeface="Arial" charset="0"/>
                <a:cs typeface="Arial" charset="0"/>
              </a:rPr>
              <a:t>Хирург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вырезал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опухоль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больного</a:t>
            </a:r>
            <a:r>
              <a:rPr lang="en-GB" sz="2800" i="1" dirty="0" smtClean="0">
                <a:latin typeface="Arial" charset="0"/>
                <a:cs typeface="Arial" charset="0"/>
              </a:rPr>
              <a:t>.</a:t>
            </a:r>
            <a:endParaRPr lang="en-GB" sz="2800" dirty="0" smtClean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(</a:t>
            </a:r>
            <a:r>
              <a:rPr lang="ru-RU" sz="2800" dirty="0">
                <a:latin typeface="Arial" charset="0"/>
                <a:cs typeface="Arial" charset="0"/>
              </a:rPr>
              <a:t>9</a:t>
            </a:r>
            <a:r>
              <a:rPr lang="en-GB" sz="2800" dirty="0" smtClean="0">
                <a:latin typeface="Arial" charset="0"/>
                <a:cs typeface="Arial" charset="0"/>
              </a:rPr>
              <a:t>а) </a:t>
            </a:r>
            <a:r>
              <a:rPr lang="en-GB" sz="2800" i="1" dirty="0" smtClean="0">
                <a:latin typeface="Arial" charset="0"/>
                <a:cs typeface="Arial" charset="0"/>
              </a:rPr>
              <a:t>Я </a:t>
            </a:r>
            <a:r>
              <a:rPr lang="en-GB" sz="2800" i="1" dirty="0" err="1" smtClean="0">
                <a:latin typeface="Arial" charset="0"/>
                <a:cs typeface="Arial" charset="0"/>
              </a:rPr>
              <a:t>поранил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dirty="0" smtClean="0">
                <a:latin typeface="Arial" charset="0"/>
                <a:cs typeface="Arial" charset="0"/>
              </a:rPr>
              <a:t>[=ДАТПОС] </a:t>
            </a:r>
            <a:r>
              <a:rPr lang="en-GB" sz="2800" i="1" dirty="0" err="1" smtClean="0">
                <a:latin typeface="Arial" charset="0"/>
                <a:cs typeface="Arial" charset="0"/>
              </a:rPr>
              <a:t>себе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руку</a:t>
            </a:r>
            <a:r>
              <a:rPr lang="en-GB" sz="2800" i="1" dirty="0" smtClean="0">
                <a:latin typeface="Arial" charset="0"/>
                <a:cs typeface="Arial" charset="0"/>
              </a:rPr>
              <a:t>. </a:t>
            </a:r>
            <a:endParaRPr lang="en-GB" sz="2800" dirty="0" smtClean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(</a:t>
            </a:r>
            <a:r>
              <a:rPr lang="ru-RU" sz="2800" dirty="0">
                <a:latin typeface="Arial" charset="0"/>
                <a:cs typeface="Arial" charset="0"/>
              </a:rPr>
              <a:t>9</a:t>
            </a:r>
            <a:r>
              <a:rPr lang="en-GB" sz="2800" dirty="0" smtClean="0">
                <a:latin typeface="Arial" charset="0"/>
                <a:cs typeface="Arial" charset="0"/>
              </a:rPr>
              <a:t>б) *</a:t>
            </a:r>
            <a:r>
              <a:rPr lang="en-GB" sz="2800" i="1" dirty="0" smtClean="0">
                <a:latin typeface="Arial" charset="0"/>
                <a:cs typeface="Arial" charset="0"/>
              </a:rPr>
              <a:t>Я </a:t>
            </a:r>
            <a:r>
              <a:rPr lang="en-GB" sz="2800" i="1" dirty="0" err="1" smtClean="0">
                <a:latin typeface="Arial" charset="0"/>
                <a:cs typeface="Arial" charset="0"/>
              </a:rPr>
              <a:t>ранил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dirty="0" smtClean="0">
                <a:latin typeface="Arial" charset="0"/>
                <a:cs typeface="Arial" charset="0"/>
              </a:rPr>
              <a:t>[</a:t>
            </a:r>
            <a:r>
              <a:rPr lang="en-US" sz="2800" dirty="0" smtClean="0">
                <a:latin typeface="Arial" charset="0"/>
                <a:cs typeface="Arial" charset="0"/>
              </a:rPr>
              <a:t>#</a:t>
            </a:r>
            <a:r>
              <a:rPr lang="en-GB" sz="2800" dirty="0" smtClean="0">
                <a:latin typeface="Arial" charset="0"/>
                <a:cs typeface="Arial" charset="0"/>
              </a:rPr>
              <a:t>ДАТПОС] </a:t>
            </a:r>
            <a:r>
              <a:rPr lang="en-GB" sz="2800" i="1" dirty="0" err="1" smtClean="0">
                <a:latin typeface="Arial" charset="0"/>
                <a:cs typeface="Arial" charset="0"/>
              </a:rPr>
              <a:t>себе</a:t>
            </a:r>
            <a:r>
              <a:rPr lang="en-GB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руку</a:t>
            </a:r>
            <a:r>
              <a:rPr lang="en-GB" sz="2800" i="1" dirty="0" smtClean="0">
                <a:latin typeface="Arial" charset="0"/>
                <a:cs typeface="Arial" charset="0"/>
              </a:rPr>
              <a:t>. </a:t>
            </a:r>
            <a:endParaRPr lang="ru-RU" sz="2800" i="1" dirty="0" smtClean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 smtClean="0">
                <a:latin typeface="Arial" charset="0"/>
                <a:cs typeface="Arial" charset="0"/>
              </a:rPr>
              <a:t>(</a:t>
            </a:r>
            <a:r>
              <a:rPr lang="ru-RU" sz="2800" dirty="0">
                <a:latin typeface="Arial" charset="0"/>
                <a:cs typeface="Arial" charset="0"/>
              </a:rPr>
              <a:t>9</a:t>
            </a:r>
            <a:r>
              <a:rPr lang="en-GB" sz="2800" dirty="0" smtClean="0">
                <a:latin typeface="Arial" charset="0"/>
                <a:cs typeface="Arial" charset="0"/>
              </a:rPr>
              <a:t>в) </a:t>
            </a:r>
            <a:r>
              <a:rPr lang="en-GB" sz="2800" i="1" dirty="0" smtClean="0">
                <a:latin typeface="Arial" charset="0"/>
                <a:cs typeface="Arial" charset="0"/>
              </a:rPr>
              <a:t>Я </a:t>
            </a:r>
            <a:r>
              <a:rPr lang="en-GB" sz="2800" i="1" dirty="0" err="1" smtClean="0">
                <a:latin typeface="Arial" charset="0"/>
                <a:cs typeface="Arial" charset="0"/>
              </a:rPr>
              <a:t>ранил</a:t>
            </a:r>
            <a:r>
              <a:rPr lang="en-GB" sz="2800" dirty="0" smtClean="0">
                <a:latin typeface="Arial" charset="0"/>
                <a:cs typeface="Arial" charset="0"/>
              </a:rPr>
              <a:t> </a:t>
            </a:r>
            <a:r>
              <a:rPr lang="en-GB" sz="2800" i="1" dirty="0" err="1" smtClean="0">
                <a:latin typeface="Arial" charset="0"/>
                <a:cs typeface="Arial" charset="0"/>
              </a:rPr>
              <a:t>себя</a:t>
            </a:r>
            <a:r>
              <a:rPr lang="en-GB" sz="2800" i="1" dirty="0" smtClean="0">
                <a:latin typeface="Arial" charset="0"/>
                <a:cs typeface="Arial" charset="0"/>
              </a:rPr>
              <a:t> в </a:t>
            </a:r>
            <a:r>
              <a:rPr lang="en-GB" sz="2800" i="1" dirty="0" err="1" smtClean="0">
                <a:latin typeface="Arial" charset="0"/>
                <a:cs typeface="Arial" charset="0"/>
              </a:rPr>
              <a:t>руку</a:t>
            </a:r>
            <a:r>
              <a:rPr lang="en-GB" sz="2800" i="1" dirty="0" smtClean="0">
                <a:latin typeface="Arial" charset="0"/>
                <a:cs typeface="Arial" charset="0"/>
              </a:rPr>
              <a:t>.</a:t>
            </a:r>
            <a:endParaRPr lang="ru-RU" sz="2800" i="1" dirty="0" smtClean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800" dirty="0">
                <a:latin typeface="Arial" charset="0"/>
                <a:cs typeface="Arial" charset="0"/>
              </a:rPr>
              <a:t>(10а) </a:t>
            </a:r>
            <a:r>
              <a:rPr lang="ru-RU" sz="2800" i="1" dirty="0">
                <a:latin typeface="Arial" charset="0"/>
                <a:cs typeface="Arial" charset="0"/>
              </a:rPr>
              <a:t>Он украл </a:t>
            </a:r>
            <a:r>
              <a:rPr lang="ru-RU" sz="2800" i="1" dirty="0" smtClean="0">
                <a:latin typeface="Arial" charset="0"/>
                <a:cs typeface="Arial" charset="0"/>
              </a:rPr>
              <a:t>мое </a:t>
            </a:r>
            <a:r>
              <a:rPr lang="ru-RU" sz="2800" i="1" dirty="0">
                <a:latin typeface="Arial" charset="0"/>
                <a:cs typeface="Arial" charset="0"/>
              </a:rPr>
              <a:t>кольцо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 smtClean="0">
                <a:latin typeface="Arial" charset="0"/>
                <a:cs typeface="Arial" charset="0"/>
              </a:rPr>
              <a:t>(10б) </a:t>
            </a:r>
            <a:r>
              <a:rPr lang="ru-RU" sz="2800" i="1" dirty="0" smtClean="0">
                <a:latin typeface="Arial" charset="0"/>
                <a:cs typeface="Arial" charset="0"/>
              </a:rPr>
              <a:t>Он украл у меня кольцо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ru-RU" sz="2800" dirty="0">
                <a:latin typeface="Arial" charset="0"/>
                <a:cs typeface="Arial" charset="0"/>
              </a:rPr>
              <a:t>(</a:t>
            </a:r>
            <a:r>
              <a:rPr lang="ru-RU" sz="2800" dirty="0" smtClean="0">
                <a:latin typeface="Arial" charset="0"/>
                <a:cs typeface="Arial" charset="0"/>
              </a:rPr>
              <a:t>10в) </a:t>
            </a:r>
            <a:r>
              <a:rPr lang="en-US" sz="2800" baseline="30000" dirty="0" smtClean="0">
                <a:latin typeface="Arial" charset="0"/>
                <a:cs typeface="Arial" charset="0"/>
              </a:rPr>
              <a:t>#</a:t>
            </a:r>
            <a:r>
              <a:rPr lang="ru-RU" sz="2800" i="1" dirty="0" smtClean="0">
                <a:latin typeface="Arial" charset="0"/>
                <a:cs typeface="Arial" charset="0"/>
              </a:rPr>
              <a:t>Он </a:t>
            </a:r>
            <a:r>
              <a:rPr lang="ru-RU" sz="2800" i="1" dirty="0">
                <a:latin typeface="Arial" charset="0"/>
                <a:cs typeface="Arial" charset="0"/>
              </a:rPr>
              <a:t>украл </a:t>
            </a:r>
            <a:r>
              <a:rPr lang="en-GB" sz="2800" dirty="0">
                <a:latin typeface="Arial" charset="0"/>
                <a:cs typeface="Arial" charset="0"/>
              </a:rPr>
              <a:t>[</a:t>
            </a:r>
            <a:r>
              <a:rPr lang="en-US" sz="2800" dirty="0">
                <a:latin typeface="Arial" charset="0"/>
                <a:cs typeface="Arial" charset="0"/>
              </a:rPr>
              <a:t>#</a:t>
            </a:r>
            <a:r>
              <a:rPr lang="en-GB" sz="2800" dirty="0">
                <a:latin typeface="Arial" charset="0"/>
                <a:cs typeface="Arial" charset="0"/>
              </a:rPr>
              <a:t>ДАТПОС] </a:t>
            </a:r>
            <a:r>
              <a:rPr lang="ru-RU" sz="2800" i="1" dirty="0" smtClean="0">
                <a:latin typeface="Arial" charset="0"/>
                <a:cs typeface="Arial" charset="0"/>
              </a:rPr>
              <a:t>мне кольцо</a:t>
            </a:r>
            <a:endParaRPr lang="en-US" sz="2800" i="1" dirty="0" smtClean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800" dirty="0">
                <a:latin typeface="Arial" charset="0"/>
                <a:cs typeface="Arial" charset="0"/>
              </a:rPr>
              <a:t>(</a:t>
            </a:r>
            <a:r>
              <a:rPr lang="en-US" sz="2800" dirty="0" smtClean="0">
                <a:latin typeface="Arial" charset="0"/>
                <a:cs typeface="Arial" charset="0"/>
              </a:rPr>
              <a:t>10</a:t>
            </a:r>
            <a:r>
              <a:rPr lang="ru-RU" sz="2800" dirty="0" smtClean="0">
                <a:latin typeface="Arial" charset="0"/>
                <a:cs typeface="Arial" charset="0"/>
              </a:rPr>
              <a:t>г) </a:t>
            </a:r>
            <a:r>
              <a:rPr lang="en-US" sz="2800" i="1" dirty="0" err="1">
                <a:latin typeface="Arial" charset="0"/>
                <a:cs typeface="Arial" charset="0"/>
              </a:rPr>
              <a:t>Ukradł</a:t>
            </a:r>
            <a:r>
              <a:rPr lang="en-US" sz="2800" i="1" dirty="0">
                <a:latin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cs typeface="Arial" charset="0"/>
              </a:rPr>
              <a:t>mój</a:t>
            </a:r>
            <a:r>
              <a:rPr lang="en-US" sz="2800" i="1" dirty="0">
                <a:latin typeface="Arial" charset="0"/>
                <a:cs typeface="Arial" charset="0"/>
              </a:rPr>
              <a:t> </a:t>
            </a:r>
            <a:r>
              <a:rPr lang="en-US" sz="2800" i="1" dirty="0" err="1" smtClean="0">
                <a:latin typeface="Arial" charset="0"/>
                <a:cs typeface="Arial" charset="0"/>
              </a:rPr>
              <a:t>pierścień</a:t>
            </a:r>
            <a:endParaRPr lang="ru-RU" sz="2800" i="1" dirty="0">
              <a:latin typeface="Arial" charset="0"/>
              <a:cs typeface="Arial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(10</a:t>
            </a:r>
            <a:r>
              <a:rPr lang="ru-RU" sz="2800" dirty="0" smtClean="0">
                <a:latin typeface="Arial" charset="0"/>
                <a:cs typeface="Arial" charset="0"/>
              </a:rPr>
              <a:t>д) </a:t>
            </a:r>
            <a:r>
              <a:rPr lang="en-US" sz="2800" i="1" dirty="0" err="1" smtClean="0">
                <a:latin typeface="Arial" charset="0"/>
                <a:cs typeface="Arial" charset="0"/>
              </a:rPr>
              <a:t>Ukradł</a:t>
            </a:r>
            <a:r>
              <a:rPr lang="en-US" sz="2800" i="1" dirty="0" smtClean="0">
                <a:latin typeface="Arial" charset="0"/>
                <a:cs typeface="Arial" charset="0"/>
              </a:rPr>
              <a:t> </a:t>
            </a:r>
            <a:r>
              <a:rPr lang="en-GB" sz="2800" dirty="0">
                <a:latin typeface="Arial" charset="0"/>
                <a:cs typeface="Arial" charset="0"/>
              </a:rPr>
              <a:t>[=ДАТПОС] </a:t>
            </a:r>
            <a:r>
              <a:rPr lang="en-US" sz="2800" i="1" dirty="0" smtClean="0">
                <a:latin typeface="Arial" charset="0"/>
                <a:cs typeface="Arial" charset="0"/>
              </a:rPr>
              <a:t>mi </a:t>
            </a:r>
            <a:r>
              <a:rPr lang="en-US" sz="2800" i="1" dirty="0" err="1" smtClean="0">
                <a:latin typeface="Arial" charset="0"/>
                <a:cs typeface="Arial" charset="0"/>
              </a:rPr>
              <a:t>pierścień</a:t>
            </a:r>
            <a:endParaRPr lang="ru-RU" sz="2800" i="1" dirty="0">
              <a:latin typeface="Arial" charset="0"/>
              <a:cs typeface="Arial" charset="0"/>
            </a:endParaRPr>
          </a:p>
        </p:txBody>
      </p:sp>
      <p:sp>
        <p:nvSpPr>
          <p:cNvPr id="82950" name="Нижний колонтитул 8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68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16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8137525" cy="136800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Признаки «*СОВ-1, *СОВ-2, *СОВ-3»</a:t>
            </a:r>
            <a:br>
              <a:rPr lang="ru-RU" sz="3200" b="1" dirty="0" smtClean="0">
                <a:solidFill>
                  <a:schemeClr val="tx1"/>
                </a:solidFill>
              </a:rPr>
            </a:br>
            <a:r>
              <a:rPr lang="ru-RU" sz="3200" b="1" dirty="0" smtClean="0">
                <a:solidFill>
                  <a:schemeClr val="tx1"/>
                </a:solidFill>
              </a:rPr>
              <a:t>(невозможность управления на </a:t>
            </a:r>
            <a:r>
              <a:rPr lang="en-US" sz="3200" b="1" dirty="0" err="1" smtClean="0">
                <a:solidFill>
                  <a:schemeClr val="tx1"/>
                </a:solidFill>
              </a:rPr>
              <a:t>i</a:t>
            </a:r>
            <a:r>
              <a:rPr lang="en-US" sz="3200" b="1" dirty="0" smtClean="0">
                <a:solidFill>
                  <a:schemeClr val="tx1"/>
                </a:solidFill>
              </a:rPr>
              <a:t>-</a:t>
            </a:r>
            <a:r>
              <a:rPr lang="ru-RU" sz="3200" b="1" dirty="0" smtClean="0">
                <a:solidFill>
                  <a:schemeClr val="tx1"/>
                </a:solidFill>
              </a:rPr>
              <a:t>ом месте глаголами сов. </a:t>
            </a:r>
            <a:r>
              <a:rPr lang="ru-RU" sz="3200" b="1" dirty="0">
                <a:solidFill>
                  <a:schemeClr val="tx1"/>
                </a:solidFill>
              </a:rPr>
              <a:t>в</a:t>
            </a:r>
            <a:r>
              <a:rPr lang="ru-RU" sz="3200" b="1" dirty="0" smtClean="0">
                <a:solidFill>
                  <a:schemeClr val="tx1"/>
                </a:solidFill>
              </a:rPr>
              <a:t>ида)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16113"/>
            <a:ext cx="8569325" cy="426085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800" b="1" dirty="0" smtClean="0">
                <a:latin typeface="Arial" charset="0"/>
              </a:rPr>
              <a:t>*СОВ-1: </a:t>
            </a:r>
            <a:r>
              <a:rPr lang="ru-RU" sz="2800" b="1" i="1" dirty="0" smtClean="0">
                <a:latin typeface="Arial" charset="0"/>
              </a:rPr>
              <a:t>надоесть, опротиветь, понравиться, разонравится, наскучить, хватить </a:t>
            </a:r>
            <a:r>
              <a:rPr lang="ru-RU" sz="2800" i="1" dirty="0" smtClean="0">
                <a:latin typeface="Arial" charset="0"/>
              </a:rPr>
              <a:t>(хватит болтать)</a:t>
            </a:r>
            <a:r>
              <a:rPr lang="ru-RU" sz="2800" b="1" i="1" dirty="0" smtClean="0">
                <a:latin typeface="Arial" charset="0"/>
              </a:rPr>
              <a:t>, будет </a:t>
            </a:r>
            <a:r>
              <a:rPr lang="ru-RU" sz="2800" i="1" dirty="0" smtClean="0">
                <a:latin typeface="Arial" charset="0"/>
              </a:rPr>
              <a:t>(тебе дуться)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sz="2800" i="1" dirty="0" smtClean="0">
                <a:latin typeface="Arial" charset="0"/>
              </a:rPr>
              <a:t>Мне надоело читать</a:t>
            </a:r>
            <a:r>
              <a:rPr lang="ru-RU" sz="2800" dirty="0" smtClean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vs. *</a:t>
            </a:r>
            <a:r>
              <a:rPr lang="ru-RU" sz="2800" i="1" dirty="0" smtClean="0">
                <a:latin typeface="Arial" charset="0"/>
              </a:rPr>
              <a:t>Мне надоело прочитать</a:t>
            </a:r>
          </a:p>
        </p:txBody>
      </p:sp>
      <p:sp>
        <p:nvSpPr>
          <p:cNvPr id="84998" name="Нижний колонтитул 8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69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89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8050213" cy="16561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tx1"/>
                </a:solidFill>
              </a:rPr>
              <a:t>Синтаксические отношения в модели «Смысл – Текст»: </a:t>
            </a:r>
            <a:br>
              <a:rPr lang="ru-RU" sz="3600" b="1" dirty="0" smtClean="0">
                <a:solidFill>
                  <a:schemeClr val="tx1"/>
                </a:solidFill>
              </a:rPr>
            </a:br>
            <a:r>
              <a:rPr lang="ru-RU" sz="3600" b="1" dirty="0" smtClean="0">
                <a:solidFill>
                  <a:schemeClr val="tx1"/>
                </a:solidFill>
              </a:rPr>
              <a:t>поверхностные и глубинные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51656" y="2410544"/>
            <a:ext cx="7924800" cy="339472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buFontTx/>
              <a:buChar char="•"/>
              <a:defRPr/>
            </a:pPr>
            <a:r>
              <a:rPr lang="ru-RU" sz="3600" dirty="0" smtClean="0"/>
              <a:t>Поверхностных отношений в языке -60-80</a:t>
            </a:r>
          </a:p>
          <a:p>
            <a:pPr fontAlgn="auto">
              <a:buFontTx/>
              <a:buChar char="•"/>
              <a:defRPr/>
            </a:pPr>
            <a:r>
              <a:rPr lang="ru-RU" sz="3600" dirty="0" smtClean="0"/>
              <a:t>Глубинных отношений около 10: это 5 актантных, атрибутивное, внеструктурное </a:t>
            </a:r>
          </a:p>
        </p:txBody>
      </p:sp>
      <p:sp>
        <p:nvSpPr>
          <p:cNvPr id="14643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16113"/>
            <a:ext cx="8569325" cy="426085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800" b="1" dirty="0" smtClean="0">
                <a:latin typeface="Arial" charset="0"/>
              </a:rPr>
              <a:t>*СОВ-2: </a:t>
            </a:r>
            <a:r>
              <a:rPr lang="ru-RU" sz="2800" b="1" i="1" dirty="0" smtClean="0">
                <a:latin typeface="Arial" charset="0"/>
              </a:rPr>
              <a:t>отвыкнуть, привыкнуть, устать, научиться, полюбить, разлюбить, передумать, раздумать, наловчиться, насобачиться,  не миновать </a:t>
            </a:r>
            <a:r>
              <a:rPr lang="ru-RU" sz="2800" i="1" dirty="0" smtClean="0">
                <a:latin typeface="Arial" charset="0"/>
              </a:rPr>
              <a:t>(тебе сидеть в тюрьме)</a:t>
            </a:r>
            <a:r>
              <a:rPr lang="ru-RU" sz="2800" b="1" i="1" dirty="0" smtClean="0">
                <a:latin typeface="Arial" charset="0"/>
              </a:rPr>
              <a:t>, давайте</a:t>
            </a:r>
            <a:r>
              <a:rPr lang="ru-RU" sz="2800" i="1" dirty="0" smtClean="0">
                <a:latin typeface="Arial" charset="0"/>
              </a:rPr>
              <a:t> (работать)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sz="2800" i="1" dirty="0" smtClean="0">
                <a:latin typeface="Arial" charset="0"/>
              </a:rPr>
              <a:t>Она привыкла опаздывать </a:t>
            </a:r>
            <a:r>
              <a:rPr lang="en-US" sz="2800" dirty="0" smtClean="0">
                <a:latin typeface="Arial" charset="0"/>
              </a:rPr>
              <a:t>vs. </a:t>
            </a:r>
            <a:r>
              <a:rPr lang="ru-RU" sz="2800" dirty="0" smtClean="0">
                <a:latin typeface="Arial" charset="0"/>
              </a:rPr>
              <a:t>*</a:t>
            </a:r>
            <a:r>
              <a:rPr lang="ru-RU" sz="2800" i="1" dirty="0" smtClean="0">
                <a:latin typeface="Arial" charset="0"/>
              </a:rPr>
              <a:t>Она привыкла опоздать</a:t>
            </a:r>
          </a:p>
        </p:txBody>
      </p:sp>
      <p:sp>
        <p:nvSpPr>
          <p:cNvPr id="87045" name="Нижний колонтитул 9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12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288" y="404813"/>
            <a:ext cx="8137525" cy="865187"/>
          </a:xfrm>
          <a:prstGeom prst="rect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Признаки «*СОВ-1, *СОВ-2, *СОВ-3»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70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97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569325" cy="426085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endParaRPr lang="ru-RU" sz="2800" b="1" dirty="0" smtClean="0">
              <a:latin typeface="Arial" charset="0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ru-RU" b="1" dirty="0" smtClean="0"/>
              <a:t>*СОВ-3: </a:t>
            </a:r>
            <a:r>
              <a:rPr lang="ru-RU" b="1" i="1" dirty="0" smtClean="0"/>
              <a:t>отучать, приучать, выучивать, натаскивать</a:t>
            </a:r>
            <a:r>
              <a:rPr lang="en-US" b="1" i="1" dirty="0" smtClean="0"/>
              <a:t>, </a:t>
            </a:r>
            <a:r>
              <a:rPr lang="ru-RU" b="1" i="1" dirty="0" smtClean="0"/>
              <a:t>приспосабливать, разубеждать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i="1" dirty="0" smtClean="0"/>
              <a:t>Я отучил ребенка кричать по всякому поводу </a:t>
            </a:r>
            <a:r>
              <a:rPr lang="en-US" dirty="0" smtClean="0"/>
              <a:t>vs. </a:t>
            </a:r>
            <a:r>
              <a:rPr lang="ru-RU" dirty="0" smtClean="0"/>
              <a:t>*</a:t>
            </a:r>
            <a:r>
              <a:rPr lang="ru-RU" i="1" dirty="0" smtClean="0"/>
              <a:t>Я </a:t>
            </a:r>
            <a:r>
              <a:rPr lang="ru-RU" i="1" dirty="0"/>
              <a:t>отучил ребенка </a:t>
            </a:r>
            <a:r>
              <a:rPr lang="ru-RU" i="1" dirty="0" smtClean="0"/>
              <a:t>крикнуть </a:t>
            </a:r>
            <a:r>
              <a:rPr lang="ru-RU" i="1" dirty="0"/>
              <a:t>по всякому поводу </a:t>
            </a:r>
            <a:endParaRPr lang="ru-RU" i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1163" y="404813"/>
            <a:ext cx="8137525" cy="865187"/>
          </a:xfrm>
          <a:prstGeom prst="rect">
            <a:avLst/>
          </a:prstGeom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Признаки «*СОВ-1, *СОВ-2, *СОВ-3»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71</a:t>
            </a:fld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99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Валентная структура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Для </a:t>
            </a:r>
            <a:r>
              <a:rPr lang="ru-RU" i="1" dirty="0"/>
              <a:t>поездки за границу </a:t>
            </a:r>
            <a:r>
              <a:rPr lang="ru-RU" i="1" dirty="0" smtClean="0"/>
              <a:t>мне необходимы </a:t>
            </a:r>
            <a:r>
              <a:rPr lang="ru-RU" i="1" dirty="0"/>
              <a:t>деньги.</a:t>
            </a:r>
            <a:endParaRPr lang="ru-RU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Чтобы </a:t>
            </a:r>
            <a:r>
              <a:rPr lang="ru-RU" i="1" dirty="0"/>
              <a:t>поехать за границу, </a:t>
            </a:r>
            <a:r>
              <a:rPr lang="ru-RU" i="1" dirty="0" smtClean="0"/>
              <a:t>мне необходимы </a:t>
            </a:r>
            <a:r>
              <a:rPr lang="ru-RU" i="1" dirty="0"/>
              <a:t>деньги.</a:t>
            </a:r>
            <a:endParaRPr lang="ru-RU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Для </a:t>
            </a:r>
            <a:r>
              <a:rPr lang="ru-RU" i="1" dirty="0"/>
              <a:t>поездки за границу </a:t>
            </a:r>
            <a:r>
              <a:rPr lang="ru-RU" i="1" dirty="0" smtClean="0"/>
              <a:t>мне необходимо</a:t>
            </a:r>
            <a:r>
              <a:rPr lang="ru-RU" i="1" dirty="0"/>
              <a:t>, чтобы были деньги.</a:t>
            </a:r>
            <a:endParaRPr lang="ru-RU" dirty="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 smtClean="0"/>
              <a:t>Чтобы </a:t>
            </a:r>
            <a:r>
              <a:rPr lang="ru-RU" i="1" dirty="0"/>
              <a:t>поехать за границу, </a:t>
            </a:r>
            <a:r>
              <a:rPr lang="ru-RU" i="1" dirty="0" smtClean="0"/>
              <a:t>мне необходимо</a:t>
            </a:r>
            <a:r>
              <a:rPr lang="ru-RU" i="1" dirty="0"/>
              <a:t>, чтобы были деньги.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2.03.2017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87193-18A3-4547-AD2C-84974E227BD4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2.03.2017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529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60648"/>
            <a:ext cx="8208912" cy="153583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/>
              <a:t>Валентная структура слова: </a:t>
            </a:r>
            <a:br>
              <a:rPr lang="ru-RU" altLang="ru-RU" sz="3600" dirty="0" smtClean="0"/>
            </a:br>
            <a:r>
              <a:rPr lang="ru-RU" altLang="ru-RU" sz="3600" dirty="0" err="1" smtClean="0"/>
              <a:t>неизоморфность</a:t>
            </a:r>
            <a:r>
              <a:rPr lang="ru-RU" altLang="ru-RU" sz="3600" dirty="0" smtClean="0"/>
              <a:t> семантических и синтаксических валентностей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916832"/>
            <a:ext cx="8569325" cy="2016224"/>
          </a:xfrm>
        </p:spPr>
        <p:txBody>
          <a:bodyPr/>
          <a:lstStyle/>
          <a:p>
            <a:pPr marL="838200" lvl="1" indent="-381000" algn="ctr" eaLnBrk="1" hangingPunct="1">
              <a:buFont typeface="Wingdings" pitchFamily="2" charset="2"/>
              <a:buNone/>
            </a:pPr>
            <a:r>
              <a:rPr lang="ru-RU" altLang="ru-RU" sz="3800" b="1" dirty="0" smtClean="0"/>
              <a:t>Семантические валентности</a:t>
            </a:r>
            <a:endParaRPr lang="ru-RU" altLang="ru-RU" sz="2900" b="1" dirty="0" smtClean="0"/>
          </a:p>
          <a:p>
            <a:pPr marL="457200" indent="-457200" algn="ctr" eaLnBrk="1" hangingPunct="1">
              <a:buFont typeface="Wingdings" pitchFamily="2" charset="2"/>
              <a:buNone/>
            </a:pPr>
            <a:endParaRPr lang="ru-RU" altLang="ru-RU" b="1" i="1" dirty="0" smtClean="0"/>
          </a:p>
          <a:p>
            <a:pPr marL="457200" indent="-457200" algn="ctr" eaLnBrk="1" hangingPunct="1">
              <a:buFont typeface="Wingdings" pitchFamily="2" charset="2"/>
              <a:buNone/>
            </a:pPr>
            <a:r>
              <a:rPr lang="ru-RU" altLang="ru-RU" b="1" i="1" dirty="0" smtClean="0"/>
              <a:t>необходимый 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2243138" y="3781722"/>
            <a:ext cx="1680790" cy="14078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>
            <a:off x="4427538" y="3789040"/>
            <a:ext cx="0" cy="140049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5484814" y="3789041"/>
            <a:ext cx="1008062" cy="140049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1258888" y="4149080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600" b="1" dirty="0">
                <a:latin typeface="Arial" charset="0"/>
              </a:rPr>
              <a:t>‘</a:t>
            </a:r>
            <a:r>
              <a:rPr lang="ru-RU" altLang="ru-RU" sz="1600" b="1" dirty="0">
                <a:latin typeface="Arial" charset="0"/>
              </a:rPr>
              <a:t>содержание</a:t>
            </a:r>
            <a:r>
              <a:rPr lang="en-US" altLang="ru-RU" sz="1600" b="1" dirty="0">
                <a:latin typeface="Arial" charset="0"/>
              </a:rPr>
              <a:t>’</a:t>
            </a:r>
            <a:endParaRPr lang="ru-RU" altLang="ru-RU" sz="1600" b="1" dirty="0">
              <a:latin typeface="Arial" charset="0"/>
            </a:endParaRP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4500563" y="4149080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600" b="1" dirty="0">
                <a:latin typeface="Arial" charset="0"/>
              </a:rPr>
              <a:t>‘</a:t>
            </a:r>
            <a:r>
              <a:rPr lang="ru-RU" altLang="ru-RU" sz="1600" b="1" dirty="0">
                <a:latin typeface="Arial" charset="0"/>
              </a:rPr>
              <a:t>адресат</a:t>
            </a:r>
            <a:r>
              <a:rPr lang="en-US" altLang="ru-RU" sz="1600" b="1" dirty="0">
                <a:latin typeface="Arial" charset="0"/>
              </a:rPr>
              <a:t>’</a:t>
            </a:r>
            <a:endParaRPr lang="ru-RU" altLang="ru-RU" sz="1600" b="1" dirty="0">
              <a:latin typeface="Arial" charset="0"/>
            </a:endParaRP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6156027" y="4149080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600" b="1" dirty="0">
                <a:latin typeface="Arial" charset="0"/>
              </a:rPr>
              <a:t>‘</a:t>
            </a:r>
            <a:r>
              <a:rPr lang="ru-RU" altLang="ru-RU" sz="1600" b="1" dirty="0">
                <a:latin typeface="Arial" charset="0"/>
              </a:rPr>
              <a:t>цель</a:t>
            </a:r>
            <a:r>
              <a:rPr lang="en-US" altLang="ru-RU" sz="1600" b="1" dirty="0">
                <a:latin typeface="Arial" charset="0"/>
              </a:rPr>
              <a:t>’</a:t>
            </a:r>
            <a:endParaRPr lang="ru-RU" altLang="ru-RU" sz="1600" b="1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A260-09F2-4DBC-AE39-219F4E8A86C8}" type="slidenum">
              <a:rPr lang="ru-RU" smtClean="0"/>
              <a:pPr>
                <a:defRPr/>
              </a:pPr>
              <a:t>73</a:t>
            </a:fld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5363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нам</a:t>
            </a:r>
            <a:endParaRPr lang="ru-RU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91085" y="533947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деньги</a:t>
            </a:r>
            <a:endParaRPr lang="ru-RU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70344" y="5291916"/>
            <a:ext cx="171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для поездки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959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/>
      <p:bldP spid="438276" grpId="0" animBg="1"/>
      <p:bldP spid="438277" grpId="0" animBg="1"/>
      <p:bldP spid="438278" grpId="0" animBg="1"/>
      <p:bldP spid="438279" grpId="0" autoUpdateAnimBg="0"/>
      <p:bldP spid="438280" grpId="0" autoUpdateAnimBg="0"/>
      <p:bldP spid="438281" grpId="0" autoUpdateAnimBg="0"/>
      <p:bldP spid="15" grpId="0"/>
      <p:bldP spid="16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Дата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2.03.2017</a:t>
            </a:r>
            <a:endParaRPr lang="ru-RU" altLang="ru-RU" dirty="0" smtClean="0">
              <a:solidFill>
                <a:srgbClr val="898989"/>
              </a:solidFill>
            </a:endParaRPr>
          </a:p>
        </p:txBody>
      </p:sp>
      <p:sp>
        <p:nvSpPr>
          <p:cNvPr id="5632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3608" y="188913"/>
            <a:ext cx="7223125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200" b="1" dirty="0" smtClean="0"/>
              <a:t>Валентная структура слова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2132856"/>
            <a:ext cx="8713663" cy="1368152"/>
          </a:xfrm>
        </p:spPr>
        <p:txBody>
          <a:bodyPr>
            <a:normAutofit/>
          </a:bodyPr>
          <a:lstStyle/>
          <a:p>
            <a:pPr marL="838200" lvl="1" indent="-381000" algn="ctr" eaLnBrk="1" hangingPunct="1">
              <a:buFont typeface="Wingdings" pitchFamily="2" charset="2"/>
              <a:buNone/>
            </a:pPr>
            <a:r>
              <a:rPr lang="ru-RU" altLang="ru-RU" sz="3800" b="1" dirty="0" smtClean="0"/>
              <a:t>Активные семантические валентности</a:t>
            </a:r>
            <a:endParaRPr lang="ru-RU" altLang="ru-RU" b="1" dirty="0" smtClean="0"/>
          </a:p>
          <a:p>
            <a:pPr marL="457200" indent="-457200" algn="ctr" eaLnBrk="1" hangingPunct="1">
              <a:buFont typeface="Wingdings" pitchFamily="2" charset="2"/>
              <a:buNone/>
            </a:pPr>
            <a:r>
              <a:rPr lang="ru-RU" altLang="ru-RU" b="1" i="1" dirty="0" smtClean="0"/>
              <a:t>необходимый 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4427092" y="3693764"/>
            <a:ext cx="892" cy="131941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>
            <a:off x="5436095" y="3693764"/>
            <a:ext cx="936130" cy="114945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4427984" y="4005064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600" b="1" dirty="0">
                <a:latin typeface="Arial" charset="0"/>
              </a:rPr>
              <a:t>‘</a:t>
            </a:r>
            <a:r>
              <a:rPr lang="ru-RU" altLang="ru-RU" sz="1600" b="1" dirty="0">
                <a:latin typeface="Arial" charset="0"/>
              </a:rPr>
              <a:t>адресат</a:t>
            </a:r>
            <a:r>
              <a:rPr lang="en-US" altLang="ru-RU" sz="1600" b="1" dirty="0">
                <a:latin typeface="Arial" charset="0"/>
              </a:rPr>
              <a:t>’</a:t>
            </a:r>
            <a:endParaRPr lang="ru-RU" altLang="ru-RU" sz="1600" b="1" dirty="0">
              <a:latin typeface="Arial" charset="0"/>
            </a:endParaRPr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6084019" y="4005064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1600" b="1" dirty="0">
                <a:latin typeface="Arial" charset="0"/>
              </a:rPr>
              <a:t>‘</a:t>
            </a:r>
            <a:r>
              <a:rPr lang="ru-RU" altLang="ru-RU" sz="1600" b="1" dirty="0">
                <a:latin typeface="Arial" charset="0"/>
              </a:rPr>
              <a:t>цель</a:t>
            </a:r>
            <a:r>
              <a:rPr lang="en-US" altLang="ru-RU" sz="1600" b="1" dirty="0">
                <a:latin typeface="Arial" charset="0"/>
              </a:rPr>
              <a:t>’</a:t>
            </a:r>
            <a:endParaRPr lang="ru-RU" altLang="ru-RU" sz="1600" b="1" dirty="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A260-09F2-4DBC-AE39-219F4E8A86C8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364088" y="515719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Необходимые для поездки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2192" y="5157192"/>
            <a:ext cx="27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Необходимые нам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086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utoUpdateAnimBg="0"/>
      <p:bldP spid="440324" grpId="0" animBg="1"/>
      <p:bldP spid="440325" grpId="0" animBg="1"/>
      <p:bldP spid="440326" grpId="0" autoUpdateAnimBg="0"/>
      <p:bldP spid="440327" grpId="0" autoUpdateAnimBg="0"/>
      <p:bldP spid="13" grpId="0"/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2.03.2017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529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223125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200" b="1" dirty="0" smtClean="0"/>
              <a:t>Валентная структура слова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988840"/>
            <a:ext cx="8641655" cy="1368152"/>
          </a:xfrm>
        </p:spPr>
        <p:txBody>
          <a:bodyPr/>
          <a:lstStyle/>
          <a:p>
            <a:pPr marL="0" lvl="1" indent="0" algn="ctr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3800" b="1" dirty="0" smtClean="0"/>
              <a:t>Пассивная семантическая валентность</a:t>
            </a:r>
            <a:endParaRPr lang="ru-RU" altLang="ru-RU" sz="2900" b="1" dirty="0" smtClean="0"/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ru-RU" altLang="ru-RU" b="1" i="1" dirty="0" smtClean="0"/>
              <a:t>необходимый </a:t>
            </a:r>
          </a:p>
        </p:txBody>
      </p:sp>
      <p:sp>
        <p:nvSpPr>
          <p:cNvPr id="438279" name="Text Box 7"/>
          <p:cNvSpPr txBox="1">
            <a:spLocks noChangeArrowheads="1"/>
          </p:cNvSpPr>
          <p:nvPr/>
        </p:nvSpPr>
        <p:spPr bwMode="auto">
          <a:xfrm>
            <a:off x="1907555" y="4149080"/>
            <a:ext cx="1800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b="1" dirty="0">
                <a:latin typeface="Arial" charset="0"/>
              </a:rPr>
              <a:t>‘</a:t>
            </a:r>
            <a:r>
              <a:rPr lang="ru-RU" altLang="ru-RU" b="1" dirty="0">
                <a:latin typeface="Arial" charset="0"/>
              </a:rPr>
              <a:t>содержание</a:t>
            </a:r>
            <a:r>
              <a:rPr lang="en-US" altLang="ru-RU" b="1" dirty="0">
                <a:latin typeface="Arial" charset="0"/>
              </a:rPr>
              <a:t>’</a:t>
            </a:r>
            <a:endParaRPr lang="ru-RU" altLang="ru-RU" b="1" dirty="0">
              <a:latin typeface="Arial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2844478" y="3284984"/>
            <a:ext cx="1367482" cy="809774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A260-09F2-4DBC-AE39-219F4E8A86C8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979712" y="458112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Необходимые                                             деньги</a:t>
            </a: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 flipV="1">
            <a:off x="3563888" y="4797152"/>
            <a:ext cx="2103512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051720" y="5013176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i="1" dirty="0"/>
          </a:p>
          <a:p>
            <a:r>
              <a:rPr lang="ru-RU" i="1" dirty="0" smtClean="0"/>
              <a:t>Были                               необходимы деньги</a:t>
            </a:r>
            <a:endParaRPr lang="ru-RU" i="1" dirty="0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2987824" y="5517232"/>
            <a:ext cx="1080120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8" name="Выгнутая вверх стрелка 7"/>
          <p:cNvSpPr/>
          <p:nvPr/>
        </p:nvSpPr>
        <p:spPr>
          <a:xfrm>
            <a:off x="2627784" y="5013176"/>
            <a:ext cx="3399656" cy="323165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2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/>
      <p:bldP spid="438279" grpId="0" autoUpdateAnimBg="0"/>
      <p:bldP spid="14" grpId="0" animBg="1"/>
      <p:bldP spid="15" grpId="0"/>
      <p:bldP spid="16" grpId="0" animBg="1"/>
      <p:bldP spid="17" grpId="0"/>
      <p:bldP spid="19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Дата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2.03.2017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5299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223125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200" b="1" dirty="0" smtClean="0"/>
              <a:t>Валентная структура слова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700808"/>
            <a:ext cx="8641655" cy="1872208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endParaRPr lang="ru-RU" altLang="ru-RU" sz="2500" b="1" dirty="0" smtClean="0"/>
          </a:p>
          <a:p>
            <a:pPr marL="0" lvl="1" indent="0" algn="ctr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3800" b="1" dirty="0" smtClean="0"/>
              <a:t>Пассивная семантическая валентность притворяется активной:</a:t>
            </a:r>
            <a:endParaRPr lang="ru-RU" altLang="ru-RU" sz="2900" b="1" dirty="0" smtClean="0"/>
          </a:p>
        </p:txBody>
      </p:sp>
      <p:sp>
        <p:nvSpPr>
          <p:cNvPr id="55309" name="Нижний колонтитул 13"/>
          <p:cNvSpPr txBox="1">
            <a:spLocks noGrp="1"/>
          </p:cNvSpPr>
          <p:nvPr/>
        </p:nvSpPr>
        <p:spPr bwMode="auto">
          <a:xfrm>
            <a:off x="3241467" y="5733256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200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3528219" y="3789040"/>
            <a:ext cx="1367482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556919" y="3596823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Необходимы                                   деньги</a:t>
            </a:r>
          </a:p>
          <a:p>
            <a:endParaRPr lang="ru-RU" sz="2000" i="1" dirty="0"/>
          </a:p>
          <a:p>
            <a:r>
              <a:rPr lang="ru-RU" sz="2000" i="1" dirty="0" smtClean="0"/>
              <a:t>Необходимо                                    иметь деньги</a:t>
            </a:r>
          </a:p>
          <a:p>
            <a:endParaRPr lang="ru-RU" sz="2000" i="1" dirty="0"/>
          </a:p>
          <a:p>
            <a:r>
              <a:rPr lang="ru-RU" sz="2000" i="1" dirty="0" smtClean="0"/>
              <a:t>Необходимо,                                   чтобы были деньги</a:t>
            </a:r>
            <a:endParaRPr lang="ru-RU" sz="2000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A260-09F2-4DBC-AE39-219F4E8A86C8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3491880" y="4437112"/>
            <a:ext cx="1403821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V="1">
            <a:off x="3510049" y="5013176"/>
            <a:ext cx="1403821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/>
      <p:bldP spid="14" grpId="0" animBg="1"/>
      <p:bldP spid="2" grpId="0"/>
      <p:bldP spid="16" grpId="0" animBg="1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Дата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2.03.2017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583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0932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z="1100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altLang="ru-RU" sz="1100" dirty="0" smtClean="0">
              <a:solidFill>
                <a:srgbClr val="898989"/>
              </a:solidFill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1FDAA-9A74-488B-88E2-E35F4E729737}" type="slidenum">
              <a:rPr lang="ru-RU"/>
              <a:pPr>
                <a:defRPr/>
              </a:pPr>
              <a:t>77</a:t>
            </a:fld>
            <a:endParaRPr lang="ru-RU" dirty="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304800"/>
            <a:ext cx="85725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540000" eaLnBrk="1" hangingPunct="1">
              <a:defRPr/>
            </a:pPr>
            <a:r>
              <a:rPr lang="ru-RU" sz="3200" b="1" dirty="0" smtClean="0"/>
              <a:t>Семантические и синтаксические</a:t>
            </a:r>
            <a:r>
              <a:rPr lang="en-US" sz="3200" b="1" dirty="0" smtClean="0"/>
              <a:t> </a:t>
            </a:r>
            <a:r>
              <a:rPr lang="ru-RU" sz="3200" b="1" dirty="0" smtClean="0"/>
              <a:t>валентности</a:t>
            </a:r>
            <a:r>
              <a:rPr lang="en-US" sz="3200" b="1" dirty="0" smtClean="0"/>
              <a:t>: </a:t>
            </a:r>
            <a:r>
              <a:rPr lang="ru-RU" sz="3200" b="1" dirty="0" err="1" smtClean="0"/>
              <a:t>неизоморфность</a:t>
            </a:r>
            <a:endParaRPr lang="ru-RU" sz="3200" b="1" dirty="0" smtClean="0"/>
          </a:p>
        </p:txBody>
      </p:sp>
      <p:sp>
        <p:nvSpPr>
          <p:cNvPr id="458755" name="Text Box 3"/>
          <p:cNvSpPr txBox="1">
            <a:spLocks noChangeArrowheads="1"/>
          </p:cNvSpPr>
          <p:nvPr/>
        </p:nvSpPr>
        <p:spPr bwMode="auto">
          <a:xfrm>
            <a:off x="395536" y="1904052"/>
            <a:ext cx="849694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i="1" dirty="0" err="1">
                <a:latin typeface="Arial" charset="0"/>
              </a:rPr>
              <a:t>Дзеффирелли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i="1" dirty="0">
                <a:latin typeface="Arial" charset="0"/>
              </a:rPr>
              <a:t> – любимый режиссер </a:t>
            </a:r>
            <a:r>
              <a:rPr lang="ru-RU" altLang="ru-RU" sz="2400" i="1" dirty="0" smtClean="0">
                <a:latin typeface="Arial" charset="0"/>
              </a:rPr>
              <a:t>Ватикана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dirty="0" smtClean="0">
                <a:latin typeface="Arial" charset="0"/>
              </a:rPr>
              <a:t>Кто любит: Ватикан. Кого любит: режиссера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i="1" dirty="0" err="1">
                <a:latin typeface="Arial" charset="0"/>
              </a:rPr>
              <a:t>Дзеффирелли</a:t>
            </a:r>
            <a:r>
              <a:rPr lang="ru-RU" altLang="ru-RU" sz="2400" dirty="0">
                <a:latin typeface="Arial" charset="0"/>
              </a:rPr>
              <a:t> </a:t>
            </a:r>
            <a:r>
              <a:rPr lang="ru-RU" altLang="ru-RU" sz="2400" i="1" dirty="0">
                <a:latin typeface="Arial" charset="0"/>
              </a:rPr>
              <a:t> – мой любимый </a:t>
            </a:r>
            <a:r>
              <a:rPr lang="ru-RU" altLang="ru-RU" sz="2400" i="1" dirty="0" smtClean="0">
                <a:latin typeface="Arial" charset="0"/>
              </a:rPr>
              <a:t>режиссер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dirty="0">
                <a:latin typeface="Arial" charset="0"/>
              </a:rPr>
              <a:t>Кто любит: </a:t>
            </a:r>
            <a:r>
              <a:rPr lang="ru-RU" altLang="ru-RU" sz="2400" dirty="0" smtClean="0">
                <a:latin typeface="Arial" charset="0"/>
              </a:rPr>
              <a:t>я. </a:t>
            </a:r>
            <a:r>
              <a:rPr lang="ru-RU" altLang="ru-RU" sz="2400" dirty="0">
                <a:latin typeface="Arial" charset="0"/>
              </a:rPr>
              <a:t>Кого любит: режиссера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i="1" baseline="30000" dirty="0" smtClean="0"/>
              <a:t>?</a:t>
            </a:r>
            <a:r>
              <a:rPr lang="ru-RU" sz="2400" i="1" dirty="0" err="1"/>
              <a:t>Дзеффирелли</a:t>
            </a:r>
            <a:r>
              <a:rPr lang="ru-RU" sz="2400" dirty="0"/>
              <a:t> </a:t>
            </a:r>
            <a:r>
              <a:rPr lang="ru-RU" sz="2400" i="1" dirty="0"/>
              <a:t> – мой любимый </a:t>
            </a:r>
            <a:r>
              <a:rPr lang="ru-RU" sz="2400" i="1" dirty="0" smtClean="0"/>
              <a:t>друг</a:t>
            </a:r>
            <a:endParaRPr lang="ru-RU" altLang="ru-RU" sz="2400" i="1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u-RU" sz="2400" i="1" dirty="0"/>
              <a:t>Мандарин – любимый фрукт англичан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2400" i="1" dirty="0" smtClean="0">
                <a:latin typeface="Arial" charset="0"/>
              </a:rPr>
              <a:t>Каков ваш предпочтительный напиток?</a:t>
            </a:r>
            <a:endParaRPr lang="ru-RU" altLang="ru-RU" sz="2400" i="1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u-RU" sz="2400" i="1" dirty="0"/>
              <a:t>Урок химии - самый ненавистный урок Наташиного класса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2908932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Дата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2.03.2017</a:t>
            </a:r>
            <a:endParaRPr lang="ru-RU" dirty="0"/>
          </a:p>
        </p:txBody>
      </p:sp>
      <p:sp>
        <p:nvSpPr>
          <p:cNvPr id="8704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87043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462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476672"/>
            <a:ext cx="7280275" cy="8112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algn="ctr" eaLnBrk="1" hangingPunct="1">
              <a:defRPr/>
            </a:pPr>
            <a:r>
              <a:rPr lang="ru-RU" sz="4000" b="1" dirty="0">
                <a:solidFill>
                  <a:schemeClr val="tx1"/>
                </a:solidFill>
                <a:latin typeface="+mj-lt"/>
                <a:cs typeface="Arial" charset="0"/>
              </a:rPr>
              <a:t>Лексические функции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323850" y="1484784"/>
            <a:ext cx="7993063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>
                <a:latin typeface="+mj-lt"/>
              </a:rPr>
              <a:t>Magn</a:t>
            </a:r>
            <a:r>
              <a:rPr lang="en-US" sz="3200" dirty="0">
                <a:latin typeface="+mj-lt"/>
              </a:rPr>
              <a:t>(</a:t>
            </a:r>
            <a:r>
              <a:rPr lang="ru-RU" sz="3200" i="1" dirty="0">
                <a:latin typeface="+mj-lt"/>
              </a:rPr>
              <a:t>дождь</a:t>
            </a:r>
            <a:r>
              <a:rPr lang="ru-RU" sz="3200" dirty="0">
                <a:latin typeface="+mj-lt"/>
              </a:rPr>
              <a:t>) = </a:t>
            </a:r>
            <a:r>
              <a:rPr lang="ru-RU" sz="3200" i="1" dirty="0">
                <a:latin typeface="+mj-lt"/>
              </a:rPr>
              <a:t>сильный</a:t>
            </a:r>
            <a:r>
              <a:rPr lang="en-US" sz="3200" i="1" dirty="0">
                <a:latin typeface="+mj-lt"/>
              </a:rPr>
              <a:t>/</a:t>
            </a:r>
            <a:r>
              <a:rPr lang="ru-RU" sz="3200" i="1" dirty="0">
                <a:latin typeface="+mj-lt"/>
              </a:rPr>
              <a:t>проливной</a:t>
            </a:r>
          </a:p>
          <a:p>
            <a:pPr>
              <a:defRPr/>
            </a:pPr>
            <a:r>
              <a:rPr lang="en-US" sz="3200" dirty="0" err="1">
                <a:latin typeface="+mj-lt"/>
              </a:rPr>
              <a:t>Magn</a:t>
            </a:r>
            <a:r>
              <a:rPr lang="en-US" sz="3200" dirty="0">
                <a:latin typeface="+mj-lt"/>
              </a:rPr>
              <a:t>(</a:t>
            </a:r>
            <a:r>
              <a:rPr lang="ru-RU" sz="3200" i="1" dirty="0">
                <a:latin typeface="+mj-lt"/>
              </a:rPr>
              <a:t>болезнь</a:t>
            </a:r>
            <a:r>
              <a:rPr lang="ru-RU" sz="3200" dirty="0">
                <a:latin typeface="+mj-lt"/>
              </a:rPr>
              <a:t>) = </a:t>
            </a:r>
            <a:r>
              <a:rPr lang="ru-RU" sz="3200" i="1" dirty="0">
                <a:latin typeface="+mj-lt"/>
              </a:rPr>
              <a:t>тяжелая</a:t>
            </a:r>
          </a:p>
          <a:p>
            <a:pPr>
              <a:defRPr/>
            </a:pPr>
            <a:r>
              <a:rPr lang="en-US" sz="3200" dirty="0" err="1" smtClean="0">
                <a:latin typeface="+mj-lt"/>
              </a:rPr>
              <a:t>Magn</a:t>
            </a:r>
            <a:r>
              <a:rPr lang="en-US" sz="3200" dirty="0" smtClean="0">
                <a:latin typeface="+mj-lt"/>
              </a:rPr>
              <a:t>(</a:t>
            </a:r>
            <a:r>
              <a:rPr lang="ru-RU" sz="3200" i="1" dirty="0" smtClean="0">
                <a:latin typeface="+mj-lt"/>
              </a:rPr>
              <a:t>дурак</a:t>
            </a:r>
            <a:r>
              <a:rPr lang="ru-RU" sz="3200" dirty="0" smtClean="0">
                <a:latin typeface="+mj-lt"/>
              </a:rPr>
              <a:t>) </a:t>
            </a:r>
            <a:r>
              <a:rPr lang="ru-RU" sz="3200" dirty="0">
                <a:latin typeface="+mj-lt"/>
              </a:rPr>
              <a:t>=</a:t>
            </a:r>
          </a:p>
          <a:p>
            <a:pPr>
              <a:defRPr/>
            </a:pPr>
            <a:r>
              <a:rPr lang="en-US" sz="3200" dirty="0" err="1" smtClean="0">
                <a:latin typeface="+mj-lt"/>
              </a:rPr>
              <a:t>Magn</a:t>
            </a:r>
            <a:r>
              <a:rPr lang="en-US" sz="3200" dirty="0" smtClean="0">
                <a:latin typeface="+mj-lt"/>
              </a:rPr>
              <a:t>(</a:t>
            </a:r>
            <a:r>
              <a:rPr lang="ru-RU" sz="3200" i="1" dirty="0" smtClean="0">
                <a:latin typeface="+mj-lt"/>
              </a:rPr>
              <a:t>брюнет</a:t>
            </a:r>
            <a:r>
              <a:rPr lang="ru-RU" sz="3200" dirty="0" smtClean="0">
                <a:latin typeface="+mj-lt"/>
              </a:rPr>
              <a:t>) </a:t>
            </a:r>
            <a:r>
              <a:rPr lang="ru-RU" sz="3200" dirty="0">
                <a:latin typeface="+mj-lt"/>
              </a:rPr>
              <a:t>= </a:t>
            </a:r>
          </a:p>
          <a:p>
            <a:pPr>
              <a:defRPr/>
            </a:pPr>
            <a:r>
              <a:rPr lang="en-US" sz="3200" dirty="0" err="1">
                <a:latin typeface="+mj-lt"/>
              </a:rPr>
              <a:t>Magn</a:t>
            </a:r>
            <a:r>
              <a:rPr lang="en-US" sz="3200" dirty="0">
                <a:latin typeface="+mj-lt"/>
              </a:rPr>
              <a:t>(</a:t>
            </a:r>
            <a:r>
              <a:rPr lang="ru-RU" sz="3200" i="1" dirty="0">
                <a:latin typeface="+mj-lt"/>
              </a:rPr>
              <a:t>чушь</a:t>
            </a:r>
            <a:r>
              <a:rPr lang="en-US" sz="3200" dirty="0">
                <a:latin typeface="+mj-lt"/>
              </a:rPr>
              <a:t>)</a:t>
            </a:r>
            <a:r>
              <a:rPr lang="en-US" sz="3200" i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= </a:t>
            </a:r>
            <a:r>
              <a:rPr lang="ru-RU" sz="32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sz="3200" dirty="0" err="1">
                <a:latin typeface="+mj-lt"/>
              </a:rPr>
              <a:t>Magn</a:t>
            </a:r>
            <a:r>
              <a:rPr lang="en-US" sz="3200" dirty="0">
                <a:latin typeface="+mj-lt"/>
              </a:rPr>
              <a:t>(</a:t>
            </a:r>
            <a:r>
              <a:rPr lang="ru-RU" sz="3200" i="1" dirty="0">
                <a:latin typeface="+mj-lt"/>
              </a:rPr>
              <a:t>разница</a:t>
            </a:r>
            <a:r>
              <a:rPr lang="ru-RU" sz="3200" dirty="0">
                <a:latin typeface="+mj-lt"/>
              </a:rPr>
              <a:t>) =</a:t>
            </a:r>
          </a:p>
          <a:p>
            <a:pPr>
              <a:defRPr/>
            </a:pPr>
            <a:r>
              <a:rPr lang="en-US" sz="3200" dirty="0" err="1">
                <a:latin typeface="+mj-lt"/>
              </a:rPr>
              <a:t>Magn</a:t>
            </a:r>
            <a:r>
              <a:rPr lang="en-US" sz="3200" dirty="0">
                <a:latin typeface="+mj-lt"/>
              </a:rPr>
              <a:t>(</a:t>
            </a:r>
            <a:r>
              <a:rPr lang="ru-RU" sz="3200" i="1" dirty="0">
                <a:latin typeface="+mj-lt"/>
              </a:rPr>
              <a:t>благодарный</a:t>
            </a:r>
            <a:r>
              <a:rPr lang="ru-RU" sz="3200" dirty="0">
                <a:latin typeface="+mj-lt"/>
              </a:rPr>
              <a:t>) =</a:t>
            </a:r>
          </a:p>
          <a:p>
            <a:pPr>
              <a:defRPr/>
            </a:pPr>
            <a:r>
              <a:rPr lang="en-US" sz="3200" dirty="0" err="1">
                <a:latin typeface="+mj-lt"/>
              </a:rPr>
              <a:t>Magn</a:t>
            </a:r>
            <a:r>
              <a:rPr lang="en-US" sz="3200" dirty="0">
                <a:latin typeface="+mj-lt"/>
              </a:rPr>
              <a:t>(</a:t>
            </a:r>
            <a:r>
              <a:rPr lang="ru-RU" sz="3200" i="1" dirty="0">
                <a:latin typeface="+mj-lt"/>
              </a:rPr>
              <a:t>белый</a:t>
            </a:r>
            <a:r>
              <a:rPr lang="ru-RU" sz="3200" dirty="0">
                <a:latin typeface="+mj-lt"/>
              </a:rPr>
              <a:t>) = </a:t>
            </a:r>
          </a:p>
          <a:p>
            <a:pPr>
              <a:defRPr/>
            </a:pPr>
            <a:r>
              <a:rPr lang="en-US" sz="3200" dirty="0" err="1">
                <a:latin typeface="+mj-lt"/>
              </a:rPr>
              <a:t>Magn</a:t>
            </a:r>
            <a:r>
              <a:rPr lang="en-US" sz="3200" dirty="0">
                <a:latin typeface="+mj-lt"/>
              </a:rPr>
              <a:t>(</a:t>
            </a:r>
            <a:r>
              <a:rPr lang="ru-RU" sz="3200" i="1" dirty="0">
                <a:latin typeface="+mj-lt"/>
              </a:rPr>
              <a:t>бояться</a:t>
            </a:r>
            <a:r>
              <a:rPr lang="ru-RU" sz="3200" dirty="0">
                <a:latin typeface="+mj-lt"/>
              </a:rPr>
              <a:t>) =  </a:t>
            </a:r>
            <a:endParaRPr lang="ru-RU" sz="2800" dirty="0">
              <a:latin typeface="+mj-lt"/>
            </a:endParaRPr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247650" y="35734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Arial" charset="0"/>
              </a:rPr>
              <a:t> </a:t>
            </a:r>
            <a:endParaRPr lang="ru-RU" sz="2800" i="1">
              <a:latin typeface="Arial" charset="0"/>
            </a:endParaRPr>
          </a:p>
        </p:txBody>
      </p:sp>
      <p:sp>
        <p:nvSpPr>
          <p:cNvPr id="87047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87048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7049" name="Нижний колонтитул 8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113" y="2492895"/>
            <a:ext cx="3779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i="1" dirty="0" smtClean="0">
                <a:latin typeface="+mn-lt"/>
              </a:rPr>
              <a:t>круглый</a:t>
            </a:r>
            <a:r>
              <a:rPr lang="en-US" sz="3200" i="1" dirty="0" smtClean="0">
                <a:latin typeface="+mn-lt"/>
              </a:rPr>
              <a:t>/</a:t>
            </a:r>
            <a:r>
              <a:rPr lang="ru-RU" sz="3200" i="1" dirty="0" smtClean="0">
                <a:latin typeface="+mn-lt"/>
              </a:rPr>
              <a:t>набитый</a:t>
            </a:r>
            <a:endParaRPr lang="ru-RU" sz="3200" i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649" y="2924944"/>
            <a:ext cx="2376487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 smtClean="0">
                <a:latin typeface="+mn-lt"/>
              </a:rPr>
              <a:t>жгучий</a:t>
            </a:r>
            <a:endParaRPr lang="ru-RU" sz="3200" i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8750" y="3429000"/>
            <a:ext cx="2376487" cy="579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полная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4953" y="3916412"/>
            <a:ext cx="3403600" cy="579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 smtClean="0">
                <a:latin typeface="+mn-lt"/>
              </a:rPr>
              <a:t>большая</a:t>
            </a:r>
            <a:r>
              <a:rPr lang="en-US" sz="3200" i="1" dirty="0" smtClean="0">
                <a:latin typeface="+mn-lt"/>
              </a:rPr>
              <a:t>/</a:t>
            </a:r>
            <a:r>
              <a:rPr lang="ru-RU" sz="3200" i="1" dirty="0" smtClean="0">
                <a:latin typeface="+mn-lt"/>
              </a:rPr>
              <a:t>резкая</a:t>
            </a:r>
            <a:endParaRPr lang="ru-RU" sz="3200" i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4433738"/>
            <a:ext cx="3403600" cy="57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глубоко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3848" y="4937795"/>
            <a:ext cx="3403600" cy="579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i="1" dirty="0">
                <a:latin typeface="+mn-lt"/>
              </a:rPr>
              <a:t>ослепительно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9872" y="5445224"/>
            <a:ext cx="5065713" cy="9787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3200" i="1" dirty="0" smtClean="0">
                <a:latin typeface="+mn-lt"/>
              </a:rPr>
              <a:t>очень</a:t>
            </a:r>
            <a:r>
              <a:rPr lang="en-US" sz="3200" i="1" dirty="0" smtClean="0">
                <a:latin typeface="+mn-lt"/>
              </a:rPr>
              <a:t>/</a:t>
            </a:r>
            <a:r>
              <a:rPr lang="ru-RU" sz="3200" i="1" dirty="0" smtClean="0">
                <a:latin typeface="+mn-lt"/>
              </a:rPr>
              <a:t>страшно</a:t>
            </a:r>
            <a:r>
              <a:rPr lang="en-US" sz="3200" i="1" dirty="0" smtClean="0">
                <a:latin typeface="+mn-lt"/>
              </a:rPr>
              <a:t>/</a:t>
            </a:r>
            <a:r>
              <a:rPr lang="ru-RU" sz="3200" i="1" dirty="0" smtClean="0">
                <a:latin typeface="+mn-lt"/>
              </a:rPr>
              <a:t>безумно</a:t>
            </a:r>
            <a:r>
              <a:rPr lang="en-US" sz="3200" i="1" dirty="0" smtClean="0">
                <a:latin typeface="+mn-lt"/>
              </a:rPr>
              <a:t>/</a:t>
            </a:r>
            <a:r>
              <a:rPr lang="ru-RU" sz="3200" i="1" dirty="0" smtClean="0">
                <a:latin typeface="+mn-lt"/>
              </a:rPr>
              <a:t> </a:t>
            </a:r>
            <a:r>
              <a:rPr lang="ru-RU" sz="3200" i="1" dirty="0">
                <a:latin typeface="+mn-lt"/>
              </a:rPr>
              <a:t>панически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7C68-D261-4C66-9150-1D9F46CA560D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20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Дата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smtClean="0">
                <a:solidFill>
                  <a:srgbClr val="898989"/>
                </a:solidFill>
              </a:rPr>
              <a:t>2.03.2017</a:t>
            </a:r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2867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ru-RU" altLang="ru-RU" smtClean="0">
                <a:solidFill>
                  <a:srgbClr val="898989"/>
                </a:solidFill>
              </a:rPr>
              <a:t>ШАД: правиловый МП. Лекции 5-6.</a:t>
            </a:r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28675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ru-RU" sz="1200"/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422275" y="1835150"/>
            <a:ext cx="6834188" cy="34782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altLang="ru-RU" sz="3200" i="1" dirty="0">
                <a:latin typeface="+mn-lt"/>
              </a:rPr>
              <a:t>MAGN:</a:t>
            </a:r>
            <a:endParaRPr lang="ru-RU" altLang="ru-RU" sz="3200" i="1" dirty="0">
              <a:latin typeface="+mn-lt"/>
            </a:endParaRPr>
          </a:p>
          <a:p>
            <a:pPr lvl="1">
              <a:defRPr/>
            </a:pPr>
            <a:r>
              <a:rPr lang="ru-RU" altLang="ru-RU" sz="3200" i="1" dirty="0">
                <a:latin typeface="+mn-lt"/>
              </a:rPr>
              <a:t>тяжелая болезнь, густой туман</a:t>
            </a:r>
          </a:p>
          <a:p>
            <a:pPr lvl="1">
              <a:defRPr/>
            </a:pPr>
            <a:r>
              <a:rPr lang="ru-RU" altLang="ru-RU" sz="3200" i="1" dirty="0">
                <a:latin typeface="+mn-lt"/>
              </a:rPr>
              <a:t>*густая болезнь, тяжелый туман</a:t>
            </a:r>
          </a:p>
          <a:p>
            <a:pPr lvl="1">
              <a:defRPr/>
            </a:pPr>
            <a:r>
              <a:rPr lang="en-GB" altLang="ru-RU" sz="3200" i="1" dirty="0">
                <a:latin typeface="+mn-lt"/>
              </a:rPr>
              <a:t>grave disease, heavy fog </a:t>
            </a:r>
            <a:endParaRPr lang="ru-RU" altLang="ru-RU" sz="3200" i="1" dirty="0">
              <a:latin typeface="+mn-lt"/>
            </a:endParaRPr>
          </a:p>
          <a:p>
            <a:pPr lvl="1">
              <a:defRPr/>
            </a:pPr>
            <a:r>
              <a:rPr lang="en-GB" altLang="ru-RU" sz="3200" i="1" dirty="0">
                <a:latin typeface="+mn-lt"/>
              </a:rPr>
              <a:t>*heavy disease, *grave fog</a:t>
            </a:r>
            <a:endParaRPr lang="en-GB" altLang="ru-RU" sz="3200" dirty="0">
              <a:latin typeface="+mn-lt"/>
            </a:endParaRPr>
          </a:p>
          <a:p>
            <a:pPr lvl="1">
              <a:defRPr/>
            </a:pPr>
            <a:endParaRPr lang="en-GB" altLang="ru-RU" sz="3200" dirty="0">
              <a:latin typeface="+mn-lt"/>
            </a:endParaRPr>
          </a:p>
          <a:p>
            <a:pPr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2867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ru-RU" sz="1200"/>
          </a:p>
        </p:txBody>
      </p:sp>
      <p:sp>
        <p:nvSpPr>
          <p:cNvPr id="28678" name="Дата 5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ru-RU" sz="1200">
              <a:latin typeface="Arial" charset="0"/>
            </a:endParaRPr>
          </a:p>
        </p:txBody>
      </p:sp>
      <p:sp>
        <p:nvSpPr>
          <p:cNvPr id="28679" name="Нижний колонтитул 7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ru-RU" sz="1200">
              <a:latin typeface="Arial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09600" y="434975"/>
            <a:ext cx="7685088" cy="1122363"/>
          </a:xfrm>
          <a:prstGeom prst="rect">
            <a:avLst/>
          </a:prstGeom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alibri" pitchFamily="34" charset="0"/>
              </a:rPr>
              <a:t>Лексические функции: </a:t>
            </a:r>
            <a:br>
              <a:rPr lang="ru-RU" sz="3600" b="1" dirty="0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ru-RU" sz="3600" b="1" dirty="0" smtClean="0">
                <a:solidFill>
                  <a:schemeClr val="bg1"/>
                </a:solidFill>
                <a:latin typeface="Calibri" pitchFamily="34" charset="0"/>
              </a:rPr>
              <a:t>внутриязыковая </a:t>
            </a:r>
            <a:r>
              <a:rPr lang="ru-RU" sz="3600" b="1" dirty="0" err="1" smtClean="0">
                <a:solidFill>
                  <a:schemeClr val="bg1"/>
                </a:solidFill>
                <a:latin typeface="Calibri" pitchFamily="34" charset="0"/>
              </a:rPr>
              <a:t>идиоматичность</a:t>
            </a:r>
            <a:endParaRPr lang="ru-RU" sz="36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DABC80-8C17-4586-BB3B-3550CBEA5817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4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050213" cy="12150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600" b="1" dirty="0" smtClean="0">
                <a:solidFill>
                  <a:schemeClr val="tx1"/>
                </a:solidFill>
              </a:rPr>
              <a:t>Типы поверхностно-синтаксических отношений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978496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buFontTx/>
              <a:buChar char="•"/>
              <a:defRPr/>
            </a:pPr>
            <a:r>
              <a:rPr lang="ru-RU" sz="3600" dirty="0" smtClean="0"/>
              <a:t>Актантные</a:t>
            </a:r>
          </a:p>
          <a:p>
            <a:pPr fontAlgn="auto">
              <a:buFontTx/>
              <a:buChar char="•"/>
              <a:defRPr/>
            </a:pPr>
            <a:r>
              <a:rPr lang="ru-RU" sz="3600" dirty="0" smtClean="0"/>
              <a:t>Атрибутивные</a:t>
            </a:r>
          </a:p>
          <a:p>
            <a:pPr fontAlgn="auto">
              <a:buFontTx/>
              <a:buChar char="•"/>
              <a:defRPr/>
            </a:pPr>
            <a:r>
              <a:rPr lang="ru-RU" sz="3600" dirty="0" smtClean="0"/>
              <a:t>Сочинительные</a:t>
            </a:r>
          </a:p>
          <a:p>
            <a:pPr fontAlgn="auto">
              <a:buFontTx/>
              <a:buChar char="•"/>
              <a:defRPr/>
            </a:pPr>
            <a:r>
              <a:rPr lang="ru-RU" sz="3600" dirty="0" smtClean="0"/>
              <a:t>Служебные</a:t>
            </a:r>
          </a:p>
        </p:txBody>
      </p:sp>
      <p:sp>
        <p:nvSpPr>
          <p:cNvPr id="146437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b="0">
              <a:latin typeface="Verdan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6B93-3610-478C-967D-2BC2732BC628}" type="slidenum">
              <a:rPr lang="ru-RU" smtClean="0"/>
              <a:t>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Дата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2.03.2017</a:t>
            </a:r>
            <a:endParaRPr lang="ru-RU" dirty="0"/>
          </a:p>
        </p:txBody>
      </p:sp>
      <p:sp>
        <p:nvSpPr>
          <p:cNvPr id="9318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93187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462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6632"/>
            <a:ext cx="7685088" cy="1122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Autofit/>
          </a:bodyPr>
          <a:lstStyle/>
          <a:p>
            <a:pPr eaLnBrk="1" hangingPunct="1">
              <a:defRPr/>
            </a:pPr>
            <a:r>
              <a:rPr lang="ru-RU" sz="3600" b="1" dirty="0">
                <a:solidFill>
                  <a:schemeClr val="tx1"/>
                </a:solidFill>
                <a:latin typeface="+mj-lt"/>
                <a:cs typeface="Arial" charset="0"/>
              </a:rPr>
              <a:t>Лексические функции: межъязыковая </a:t>
            </a:r>
            <a:r>
              <a:rPr lang="ru-RU" sz="3600" b="1" dirty="0" err="1">
                <a:solidFill>
                  <a:schemeClr val="tx1"/>
                </a:solidFill>
                <a:latin typeface="+mj-lt"/>
                <a:cs typeface="Arial" charset="0"/>
              </a:rPr>
              <a:t>идиоматичность</a:t>
            </a:r>
            <a:endParaRPr lang="ru-RU" sz="36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79512" y="1268760"/>
            <a:ext cx="8640960" cy="55168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dirty="0" err="1"/>
              <a:t>Magn</a:t>
            </a:r>
            <a:r>
              <a:rPr lang="en-US" sz="2600" dirty="0"/>
              <a:t>(</a:t>
            </a:r>
            <a:r>
              <a:rPr lang="ru-RU" sz="2600" i="1" dirty="0"/>
              <a:t>дождь</a:t>
            </a:r>
            <a:r>
              <a:rPr lang="ru-RU" sz="2600" dirty="0"/>
              <a:t>) = </a:t>
            </a:r>
            <a:r>
              <a:rPr lang="ru-RU" sz="2600" i="1" dirty="0"/>
              <a:t>сильный</a:t>
            </a:r>
            <a:r>
              <a:rPr lang="en-US" sz="2600" i="1" dirty="0"/>
              <a:t>/</a:t>
            </a:r>
            <a:r>
              <a:rPr lang="ru-RU" sz="2600" i="1" dirty="0"/>
              <a:t>проливной</a:t>
            </a:r>
          </a:p>
          <a:p>
            <a:pPr>
              <a:defRPr/>
            </a:pPr>
            <a:r>
              <a:rPr lang="en-US" sz="2600" dirty="0" err="1"/>
              <a:t>Magn</a:t>
            </a:r>
            <a:r>
              <a:rPr lang="en-US" sz="2600" dirty="0"/>
              <a:t>(</a:t>
            </a:r>
            <a:r>
              <a:rPr lang="en-US" sz="2600" i="1" dirty="0"/>
              <a:t>rain</a:t>
            </a:r>
            <a:r>
              <a:rPr lang="ru-RU" sz="2600" dirty="0"/>
              <a:t>) = </a:t>
            </a:r>
            <a:r>
              <a:rPr lang="en-US" sz="2600" i="1" dirty="0" smtClean="0"/>
              <a:t>heavy/torrential</a:t>
            </a:r>
          </a:p>
          <a:p>
            <a:pPr>
              <a:defRPr/>
            </a:pPr>
            <a:endParaRPr lang="ru-RU" sz="800" i="1" dirty="0" smtClean="0"/>
          </a:p>
          <a:p>
            <a:pPr>
              <a:defRPr/>
            </a:pPr>
            <a:r>
              <a:rPr lang="en-US" sz="2600" i="1" dirty="0" err="1" smtClean="0"/>
              <a:t>Magn</a:t>
            </a:r>
            <a:r>
              <a:rPr lang="en-US" sz="2600" i="1" dirty="0" smtClean="0"/>
              <a:t>(fog</a:t>
            </a:r>
            <a:r>
              <a:rPr lang="en-US" sz="2600" i="1" dirty="0"/>
              <a:t>)= heavy</a:t>
            </a:r>
          </a:p>
          <a:p>
            <a:pPr>
              <a:defRPr/>
            </a:pPr>
            <a:r>
              <a:rPr lang="en-US" sz="2600" i="1" dirty="0" err="1"/>
              <a:t>Magn</a:t>
            </a:r>
            <a:r>
              <a:rPr lang="en-US" sz="2600" i="1" dirty="0"/>
              <a:t>(</a:t>
            </a:r>
            <a:r>
              <a:rPr lang="ru-RU" sz="2600" i="1" dirty="0"/>
              <a:t>туман)=густой</a:t>
            </a:r>
          </a:p>
          <a:p>
            <a:pPr>
              <a:defRPr/>
            </a:pPr>
            <a:endParaRPr lang="en-US" sz="800" i="1" dirty="0"/>
          </a:p>
          <a:p>
            <a:pPr>
              <a:defRPr/>
            </a:pPr>
            <a:r>
              <a:rPr lang="en-US" sz="2600" dirty="0" err="1"/>
              <a:t>Magn</a:t>
            </a:r>
            <a:r>
              <a:rPr lang="en-US" sz="2600" dirty="0"/>
              <a:t>(</a:t>
            </a:r>
            <a:r>
              <a:rPr lang="ru-RU" sz="2600" i="1" dirty="0"/>
              <a:t>болезнь</a:t>
            </a:r>
            <a:r>
              <a:rPr lang="ru-RU" sz="2600" dirty="0"/>
              <a:t>) = </a:t>
            </a:r>
            <a:r>
              <a:rPr lang="ru-RU" sz="2600" i="1" dirty="0"/>
              <a:t>тяжелая</a:t>
            </a:r>
            <a:r>
              <a:rPr lang="en-US" sz="2600" i="1" dirty="0"/>
              <a:t>/</a:t>
            </a:r>
            <a:r>
              <a:rPr lang="ru-RU" sz="2600" i="1" dirty="0"/>
              <a:t>неизлечимая</a:t>
            </a:r>
            <a:r>
              <a:rPr lang="en-US" sz="2600" i="1" dirty="0"/>
              <a:t>/</a:t>
            </a:r>
            <a:r>
              <a:rPr lang="ru-RU" sz="2600" i="1" dirty="0"/>
              <a:t>острая</a:t>
            </a:r>
          </a:p>
          <a:p>
            <a:pPr>
              <a:defRPr/>
            </a:pPr>
            <a:r>
              <a:rPr lang="en-US" sz="2600" dirty="0" err="1"/>
              <a:t>Magn</a:t>
            </a:r>
            <a:r>
              <a:rPr lang="en-US" sz="2600" dirty="0"/>
              <a:t>(</a:t>
            </a:r>
            <a:r>
              <a:rPr lang="en-US" sz="2600" i="1" dirty="0"/>
              <a:t>illness</a:t>
            </a:r>
            <a:r>
              <a:rPr lang="ru-RU" sz="2600" dirty="0"/>
              <a:t>) = </a:t>
            </a:r>
            <a:r>
              <a:rPr lang="en-US" sz="2600" i="1" dirty="0"/>
              <a:t>acute/grave/incurable/fatal/</a:t>
            </a:r>
            <a:r>
              <a:rPr lang="ru-RU" sz="2600" i="1" dirty="0"/>
              <a:t> *</a:t>
            </a:r>
          </a:p>
          <a:p>
            <a:pPr>
              <a:defRPr/>
            </a:pPr>
            <a:r>
              <a:rPr lang="ru-RU" sz="2600" i="1" dirty="0"/>
              <a:t>            </a:t>
            </a:r>
            <a:r>
              <a:rPr lang="en-US" sz="2600" i="1" dirty="0" smtClean="0"/>
              <a:t>deadly/terminal/serious</a:t>
            </a:r>
            <a:endParaRPr lang="ru-RU" sz="2600" i="1" dirty="0" smtClean="0"/>
          </a:p>
          <a:p>
            <a:pPr>
              <a:defRPr/>
            </a:pPr>
            <a:endParaRPr lang="en-US" sz="800" i="1" dirty="0" smtClean="0"/>
          </a:p>
          <a:p>
            <a:pPr>
              <a:defRPr/>
            </a:pPr>
            <a:r>
              <a:rPr lang="en-US" sz="2600" dirty="0" err="1" smtClean="0"/>
              <a:t>Magn</a:t>
            </a:r>
            <a:r>
              <a:rPr lang="en-US" sz="2600" dirty="0" smtClean="0"/>
              <a:t>(</a:t>
            </a:r>
            <a:r>
              <a:rPr lang="ru-RU" sz="2600" i="1" dirty="0" smtClean="0"/>
              <a:t>атаковать</a:t>
            </a:r>
            <a:r>
              <a:rPr lang="ru-RU" sz="2600" dirty="0" smtClean="0"/>
              <a:t>) = </a:t>
            </a:r>
            <a:r>
              <a:rPr lang="ru-RU" sz="2600" i="1" dirty="0" smtClean="0"/>
              <a:t>стремительно</a:t>
            </a:r>
            <a:r>
              <a:rPr lang="en-US" sz="2600" i="1" dirty="0" smtClean="0"/>
              <a:t>/</a:t>
            </a:r>
            <a:r>
              <a:rPr lang="ru-RU" sz="2600" i="1" dirty="0" smtClean="0"/>
              <a:t>быстро</a:t>
            </a:r>
            <a:r>
              <a:rPr lang="en-US" sz="2600" i="1" dirty="0" smtClean="0"/>
              <a:t>/</a:t>
            </a:r>
            <a:endParaRPr lang="ru-RU" sz="2600" i="1" dirty="0" smtClean="0"/>
          </a:p>
          <a:p>
            <a:pPr>
              <a:defRPr/>
            </a:pPr>
            <a:r>
              <a:rPr lang="ru-RU" sz="2600" i="1" dirty="0" smtClean="0"/>
              <a:t>           решительно</a:t>
            </a:r>
            <a:endParaRPr lang="en-US" sz="2600" i="1" dirty="0" smtClean="0"/>
          </a:p>
          <a:p>
            <a:pPr>
              <a:defRPr/>
            </a:pPr>
            <a:r>
              <a:rPr lang="en-US" sz="2600" dirty="0" err="1" smtClean="0"/>
              <a:t>Magn</a:t>
            </a:r>
            <a:r>
              <a:rPr lang="en-US" sz="2600" dirty="0" smtClean="0"/>
              <a:t>(</a:t>
            </a:r>
            <a:r>
              <a:rPr lang="en-US" sz="2600" i="1" dirty="0" smtClean="0"/>
              <a:t>attack</a:t>
            </a:r>
            <a:r>
              <a:rPr lang="ru-RU" sz="2600" dirty="0" smtClean="0"/>
              <a:t>) </a:t>
            </a:r>
            <a:r>
              <a:rPr lang="ru-RU" sz="2600" dirty="0"/>
              <a:t>= </a:t>
            </a:r>
            <a:r>
              <a:rPr lang="en-US" sz="2600" i="1" dirty="0" smtClean="0"/>
              <a:t>bitterly/savagely/viciously/violently</a:t>
            </a:r>
            <a:endParaRPr lang="en-US" sz="2600" i="1" dirty="0"/>
          </a:p>
          <a:p>
            <a:pPr>
              <a:defRPr/>
            </a:pPr>
            <a:endParaRPr lang="en-US" sz="800" i="1" dirty="0" smtClean="0"/>
          </a:p>
          <a:p>
            <a:pPr>
              <a:defRPr/>
            </a:pPr>
            <a:r>
              <a:rPr lang="en-US" sz="2600" i="1" dirty="0" smtClean="0"/>
              <a:t>bitterly attack </a:t>
            </a:r>
            <a:r>
              <a:rPr lang="en-US" sz="2600" dirty="0" smtClean="0"/>
              <a:t>vs. *</a:t>
            </a:r>
            <a:r>
              <a:rPr lang="ru-RU" sz="2600" i="1" dirty="0" smtClean="0"/>
              <a:t>горько атаковать</a:t>
            </a:r>
          </a:p>
          <a:p>
            <a:pPr>
              <a:defRPr/>
            </a:pPr>
            <a:r>
              <a:rPr lang="en-US" sz="2600" i="1" dirty="0" smtClean="0"/>
              <a:t>savagely attack </a:t>
            </a:r>
            <a:r>
              <a:rPr lang="en-US" sz="2600" dirty="0" smtClean="0"/>
              <a:t>vs. </a:t>
            </a:r>
            <a:r>
              <a:rPr lang="en-US" sz="2600" baseline="30000" dirty="0" smtClean="0"/>
              <a:t>??</a:t>
            </a:r>
            <a:r>
              <a:rPr lang="ru-RU" sz="2600" i="1" dirty="0" smtClean="0"/>
              <a:t>дико атаковать</a:t>
            </a:r>
            <a:endParaRPr lang="en-US" sz="2600" dirty="0"/>
          </a:p>
        </p:txBody>
      </p:sp>
      <p:sp>
        <p:nvSpPr>
          <p:cNvPr id="93191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93192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93193" name="Нижний колонтитул 8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7C68-D261-4C66-9150-1D9F46CA560D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376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8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8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Дата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2.03.2017</a:t>
            </a:r>
            <a:endParaRPr lang="ru-RU" dirty="0"/>
          </a:p>
        </p:txBody>
      </p:sp>
      <p:sp>
        <p:nvSpPr>
          <p:cNvPr id="8909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89091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464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332656"/>
            <a:ext cx="8208911" cy="8112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Autofit/>
          </a:bodyPr>
          <a:lstStyle/>
          <a:p>
            <a:pPr eaLnBrk="1" hangingPunct="1">
              <a:defRPr/>
            </a:pPr>
            <a:r>
              <a:rPr lang="ru-RU" sz="3600" b="1" dirty="0" smtClean="0"/>
              <a:t>Лексические функции и валентности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35496" y="1340768"/>
            <a:ext cx="8991019" cy="50167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i="1" dirty="0" smtClean="0">
                <a:latin typeface="+mn-lt"/>
              </a:rPr>
              <a:t>изменение</a:t>
            </a:r>
          </a:p>
          <a:p>
            <a:pPr>
              <a:defRPr/>
            </a:pPr>
            <a:endParaRPr lang="ru-RU" sz="3200" dirty="0" smtClean="0">
              <a:latin typeface="+mn-lt"/>
            </a:endParaRPr>
          </a:p>
          <a:p>
            <a:pPr>
              <a:defRPr/>
            </a:pPr>
            <a:r>
              <a:rPr lang="ru-RU" sz="3200" dirty="0" smtClean="0">
                <a:latin typeface="+mn-lt"/>
              </a:rPr>
              <a:t>                                  1             </a:t>
            </a:r>
            <a:r>
              <a:rPr lang="en-US" sz="3200" dirty="0" smtClean="0">
                <a:latin typeface="+mn-lt"/>
              </a:rPr>
              <a:t>       </a:t>
            </a:r>
            <a:r>
              <a:rPr lang="ru-RU" sz="3200" dirty="0" smtClean="0">
                <a:latin typeface="+mn-lt"/>
              </a:rPr>
              <a:t>2      </a:t>
            </a:r>
          </a:p>
          <a:p>
            <a:pPr>
              <a:defRPr/>
            </a:pPr>
            <a:r>
              <a:rPr lang="ru-RU" sz="3200" dirty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                             кем                  чего  </a:t>
            </a:r>
          </a:p>
          <a:p>
            <a:pPr indent="360000">
              <a:defRPr/>
            </a:pPr>
            <a:r>
              <a:rPr lang="en-US" sz="3200" dirty="0" smtClean="0">
                <a:latin typeface="+mn-lt"/>
              </a:rPr>
              <a:t>Oper</a:t>
            </a:r>
            <a:r>
              <a:rPr lang="en-US" sz="3200" baseline="-25000" dirty="0" smtClean="0">
                <a:latin typeface="+mn-lt"/>
              </a:rPr>
              <a:t>1</a:t>
            </a:r>
            <a:r>
              <a:rPr lang="en-US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изменение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>
                <a:latin typeface="+mn-lt"/>
              </a:rPr>
              <a:t>= </a:t>
            </a:r>
            <a:r>
              <a:rPr lang="ru-RU" sz="3200" i="1" dirty="0" smtClean="0">
                <a:latin typeface="+mn-lt"/>
              </a:rPr>
              <a:t>вносить</a:t>
            </a:r>
            <a:endParaRPr lang="ru-RU" sz="3200" i="1" dirty="0">
              <a:latin typeface="+mn-lt"/>
            </a:endParaRPr>
          </a:p>
          <a:p>
            <a:pPr indent="360000">
              <a:defRPr/>
            </a:pPr>
            <a:r>
              <a:rPr lang="en-US" sz="3200" dirty="0" err="1" smtClean="0">
                <a:latin typeface="+mn-lt"/>
              </a:rPr>
              <a:t>Oper</a:t>
            </a:r>
            <a:r>
              <a:rPr lang="ru-RU" sz="3200" baseline="-25000" dirty="0" smtClean="0">
                <a:latin typeface="+mn-lt"/>
              </a:rPr>
              <a:t>2</a:t>
            </a:r>
            <a:r>
              <a:rPr lang="en-US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изменение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>
                <a:latin typeface="+mn-lt"/>
              </a:rPr>
              <a:t>= </a:t>
            </a:r>
            <a:r>
              <a:rPr lang="ru-RU" sz="3200" i="1" dirty="0" smtClean="0">
                <a:latin typeface="+mn-lt"/>
              </a:rPr>
              <a:t>претерпевать, подвергаться</a:t>
            </a:r>
            <a:endParaRPr lang="ru-RU" sz="3200" i="1" dirty="0">
              <a:latin typeface="+mn-lt"/>
            </a:endParaRPr>
          </a:p>
          <a:p>
            <a:pPr indent="360000">
              <a:defRPr/>
            </a:pPr>
            <a:r>
              <a:rPr lang="en-US" sz="3200" dirty="0" smtClean="0">
                <a:latin typeface="+mn-lt"/>
              </a:rPr>
              <a:t>Func</a:t>
            </a:r>
            <a:r>
              <a:rPr lang="en-US" sz="3200" baseline="-25000" dirty="0" smtClean="0">
                <a:latin typeface="+mn-lt"/>
              </a:rPr>
              <a:t>1</a:t>
            </a:r>
            <a:r>
              <a:rPr lang="en-US" sz="3200" dirty="0" smtClean="0">
                <a:latin typeface="+mn-lt"/>
              </a:rPr>
              <a:t> (</a:t>
            </a:r>
            <a:r>
              <a:rPr lang="ru-RU" sz="3200" i="1" dirty="0" smtClean="0">
                <a:latin typeface="+mn-lt"/>
              </a:rPr>
              <a:t>изменение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>
                <a:latin typeface="+mn-lt"/>
              </a:rPr>
              <a:t>= </a:t>
            </a:r>
            <a:r>
              <a:rPr lang="ru-RU" sz="3200" i="1" dirty="0" smtClean="0">
                <a:latin typeface="+mn-lt"/>
              </a:rPr>
              <a:t>исходить от</a:t>
            </a:r>
          </a:p>
          <a:p>
            <a:pPr indent="360000">
              <a:defRPr/>
            </a:pPr>
            <a:r>
              <a:rPr lang="en-US" sz="3200" dirty="0" smtClean="0">
                <a:latin typeface="+mn-lt"/>
              </a:rPr>
              <a:t>Func</a:t>
            </a:r>
            <a:r>
              <a:rPr lang="en-US" sz="3200" baseline="-25000" dirty="0" smtClean="0">
                <a:latin typeface="+mn-lt"/>
              </a:rPr>
              <a:t>2 </a:t>
            </a:r>
            <a:r>
              <a:rPr lang="en-US" sz="3200" dirty="0" smtClean="0">
                <a:latin typeface="+mn-lt"/>
              </a:rPr>
              <a:t>(</a:t>
            </a:r>
            <a:r>
              <a:rPr lang="ru-RU" sz="3200" i="1" dirty="0" smtClean="0">
                <a:latin typeface="+mn-lt"/>
              </a:rPr>
              <a:t>изменение</a:t>
            </a:r>
            <a:r>
              <a:rPr lang="ru-RU" sz="3200" dirty="0" smtClean="0">
                <a:latin typeface="+mn-lt"/>
              </a:rPr>
              <a:t>) </a:t>
            </a:r>
            <a:r>
              <a:rPr lang="ru-RU" sz="3200" dirty="0">
                <a:latin typeface="+mn-lt"/>
              </a:rPr>
              <a:t>= </a:t>
            </a:r>
            <a:r>
              <a:rPr lang="ru-RU" sz="3200" i="1" dirty="0" smtClean="0">
                <a:latin typeface="+mn-lt"/>
              </a:rPr>
              <a:t>касаться</a:t>
            </a:r>
          </a:p>
          <a:p>
            <a:pPr indent="360000">
              <a:defRPr/>
            </a:pPr>
            <a:r>
              <a:rPr lang="en-US" sz="3200" dirty="0" smtClean="0">
                <a:latin typeface="+mn-lt"/>
              </a:rPr>
              <a:t>Labor</a:t>
            </a:r>
            <a:r>
              <a:rPr lang="en-US" sz="3200" baseline="-25000" dirty="0" smtClean="0">
                <a:latin typeface="+mn-lt"/>
              </a:rPr>
              <a:t>12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изменение</a:t>
            </a:r>
            <a:r>
              <a:rPr lang="ru-RU" sz="3200" dirty="0">
                <a:latin typeface="+mn-lt"/>
              </a:rPr>
              <a:t>) = </a:t>
            </a:r>
            <a:r>
              <a:rPr lang="ru-RU" sz="3200" i="1" dirty="0" smtClean="0">
                <a:latin typeface="+mn-lt"/>
              </a:rPr>
              <a:t>подвергать</a:t>
            </a:r>
            <a:endParaRPr lang="ru-RU" sz="3200" baseline="-25000" dirty="0">
              <a:latin typeface="+mn-lt"/>
            </a:endParaRPr>
          </a:p>
        </p:txBody>
      </p:sp>
      <p:sp>
        <p:nvSpPr>
          <p:cNvPr id="89094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8909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9096" name="Нижний колонтитул 8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3635896" y="1988840"/>
            <a:ext cx="792088" cy="100404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499992" y="1988840"/>
            <a:ext cx="756084" cy="10040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7C68-D261-4C66-9150-1D9F46CA560D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61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Дата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2.03.2017</a:t>
            </a:r>
            <a:endParaRPr lang="ru-RU" dirty="0"/>
          </a:p>
        </p:txBody>
      </p:sp>
      <p:sp>
        <p:nvSpPr>
          <p:cNvPr id="8909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  <p:sp>
        <p:nvSpPr>
          <p:cNvPr id="89091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/>
          </a:p>
        </p:txBody>
      </p:sp>
      <p:sp>
        <p:nvSpPr>
          <p:cNvPr id="464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299" y="571500"/>
            <a:ext cx="8191165" cy="8112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ru-RU" sz="3600" b="1" dirty="0" smtClean="0"/>
              <a:t>Лексические функции и валентности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3033386" y="1628800"/>
            <a:ext cx="2783334" cy="255454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3200" i="1" dirty="0" smtClean="0">
                <a:latin typeface="+mn-lt"/>
              </a:rPr>
              <a:t>помощь</a:t>
            </a:r>
          </a:p>
          <a:p>
            <a:pPr>
              <a:defRPr/>
            </a:pPr>
            <a:endParaRPr lang="ru-RU" sz="3200" dirty="0" smtClean="0">
              <a:latin typeface="+mn-lt"/>
            </a:endParaRPr>
          </a:p>
          <a:p>
            <a:pPr algn="ctr">
              <a:defRPr/>
            </a:pPr>
            <a:endParaRPr lang="en-US" sz="3200" dirty="0" smtClean="0">
              <a:latin typeface="+mn-lt"/>
            </a:endParaRPr>
          </a:p>
          <a:p>
            <a:pPr algn="ctr">
              <a:defRPr/>
            </a:pPr>
            <a:r>
              <a:rPr lang="ru-RU" sz="3200" dirty="0" smtClean="0">
                <a:latin typeface="+mn-lt"/>
              </a:rPr>
              <a:t>чья кому в чем  </a:t>
            </a:r>
          </a:p>
          <a:p>
            <a:pPr>
              <a:defRPr/>
            </a:pPr>
            <a:endParaRPr lang="ru-RU" sz="3200" dirty="0" smtClean="0">
              <a:latin typeface="+mn-lt"/>
            </a:endParaRPr>
          </a:p>
        </p:txBody>
      </p:sp>
      <p:sp>
        <p:nvSpPr>
          <p:cNvPr id="89094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8909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>
              <a:latin typeface="Arial" charset="0"/>
            </a:endParaRPr>
          </a:p>
        </p:txBody>
      </p:sp>
      <p:sp>
        <p:nvSpPr>
          <p:cNvPr id="89096" name="Нижний колонтитул 8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200"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3419872" y="2276872"/>
            <a:ext cx="792088" cy="1004044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35996" y="2276872"/>
            <a:ext cx="756084" cy="10040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55976" y="2276872"/>
            <a:ext cx="0" cy="10040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87C68-D261-4C66-9150-1D9F46CA560D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8128" y="4005064"/>
            <a:ext cx="79687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3200" dirty="0"/>
              <a:t>Oper</a:t>
            </a:r>
            <a:r>
              <a:rPr lang="en-US" sz="3200" baseline="-25000" dirty="0"/>
              <a:t>1</a:t>
            </a:r>
            <a:r>
              <a:rPr lang="en-US" sz="3200" dirty="0"/>
              <a:t>(</a:t>
            </a:r>
            <a:r>
              <a:rPr lang="ru-RU" sz="3200" i="1" dirty="0"/>
              <a:t>помощь</a:t>
            </a:r>
            <a:r>
              <a:rPr lang="ru-RU" sz="3200" dirty="0"/>
              <a:t>) = </a:t>
            </a:r>
            <a:r>
              <a:rPr lang="ru-RU" sz="3200" i="1" dirty="0"/>
              <a:t>оказывать, приходить на</a:t>
            </a:r>
          </a:p>
          <a:p>
            <a:pPr>
              <a:defRPr/>
            </a:pPr>
            <a:r>
              <a:rPr lang="en-US" sz="3200" dirty="0" err="1"/>
              <a:t>Oper</a:t>
            </a:r>
            <a:r>
              <a:rPr lang="ru-RU" sz="3200" baseline="-25000" dirty="0"/>
              <a:t>2</a:t>
            </a:r>
            <a:r>
              <a:rPr lang="en-US" sz="3200" dirty="0"/>
              <a:t>(</a:t>
            </a:r>
            <a:r>
              <a:rPr lang="ru-RU" sz="3200" i="1" dirty="0"/>
              <a:t>помощь</a:t>
            </a:r>
            <a:r>
              <a:rPr lang="ru-RU" sz="3200" dirty="0"/>
              <a:t>) = </a:t>
            </a:r>
            <a:r>
              <a:rPr lang="ru-RU" sz="3200" i="1" dirty="0"/>
              <a:t>получать</a:t>
            </a:r>
          </a:p>
          <a:p>
            <a:pPr>
              <a:defRPr/>
            </a:pPr>
            <a:r>
              <a:rPr lang="en-US" sz="3200" dirty="0"/>
              <a:t>Func</a:t>
            </a:r>
            <a:r>
              <a:rPr lang="en-US" sz="3200" baseline="-25000" dirty="0"/>
              <a:t>1</a:t>
            </a:r>
            <a:r>
              <a:rPr lang="en-US" sz="3200" dirty="0"/>
              <a:t> (</a:t>
            </a:r>
            <a:r>
              <a:rPr lang="ru-RU" sz="3200" i="1" dirty="0"/>
              <a:t>помощь</a:t>
            </a:r>
            <a:r>
              <a:rPr lang="ru-RU" sz="3200" dirty="0"/>
              <a:t>) = </a:t>
            </a:r>
            <a:r>
              <a:rPr lang="ru-RU" sz="3200" i="1" dirty="0"/>
              <a:t>поступать от</a:t>
            </a:r>
          </a:p>
          <a:p>
            <a:pPr>
              <a:defRPr/>
            </a:pPr>
            <a:r>
              <a:rPr lang="en-US" sz="3200" dirty="0"/>
              <a:t>Func</a:t>
            </a:r>
            <a:r>
              <a:rPr lang="en-US" sz="3200" baseline="-25000" dirty="0"/>
              <a:t>2 </a:t>
            </a:r>
            <a:r>
              <a:rPr lang="en-US" sz="3200" dirty="0"/>
              <a:t>(</a:t>
            </a:r>
            <a:r>
              <a:rPr lang="ru-RU" sz="3200" i="1" dirty="0"/>
              <a:t>помощь</a:t>
            </a:r>
            <a:r>
              <a:rPr lang="ru-RU" sz="3200" dirty="0"/>
              <a:t>) = </a:t>
            </a:r>
            <a:r>
              <a:rPr lang="en-US" sz="3200" i="1" baseline="30000" dirty="0"/>
              <a:t>?</a:t>
            </a:r>
            <a:r>
              <a:rPr lang="ru-RU" sz="3200" i="1" dirty="0"/>
              <a:t>распространяться 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2492896"/>
            <a:ext cx="17281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1    2     3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0088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1AC6-BEB4-469A-BBB9-F84F059A07ED}" type="slidenum">
              <a:rPr lang="ru-RU" altLang="ru-RU"/>
              <a:pPr/>
              <a:t>83</a:t>
            </a:fld>
            <a:endParaRPr lang="ru-RU" altLang="ru-RU"/>
          </a:p>
        </p:txBody>
      </p:sp>
      <p:sp>
        <p:nvSpPr>
          <p:cNvPr id="67586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/>
              <a:t>Лексические функции и валентности</a:t>
            </a:r>
            <a:endParaRPr lang="ru-RU" altLang="ru-RU" sz="3600" b="1" dirty="0"/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482062"/>
              </p:ext>
            </p:extLst>
          </p:nvPr>
        </p:nvGraphicFramePr>
        <p:xfrm>
          <a:off x="1630363" y="2354263"/>
          <a:ext cx="5830887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Документ" r:id="rId3" imgW="6111518" imgH="3276465" progId="Word.Document.8">
                  <p:embed/>
                </p:oleObj>
              </mc:Choice>
              <mc:Fallback>
                <p:oleObj name="Документ" r:id="rId3" imgW="6111518" imgH="3276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354263"/>
                        <a:ext cx="5830887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3419475" y="3429000"/>
            <a:ext cx="7921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4284663" y="3429000"/>
            <a:ext cx="19431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82700" y="5451321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Министр направил приглашение. </a:t>
            </a:r>
            <a:br>
              <a:rPr lang="ru-RU" sz="2000" i="1" dirty="0" smtClean="0"/>
            </a:br>
            <a:r>
              <a:rPr lang="ru-RU" sz="2000" i="1" dirty="0" smtClean="0"/>
              <a:t>Посол получил приглашение.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906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1D98B-68E6-4AB0-B8A4-90F98475AC4A}" type="slidenum">
              <a:rPr lang="ru-RU" altLang="ru-RU"/>
              <a:pPr>
                <a:defRPr/>
              </a:pPr>
              <a:t>84</a:t>
            </a:fld>
            <a:endParaRPr lang="ru-RU" altLang="ru-RU"/>
          </a:p>
        </p:txBody>
      </p:sp>
      <p:sp>
        <p:nvSpPr>
          <p:cNvPr id="67586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 sz="3600" b="1" dirty="0"/>
              <a:t>Лексические функции и валентности</a:t>
            </a:r>
            <a:endParaRPr lang="ru-RU" altLang="ru-RU" sz="3600" b="1" dirty="0"/>
          </a:p>
        </p:txBody>
      </p:sp>
      <p:graphicFrame>
        <p:nvGraphicFramePr>
          <p:cNvPr id="307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68544"/>
              </p:ext>
            </p:extLst>
          </p:nvPr>
        </p:nvGraphicFramePr>
        <p:xfrm>
          <a:off x="1454150" y="2133600"/>
          <a:ext cx="65690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6942523" imgH="3273225" progId="Word.Document.8">
                  <p:embed/>
                </p:oleObj>
              </mc:Choice>
              <mc:Fallback>
                <p:oleObj name="Document" r:id="rId3" imgW="6942523" imgH="3273225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133600"/>
                        <a:ext cx="6569075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Line 6"/>
          <p:cNvSpPr>
            <a:spLocks noChangeShapeType="1"/>
          </p:cNvSpPr>
          <p:nvPr/>
        </p:nvSpPr>
        <p:spPr bwMode="auto">
          <a:xfrm flipH="1">
            <a:off x="3419475" y="3429000"/>
            <a:ext cx="7921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3083" name="Line 7"/>
          <p:cNvSpPr>
            <a:spLocks noChangeShapeType="1"/>
          </p:cNvSpPr>
          <p:nvPr/>
        </p:nvSpPr>
        <p:spPr bwMode="auto">
          <a:xfrm>
            <a:off x="4284663" y="3429000"/>
            <a:ext cx="19431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82700" y="5451321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Приглашение исходит от министра. </a:t>
            </a:r>
            <a:br>
              <a:rPr lang="ru-RU" sz="2000" i="1" dirty="0" smtClean="0"/>
            </a:br>
            <a:r>
              <a:rPr lang="ru-RU" sz="2000" i="1" dirty="0" smtClean="0"/>
              <a:t>Приглашение распространяется на посла.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4232796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1AC6-BEB4-469A-BBB9-F84F059A07ED}" type="slidenum">
              <a:rPr lang="ru-RU" altLang="ru-RU"/>
              <a:pPr/>
              <a:t>85</a:t>
            </a:fld>
            <a:endParaRPr lang="ru-RU" altLang="ru-RU"/>
          </a:p>
        </p:txBody>
      </p:sp>
      <p:sp>
        <p:nvSpPr>
          <p:cNvPr id="67586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/>
              <a:t>Лексические функции и валентности</a:t>
            </a:r>
            <a:endParaRPr lang="ru-RU" altLang="ru-RU" sz="3600" b="1" dirty="0"/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16063" y="2354263"/>
          <a:ext cx="6061075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Документ" r:id="rId3" imgW="6355080" imgH="3276720" progId="Word.Document.8">
                  <p:embed/>
                </p:oleObj>
              </mc:Choice>
              <mc:Fallback>
                <p:oleObj name="Документ" r:id="rId3" imgW="6355080" imgH="3276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354263"/>
                        <a:ext cx="6061075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3419475" y="3429000"/>
            <a:ext cx="7921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4284663" y="3429000"/>
            <a:ext cx="19431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8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Дата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2.03.2017</a:t>
            </a:r>
          </a:p>
        </p:txBody>
      </p:sp>
      <p:sp>
        <p:nvSpPr>
          <p:cNvPr id="464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4413" y="188640"/>
            <a:ext cx="7280275" cy="8112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eaLnBrk="1" hangingPunct="1">
              <a:defRPr/>
            </a:pPr>
            <a:r>
              <a:rPr lang="ru-RU" sz="4000" b="1" dirty="0" smtClean="0">
                <a:latin typeface="+mj-lt"/>
              </a:rPr>
              <a:t>Примеры</a:t>
            </a:r>
            <a:r>
              <a:rPr lang="ru-RU" sz="4000" b="1" dirty="0" smtClean="0"/>
              <a:t> ЛФ </a:t>
            </a:r>
            <a:r>
              <a:rPr lang="en-US" sz="4000" b="1" dirty="0" err="1" smtClean="0"/>
              <a:t>Oper</a:t>
            </a:r>
            <a:endParaRPr lang="ru-RU" sz="4000" b="1" dirty="0" smtClean="0"/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323529" y="1124744"/>
            <a:ext cx="835292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Oper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влияние</a:t>
            </a:r>
            <a:r>
              <a:rPr lang="ru-RU" sz="2800" dirty="0">
                <a:latin typeface="+mn-lt"/>
              </a:rPr>
              <a:t>) = </a:t>
            </a:r>
            <a:r>
              <a:rPr lang="ru-RU" sz="2800" i="1" dirty="0" smtClean="0">
                <a:latin typeface="+mn-lt"/>
              </a:rPr>
              <a:t>оказывать</a:t>
            </a:r>
            <a:endParaRPr lang="en-US" sz="2800" i="1" dirty="0" smtClean="0">
              <a:latin typeface="+mn-lt"/>
            </a:endParaRPr>
          </a:p>
          <a:p>
            <a:pPr>
              <a:defRPr/>
            </a:pPr>
            <a:r>
              <a:rPr lang="en-US" sz="2800" dirty="0" err="1" smtClean="0">
                <a:latin typeface="+mn-lt"/>
              </a:rPr>
              <a:t>Oper</a:t>
            </a:r>
            <a:r>
              <a:rPr lang="ru-RU" sz="2800" baseline="-25000" dirty="0" smtClean="0"/>
              <a:t>2</a:t>
            </a:r>
            <a:r>
              <a:rPr lang="en-US" sz="2800" i="1" dirty="0" smtClean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влияние)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:</a:t>
            </a:r>
            <a:r>
              <a:rPr lang="ru-RU" sz="2800" i="1" dirty="0" smtClean="0">
                <a:latin typeface="+mn-lt"/>
              </a:rPr>
              <a:t>находиться1&lt;под2&gt;/</a:t>
            </a:r>
            <a:endParaRPr lang="en-US" sz="2800" i="1" dirty="0" smtClean="0">
              <a:latin typeface="+mn-lt"/>
            </a:endParaRPr>
          </a:p>
          <a:p>
            <a:pPr>
              <a:defRPr/>
            </a:pPr>
            <a:r>
              <a:rPr lang="en-US" sz="2800" i="1" dirty="0" smtClean="0">
                <a:latin typeface="+mn-lt"/>
              </a:rPr>
              <a:t>	</a:t>
            </a:r>
            <a:r>
              <a:rPr lang="ru-RU" sz="2800" i="1" dirty="0" smtClean="0">
                <a:latin typeface="+mn-lt"/>
              </a:rPr>
              <a:t>быть&lt;под2&gt;/подвергаться/</a:t>
            </a:r>
            <a:r>
              <a:rPr lang="en-US" sz="2800" i="1" dirty="0" smtClean="0">
                <a:latin typeface="+mn-lt"/>
              </a:rPr>
              <a:t/>
            </a:r>
            <a:br>
              <a:rPr lang="en-US" sz="2800" i="1" dirty="0" smtClean="0">
                <a:latin typeface="+mn-lt"/>
              </a:rPr>
            </a:br>
            <a:r>
              <a:rPr lang="en-US" sz="2800" i="1" dirty="0" smtClean="0">
                <a:latin typeface="+mn-lt"/>
              </a:rPr>
              <a:t>	</a:t>
            </a:r>
            <a:r>
              <a:rPr lang="ru-RU" sz="2800" i="1" dirty="0" smtClean="0">
                <a:latin typeface="+mn-lt"/>
              </a:rPr>
              <a:t>испытывать2</a:t>
            </a:r>
          </a:p>
          <a:p>
            <a:pPr>
              <a:defRPr/>
            </a:pPr>
            <a:r>
              <a:rPr lang="en-US" sz="2800" dirty="0" smtClean="0">
                <a:latin typeface="+mn-lt"/>
              </a:rPr>
              <a:t>Oper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эффект</a:t>
            </a:r>
            <a:r>
              <a:rPr lang="ru-RU" sz="2800" dirty="0">
                <a:latin typeface="+mn-lt"/>
              </a:rPr>
              <a:t>) = </a:t>
            </a:r>
            <a:r>
              <a:rPr lang="ru-RU" sz="2800" i="1" dirty="0">
                <a:latin typeface="+mn-lt"/>
              </a:rPr>
              <a:t>оказывать</a:t>
            </a:r>
            <a:r>
              <a:rPr lang="en-US" sz="2800" i="1" dirty="0">
                <a:latin typeface="+mn-lt"/>
              </a:rPr>
              <a:t>/</a:t>
            </a:r>
            <a:r>
              <a:rPr lang="ru-RU" sz="2800" i="1" dirty="0">
                <a:latin typeface="+mn-lt"/>
              </a:rPr>
              <a:t>производить</a:t>
            </a:r>
          </a:p>
          <a:p>
            <a:pPr>
              <a:defRPr/>
            </a:pPr>
            <a:r>
              <a:rPr lang="en-US" sz="2800" dirty="0">
                <a:latin typeface="+mn-lt"/>
              </a:rPr>
              <a:t>Oper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 (</a:t>
            </a:r>
            <a:r>
              <a:rPr lang="ru-RU" sz="2800" i="1" dirty="0">
                <a:latin typeface="+mn-lt"/>
              </a:rPr>
              <a:t>арест</a:t>
            </a:r>
            <a:r>
              <a:rPr lang="ru-RU" sz="2800" dirty="0">
                <a:latin typeface="+mn-lt"/>
              </a:rPr>
              <a:t>) = </a:t>
            </a:r>
            <a:r>
              <a:rPr lang="ru-RU" sz="2800" i="1" dirty="0" smtClean="0">
                <a:latin typeface="+mn-lt"/>
              </a:rPr>
              <a:t>производить</a:t>
            </a:r>
            <a:endParaRPr lang="en-US" sz="2800" i="1" dirty="0" smtClean="0">
              <a:latin typeface="+mn-lt"/>
            </a:endParaRPr>
          </a:p>
          <a:p>
            <a:pPr>
              <a:defRPr/>
            </a:pPr>
            <a:r>
              <a:rPr lang="en-US" sz="2800" dirty="0" smtClean="0">
                <a:latin typeface="+mn-lt"/>
              </a:rPr>
              <a:t>Oper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арест</a:t>
            </a:r>
            <a:r>
              <a:rPr lang="ru-RU" sz="2800" dirty="0">
                <a:latin typeface="+mn-lt"/>
              </a:rPr>
              <a:t>) = </a:t>
            </a:r>
            <a:r>
              <a:rPr lang="ru-RU" sz="2800" i="1" dirty="0">
                <a:latin typeface="+mn-lt"/>
              </a:rPr>
              <a:t>быть&lt;под2&gt;/подвергаться/</a:t>
            </a:r>
            <a:r>
              <a:rPr lang="en-US" sz="2800" i="1" dirty="0">
                <a:latin typeface="+mn-lt"/>
              </a:rPr>
              <a:t/>
            </a:r>
            <a:br>
              <a:rPr lang="en-US" sz="2800" i="1" dirty="0">
                <a:latin typeface="+mn-lt"/>
              </a:rPr>
            </a:br>
            <a:r>
              <a:rPr lang="en-US" sz="2800" i="1" dirty="0">
                <a:latin typeface="+mn-lt"/>
              </a:rPr>
              <a:t>	</a:t>
            </a:r>
            <a:r>
              <a:rPr lang="ru-RU" sz="2800" i="1" dirty="0" smtClean="0">
                <a:latin typeface="+mn-lt"/>
              </a:rPr>
              <a:t>сидеть&lt;под2</a:t>
            </a:r>
            <a:r>
              <a:rPr lang="ru-RU" sz="2800" i="1" dirty="0">
                <a:latin typeface="+mn-lt"/>
              </a:rPr>
              <a:t>&gt;/ </a:t>
            </a:r>
            <a:r>
              <a:rPr lang="ru-RU" sz="2800" i="1" dirty="0" smtClean="0">
                <a:latin typeface="+mn-lt"/>
              </a:rPr>
              <a:t>находиться&lt;под2</a:t>
            </a:r>
            <a:r>
              <a:rPr lang="en-US" sz="2800" i="1" dirty="0" smtClean="0">
                <a:latin typeface="+mn-lt"/>
              </a:rPr>
              <a:t>&gt;</a:t>
            </a:r>
            <a:endParaRPr lang="en-US" sz="2800" dirty="0">
              <a:latin typeface="+mn-lt"/>
            </a:endParaRPr>
          </a:p>
          <a:p>
            <a:pPr>
              <a:defRPr/>
            </a:pPr>
            <a:r>
              <a:rPr lang="en-US" sz="2800" dirty="0" smtClean="0">
                <a:latin typeface="+mn-lt"/>
              </a:rPr>
              <a:t>Oper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обстрел</a:t>
            </a:r>
            <a:r>
              <a:rPr lang="ru-RU" sz="2800" dirty="0">
                <a:latin typeface="+mn-lt"/>
              </a:rPr>
              <a:t>) = </a:t>
            </a:r>
            <a:r>
              <a:rPr lang="ru-RU" sz="2800" i="1" dirty="0">
                <a:latin typeface="+mn-lt"/>
              </a:rPr>
              <a:t>вести</a:t>
            </a:r>
            <a:r>
              <a:rPr lang="en-US" sz="2800" i="1" dirty="0">
                <a:latin typeface="+mn-lt"/>
              </a:rPr>
              <a:t>/</a:t>
            </a:r>
            <a:r>
              <a:rPr lang="ru-RU" sz="2800" i="1" dirty="0" smtClean="0">
                <a:latin typeface="+mn-lt"/>
              </a:rPr>
              <a:t>производить</a:t>
            </a:r>
            <a:endParaRPr lang="en-US" sz="2800" i="1" dirty="0" smtClean="0">
              <a:latin typeface="+mn-lt"/>
            </a:endParaRPr>
          </a:p>
          <a:p>
            <a:pPr>
              <a:defRPr/>
            </a:pPr>
            <a:r>
              <a:rPr lang="en-US" sz="2800" dirty="0">
                <a:latin typeface="+mn-lt"/>
              </a:rPr>
              <a:t>Oper2 (</a:t>
            </a:r>
            <a:r>
              <a:rPr lang="ru-RU" sz="2800" i="1" dirty="0">
                <a:latin typeface="+mn-lt"/>
              </a:rPr>
              <a:t>обстрел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</a:rPr>
              <a:t>= </a:t>
            </a:r>
            <a:r>
              <a:rPr lang="ru-RU" sz="2800" i="1" dirty="0">
                <a:latin typeface="+mn-lt"/>
              </a:rPr>
              <a:t>находиться</a:t>
            </a:r>
            <a:r>
              <a:rPr lang="en-US" sz="2800" i="1" dirty="0">
                <a:latin typeface="+mn-lt"/>
              </a:rPr>
              <a:t>/</a:t>
            </a:r>
            <a:r>
              <a:rPr lang="ru-RU" sz="2800" i="1" dirty="0">
                <a:latin typeface="+mn-lt"/>
              </a:rPr>
              <a:t>попадать</a:t>
            </a:r>
            <a:r>
              <a:rPr lang="en-US" sz="2800" i="1" dirty="0">
                <a:latin typeface="+mn-lt"/>
              </a:rPr>
              <a:t>&lt;</a:t>
            </a:r>
            <a:r>
              <a:rPr lang="ru-RU" sz="2800" i="1" dirty="0">
                <a:latin typeface="+mn-lt"/>
              </a:rPr>
              <a:t>под1</a:t>
            </a:r>
            <a:r>
              <a:rPr lang="en-US" sz="2800" i="1" dirty="0">
                <a:latin typeface="+mn-lt"/>
              </a:rPr>
              <a:t>&gt;</a:t>
            </a:r>
            <a:endParaRPr lang="ru-RU" sz="2800" i="1" dirty="0">
              <a:latin typeface="+mn-lt"/>
            </a:endParaRPr>
          </a:p>
          <a:p>
            <a:pPr>
              <a:defRPr/>
            </a:pPr>
            <a:r>
              <a:rPr lang="en-US" sz="2800" dirty="0">
                <a:latin typeface="+mn-lt"/>
              </a:rPr>
              <a:t>Oper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болезнь</a:t>
            </a:r>
            <a:r>
              <a:rPr lang="ru-RU" sz="2800" dirty="0">
                <a:latin typeface="+mn-lt"/>
              </a:rPr>
              <a:t>) = </a:t>
            </a:r>
            <a:r>
              <a:rPr lang="ru-RU" sz="2800" i="1" dirty="0">
                <a:latin typeface="+mn-lt"/>
              </a:rPr>
              <a:t>болеть</a:t>
            </a:r>
          </a:p>
          <a:p>
            <a:pPr>
              <a:defRPr/>
            </a:pPr>
            <a:r>
              <a:rPr lang="en-US" sz="2800" dirty="0">
                <a:latin typeface="+mn-lt"/>
              </a:rPr>
              <a:t>Oper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расстройство</a:t>
            </a:r>
            <a:r>
              <a:rPr lang="ru-RU" sz="2800" dirty="0">
                <a:latin typeface="+mn-lt"/>
              </a:rPr>
              <a:t>) = </a:t>
            </a:r>
            <a:r>
              <a:rPr lang="ru-RU" sz="2800" i="1" dirty="0">
                <a:latin typeface="+mn-lt"/>
              </a:rPr>
              <a:t>страдать</a:t>
            </a:r>
            <a:endParaRPr lang="ru-RU" sz="3200" dirty="0">
              <a:latin typeface="+mn-lt"/>
            </a:endParaRPr>
          </a:p>
        </p:txBody>
      </p:sp>
      <p:sp>
        <p:nvSpPr>
          <p:cNvPr id="4103" name="Дата 7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/>
          </a:p>
        </p:txBody>
      </p:sp>
      <p:sp>
        <p:nvSpPr>
          <p:cNvPr id="4104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919C8-22CC-4BA0-863D-F52AAFD8A5DC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ШАД: правиловый МП. Лекции 5-6.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70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E7F6B-C97C-4AA9-9493-6DF52648ED26}" type="slidenum">
              <a:rPr lang="ru-RU" altLang="ru-RU"/>
              <a:pPr>
                <a:defRPr/>
              </a:pPr>
              <a:t>87</a:t>
            </a:fld>
            <a:endParaRPr lang="ru-RU" altLang="ru-RU"/>
          </a:p>
        </p:txBody>
      </p:sp>
      <p:sp>
        <p:nvSpPr>
          <p:cNvPr id="70658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ru-RU" altLang="ru-RU" b="1" dirty="0">
                <a:latin typeface="+mj-lt"/>
              </a:rPr>
              <a:t>Примеры</a:t>
            </a:r>
            <a:r>
              <a:rPr lang="en-US" altLang="ru-RU" b="1" dirty="0">
                <a:latin typeface="+mj-lt"/>
              </a:rPr>
              <a:t> LF </a:t>
            </a:r>
            <a:r>
              <a:rPr lang="en-US" altLang="ru-RU" b="1" dirty="0" err="1">
                <a:latin typeface="+mj-lt"/>
              </a:rPr>
              <a:t>Func</a:t>
            </a:r>
            <a:endParaRPr lang="ru-RU" altLang="ru-RU" b="1" dirty="0">
              <a:latin typeface="+mj-lt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altLang="ru-RU" dirty="0" smtClean="0">
                <a:latin typeface="Arial" charset="0"/>
              </a:rPr>
              <a:t>Func</a:t>
            </a:r>
            <a:r>
              <a:rPr lang="en-US" altLang="ru-RU" baseline="-25000" dirty="0" smtClean="0">
                <a:latin typeface="Arial" charset="0"/>
              </a:rPr>
              <a:t>1</a:t>
            </a:r>
            <a:r>
              <a:rPr lang="en-US" altLang="ru-RU" dirty="0" smtClean="0">
                <a:latin typeface="Arial" charset="0"/>
              </a:rPr>
              <a:t> (</a:t>
            </a:r>
            <a:r>
              <a:rPr lang="ru-RU" altLang="ru-RU" i="1" dirty="0" smtClean="0">
                <a:latin typeface="Arial" charset="0"/>
              </a:rPr>
              <a:t>страх</a:t>
            </a:r>
            <a:r>
              <a:rPr lang="en-US" altLang="ru-RU" i="1" dirty="0" smtClean="0">
                <a:latin typeface="Arial" charset="0"/>
              </a:rPr>
              <a:t>) = </a:t>
            </a:r>
            <a:r>
              <a:rPr lang="ru-RU" altLang="ru-RU" i="1" dirty="0" smtClean="0">
                <a:latin typeface="Arial" charset="0"/>
              </a:rPr>
              <a:t>владеть</a:t>
            </a:r>
            <a:endParaRPr lang="en-US" altLang="ru-RU" i="1" dirty="0" smtClean="0">
              <a:latin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ru-RU" dirty="0" smtClean="0">
                <a:latin typeface="Arial" charset="0"/>
              </a:rPr>
              <a:t>Func</a:t>
            </a:r>
            <a:r>
              <a:rPr lang="en-US" altLang="ru-RU" baseline="-25000" dirty="0" smtClean="0">
                <a:latin typeface="Arial" charset="0"/>
              </a:rPr>
              <a:t>1</a:t>
            </a:r>
            <a:r>
              <a:rPr lang="en-US" altLang="ru-RU" dirty="0" smtClean="0">
                <a:latin typeface="Arial" charset="0"/>
              </a:rPr>
              <a:t> (</a:t>
            </a:r>
            <a:r>
              <a:rPr lang="ru-RU" altLang="ru-RU" i="1" dirty="0" smtClean="0">
                <a:latin typeface="Arial" charset="0"/>
              </a:rPr>
              <a:t>ответственность</a:t>
            </a:r>
            <a:r>
              <a:rPr lang="en-US" altLang="ru-RU" dirty="0" smtClean="0">
                <a:latin typeface="Arial" charset="0"/>
              </a:rPr>
              <a:t>)</a:t>
            </a:r>
            <a:r>
              <a:rPr lang="en-US" altLang="ru-RU" i="1" dirty="0" smtClean="0">
                <a:latin typeface="Arial" charset="0"/>
              </a:rPr>
              <a:t> = </a:t>
            </a:r>
            <a:r>
              <a:rPr lang="ru-RU" altLang="ru-RU" i="1" dirty="0" smtClean="0">
                <a:latin typeface="Arial" charset="0"/>
              </a:rPr>
              <a:t>лежать (на2</a:t>
            </a:r>
            <a:r>
              <a:rPr lang="en-US" altLang="ru-RU" i="1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altLang="ru-RU" dirty="0" smtClean="0">
                <a:latin typeface="Arial" charset="0"/>
              </a:rPr>
              <a:t>Func</a:t>
            </a:r>
            <a:r>
              <a:rPr lang="en-US" altLang="ru-RU" baseline="-25000" dirty="0" smtClean="0">
                <a:latin typeface="Arial" charset="0"/>
              </a:rPr>
              <a:t>1</a:t>
            </a:r>
            <a:r>
              <a:rPr lang="en-US" altLang="ru-RU" dirty="0" smtClean="0">
                <a:latin typeface="Arial" charset="0"/>
              </a:rPr>
              <a:t> (</a:t>
            </a:r>
            <a:r>
              <a:rPr lang="ru-RU" altLang="ru-RU" i="1" dirty="0" smtClean="0">
                <a:latin typeface="Arial" charset="0"/>
              </a:rPr>
              <a:t>кашель</a:t>
            </a:r>
            <a:r>
              <a:rPr lang="en-US" altLang="ru-RU" i="1" dirty="0" smtClean="0">
                <a:latin typeface="Arial" charset="0"/>
              </a:rPr>
              <a:t>) = </a:t>
            </a:r>
            <a:r>
              <a:rPr lang="ru-RU" altLang="ru-RU" i="1" dirty="0" smtClean="0">
                <a:latin typeface="Arial" charset="0"/>
              </a:rPr>
              <a:t>быть (у), мучить</a:t>
            </a:r>
            <a:endParaRPr lang="en-US" altLang="ru-RU" i="1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altLang="ru-RU" dirty="0" smtClean="0">
                <a:latin typeface="Arial" charset="0"/>
              </a:rPr>
              <a:t>Func</a:t>
            </a:r>
            <a:r>
              <a:rPr lang="en-US" altLang="ru-RU" baseline="-25000" dirty="0" smtClean="0">
                <a:latin typeface="Arial" charset="0"/>
              </a:rPr>
              <a:t>2</a:t>
            </a:r>
            <a:r>
              <a:rPr lang="en-US" altLang="ru-RU" dirty="0" smtClean="0">
                <a:latin typeface="Arial" charset="0"/>
              </a:rPr>
              <a:t> </a:t>
            </a:r>
            <a:r>
              <a:rPr lang="en-US" altLang="ru-RU" dirty="0">
                <a:latin typeface="Arial" charset="0"/>
              </a:rPr>
              <a:t>(</a:t>
            </a:r>
            <a:r>
              <a:rPr lang="ru-RU" altLang="ru-RU" i="1" dirty="0">
                <a:latin typeface="Arial" charset="0"/>
              </a:rPr>
              <a:t>решение</a:t>
            </a:r>
            <a:r>
              <a:rPr lang="en-US" altLang="ru-RU" dirty="0">
                <a:latin typeface="Arial" charset="0"/>
              </a:rPr>
              <a:t>) =  </a:t>
            </a:r>
            <a:r>
              <a:rPr lang="ru-RU" altLang="ru-RU" i="1" dirty="0">
                <a:latin typeface="Arial" charset="0"/>
              </a:rPr>
              <a:t>касаться</a:t>
            </a:r>
            <a:endParaRPr lang="en-US" altLang="ru-RU" i="1" dirty="0">
              <a:latin typeface="Arial" charset="0"/>
            </a:endParaRPr>
          </a:p>
          <a:p>
            <a:pPr marL="0" indent="0">
              <a:buNone/>
            </a:pPr>
            <a:r>
              <a:rPr lang="en-US" altLang="ru-RU" dirty="0" smtClean="0">
                <a:latin typeface="Arial" charset="0"/>
              </a:rPr>
              <a:t>Func</a:t>
            </a:r>
            <a:r>
              <a:rPr lang="en-US" altLang="ru-RU" baseline="-25000" dirty="0" smtClean="0">
                <a:latin typeface="Arial" charset="0"/>
              </a:rPr>
              <a:t>2</a:t>
            </a:r>
            <a:r>
              <a:rPr lang="en-US" altLang="ru-RU" dirty="0" smtClean="0">
                <a:latin typeface="Arial" charset="0"/>
              </a:rPr>
              <a:t> (</a:t>
            </a:r>
            <a:r>
              <a:rPr lang="ru-RU" altLang="ru-RU" i="1" dirty="0" smtClean="0">
                <a:latin typeface="Arial" charset="0"/>
              </a:rPr>
              <a:t>нагрузка</a:t>
            </a:r>
            <a:r>
              <a:rPr lang="en-US" altLang="ru-RU" dirty="0" smtClean="0">
                <a:latin typeface="Arial" charset="0"/>
              </a:rPr>
              <a:t>) </a:t>
            </a:r>
            <a:r>
              <a:rPr lang="en-US" altLang="ru-RU" dirty="0">
                <a:latin typeface="Arial" charset="0"/>
              </a:rPr>
              <a:t>= </a:t>
            </a:r>
            <a:r>
              <a:rPr lang="ru-RU" altLang="ru-RU" i="1" dirty="0" smtClean="0">
                <a:latin typeface="Arial" charset="0"/>
              </a:rPr>
              <a:t>ложиться (на1</a:t>
            </a:r>
            <a:r>
              <a:rPr lang="en-US" altLang="ru-RU" i="1" dirty="0" smtClean="0">
                <a:latin typeface="Arial" charset="0"/>
              </a:rPr>
              <a:t>)</a:t>
            </a:r>
            <a:endParaRPr lang="en-US" altLang="ru-RU" i="1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ru-RU" dirty="0" smtClean="0">
                <a:latin typeface="Arial" charset="0"/>
              </a:rPr>
              <a:t>Func</a:t>
            </a:r>
            <a:r>
              <a:rPr lang="en-US" altLang="ru-RU" baseline="-25000" dirty="0" smtClean="0">
                <a:latin typeface="Arial" charset="0"/>
              </a:rPr>
              <a:t>2</a:t>
            </a:r>
            <a:r>
              <a:rPr lang="en-US" altLang="ru-RU" dirty="0" smtClean="0">
                <a:latin typeface="Arial" charset="0"/>
              </a:rPr>
              <a:t> (</a:t>
            </a:r>
            <a:r>
              <a:rPr lang="ru-RU" altLang="ru-RU" i="1" dirty="0" smtClean="0">
                <a:latin typeface="Arial" charset="0"/>
              </a:rPr>
              <a:t>подозрение</a:t>
            </a:r>
            <a:r>
              <a:rPr lang="en-US" altLang="ru-RU" dirty="0" smtClean="0">
                <a:latin typeface="Arial" charset="0"/>
              </a:rPr>
              <a:t>) = </a:t>
            </a:r>
            <a:r>
              <a:rPr lang="ru-RU" altLang="ru-RU" i="1" dirty="0" smtClean="0">
                <a:latin typeface="Arial" charset="0"/>
              </a:rPr>
              <a:t>пасть (на1</a:t>
            </a:r>
            <a:r>
              <a:rPr lang="en-US" altLang="ru-RU" i="1" dirty="0" smtClean="0">
                <a:latin typeface="Arial" charset="0"/>
              </a:rPr>
              <a:t>)</a:t>
            </a:r>
            <a:endParaRPr lang="ru-RU" altLang="ru-RU" i="1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altLang="ru-RU" dirty="0" smtClean="0">
                <a:latin typeface="Arial" charset="0"/>
              </a:rPr>
              <a:t>Func</a:t>
            </a:r>
            <a:r>
              <a:rPr lang="en-US" altLang="ru-RU" baseline="-25000" dirty="0" smtClean="0">
                <a:latin typeface="Arial" charset="0"/>
              </a:rPr>
              <a:t>2</a:t>
            </a:r>
            <a:r>
              <a:rPr lang="en-US" altLang="ru-RU" dirty="0" smtClean="0">
                <a:latin typeface="Arial" charset="0"/>
              </a:rPr>
              <a:t> (</a:t>
            </a:r>
            <a:r>
              <a:rPr lang="ru-RU" altLang="ru-RU" i="1" dirty="0" smtClean="0">
                <a:latin typeface="Arial" charset="0"/>
              </a:rPr>
              <a:t>мораль</a:t>
            </a:r>
            <a:r>
              <a:rPr lang="en-US" altLang="ru-RU" dirty="0" smtClean="0">
                <a:latin typeface="Arial" charset="0"/>
              </a:rPr>
              <a:t>) </a:t>
            </a:r>
            <a:r>
              <a:rPr lang="en-US" altLang="ru-RU" dirty="0">
                <a:latin typeface="Arial" charset="0"/>
              </a:rPr>
              <a:t>= </a:t>
            </a:r>
            <a:r>
              <a:rPr lang="ru-RU" altLang="ru-RU" i="1" dirty="0" smtClean="0">
                <a:latin typeface="Arial" charset="0"/>
              </a:rPr>
              <a:t>состоять (в2</a:t>
            </a:r>
            <a:r>
              <a:rPr lang="en-US" altLang="ru-RU" i="1" dirty="0" smtClean="0">
                <a:latin typeface="Arial" charset="0"/>
              </a:rPr>
              <a:t>)</a:t>
            </a:r>
            <a:r>
              <a:rPr lang="ru-RU" altLang="ru-RU" i="1" dirty="0" smtClean="0">
                <a:latin typeface="Arial" charset="0"/>
              </a:rPr>
              <a:t>, </a:t>
            </a:r>
            <a:br>
              <a:rPr lang="ru-RU" altLang="ru-RU" i="1" dirty="0" smtClean="0">
                <a:latin typeface="Arial" charset="0"/>
              </a:rPr>
            </a:br>
            <a:r>
              <a:rPr lang="ru-RU" altLang="ru-RU" i="1" dirty="0" smtClean="0">
                <a:latin typeface="Arial" charset="0"/>
              </a:rPr>
              <a:t>			    заключаться (в2)</a:t>
            </a:r>
            <a:endParaRPr lang="ru-RU" altLang="ru-RU" i="1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US" altLang="ru-RU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440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7401-284B-41B1-B7E7-4045277B7FE8}" type="slidenum">
              <a:rPr lang="ru-RU" altLang="ru-RU"/>
              <a:pPr/>
              <a:t>88</a:t>
            </a:fld>
            <a:endParaRPr lang="ru-RU" altLang="ru-RU"/>
          </a:p>
        </p:txBody>
      </p:sp>
      <p:sp>
        <p:nvSpPr>
          <p:cNvPr id="69634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b="1" dirty="0">
                <a:latin typeface="+mj-lt"/>
              </a:rPr>
              <a:t>Примеры</a:t>
            </a:r>
            <a:r>
              <a:rPr lang="en-US" altLang="ru-RU" b="1" dirty="0">
                <a:latin typeface="+mj-lt"/>
              </a:rPr>
              <a:t> LF </a:t>
            </a:r>
            <a:r>
              <a:rPr lang="en-US" altLang="ru-RU" b="1" dirty="0" err="1">
                <a:latin typeface="+mj-lt"/>
              </a:rPr>
              <a:t>Oper</a:t>
            </a:r>
            <a:endParaRPr lang="ru-RU" altLang="ru-RU" b="1" dirty="0">
              <a:latin typeface="+mj-lt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Arial" charset="0"/>
              </a:rPr>
              <a:t>Oper</a:t>
            </a:r>
            <a:r>
              <a:rPr lang="ru-RU" altLang="ru-RU" baseline="-25000" dirty="0">
                <a:latin typeface="Arial" charset="0"/>
              </a:rPr>
              <a:t>1</a:t>
            </a:r>
            <a:r>
              <a:rPr lang="ru-RU" altLang="ru-RU" dirty="0">
                <a:latin typeface="Arial" charset="0"/>
              </a:rPr>
              <a:t> (</a:t>
            </a:r>
            <a:r>
              <a:rPr lang="ru-RU" altLang="ru-RU" i="1" dirty="0" err="1">
                <a:latin typeface="Arial" charset="0"/>
              </a:rPr>
              <a:t>invitation</a:t>
            </a:r>
            <a:r>
              <a:rPr lang="ru-RU" altLang="ru-RU" dirty="0">
                <a:latin typeface="Arial" charset="0"/>
              </a:rPr>
              <a:t>) = </a:t>
            </a:r>
            <a:r>
              <a:rPr lang="ru-RU" altLang="ru-RU" i="1" dirty="0" err="1">
                <a:latin typeface="Arial" charset="0"/>
              </a:rPr>
              <a:t>issue</a:t>
            </a:r>
            <a:endParaRPr lang="ru-RU" altLang="ru-RU" i="1" dirty="0">
              <a:latin typeface="Arial" charset="0"/>
            </a:endParaRPr>
          </a:p>
          <a:p>
            <a:pPr marL="0" indent="0">
              <a:buNone/>
            </a:pPr>
            <a:r>
              <a:rPr lang="ru-RU" altLang="ru-RU" dirty="0">
                <a:latin typeface="Arial" charset="0"/>
              </a:rPr>
              <a:t>Oper</a:t>
            </a:r>
            <a:r>
              <a:rPr lang="ru-RU" altLang="ru-RU" baseline="-25000" dirty="0">
                <a:latin typeface="Arial" charset="0"/>
              </a:rPr>
              <a:t>2</a:t>
            </a:r>
            <a:r>
              <a:rPr lang="ru-RU" altLang="ru-RU" dirty="0">
                <a:latin typeface="Arial" charset="0"/>
              </a:rPr>
              <a:t> </a:t>
            </a:r>
            <a:r>
              <a:rPr lang="ru-RU" altLang="ru-RU" i="1" dirty="0">
                <a:latin typeface="Arial" charset="0"/>
              </a:rPr>
              <a:t>(</a:t>
            </a:r>
            <a:r>
              <a:rPr lang="ru-RU" altLang="ru-RU" i="1" dirty="0" err="1">
                <a:latin typeface="Arial" charset="0"/>
              </a:rPr>
              <a:t>invitation</a:t>
            </a:r>
            <a:r>
              <a:rPr lang="ru-RU" altLang="ru-RU" i="1" dirty="0">
                <a:latin typeface="Arial" charset="0"/>
              </a:rPr>
              <a:t>) = </a:t>
            </a:r>
            <a:r>
              <a:rPr lang="ru-RU" altLang="ru-RU" i="1" dirty="0" err="1">
                <a:latin typeface="Arial" charset="0"/>
              </a:rPr>
              <a:t>receive</a:t>
            </a:r>
            <a:endParaRPr lang="ru-RU" altLang="ru-RU" i="1" dirty="0">
              <a:latin typeface="Arial" charset="0"/>
            </a:endParaRPr>
          </a:p>
          <a:p>
            <a:pPr marL="0" indent="0">
              <a:buNone/>
            </a:pPr>
            <a:r>
              <a:rPr lang="ru-RU" altLang="ru-RU" dirty="0">
                <a:latin typeface="Arial" charset="0"/>
              </a:rPr>
              <a:t>Oper</a:t>
            </a:r>
            <a:r>
              <a:rPr lang="ru-RU" altLang="ru-RU" baseline="-25000" dirty="0">
                <a:latin typeface="Arial" charset="0"/>
              </a:rPr>
              <a:t>1</a:t>
            </a:r>
            <a:r>
              <a:rPr lang="ru-RU" altLang="ru-RU" dirty="0">
                <a:latin typeface="Arial" charset="0"/>
              </a:rPr>
              <a:t> (</a:t>
            </a:r>
            <a:r>
              <a:rPr lang="ru-RU" altLang="ru-RU" i="1" dirty="0" err="1">
                <a:latin typeface="Arial" charset="0"/>
              </a:rPr>
              <a:t>defeat</a:t>
            </a:r>
            <a:r>
              <a:rPr lang="ru-RU" altLang="ru-RU" dirty="0">
                <a:latin typeface="Arial" charset="0"/>
              </a:rPr>
              <a:t>) = </a:t>
            </a:r>
            <a:r>
              <a:rPr lang="ru-RU" altLang="ru-RU" i="1" dirty="0" err="1">
                <a:latin typeface="Arial" charset="0"/>
              </a:rPr>
              <a:t>suffer</a:t>
            </a:r>
            <a:endParaRPr lang="ru-RU" altLang="ru-RU" i="1" dirty="0">
              <a:latin typeface="Arial" charset="0"/>
            </a:endParaRPr>
          </a:p>
          <a:p>
            <a:pPr marL="0" indent="0">
              <a:buNone/>
            </a:pPr>
            <a:r>
              <a:rPr lang="ru-RU" altLang="ru-RU" dirty="0">
                <a:latin typeface="Arial" charset="0"/>
              </a:rPr>
              <a:t>Oper</a:t>
            </a:r>
            <a:r>
              <a:rPr lang="ru-RU" altLang="ru-RU" baseline="-25000" dirty="0">
                <a:latin typeface="Arial" charset="0"/>
              </a:rPr>
              <a:t>2</a:t>
            </a:r>
            <a:r>
              <a:rPr lang="ru-RU" altLang="ru-RU" dirty="0">
                <a:latin typeface="Arial" charset="0"/>
              </a:rPr>
              <a:t> (</a:t>
            </a:r>
            <a:r>
              <a:rPr lang="ru-RU" altLang="ru-RU" i="1" dirty="0" err="1">
                <a:latin typeface="Arial" charset="0"/>
              </a:rPr>
              <a:t>resistence</a:t>
            </a:r>
            <a:r>
              <a:rPr lang="ru-RU" altLang="ru-RU" dirty="0">
                <a:latin typeface="Arial" charset="0"/>
              </a:rPr>
              <a:t>) = </a:t>
            </a:r>
            <a:r>
              <a:rPr lang="en-US" altLang="ru-RU" dirty="0">
                <a:latin typeface="Arial" charset="0"/>
              </a:rPr>
              <a:t>e</a:t>
            </a:r>
            <a:r>
              <a:rPr lang="ru-RU" altLang="ru-RU" i="1" dirty="0" err="1">
                <a:latin typeface="Arial" charset="0"/>
              </a:rPr>
              <a:t>ncounter</a:t>
            </a:r>
            <a:endParaRPr lang="ru-RU" altLang="ru-RU" i="1" dirty="0">
              <a:latin typeface="Arial" charset="0"/>
            </a:endParaRPr>
          </a:p>
          <a:p>
            <a:pPr marL="0" indent="0">
              <a:buNone/>
            </a:pPr>
            <a:r>
              <a:rPr lang="ru-RU" altLang="ru-RU" dirty="0">
                <a:latin typeface="Arial" charset="0"/>
              </a:rPr>
              <a:t>Oper</a:t>
            </a:r>
            <a:r>
              <a:rPr lang="ru-RU" altLang="ru-RU" baseline="-25000" dirty="0">
                <a:latin typeface="Arial" charset="0"/>
              </a:rPr>
              <a:t>2</a:t>
            </a:r>
            <a:r>
              <a:rPr lang="ru-RU" altLang="ru-RU" dirty="0">
                <a:latin typeface="Arial" charset="0"/>
              </a:rPr>
              <a:t> (</a:t>
            </a:r>
            <a:r>
              <a:rPr lang="ru-RU" altLang="ru-RU" i="1" dirty="0" err="1">
                <a:latin typeface="Arial" charset="0"/>
              </a:rPr>
              <a:t>respect</a:t>
            </a:r>
            <a:r>
              <a:rPr lang="ru-RU" altLang="ru-RU" dirty="0">
                <a:latin typeface="Arial" charset="0"/>
              </a:rPr>
              <a:t>) = </a:t>
            </a:r>
            <a:r>
              <a:rPr lang="ru-RU" altLang="ru-RU" i="1" dirty="0" err="1">
                <a:latin typeface="Arial" charset="0"/>
              </a:rPr>
              <a:t>enjoy</a:t>
            </a:r>
            <a:endParaRPr lang="ru-RU" altLang="ru-R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D874-8BFD-4733-96B5-3E8388249F98}" type="slidenum">
              <a:rPr lang="ru-RU" altLang="ru-RU"/>
              <a:pPr/>
              <a:t>89</a:t>
            </a:fld>
            <a:endParaRPr lang="ru-RU" altLang="ru-RU"/>
          </a:p>
        </p:txBody>
      </p:sp>
      <p:sp>
        <p:nvSpPr>
          <p:cNvPr id="70658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b="1" dirty="0">
                <a:latin typeface="+mj-lt"/>
              </a:rPr>
              <a:t>Примеры</a:t>
            </a:r>
            <a:r>
              <a:rPr lang="en-US" altLang="ru-RU" b="1" dirty="0">
                <a:latin typeface="+mj-lt"/>
              </a:rPr>
              <a:t> LF </a:t>
            </a:r>
            <a:r>
              <a:rPr lang="en-US" altLang="ru-RU" b="1" dirty="0" err="1">
                <a:latin typeface="+mj-lt"/>
              </a:rPr>
              <a:t>Func</a:t>
            </a:r>
            <a:endParaRPr lang="ru-RU" altLang="ru-RU" b="1" dirty="0">
              <a:latin typeface="+mj-lt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ru-RU" dirty="0">
                <a:latin typeface="Arial" charset="0"/>
              </a:rPr>
              <a:t>Func</a:t>
            </a:r>
            <a:r>
              <a:rPr lang="en-US" altLang="ru-RU" baseline="-25000" dirty="0">
                <a:latin typeface="Arial" charset="0"/>
              </a:rPr>
              <a:t>1</a:t>
            </a:r>
            <a:r>
              <a:rPr lang="en-US" altLang="ru-RU" dirty="0">
                <a:latin typeface="Arial" charset="0"/>
              </a:rPr>
              <a:t> (</a:t>
            </a:r>
            <a:r>
              <a:rPr lang="en-US" altLang="ru-RU" i="1" dirty="0">
                <a:latin typeface="Arial" charset="0"/>
              </a:rPr>
              <a:t>fear) = possess</a:t>
            </a:r>
          </a:p>
          <a:p>
            <a:pPr marL="0" indent="0">
              <a:buNone/>
            </a:pPr>
            <a:r>
              <a:rPr lang="en-US" altLang="ru-RU" dirty="0">
                <a:latin typeface="Arial" charset="0"/>
              </a:rPr>
              <a:t>Func</a:t>
            </a:r>
            <a:r>
              <a:rPr lang="en-US" altLang="ru-RU" baseline="-25000" dirty="0">
                <a:latin typeface="Arial" charset="0"/>
              </a:rPr>
              <a:t>2</a:t>
            </a:r>
            <a:r>
              <a:rPr lang="en-US" altLang="ru-RU" dirty="0">
                <a:latin typeface="Arial" charset="0"/>
              </a:rPr>
              <a:t> (</a:t>
            </a:r>
            <a:r>
              <a:rPr lang="en-US" altLang="ru-RU" i="1" dirty="0">
                <a:latin typeface="Arial" charset="0"/>
              </a:rPr>
              <a:t>decision</a:t>
            </a:r>
            <a:r>
              <a:rPr lang="en-US" altLang="ru-RU" dirty="0">
                <a:latin typeface="Arial" charset="0"/>
              </a:rPr>
              <a:t>) =  </a:t>
            </a:r>
            <a:r>
              <a:rPr lang="en-US" altLang="ru-RU" i="1" dirty="0">
                <a:latin typeface="Arial" charset="0"/>
              </a:rPr>
              <a:t>concern</a:t>
            </a:r>
          </a:p>
          <a:p>
            <a:pPr marL="0" indent="0">
              <a:buNone/>
            </a:pPr>
            <a:r>
              <a:rPr lang="en-US" altLang="ru-RU" dirty="0">
                <a:latin typeface="Arial" charset="0"/>
              </a:rPr>
              <a:t>Func</a:t>
            </a:r>
            <a:r>
              <a:rPr lang="en-US" altLang="ru-RU" baseline="-25000" dirty="0">
                <a:latin typeface="Arial" charset="0"/>
              </a:rPr>
              <a:t>1</a:t>
            </a:r>
            <a:r>
              <a:rPr lang="en-US" altLang="ru-RU" dirty="0">
                <a:latin typeface="Arial" charset="0"/>
              </a:rPr>
              <a:t> (</a:t>
            </a:r>
            <a:r>
              <a:rPr lang="en-US" altLang="ru-RU" i="1" dirty="0">
                <a:latin typeface="Arial" charset="0"/>
              </a:rPr>
              <a:t>responsibility) = rest (with)</a:t>
            </a:r>
          </a:p>
          <a:p>
            <a:pPr marL="0" indent="0">
              <a:buNone/>
            </a:pPr>
            <a:r>
              <a:rPr lang="en-US" altLang="ru-RU" dirty="0">
                <a:latin typeface="Arial" charset="0"/>
              </a:rPr>
              <a:t>Func</a:t>
            </a:r>
            <a:r>
              <a:rPr lang="en-US" altLang="ru-RU" baseline="-25000" dirty="0">
                <a:latin typeface="Arial" charset="0"/>
              </a:rPr>
              <a:t>2</a:t>
            </a:r>
            <a:r>
              <a:rPr lang="en-US" altLang="ru-RU" dirty="0">
                <a:latin typeface="Arial" charset="0"/>
              </a:rPr>
              <a:t> (</a:t>
            </a:r>
            <a:r>
              <a:rPr lang="en-US" altLang="ru-RU" i="1" dirty="0">
                <a:latin typeface="Arial" charset="0"/>
              </a:rPr>
              <a:t>vengeance</a:t>
            </a:r>
            <a:r>
              <a:rPr lang="en-US" altLang="ru-RU" dirty="0">
                <a:latin typeface="Arial" charset="0"/>
              </a:rPr>
              <a:t>) = </a:t>
            </a:r>
            <a:r>
              <a:rPr lang="en-US" altLang="ru-RU" i="1" dirty="0">
                <a:latin typeface="Arial" charset="0"/>
              </a:rPr>
              <a:t>fall (upon)</a:t>
            </a:r>
          </a:p>
        </p:txBody>
      </p:sp>
    </p:spTree>
    <p:extLst>
      <p:ext uri="{BB962C8B-B14F-4D97-AF65-F5344CB8AC3E}">
        <p14:creationId xmlns:p14="http://schemas.microsoft.com/office/powerpoint/2010/main" val="21206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5-6.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EF716-74C8-488A-84A8-B8B252D7D714}" type="slidenum">
              <a:rPr lang="ru-RU"/>
              <a:pPr>
                <a:defRPr/>
              </a:pPr>
              <a:t>9</a:t>
            </a:fld>
            <a:endParaRPr lang="ru-RU"/>
          </a:p>
        </p:txBody>
      </p:sp>
      <p:sp>
        <p:nvSpPr>
          <p:cNvPr id="7173" name="Нижний колонтитул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ru-RU" altLang="ru-RU" sz="105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4163"/>
            <a:ext cx="8050213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762000" indent="-762000" eaLnBrk="1" hangingPunct="1"/>
            <a:r>
              <a:rPr lang="ru-RU" altLang="ru-RU" sz="3400" b="1" dirty="0" smtClean="0"/>
              <a:t>Актанты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Ребенок спит				</a:t>
            </a:r>
            <a:r>
              <a:rPr lang="ru-RU" altLang="ru-RU" sz="3000" dirty="0" smtClean="0">
                <a:solidFill>
                  <a:srgbClr val="FF0000"/>
                </a:solidFill>
              </a:rPr>
              <a:t>1 актант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Полиция бездействует		</a:t>
            </a:r>
            <a:r>
              <a:rPr lang="ru-RU" altLang="ru-RU" sz="3000" dirty="0" smtClean="0">
                <a:solidFill>
                  <a:srgbClr val="FF0000"/>
                </a:solidFill>
              </a:rPr>
              <a:t>1 актант</a:t>
            </a:r>
            <a:endParaRPr lang="ru-RU" altLang="ru-RU" sz="3000" i="1" dirty="0" smtClean="0"/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Иван построил дом			</a:t>
            </a:r>
            <a:r>
              <a:rPr lang="ru-RU" altLang="ru-RU" sz="3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Иван вырастил сына		</a:t>
            </a:r>
            <a:r>
              <a:rPr lang="ru-RU" altLang="ru-RU" sz="3000" dirty="0" smtClean="0">
                <a:solidFill>
                  <a:srgbClr val="FF0000"/>
                </a:solidFill>
              </a:rPr>
              <a:t>2 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Иван посадил дерево		</a:t>
            </a:r>
            <a:r>
              <a:rPr lang="ru-RU" altLang="ru-RU" sz="3000" dirty="0" smtClean="0">
                <a:solidFill>
                  <a:srgbClr val="FF0000"/>
                </a:solidFill>
              </a:rPr>
              <a:t>2 </a:t>
            </a:r>
            <a:r>
              <a:rPr lang="ru-RU" altLang="ru-RU" sz="3000" dirty="0">
                <a:solidFill>
                  <a:srgbClr val="FF0000"/>
                </a:solidFill>
              </a:rPr>
              <a:t>актанта</a:t>
            </a:r>
          </a:p>
          <a:p>
            <a:pPr eaLnBrk="1" hangingPunct="1">
              <a:buFontTx/>
              <a:buChar char="•"/>
            </a:pPr>
            <a:r>
              <a:rPr lang="ru-RU" altLang="ru-RU" sz="3000" i="1" dirty="0" smtClean="0"/>
              <a:t>Клара у Карла украла кларнет </a:t>
            </a:r>
            <a:r>
              <a:rPr lang="ru-RU" altLang="ru-RU" sz="3000" dirty="0" smtClean="0">
                <a:solidFill>
                  <a:srgbClr val="FF0000"/>
                </a:solidFill>
              </a:rPr>
              <a:t>3 </a:t>
            </a:r>
            <a:r>
              <a:rPr lang="ru-RU" altLang="ru-RU" sz="3000" dirty="0">
                <a:solidFill>
                  <a:srgbClr val="FF0000"/>
                </a:solidFill>
              </a:rPr>
              <a:t>актанта</a:t>
            </a:r>
            <a:endParaRPr lang="ru-RU" altLang="ru-RU" sz="3000" i="1" dirty="0" smtClean="0"/>
          </a:p>
          <a:p>
            <a:pPr eaLnBrk="1" hangingPunct="1">
              <a:buFontTx/>
              <a:buChar char="•"/>
            </a:pPr>
            <a:r>
              <a:rPr lang="ru-RU" altLang="ru-RU" sz="3000" i="1" dirty="0"/>
              <a:t>Клара у Карла </a:t>
            </a:r>
            <a:r>
              <a:rPr lang="ru-RU" altLang="ru-RU" sz="3000" i="1" dirty="0" smtClean="0"/>
              <a:t>купила кларнет </a:t>
            </a:r>
            <a:r>
              <a:rPr lang="ru-RU" altLang="ru-RU" sz="3000" dirty="0" smtClean="0">
                <a:solidFill>
                  <a:srgbClr val="FF0000"/>
                </a:solidFill>
              </a:rPr>
              <a:t>4 </a:t>
            </a:r>
            <a:r>
              <a:rPr lang="ru-RU" altLang="ru-RU" sz="3000" dirty="0">
                <a:solidFill>
                  <a:srgbClr val="FF0000"/>
                </a:solidFill>
              </a:rPr>
              <a:t>актанта</a:t>
            </a:r>
            <a:endParaRPr lang="ru-RU" altLang="ru-RU" sz="3000" i="1" dirty="0"/>
          </a:p>
          <a:p>
            <a:pPr marL="0" indent="0" eaLnBrk="1" hangingPunct="1">
              <a:buNone/>
            </a:pPr>
            <a:r>
              <a:rPr lang="ru-RU" altLang="ru-RU" sz="3000" i="1" dirty="0"/>
              <a:t> </a:t>
            </a:r>
            <a:r>
              <a:rPr lang="ru-RU" altLang="ru-RU" sz="3000" i="1" dirty="0" smtClean="0"/>
              <a:t>   за 100 гульденов</a:t>
            </a:r>
            <a:endParaRPr lang="ru-RU" altLang="ru-RU" sz="3000" dirty="0" smtClean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2.03.2017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10DA-50D3-4156-9019-77D0D9B8C46C}" type="slidenum">
              <a:rPr lang="ru-RU" altLang="ru-RU"/>
              <a:pPr/>
              <a:t>90</a:t>
            </a:fld>
            <a:endParaRPr lang="ru-RU" altLang="ru-RU"/>
          </a:p>
        </p:txBody>
      </p:sp>
      <p:sp>
        <p:nvSpPr>
          <p:cNvPr id="7680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3600" dirty="0">
                <a:latin typeface="Arial" charset="0"/>
              </a:rPr>
              <a:t>ЛФ в практических приложениях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altLang="ru-RU" dirty="0"/>
              <a:t>Разрешение </a:t>
            </a:r>
            <a:r>
              <a:rPr lang="ru-RU" altLang="ru-RU" dirty="0" smtClean="0"/>
              <a:t>лексической и синтаксической неоднозначности </a:t>
            </a:r>
            <a:r>
              <a:rPr lang="ru-RU" altLang="ru-RU" dirty="0"/>
              <a:t>в </a:t>
            </a:r>
            <a:r>
              <a:rPr lang="ru-RU" altLang="ru-RU" dirty="0" smtClean="0"/>
              <a:t>системе анализа текста</a:t>
            </a:r>
            <a:endParaRPr lang="ru-RU" altLang="ru-RU" dirty="0"/>
          </a:p>
          <a:p>
            <a:r>
              <a:rPr lang="ru-RU" altLang="ru-RU" dirty="0"/>
              <a:t>Идиоматический перевод устойчивых выражений в МП</a:t>
            </a:r>
            <a:endParaRPr lang="en-US" altLang="ru-RU" dirty="0"/>
          </a:p>
          <a:p>
            <a:r>
              <a:rPr lang="ru-RU" altLang="ru-RU" dirty="0" err="1"/>
              <a:t>Перифразирование</a:t>
            </a:r>
            <a:r>
              <a:rPr lang="ru-RU" altLang="ru-RU" dirty="0"/>
              <a:t> предложений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0145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0B2-46AC-4DF8-AB13-971721158D5D}" type="slidenum">
              <a:rPr lang="ru-RU" altLang="ru-RU"/>
              <a:pPr/>
              <a:t>91</a:t>
            </a:fld>
            <a:endParaRPr lang="ru-RU" altLang="ru-RU"/>
          </a:p>
        </p:txBody>
      </p:sp>
      <p:sp>
        <p:nvSpPr>
          <p:cNvPr id="78850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altLang="ru-RU" sz="3600" dirty="0">
                <a:latin typeface="Arial" charset="0"/>
              </a:rPr>
              <a:t>Разрешение лексической неоднозначности</a:t>
            </a:r>
            <a:endParaRPr lang="en-US" altLang="ru-RU" sz="3600" dirty="0">
              <a:latin typeface="Arial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2168525"/>
            <a:ext cx="8913812" cy="3165475"/>
          </a:xfrm>
        </p:spPr>
        <p:txBody>
          <a:bodyPr/>
          <a:lstStyle/>
          <a:p>
            <a:r>
              <a:rPr lang="ru-RU" altLang="ru-RU" i="1" dirty="0" err="1"/>
              <a:t>to</a:t>
            </a:r>
            <a:r>
              <a:rPr lang="ru-RU" altLang="ru-RU" i="1" dirty="0"/>
              <a:t> </a:t>
            </a:r>
            <a:r>
              <a:rPr lang="ru-RU" altLang="ru-RU" i="1" dirty="0" err="1"/>
              <a:t>draw</a:t>
            </a:r>
            <a:r>
              <a:rPr lang="ru-RU" altLang="ru-RU" i="1" dirty="0"/>
              <a:t> a </a:t>
            </a:r>
            <a:r>
              <a:rPr lang="ru-RU" altLang="ru-RU" i="1" dirty="0" err="1"/>
              <a:t>distinction</a:t>
            </a:r>
            <a:r>
              <a:rPr lang="ru-RU" altLang="ru-RU" dirty="0"/>
              <a:t> – </a:t>
            </a:r>
            <a:r>
              <a:rPr lang="ru-RU" altLang="ru-RU" i="1" dirty="0"/>
              <a:t>проводить различие</a:t>
            </a:r>
          </a:p>
          <a:p>
            <a:r>
              <a:rPr lang="ru-RU" altLang="ru-RU" dirty="0"/>
              <a:t>Оба глагола чрезвычайно многозначны:</a:t>
            </a:r>
          </a:p>
          <a:p>
            <a:pPr lvl="1"/>
            <a:r>
              <a:rPr lang="ru-RU" altLang="ru-RU" i="1" dirty="0" err="1"/>
              <a:t>draw</a:t>
            </a:r>
            <a:r>
              <a:rPr lang="ru-RU" altLang="ru-RU" i="1" dirty="0"/>
              <a:t> – свыше </a:t>
            </a:r>
            <a:r>
              <a:rPr lang="ru-RU" altLang="ru-RU" dirty="0"/>
              <a:t>50 значений</a:t>
            </a:r>
          </a:p>
          <a:p>
            <a:pPr lvl="1"/>
            <a:r>
              <a:rPr lang="ru-RU" altLang="ru-RU" i="1" dirty="0"/>
              <a:t>проводить</a:t>
            </a:r>
            <a:r>
              <a:rPr lang="ru-RU" altLang="ru-RU" dirty="0"/>
              <a:t> – более 10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19081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0654-42B4-45EC-B221-6058B90CED32}" type="slidenum">
              <a:rPr lang="ru-RU" altLang="ru-RU"/>
              <a:pPr/>
              <a:t>92</a:t>
            </a:fld>
            <a:endParaRPr lang="ru-RU" altLang="ru-RU"/>
          </a:p>
        </p:txBody>
      </p:sp>
      <p:sp>
        <p:nvSpPr>
          <p:cNvPr id="82946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altLang="ru-RU" sz="3600" dirty="0">
                <a:latin typeface="Arial" charset="0"/>
              </a:rPr>
              <a:t>Разрешение синтаксической неоднозначности</a:t>
            </a:r>
            <a:endParaRPr lang="en-US" altLang="ru-RU" sz="3600" dirty="0">
              <a:latin typeface="Arial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en-US" altLang="ru-RU" sz="2800" i="1" dirty="0"/>
              <a:t>support of the parliament </a:t>
            </a:r>
          </a:p>
          <a:p>
            <a:pPr lvl="1"/>
            <a:r>
              <a:rPr lang="en-US" altLang="ru-RU" dirty="0"/>
              <a:t>'support by the parliament' </a:t>
            </a:r>
          </a:p>
          <a:p>
            <a:pPr lvl="1"/>
            <a:r>
              <a:rPr lang="en-US" altLang="ru-RU" dirty="0"/>
              <a:t>'support (given) to the parliament'</a:t>
            </a:r>
            <a:endParaRPr lang="en-US" altLang="ru-RU" i="1" dirty="0"/>
          </a:p>
          <a:p>
            <a:pPr algn="just">
              <a:spcAft>
                <a:spcPts val="300"/>
              </a:spcAft>
            </a:pPr>
            <a:r>
              <a:rPr lang="ru-RU" altLang="ru-RU" sz="2800" i="1" dirty="0" err="1"/>
              <a:t>The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president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had</a:t>
            </a:r>
            <a:r>
              <a:rPr lang="ru-RU" altLang="ru-RU" sz="2800" dirty="0"/>
              <a:t> [Y=OPER</a:t>
            </a:r>
            <a:r>
              <a:rPr lang="ru-RU" altLang="ru-RU" sz="2800" baseline="-25000" dirty="0"/>
              <a:t>2</a:t>
            </a:r>
            <a:r>
              <a:rPr lang="ru-RU" altLang="ru-RU" sz="2800" dirty="0"/>
              <a:t>(X)]</a:t>
            </a:r>
            <a:r>
              <a:rPr lang="en-US" altLang="ru-RU" sz="2800" dirty="0"/>
              <a:t> </a:t>
            </a:r>
            <a:r>
              <a:rPr lang="ru-RU" altLang="ru-RU" sz="2800" i="1" dirty="0" err="1"/>
              <a:t>the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support</a:t>
            </a:r>
            <a:r>
              <a:rPr lang="ru-RU" altLang="ru-RU" sz="2800" dirty="0"/>
              <a:t> [X] </a:t>
            </a:r>
            <a:r>
              <a:rPr lang="ru-RU" altLang="ru-RU" sz="2800" i="1" dirty="0" err="1"/>
              <a:t>of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the</a:t>
            </a:r>
            <a:r>
              <a:rPr lang="ru-RU" altLang="ru-RU" sz="2800" i="1" dirty="0"/>
              <a:t> </a:t>
            </a:r>
            <a:r>
              <a:rPr lang="ru-RU" altLang="ru-RU" sz="2800" i="1" dirty="0" err="1"/>
              <a:t>parliament</a:t>
            </a:r>
            <a:endParaRPr lang="ru-RU" altLang="ru-RU" sz="2800" dirty="0"/>
          </a:p>
          <a:p>
            <a:r>
              <a:rPr lang="ru-RU" altLang="ru-RU" sz="2800" i="1" dirty="0" smtClean="0"/>
              <a:t>поддержка парламента</a:t>
            </a:r>
            <a:endParaRPr lang="en-US" altLang="ru-RU" sz="2800" i="1" dirty="0"/>
          </a:p>
          <a:p>
            <a:pPr lvl="1"/>
            <a:r>
              <a:rPr lang="en-US" altLang="ru-RU" dirty="0" smtClean="0"/>
              <a:t>‘</a:t>
            </a:r>
            <a:r>
              <a:rPr lang="ru-RU" altLang="ru-RU" dirty="0" smtClean="0"/>
              <a:t>поддержка со стороны парламента</a:t>
            </a:r>
            <a:endParaRPr lang="en-US" altLang="ru-RU" dirty="0"/>
          </a:p>
          <a:p>
            <a:pPr lvl="1"/>
            <a:r>
              <a:rPr lang="en-US" altLang="ru-RU" dirty="0" smtClean="0"/>
              <a:t>‘</a:t>
            </a:r>
            <a:r>
              <a:rPr lang="ru-RU" altLang="ru-RU" dirty="0" smtClean="0"/>
              <a:t>поддержка, оказанная парламентом</a:t>
            </a:r>
            <a:r>
              <a:rPr lang="en-US" altLang="ru-RU" dirty="0" smtClean="0"/>
              <a:t>'</a:t>
            </a:r>
            <a:endParaRPr lang="en-US" altLang="ru-RU" i="1" dirty="0"/>
          </a:p>
          <a:p>
            <a:pPr algn="just">
              <a:spcAft>
                <a:spcPts val="300"/>
              </a:spcAft>
            </a:pPr>
            <a:r>
              <a:rPr lang="ru-RU" altLang="ru-RU" sz="2800" i="1" dirty="0" smtClean="0"/>
              <a:t>Президент получил </a:t>
            </a:r>
            <a:r>
              <a:rPr lang="ru-RU" altLang="ru-RU" sz="2800" dirty="0" smtClean="0"/>
              <a:t>[</a:t>
            </a:r>
            <a:r>
              <a:rPr lang="ru-RU" altLang="ru-RU" sz="2800" dirty="0"/>
              <a:t>Y=OPER</a:t>
            </a:r>
            <a:r>
              <a:rPr lang="ru-RU" altLang="ru-RU" sz="2800" baseline="-25000" dirty="0"/>
              <a:t>2</a:t>
            </a:r>
            <a:r>
              <a:rPr lang="ru-RU" altLang="ru-RU" sz="2800" dirty="0"/>
              <a:t>(X)]</a:t>
            </a:r>
            <a:r>
              <a:rPr lang="en-US" altLang="ru-RU" sz="2800" dirty="0"/>
              <a:t> </a:t>
            </a:r>
            <a:r>
              <a:rPr lang="ru-RU" altLang="ru-RU" sz="2800" i="1" dirty="0" smtClean="0"/>
              <a:t>поддержку </a:t>
            </a:r>
            <a:r>
              <a:rPr lang="ru-RU" altLang="ru-RU" sz="2800" dirty="0" smtClean="0"/>
              <a:t>[X] </a:t>
            </a:r>
            <a:r>
              <a:rPr lang="ru-RU" altLang="ru-RU" sz="2800" i="1" dirty="0" smtClean="0"/>
              <a:t>парламента</a:t>
            </a:r>
            <a:endParaRPr lang="ru-RU" altLang="ru-RU" sz="2800" dirty="0"/>
          </a:p>
          <a:p>
            <a:pPr>
              <a:buFontTx/>
              <a:buNone/>
            </a:pPr>
            <a:endParaRPr lang="ru-RU" altLang="ru-RU" b="1" i="1" dirty="0"/>
          </a:p>
        </p:txBody>
      </p:sp>
    </p:spTree>
    <p:extLst>
      <p:ext uri="{BB962C8B-B14F-4D97-AF65-F5344CB8AC3E}">
        <p14:creationId xmlns:p14="http://schemas.microsoft.com/office/powerpoint/2010/main" val="38818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C0F-B3AE-4E90-BDE8-EABF6DBB939F}" type="slidenum">
              <a:rPr lang="ru-RU" altLang="ru-RU"/>
              <a:pPr/>
              <a:t>93</a:t>
            </a:fld>
            <a:endParaRPr lang="ru-RU" altLang="ru-RU"/>
          </a:p>
        </p:txBody>
      </p:sp>
      <p:sp>
        <p:nvSpPr>
          <p:cNvPr id="86018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altLang="ru-RU" sz="3600" dirty="0">
                <a:latin typeface="Arial" charset="0"/>
              </a:rPr>
              <a:t>Разрешение синтаксической неоднозначности (</a:t>
            </a:r>
            <a:r>
              <a:rPr lang="ru-RU" altLang="ru-RU" sz="3600" dirty="0" err="1">
                <a:latin typeface="Arial" charset="0"/>
              </a:rPr>
              <a:t>продолж</a:t>
            </a:r>
            <a:r>
              <a:rPr lang="ru-RU" altLang="ru-RU" sz="3600" dirty="0">
                <a:latin typeface="Arial" charset="0"/>
              </a:rPr>
              <a:t>.)</a:t>
            </a:r>
            <a:endParaRPr lang="en-US" altLang="ru-RU" sz="3600" dirty="0">
              <a:latin typeface="Arial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300"/>
              </a:spcAft>
            </a:pPr>
            <a:r>
              <a:rPr lang="en-US" altLang="ru-RU" i="1" dirty="0" smtClean="0"/>
              <a:t>The fear </a:t>
            </a:r>
            <a:r>
              <a:rPr lang="en-US" altLang="ru-RU" dirty="0" smtClean="0"/>
              <a:t>[X] </a:t>
            </a:r>
            <a:r>
              <a:rPr lang="en-US" altLang="ru-RU" i="1" dirty="0" smtClean="0"/>
              <a:t>of his wife possessed </a:t>
            </a:r>
            <a:br>
              <a:rPr lang="en-US" altLang="ru-RU" i="1" dirty="0" smtClean="0"/>
            </a:br>
            <a:r>
              <a:rPr lang="en-US" altLang="ru-RU" dirty="0" smtClean="0"/>
              <a:t>[Y = FUNC</a:t>
            </a:r>
            <a:r>
              <a:rPr lang="en-US" altLang="ru-RU" baseline="-25000" dirty="0" smtClean="0"/>
              <a:t>1</a:t>
            </a:r>
            <a:r>
              <a:rPr lang="en-US" altLang="ru-RU" dirty="0" smtClean="0"/>
              <a:t> (X)] </a:t>
            </a:r>
            <a:r>
              <a:rPr lang="en-US" altLang="ru-RU" i="1" dirty="0" smtClean="0"/>
              <a:t>Peter</a:t>
            </a:r>
          </a:p>
          <a:p>
            <a:r>
              <a:rPr lang="en-US" altLang="ru-RU" i="1" dirty="0" smtClean="0"/>
              <a:t>The fears of his wife infected</a:t>
            </a:r>
            <a:r>
              <a:rPr lang="en-US" altLang="ru-RU" dirty="0" smtClean="0"/>
              <a:t> </a:t>
            </a:r>
            <a:r>
              <a:rPr lang="en-US" altLang="ru-RU" i="1" dirty="0" smtClean="0"/>
              <a:t>Peter. </a:t>
            </a:r>
            <a:endParaRPr lang="en-US" altLang="ru-RU" i="1" dirty="0"/>
          </a:p>
        </p:txBody>
      </p:sp>
    </p:spTree>
    <p:extLst>
      <p:ext uri="{BB962C8B-B14F-4D97-AF65-F5344CB8AC3E}">
        <p14:creationId xmlns:p14="http://schemas.microsoft.com/office/powerpoint/2010/main" val="178922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Дата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2.03.2017</a:t>
            </a:r>
          </a:p>
        </p:txBody>
      </p:sp>
      <p:sp>
        <p:nvSpPr>
          <p:cNvPr id="717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smtClean="0">
                <a:solidFill>
                  <a:srgbClr val="898989"/>
                </a:solidFill>
              </a:rPr>
              <a:t>ШАД: правиловый МП. Лекции 5-6.</a:t>
            </a:r>
          </a:p>
        </p:txBody>
      </p:sp>
      <p:sp>
        <p:nvSpPr>
          <p:cNvPr id="7172" name="Нижний колонтитул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/>
          </a:p>
        </p:txBody>
      </p:sp>
      <p:sp>
        <p:nvSpPr>
          <p:cNvPr id="468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548680"/>
            <a:ext cx="8785225" cy="115153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pPr eaLnBrk="1" hangingPunct="1">
              <a:defRPr/>
            </a:pPr>
            <a:r>
              <a:rPr lang="ru-RU" sz="3200" b="1" dirty="0" smtClean="0"/>
              <a:t>Лексические функции в машинном переводе</a:t>
            </a:r>
            <a:r>
              <a:rPr lang="en-US" sz="3200" b="1" dirty="0" smtClean="0"/>
              <a:t>: </a:t>
            </a:r>
            <a:r>
              <a:rPr lang="ru-RU" sz="3200" b="1" dirty="0" smtClean="0"/>
              <a:t>идиоматический перевод словосочетаний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323850" y="2269592"/>
            <a:ext cx="8423909" cy="297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ru-RU" sz="3200" b="1" dirty="0" smtClean="0">
                <a:latin typeface="+mn-lt"/>
              </a:rPr>
              <a:t>LF MAGN: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ru-RU" sz="3200" dirty="0" err="1" smtClean="0">
                <a:latin typeface="+mn-lt"/>
              </a:rPr>
              <a:t>Magn</a:t>
            </a:r>
            <a:r>
              <a:rPr lang="en-US" altLang="ru-RU" sz="3200" dirty="0" smtClean="0">
                <a:latin typeface="+mn-lt"/>
              </a:rPr>
              <a:t>(</a:t>
            </a:r>
            <a:r>
              <a:rPr lang="ru-RU" altLang="ru-RU" sz="3200" i="1" dirty="0">
                <a:latin typeface="+mn-lt"/>
              </a:rPr>
              <a:t>базис</a:t>
            </a:r>
            <a:r>
              <a:rPr lang="ru-RU" altLang="ru-RU" sz="3200" dirty="0">
                <a:latin typeface="+mn-lt"/>
              </a:rPr>
              <a:t>) = </a:t>
            </a:r>
            <a:r>
              <a:rPr lang="ru-RU" altLang="ru-RU" sz="3200" i="1" dirty="0">
                <a:latin typeface="+mn-lt"/>
              </a:rPr>
              <a:t>надежный</a:t>
            </a:r>
            <a:r>
              <a:rPr lang="en-US" altLang="ru-RU" sz="3200" i="1" dirty="0">
                <a:latin typeface="+mn-lt"/>
              </a:rPr>
              <a:t>/</a:t>
            </a:r>
            <a:r>
              <a:rPr lang="ru-RU" altLang="ru-RU" sz="3200" i="1" dirty="0">
                <a:latin typeface="+mn-lt"/>
              </a:rPr>
              <a:t>прочный</a:t>
            </a:r>
            <a:r>
              <a:rPr lang="en-US" altLang="ru-RU" sz="3200" i="1" dirty="0">
                <a:latin typeface="+mn-lt"/>
              </a:rPr>
              <a:t>/</a:t>
            </a:r>
            <a:r>
              <a:rPr lang="ru-RU" altLang="ru-RU" sz="3200" i="1" dirty="0">
                <a:latin typeface="+mn-lt"/>
              </a:rPr>
              <a:t>солидный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ru-RU" sz="3200" dirty="0" err="1">
                <a:latin typeface="+mn-lt"/>
              </a:rPr>
              <a:t>Magn</a:t>
            </a:r>
            <a:r>
              <a:rPr lang="en-US" altLang="ru-RU" sz="3200" dirty="0">
                <a:latin typeface="+mn-lt"/>
              </a:rPr>
              <a:t>(</a:t>
            </a:r>
            <a:r>
              <a:rPr lang="en-US" altLang="ru-RU" sz="3200" i="1" dirty="0">
                <a:latin typeface="+mn-lt"/>
              </a:rPr>
              <a:t>basis</a:t>
            </a:r>
            <a:r>
              <a:rPr lang="ru-RU" altLang="ru-RU" sz="3200" dirty="0">
                <a:latin typeface="+mn-lt"/>
              </a:rPr>
              <a:t>) = </a:t>
            </a:r>
            <a:r>
              <a:rPr lang="ru-RU" altLang="ru-RU" sz="3200" i="1" dirty="0">
                <a:latin typeface="+mn-lt"/>
              </a:rPr>
              <a:t>firm1/solid1/sound3</a:t>
            </a:r>
            <a:endParaRPr lang="en-US" altLang="ru-RU" sz="3200" i="1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ru-RU" sz="3200" dirty="0" err="1">
                <a:latin typeface="+mn-lt"/>
              </a:rPr>
              <a:t>Magn</a:t>
            </a:r>
            <a:r>
              <a:rPr lang="en-US" altLang="ru-RU" sz="3200" dirty="0">
                <a:latin typeface="+mn-lt"/>
              </a:rPr>
              <a:t>(</a:t>
            </a:r>
            <a:r>
              <a:rPr lang="ru-RU" altLang="ru-RU" sz="3200" i="1" dirty="0">
                <a:latin typeface="+mn-lt"/>
              </a:rPr>
              <a:t>основа</a:t>
            </a:r>
            <a:r>
              <a:rPr lang="ru-RU" altLang="ru-RU" sz="3200" dirty="0">
                <a:latin typeface="+mn-lt"/>
              </a:rPr>
              <a:t>) = </a:t>
            </a:r>
            <a:r>
              <a:rPr lang="ru-RU" altLang="ru-RU" sz="3200" i="1" dirty="0">
                <a:latin typeface="+mn-lt"/>
              </a:rPr>
              <a:t>надежный</a:t>
            </a:r>
            <a:r>
              <a:rPr lang="en-US" altLang="ru-RU" sz="3200" i="1" dirty="0">
                <a:latin typeface="+mn-lt"/>
              </a:rPr>
              <a:t>/</a:t>
            </a:r>
            <a:r>
              <a:rPr lang="ru-RU" altLang="ru-RU" sz="3200" i="1" dirty="0">
                <a:latin typeface="+mn-lt"/>
              </a:rPr>
              <a:t>прочный</a:t>
            </a:r>
            <a:r>
              <a:rPr lang="en-US" altLang="ru-RU" sz="3200" i="1" dirty="0">
                <a:latin typeface="+mn-lt"/>
              </a:rPr>
              <a:t>/</a:t>
            </a:r>
            <a:r>
              <a:rPr lang="ru-RU" altLang="ru-RU" sz="3200" i="1" dirty="0">
                <a:latin typeface="+mn-lt"/>
              </a:rPr>
              <a:t>солидный</a:t>
            </a:r>
          </a:p>
        </p:txBody>
      </p:sp>
      <p:sp>
        <p:nvSpPr>
          <p:cNvPr id="7175" name="Дата 6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/>
          </a:p>
        </p:txBody>
      </p:sp>
      <p:sp>
        <p:nvSpPr>
          <p:cNvPr id="7176" name="Дата 5"/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7177" name="Нижний колонтитул 7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ru-RU" sz="1200"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B6A8D-A226-47C9-A637-D8CCAAEA66FE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181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F4E5D-EA63-4102-BC9A-4C5EB6B7CD68}" type="slidenum">
              <a:rPr lang="ru-RU" altLang="ru-RU"/>
              <a:pPr/>
              <a:t>95</a:t>
            </a:fld>
            <a:endParaRPr lang="ru-RU" altLang="ru-RU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ru-RU" b="1" dirty="0"/>
              <a:t>LF </a:t>
            </a:r>
            <a:r>
              <a:rPr lang="en-US" altLang="ru-RU" b="1" dirty="0" smtClean="0"/>
              <a:t>TEMP:</a:t>
            </a:r>
            <a:endParaRPr lang="en-US" altLang="ru-RU" b="1" dirty="0"/>
          </a:p>
          <a:p>
            <a:pPr marL="0" indent="0">
              <a:buNone/>
            </a:pPr>
            <a:r>
              <a:rPr lang="en-GB" altLang="ru-RU" i="1" dirty="0" smtClean="0"/>
              <a:t>March</a:t>
            </a:r>
            <a:r>
              <a:rPr lang="en-GB" altLang="ru-RU" i="1" dirty="0"/>
              <a:t>:     in	-  </a:t>
            </a:r>
            <a:r>
              <a:rPr lang="ru-RU" altLang="ru-RU" i="1" dirty="0" smtClean="0"/>
              <a:t>март</a:t>
            </a:r>
            <a:r>
              <a:rPr lang="en-GB" altLang="ru-RU" i="1" dirty="0"/>
              <a:t>:      </a:t>
            </a:r>
            <a:r>
              <a:rPr lang="en-GB" altLang="ru-RU" i="1" dirty="0" smtClean="0"/>
              <a:t>  </a:t>
            </a:r>
            <a:r>
              <a:rPr lang="ru-RU" altLang="ru-RU" i="1" dirty="0" smtClean="0"/>
              <a:t>в</a:t>
            </a:r>
            <a:r>
              <a:rPr lang="en-GB" altLang="ru-RU" i="1" dirty="0"/>
              <a:t>2	</a:t>
            </a:r>
          </a:p>
          <a:p>
            <a:pPr marL="0" indent="0">
              <a:buNone/>
            </a:pPr>
            <a:r>
              <a:rPr lang="en-GB" altLang="ru-RU" i="1" dirty="0"/>
              <a:t>Tuesday: on	-  </a:t>
            </a:r>
            <a:r>
              <a:rPr lang="ru-RU" altLang="ru-RU" i="1" dirty="0" smtClean="0"/>
              <a:t>вторник</a:t>
            </a:r>
            <a:r>
              <a:rPr lang="en-GB" altLang="ru-RU" i="1" dirty="0"/>
              <a:t>:   </a:t>
            </a:r>
            <a:r>
              <a:rPr lang="ru-RU" altLang="ru-RU" i="1" dirty="0"/>
              <a:t>в</a:t>
            </a:r>
            <a:r>
              <a:rPr lang="en-GB" altLang="ru-RU" i="1" dirty="0"/>
              <a:t>1	</a:t>
            </a:r>
          </a:p>
          <a:p>
            <a:pPr marL="0" indent="0">
              <a:buNone/>
            </a:pPr>
            <a:r>
              <a:rPr lang="en-GB" altLang="ru-RU" i="1" dirty="0"/>
              <a:t>dawn</a:t>
            </a:r>
            <a:r>
              <a:rPr lang="en-GB" altLang="ru-RU" i="1" dirty="0" smtClean="0"/>
              <a:t>:      at</a:t>
            </a:r>
            <a:r>
              <a:rPr lang="en-GB" altLang="ru-RU" i="1" dirty="0"/>
              <a:t>	-  </a:t>
            </a:r>
            <a:r>
              <a:rPr lang="ru-RU" altLang="ru-RU" i="1" dirty="0" smtClean="0"/>
              <a:t>рассвет</a:t>
            </a:r>
            <a:r>
              <a:rPr lang="en-GB" altLang="ru-RU" i="1" dirty="0"/>
              <a:t>:  </a:t>
            </a:r>
            <a:r>
              <a:rPr lang="en-GB" altLang="ru-RU" i="1" dirty="0" smtClean="0"/>
              <a:t> </a:t>
            </a:r>
            <a:r>
              <a:rPr lang="ru-RU" altLang="ru-RU" i="1" dirty="0" smtClean="0"/>
              <a:t>на</a:t>
            </a:r>
            <a:r>
              <a:rPr lang="en-GB" altLang="ru-RU" i="1" dirty="0"/>
              <a:t>2	</a:t>
            </a:r>
          </a:p>
          <a:p>
            <a:pPr marL="0" indent="0">
              <a:buNone/>
            </a:pPr>
            <a:r>
              <a:rPr lang="en-GB" altLang="ru-RU" i="1" dirty="0"/>
              <a:t>o’clock     at         -  </a:t>
            </a:r>
            <a:r>
              <a:rPr lang="ru-RU" altLang="ru-RU" i="1" dirty="0"/>
              <a:t>час		    в1 </a:t>
            </a:r>
            <a:br>
              <a:rPr lang="ru-RU" altLang="ru-RU" i="1" dirty="0"/>
            </a:br>
            <a:r>
              <a:rPr lang="ru-RU" altLang="ru-RU" i="1" dirty="0"/>
              <a:t>	(</a:t>
            </a:r>
            <a:r>
              <a:rPr lang="en-US" altLang="ru-RU" i="1" dirty="0"/>
              <a:t>at 2 o’clock – </a:t>
            </a:r>
            <a:r>
              <a:rPr lang="ru-RU" altLang="ru-RU" i="1" dirty="0"/>
              <a:t>в 2 часа)</a:t>
            </a:r>
            <a:endParaRPr lang="en-GB" altLang="ru-RU" i="1" dirty="0"/>
          </a:p>
          <a:p>
            <a:pPr marL="0" indent="0">
              <a:buNone/>
            </a:pPr>
            <a:r>
              <a:rPr lang="en-GB" altLang="ru-RU" i="1" dirty="0" smtClean="0"/>
              <a:t>moment</a:t>
            </a:r>
            <a:r>
              <a:rPr lang="en-GB" altLang="ru-RU" i="1" dirty="0"/>
              <a:t>: </a:t>
            </a:r>
            <a:r>
              <a:rPr lang="en-GB" altLang="ru-RU" i="1" dirty="0" smtClean="0"/>
              <a:t>at</a:t>
            </a:r>
            <a:r>
              <a:rPr lang="en-GB" altLang="ru-RU" i="1" dirty="0"/>
              <a:t>	</a:t>
            </a:r>
            <a:r>
              <a:rPr lang="en-GB" altLang="ru-RU" i="1" dirty="0" smtClean="0"/>
              <a:t>-  </a:t>
            </a:r>
            <a:r>
              <a:rPr lang="ru-RU" altLang="ru-RU" i="1" dirty="0"/>
              <a:t>момент</a:t>
            </a:r>
            <a:r>
              <a:rPr lang="en-GB" altLang="ru-RU" i="1" dirty="0"/>
              <a:t>: </a:t>
            </a:r>
            <a:r>
              <a:rPr lang="en-GB" altLang="ru-RU" i="1" dirty="0" smtClean="0"/>
              <a:t>  </a:t>
            </a:r>
            <a:r>
              <a:rPr lang="ru-RU" altLang="ru-RU" i="1" dirty="0" smtClean="0"/>
              <a:t>в</a:t>
            </a:r>
            <a:r>
              <a:rPr lang="en-GB" altLang="ru-RU" i="1" dirty="0"/>
              <a:t>1	</a:t>
            </a:r>
          </a:p>
          <a:p>
            <a:pPr marL="0" indent="0">
              <a:buNone/>
            </a:pPr>
            <a:r>
              <a:rPr lang="en-GB" altLang="ru-RU" i="1" dirty="0"/>
              <a:t>Easter:  </a:t>
            </a:r>
            <a:r>
              <a:rPr lang="en-GB" altLang="ru-RU" i="1" dirty="0" smtClean="0"/>
              <a:t>   at 	- </a:t>
            </a:r>
            <a:r>
              <a:rPr lang="ru-RU" altLang="ru-RU" i="1" dirty="0"/>
              <a:t>пасха</a:t>
            </a:r>
            <a:r>
              <a:rPr lang="en-GB" altLang="ru-RU" i="1" dirty="0"/>
              <a:t>: </a:t>
            </a:r>
            <a:r>
              <a:rPr lang="en-GB" altLang="ru-RU" i="1" dirty="0" smtClean="0"/>
              <a:t>        </a:t>
            </a:r>
            <a:r>
              <a:rPr lang="ru-RU" altLang="ru-RU" i="1" dirty="0" smtClean="0"/>
              <a:t>на</a:t>
            </a:r>
            <a:r>
              <a:rPr lang="en-GB" altLang="ru-RU" i="1" dirty="0"/>
              <a:t>1</a:t>
            </a:r>
            <a:endParaRPr lang="ru-RU" altLang="ru-RU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388" y="188640"/>
            <a:ext cx="8785225" cy="11515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3200" b="1" dirty="0" smtClean="0">
                <a:solidFill>
                  <a:schemeClr val="tx1"/>
                </a:solidFill>
              </a:rPr>
              <a:t>Лексические функции в машинном переводе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ru-RU" sz="3200" b="1" dirty="0" smtClean="0">
                <a:solidFill>
                  <a:schemeClr val="tx1"/>
                </a:solidFill>
              </a:rPr>
              <a:t>идиоматический перевод словосочетаний</a:t>
            </a:r>
          </a:p>
        </p:txBody>
      </p:sp>
    </p:spTree>
    <p:extLst>
      <p:ext uri="{BB962C8B-B14F-4D97-AF65-F5344CB8AC3E}">
        <p14:creationId xmlns:p14="http://schemas.microsoft.com/office/powerpoint/2010/main" val="8456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D182-C5C5-42AE-A366-D8ACCE04FC14}" type="slidenum">
              <a:rPr lang="ru-RU" altLang="ru-RU"/>
              <a:pPr/>
              <a:t>96</a:t>
            </a:fld>
            <a:endParaRPr lang="ru-RU" altLang="ru-RU"/>
          </a:p>
        </p:txBody>
      </p:sp>
      <p:sp>
        <p:nvSpPr>
          <p:cNvPr id="74754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3600" dirty="0" smtClean="0">
                <a:latin typeface="Arial" charset="0"/>
              </a:rPr>
              <a:t>Перифрастический потенциал ЛФ</a:t>
            </a:r>
            <a:endParaRPr lang="ru-RU" altLang="ru-RU" sz="3600" dirty="0">
              <a:latin typeface="Arial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300"/>
              </a:spcAft>
            </a:pPr>
            <a:r>
              <a:rPr lang="en-US" altLang="ru-RU" i="1" dirty="0" smtClean="0"/>
              <a:t>He </a:t>
            </a:r>
            <a:r>
              <a:rPr lang="en-US" altLang="ru-RU" i="1" dirty="0"/>
              <a:t>respects</a:t>
            </a:r>
            <a:r>
              <a:rPr lang="en-US" altLang="ru-RU" dirty="0"/>
              <a:t> [X] </a:t>
            </a:r>
            <a:r>
              <a:rPr lang="en-US" altLang="ru-RU" i="1" dirty="0"/>
              <a:t>his teachers</a:t>
            </a:r>
            <a:r>
              <a:rPr lang="en-US" altLang="ru-RU" dirty="0"/>
              <a:t> </a:t>
            </a:r>
          </a:p>
          <a:p>
            <a:pPr lvl="1">
              <a:spcAft>
                <a:spcPts val="300"/>
              </a:spcAft>
            </a:pPr>
            <a:r>
              <a:rPr lang="en-US" altLang="ru-RU" i="1" dirty="0"/>
              <a:t>He has</a:t>
            </a:r>
            <a:r>
              <a:rPr lang="en-US" altLang="ru-RU" dirty="0"/>
              <a:t> [OPER</a:t>
            </a:r>
            <a:r>
              <a:rPr lang="en-US" altLang="ru-RU" baseline="-20000" dirty="0"/>
              <a:t>1</a:t>
            </a:r>
            <a:r>
              <a:rPr lang="en-US" altLang="ru-RU" dirty="0"/>
              <a:t> (S</a:t>
            </a:r>
            <a:r>
              <a:rPr lang="en-US" altLang="ru-RU" baseline="-20000" dirty="0"/>
              <a:t>0</a:t>
            </a:r>
            <a:r>
              <a:rPr lang="en-US" altLang="ru-RU" dirty="0"/>
              <a:t> (X))] </a:t>
            </a:r>
            <a:r>
              <a:rPr lang="en-US" altLang="ru-RU" i="1" dirty="0"/>
              <a:t>respect</a:t>
            </a:r>
            <a:r>
              <a:rPr lang="en-US" altLang="ru-RU" dirty="0"/>
              <a:t> [S</a:t>
            </a:r>
            <a:r>
              <a:rPr lang="en-US" altLang="ru-RU" baseline="-20000" dirty="0"/>
              <a:t>0</a:t>
            </a:r>
            <a:r>
              <a:rPr lang="en-US" altLang="ru-RU" dirty="0"/>
              <a:t> (X)] </a:t>
            </a:r>
            <a:r>
              <a:rPr lang="en-US" altLang="ru-RU" i="1" dirty="0"/>
              <a:t>for his teachers  </a:t>
            </a:r>
          </a:p>
          <a:p>
            <a:pPr lvl="1">
              <a:spcAft>
                <a:spcPts val="300"/>
              </a:spcAft>
            </a:pPr>
            <a:r>
              <a:rPr lang="en-US" altLang="ru-RU" i="1" dirty="0"/>
              <a:t>He treats</a:t>
            </a:r>
            <a:r>
              <a:rPr lang="en-US" altLang="ru-RU" dirty="0"/>
              <a:t> [LABOR</a:t>
            </a:r>
            <a:r>
              <a:rPr lang="en-US" altLang="ru-RU" baseline="-20000" dirty="0"/>
              <a:t>12</a:t>
            </a:r>
            <a:r>
              <a:rPr lang="en-US" altLang="ru-RU" dirty="0"/>
              <a:t> (S</a:t>
            </a:r>
            <a:r>
              <a:rPr lang="en-US" altLang="ru-RU" baseline="-20000" dirty="0"/>
              <a:t>0</a:t>
            </a:r>
            <a:r>
              <a:rPr lang="en-US" altLang="ru-RU" dirty="0"/>
              <a:t> (X))] </a:t>
            </a:r>
            <a:r>
              <a:rPr lang="en-US" altLang="ru-RU" i="1" dirty="0"/>
              <a:t>his teachers with respect </a:t>
            </a:r>
          </a:p>
          <a:p>
            <a:pPr lvl="1">
              <a:spcAft>
                <a:spcPts val="300"/>
              </a:spcAft>
            </a:pPr>
            <a:r>
              <a:rPr lang="en-US" altLang="ru-RU" i="1" dirty="0"/>
              <a:t>His teachers</a:t>
            </a:r>
            <a:r>
              <a:rPr lang="en-US" altLang="ru-RU" dirty="0"/>
              <a:t> </a:t>
            </a:r>
            <a:r>
              <a:rPr lang="en-US" altLang="ru-RU" i="1" dirty="0"/>
              <a:t>enjoy</a:t>
            </a:r>
            <a:r>
              <a:rPr lang="en-US" altLang="ru-RU" dirty="0"/>
              <a:t> [OPER</a:t>
            </a:r>
            <a:r>
              <a:rPr lang="en-US" altLang="ru-RU" baseline="-20000" dirty="0"/>
              <a:t>2</a:t>
            </a:r>
            <a:r>
              <a:rPr lang="en-US" altLang="ru-RU" dirty="0"/>
              <a:t> (S</a:t>
            </a:r>
            <a:r>
              <a:rPr lang="en-US" altLang="ru-RU" baseline="-20000" dirty="0"/>
              <a:t>0</a:t>
            </a:r>
            <a:r>
              <a:rPr lang="en-US" altLang="ru-RU" baseline="-25000" dirty="0"/>
              <a:t> </a:t>
            </a:r>
            <a:r>
              <a:rPr lang="en-US" altLang="ru-RU" dirty="0"/>
              <a:t>(X))] </a:t>
            </a:r>
            <a:r>
              <a:rPr lang="en-US" altLang="ru-RU" i="1" dirty="0"/>
              <a:t>his respect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650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ru-RU" smtClean="0"/>
              <a:t>2.03.2017</a:t>
            </a: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ШАД: правиловый МП. Лекции 5-6.</a:t>
            </a: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2A6F-E04F-4624-A265-997C2F7354CC}" type="slidenum">
              <a:rPr lang="ru-RU" altLang="ru-RU"/>
              <a:pPr/>
              <a:t>97</a:t>
            </a:fld>
            <a:endParaRPr lang="ru-RU" altLang="ru-RU"/>
          </a:p>
        </p:txBody>
      </p:sp>
      <p:sp>
        <p:nvSpPr>
          <p:cNvPr id="84994" name="Rectangle 2" descr="Large confetti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altLang="ru-RU" sz="3600" dirty="0">
                <a:latin typeface="Arial" charset="0"/>
              </a:rPr>
              <a:t>Перифрастический потенциал ЛФ</a:t>
            </a:r>
            <a:endParaRPr lang="en-US" altLang="ru-RU" sz="3600" dirty="0">
              <a:latin typeface="Arial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447800"/>
            <a:ext cx="8229600" cy="5184775"/>
          </a:xfrm>
        </p:spPr>
        <p:txBody>
          <a:bodyPr/>
          <a:lstStyle/>
          <a:p>
            <a:pPr algn="just">
              <a:spcAft>
                <a:spcPts val="300"/>
              </a:spcAft>
            </a:pPr>
            <a:r>
              <a:rPr lang="ru-RU" altLang="ru-RU" dirty="0"/>
              <a:t>X = CONV</a:t>
            </a:r>
            <a:r>
              <a:rPr lang="ru-RU" altLang="ru-RU" baseline="-25000" dirty="0"/>
              <a:t>1</a:t>
            </a:r>
            <a:r>
              <a:rPr lang="en-US" altLang="ru-RU" baseline="-25000" dirty="0"/>
              <a:t>2 </a:t>
            </a:r>
            <a:r>
              <a:rPr lang="ru-RU" altLang="ru-RU" dirty="0"/>
              <a:t>(X) </a:t>
            </a:r>
          </a:p>
          <a:p>
            <a:pPr lvl="1" algn="just">
              <a:spcAft>
                <a:spcPts val="300"/>
              </a:spcAft>
              <a:buFont typeface="Wingdings" pitchFamily="2" charset="2"/>
              <a:buNone/>
            </a:pPr>
            <a:r>
              <a:rPr lang="en-US" altLang="ru-RU" i="1" dirty="0"/>
              <a:t>This group consists of 20 persons – </a:t>
            </a:r>
          </a:p>
          <a:p>
            <a:pPr lvl="1" algn="just">
              <a:spcAft>
                <a:spcPts val="300"/>
              </a:spcAft>
              <a:buFont typeface="Wingdings" pitchFamily="2" charset="2"/>
              <a:buNone/>
            </a:pPr>
            <a:r>
              <a:rPr lang="en-US" altLang="ru-RU" i="1" dirty="0"/>
              <a:t>Twenty persons comprise this group;</a:t>
            </a:r>
          </a:p>
          <a:p>
            <a:r>
              <a:rPr lang="ru-RU" altLang="ru-RU" dirty="0"/>
              <a:t>X + Y = ANTI</a:t>
            </a:r>
            <a:r>
              <a:rPr lang="ru-RU" altLang="ru-RU" baseline="-25000" dirty="0"/>
              <a:t>1</a:t>
            </a:r>
            <a:r>
              <a:rPr lang="ru-RU" altLang="ru-RU" dirty="0"/>
              <a:t>(X) + ANTI</a:t>
            </a:r>
            <a:r>
              <a:rPr lang="ru-RU" altLang="ru-RU" baseline="-25000" dirty="0"/>
              <a:t>2</a:t>
            </a:r>
            <a:r>
              <a:rPr lang="ru-RU" altLang="ru-RU" dirty="0"/>
              <a:t>(Y) </a:t>
            </a:r>
          </a:p>
          <a:p>
            <a:pPr lvl="1">
              <a:buFont typeface="Wingdings" pitchFamily="2" charset="2"/>
              <a:buNone/>
            </a:pPr>
            <a:r>
              <a:rPr lang="en-US" altLang="ru-RU" i="1" dirty="0"/>
              <a:t>He began to observe the rules – </a:t>
            </a:r>
          </a:p>
          <a:p>
            <a:pPr lvl="1">
              <a:buFont typeface="Wingdings" pitchFamily="2" charset="2"/>
              <a:buNone/>
            </a:pPr>
            <a:r>
              <a:rPr lang="en-US" altLang="ru-RU" i="1" dirty="0"/>
              <a:t>He stopped violating the rules</a:t>
            </a:r>
          </a:p>
          <a:p>
            <a:r>
              <a:rPr lang="en-US" altLang="ru-RU" dirty="0"/>
              <a:t>X = LABOR</a:t>
            </a:r>
            <a:r>
              <a:rPr lang="en-US" altLang="ru-RU" baseline="-25000" dirty="0"/>
              <a:t>12</a:t>
            </a:r>
            <a:r>
              <a:rPr lang="en-US" altLang="ru-RU" dirty="0"/>
              <a:t> + S</a:t>
            </a:r>
            <a:r>
              <a:rPr lang="en-US" altLang="ru-RU" baseline="-25000" dirty="0"/>
              <a:t>0</a:t>
            </a:r>
            <a:r>
              <a:rPr lang="en-US" altLang="ru-RU" dirty="0"/>
              <a:t>(X) </a:t>
            </a:r>
          </a:p>
          <a:p>
            <a:pPr lvl="1">
              <a:buFont typeface="Wingdings" pitchFamily="2" charset="2"/>
              <a:buNone/>
            </a:pPr>
            <a:r>
              <a:rPr lang="en-US" altLang="ru-RU" i="1" dirty="0"/>
              <a:t>He respects his parents – </a:t>
            </a:r>
          </a:p>
          <a:p>
            <a:pPr lvl="1">
              <a:buFont typeface="Wingdings" pitchFamily="2" charset="2"/>
              <a:buNone/>
            </a:pPr>
            <a:r>
              <a:rPr lang="en-US" altLang="ru-RU" i="1" dirty="0"/>
              <a:t>He treats his parents with respect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886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4668</Words>
  <Application>Microsoft Office PowerPoint</Application>
  <PresentationFormat>On-screen Show (4:3)</PresentationFormat>
  <Paragraphs>982</Paragraphs>
  <Slides>97</Slides>
  <Notes>86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0" baseType="lpstr">
      <vt:lpstr>Тема Office</vt:lpstr>
      <vt:lpstr>Документ</vt:lpstr>
      <vt:lpstr>Microsoft Word 97 - 2003 Document</vt:lpstr>
      <vt:lpstr>Правиловый машинный перевод: краткий курс A concise course in rule-based machine translation</vt:lpstr>
      <vt:lpstr>Синтаксис в лингвистической теории и в машинном переводе</vt:lpstr>
      <vt:lpstr>Синтаксис</vt:lpstr>
      <vt:lpstr>Синтаксис</vt:lpstr>
      <vt:lpstr>Определение дерева зависимостей</vt:lpstr>
      <vt:lpstr>Недостатки дерева зависимостей</vt:lpstr>
      <vt:lpstr>Синтаксические отношения в модели «Смысл – Текст»:  поверхностные и глубинные</vt:lpstr>
      <vt:lpstr>Типы поверхностно-синтаксических отношений</vt:lpstr>
      <vt:lpstr>Актанты</vt:lpstr>
      <vt:lpstr>Актанты и валентности</vt:lpstr>
      <vt:lpstr>Актанты и валентности</vt:lpstr>
      <vt:lpstr>Актанты и сирконстанты</vt:lpstr>
      <vt:lpstr>Актантные СинтО</vt:lpstr>
      <vt:lpstr>Предикативное СинтО</vt:lpstr>
      <vt:lpstr>Агентивное СинтО</vt:lpstr>
      <vt:lpstr>Комплетивные СинтО (1 -5).</vt:lpstr>
      <vt:lpstr>Комплетивные СинтО (1 -5).</vt:lpstr>
      <vt:lpstr>Комплетивные СинтО (1 -5)</vt:lpstr>
      <vt:lpstr>Атрибутивные СинтО</vt:lpstr>
      <vt:lpstr>Количественные СинтО</vt:lpstr>
      <vt:lpstr>Обстоятельственное СинтО</vt:lpstr>
      <vt:lpstr>Обстоятельственное СинтО</vt:lpstr>
      <vt:lpstr>Обстоятельственно-тавтологическое СинтО</vt:lpstr>
      <vt:lpstr>Длительное СинтО</vt:lpstr>
      <vt:lpstr>Длительное СинтО</vt:lpstr>
      <vt:lpstr>Аппозитивные СинтО</vt:lpstr>
      <vt:lpstr>Типы СинтО:</vt:lpstr>
      <vt:lpstr>Сочинительные СинтО</vt:lpstr>
      <vt:lpstr>Сочинительные СинтО</vt:lpstr>
      <vt:lpstr>Сочинительные СинтО</vt:lpstr>
      <vt:lpstr>(Собственно) сочинительное СинтО</vt:lpstr>
      <vt:lpstr>Сентенциально-сочинительное СинтО</vt:lpstr>
      <vt:lpstr>Сочинительно-союзное СинтО</vt:lpstr>
      <vt:lpstr>Служебные СинтО</vt:lpstr>
      <vt:lpstr>Аналитическое СинтО</vt:lpstr>
      <vt:lpstr>Пассивно-аналитическое СинтО</vt:lpstr>
      <vt:lpstr>Соотносительное СинтО</vt:lpstr>
      <vt:lpstr>Вспомогательное СинтО</vt:lpstr>
      <vt:lpstr>Общие свойства синтаксической структуры</vt:lpstr>
      <vt:lpstr>Особенности синтаксических структур</vt:lpstr>
      <vt:lpstr>Особенности синтаксических структур</vt:lpstr>
      <vt:lpstr>Особенности синтаксических структур</vt:lpstr>
      <vt:lpstr>Особенности синтаксических структур</vt:lpstr>
      <vt:lpstr>Повторимость-неповторимость  СинтО</vt:lpstr>
      <vt:lpstr>Повторимость-неповторимость  СинтО</vt:lpstr>
      <vt:lpstr>Повторимость-неповторимость  СинтО</vt:lpstr>
      <vt:lpstr>Повторимость-неповторимость  СинтО: спорные ситуации</vt:lpstr>
      <vt:lpstr>Повторимость-неповторимость  СинтО</vt:lpstr>
      <vt:lpstr>Ограниченно-повторимое сочинительное СинтО?</vt:lpstr>
      <vt:lpstr>Ограниченно-повторимое сочинительное СинтО?</vt:lpstr>
      <vt:lpstr>Ограниченно-повторимое сочинительное СинтО?</vt:lpstr>
      <vt:lpstr>Ограниченно-повторимое сочинительное СинтО?</vt:lpstr>
      <vt:lpstr>Ограниченно-повторимое сочинительное СинтО: есть ли оно?</vt:lpstr>
      <vt:lpstr>Скобочные структуры разные</vt:lpstr>
      <vt:lpstr>Соподчинимость-несоподчинимость СинтО</vt:lpstr>
      <vt:lpstr>Проективность синтаксической структуры</vt:lpstr>
      <vt:lpstr>Проективность СинтС</vt:lpstr>
      <vt:lpstr>Проективность СинтС</vt:lpstr>
      <vt:lpstr>Проективность СинтС</vt:lpstr>
      <vt:lpstr>Проективность СинтС</vt:lpstr>
      <vt:lpstr>Проективность СинтС</vt:lpstr>
      <vt:lpstr>Проективность СинтС</vt:lpstr>
      <vt:lpstr>Обязательность-необязательность насыщения валентностей</vt:lpstr>
      <vt:lpstr>Согласованность членов СинтС</vt:lpstr>
      <vt:lpstr>Еще о синтаксических признаках</vt:lpstr>
      <vt:lpstr>Признак «ДАТПОС» (дательный посессора) </vt:lpstr>
      <vt:lpstr>Признак «ДАТПОС» </vt:lpstr>
      <vt:lpstr>Признак «ДАТПОС»</vt:lpstr>
      <vt:lpstr>Признаки «*СОВ-1, *СОВ-2, *СОВ-3» (невозможность управления на i-ом месте глаголами сов. вида)</vt:lpstr>
      <vt:lpstr>PowerPoint Presentation</vt:lpstr>
      <vt:lpstr>PowerPoint Presentation</vt:lpstr>
      <vt:lpstr>Валентная структура слова</vt:lpstr>
      <vt:lpstr>Валентная структура слова:  неизоморфность семантических и синтаксических валентностей</vt:lpstr>
      <vt:lpstr>Валентная структура слова</vt:lpstr>
      <vt:lpstr>Валентная структура слова</vt:lpstr>
      <vt:lpstr>Валентная структура слова</vt:lpstr>
      <vt:lpstr>Семантические и синтаксические валентности: неизоморфность</vt:lpstr>
      <vt:lpstr>Лексические функции</vt:lpstr>
      <vt:lpstr>PowerPoint Presentation</vt:lpstr>
      <vt:lpstr>Лексические функции: межъязыковая идиоматичность</vt:lpstr>
      <vt:lpstr>Лексические функции и валентности</vt:lpstr>
      <vt:lpstr>Лексические функции и валентности</vt:lpstr>
      <vt:lpstr>Лексические функции и валентности</vt:lpstr>
      <vt:lpstr>Лексические функции и валентности</vt:lpstr>
      <vt:lpstr>Лексические функции и валентности</vt:lpstr>
      <vt:lpstr>Примеры ЛФ Oper</vt:lpstr>
      <vt:lpstr>Примеры LF Func</vt:lpstr>
      <vt:lpstr>Примеры LF Oper</vt:lpstr>
      <vt:lpstr>Примеры LF Func</vt:lpstr>
      <vt:lpstr>ЛФ в практических приложениях</vt:lpstr>
      <vt:lpstr>Разрешение лексической неоднозначности</vt:lpstr>
      <vt:lpstr>Разрешение синтаксической неоднозначности</vt:lpstr>
      <vt:lpstr>Разрешение синтаксической неоднозначности (продолж.)</vt:lpstr>
      <vt:lpstr>Лексические функции в машинном переводе: идиоматический перевод словосочетаний</vt:lpstr>
      <vt:lpstr>PowerPoint Presentation</vt:lpstr>
      <vt:lpstr>Перифрастический потенциал ЛФ</vt:lpstr>
      <vt:lpstr>Перифрастический потенциал ЛФ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Машинный перевод:  успехи, неудачи, надежды.</dc:title>
  <dc:creator>Leonid Iomdin</dc:creator>
  <cp:lastModifiedBy>Leonid L. Iomdin</cp:lastModifiedBy>
  <cp:revision>130</cp:revision>
  <dcterms:created xsi:type="dcterms:W3CDTF">2012-11-11T09:14:23Z</dcterms:created>
  <dcterms:modified xsi:type="dcterms:W3CDTF">2017-03-03T11:05:04Z</dcterms:modified>
</cp:coreProperties>
</file>