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6" r:id="rId1"/>
  </p:sldMasterIdLst>
  <p:notesMasterIdLst>
    <p:notesMasterId r:id="rId92"/>
  </p:notesMasterIdLst>
  <p:handoutMasterIdLst>
    <p:handoutMasterId r:id="rId93"/>
  </p:handoutMasterIdLst>
  <p:sldIdLst>
    <p:sldId id="256" r:id="rId2"/>
    <p:sldId id="592" r:id="rId3"/>
    <p:sldId id="593" r:id="rId4"/>
    <p:sldId id="594" r:id="rId5"/>
    <p:sldId id="595" r:id="rId6"/>
    <p:sldId id="596" r:id="rId7"/>
    <p:sldId id="597" r:id="rId8"/>
    <p:sldId id="604" r:id="rId9"/>
    <p:sldId id="625" r:id="rId10"/>
    <p:sldId id="627" r:id="rId11"/>
    <p:sldId id="626" r:id="rId12"/>
    <p:sldId id="708" r:id="rId13"/>
    <p:sldId id="631" r:id="rId14"/>
    <p:sldId id="632" r:id="rId15"/>
    <p:sldId id="709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2" r:id="rId46"/>
    <p:sldId id="663" r:id="rId47"/>
    <p:sldId id="664" r:id="rId48"/>
    <p:sldId id="665" r:id="rId49"/>
    <p:sldId id="666" r:id="rId50"/>
    <p:sldId id="667" r:id="rId51"/>
    <p:sldId id="668" r:id="rId52"/>
    <p:sldId id="669" r:id="rId53"/>
    <p:sldId id="670" r:id="rId54"/>
    <p:sldId id="671" r:id="rId55"/>
    <p:sldId id="672" r:id="rId56"/>
    <p:sldId id="673" r:id="rId57"/>
    <p:sldId id="674" r:id="rId58"/>
    <p:sldId id="675" r:id="rId59"/>
    <p:sldId id="676" r:id="rId60"/>
    <p:sldId id="677" r:id="rId61"/>
    <p:sldId id="678" r:id="rId62"/>
    <p:sldId id="679" r:id="rId63"/>
    <p:sldId id="680" r:id="rId64"/>
    <p:sldId id="681" r:id="rId65"/>
    <p:sldId id="682" r:id="rId66"/>
    <p:sldId id="683" r:id="rId67"/>
    <p:sldId id="684" r:id="rId68"/>
    <p:sldId id="685" r:id="rId69"/>
    <p:sldId id="686" r:id="rId70"/>
    <p:sldId id="687" r:id="rId71"/>
    <p:sldId id="688" r:id="rId72"/>
    <p:sldId id="689" r:id="rId73"/>
    <p:sldId id="690" r:id="rId74"/>
    <p:sldId id="691" r:id="rId75"/>
    <p:sldId id="692" r:id="rId76"/>
    <p:sldId id="693" r:id="rId77"/>
    <p:sldId id="694" r:id="rId78"/>
    <p:sldId id="695" r:id="rId79"/>
    <p:sldId id="696" r:id="rId80"/>
    <p:sldId id="697" r:id="rId81"/>
    <p:sldId id="698" r:id="rId82"/>
    <p:sldId id="699" r:id="rId83"/>
    <p:sldId id="700" r:id="rId84"/>
    <p:sldId id="701" r:id="rId85"/>
    <p:sldId id="702" r:id="rId86"/>
    <p:sldId id="703" r:id="rId87"/>
    <p:sldId id="704" r:id="rId88"/>
    <p:sldId id="705" r:id="rId89"/>
    <p:sldId id="706" r:id="rId90"/>
    <p:sldId id="707" r:id="rId9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id Iomd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1" autoAdjust="0"/>
  </p:normalViewPr>
  <p:slideViewPr>
    <p:cSldViewPr>
      <p:cViewPr varScale="1">
        <p:scale>
          <a:sx n="88" d="100"/>
          <a:sy n="88" d="100"/>
        </p:scale>
        <p:origin x="-106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27C1-82F7-4A51-9401-2B13EF0CB5D8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616E-4B90-4954-AAE1-6E67C172E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2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EC44-842F-4AB0-BB21-AAB15498E991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116C-B7CE-4A89-9966-8E737C58F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23987DA3-F346-4B0A-AB39-B2222924E352}" type="slidenum">
              <a:rPr lang="ru-RU" altLang="ru-RU" sz="1200">
                <a:latin typeface="Arial" charset="0"/>
              </a:rPr>
              <a:pPr algn="r" eaLnBrk="1" hangingPunct="1"/>
              <a:t>2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382BBCD-1E90-49C9-83A6-25F7E18500DE}" type="slidenum">
              <a:rPr lang="ru-RU" sz="1200" b="0"/>
              <a:pPr algn="r" eaLnBrk="1" hangingPunct="1"/>
              <a:t>11</a:t>
            </a:fld>
            <a:endParaRPr lang="ru-RU" sz="1200" b="0"/>
          </a:p>
        </p:txBody>
      </p:sp>
      <p:sp>
        <p:nvSpPr>
          <p:cNvPr id="4782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9477DBB-98EC-4579-B323-2E75C4D6FA86}" type="slidenum">
              <a:rPr lang="ru-RU" sz="1200" b="0"/>
              <a:pPr algn="r" eaLnBrk="1" hangingPunct="1"/>
              <a:t>11</a:t>
            </a:fld>
            <a:endParaRPr lang="ru-RU" sz="1200" b="0"/>
          </a:p>
        </p:txBody>
      </p:sp>
      <p:sp>
        <p:nvSpPr>
          <p:cNvPr id="478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8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871989A-57DF-4E4C-980A-D552BB928615}" type="slidenum">
              <a:rPr lang="ru-RU" sz="1200" b="0"/>
              <a:pPr algn="r" eaLnBrk="1" hangingPunct="1"/>
              <a:t>12</a:t>
            </a:fld>
            <a:endParaRPr lang="ru-RU" sz="1200" b="0"/>
          </a:p>
        </p:txBody>
      </p:sp>
      <p:sp>
        <p:nvSpPr>
          <p:cNvPr id="494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4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755DB72-6C19-4C7A-858A-6686BD88DF6F}" type="slidenum">
              <a:rPr lang="ru-RU" sz="1200" b="0"/>
              <a:pPr algn="r" eaLnBrk="1" hangingPunct="1"/>
              <a:t>13</a:t>
            </a:fld>
            <a:endParaRPr lang="ru-RU" sz="1200" b="0"/>
          </a:p>
        </p:txBody>
      </p:sp>
      <p:sp>
        <p:nvSpPr>
          <p:cNvPr id="496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6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CA0CB-D3E5-4CC2-8FEB-02F49118D203}" type="slidenum">
              <a:rPr lang="ru-RU" sz="1200" b="0"/>
              <a:pPr algn="r" eaLnBrk="1" hangingPunct="1"/>
              <a:t>14</a:t>
            </a:fld>
            <a:endParaRPr lang="ru-RU" sz="1200" b="0"/>
          </a:p>
        </p:txBody>
      </p:sp>
      <p:sp>
        <p:nvSpPr>
          <p:cNvPr id="498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8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CA0CB-D3E5-4CC2-8FEB-02F49118D203}" type="slidenum">
              <a:rPr lang="ru-RU" sz="1200" b="0"/>
              <a:pPr algn="r" eaLnBrk="1" hangingPunct="1"/>
              <a:t>15</a:t>
            </a:fld>
            <a:endParaRPr lang="ru-RU" sz="1200" b="0"/>
          </a:p>
        </p:txBody>
      </p:sp>
      <p:sp>
        <p:nvSpPr>
          <p:cNvPr id="498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8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9B93E5A-09C8-42C2-8F9B-AE896C64AD8A}" type="slidenum">
              <a:rPr lang="ru-RU" sz="1200" b="0"/>
              <a:pPr algn="r" eaLnBrk="1" hangingPunct="1"/>
              <a:t>16</a:t>
            </a:fld>
            <a:endParaRPr lang="ru-RU" sz="1200" b="0"/>
          </a:p>
        </p:txBody>
      </p:sp>
      <p:sp>
        <p:nvSpPr>
          <p:cNvPr id="500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0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D470134-EDCD-4B2D-8C5F-2755CA195926}" type="slidenum">
              <a:rPr lang="ru-RU" sz="1200" b="0"/>
              <a:pPr algn="r" eaLnBrk="1" hangingPunct="1"/>
              <a:t>17</a:t>
            </a:fld>
            <a:endParaRPr lang="ru-RU" sz="1200" b="0"/>
          </a:p>
        </p:txBody>
      </p:sp>
      <p:sp>
        <p:nvSpPr>
          <p:cNvPr id="502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2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B41E3BD2-E226-4708-880B-0785203D6ACB}" type="slidenum">
              <a:rPr lang="ru-RU" sz="1200">
                <a:latin typeface="Arial" charset="0"/>
              </a:rPr>
              <a:pPr algn="r" eaLnBrk="1" hangingPunct="1"/>
              <a:t>18</a:t>
            </a:fld>
            <a:endParaRPr lang="ru-RU" sz="1200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8B79E30-54CC-4AD2-8FFE-EBA085274A42}" type="slidenum">
              <a:rPr lang="ru-RU" sz="1200" b="0"/>
              <a:pPr algn="r" eaLnBrk="1" hangingPunct="1"/>
              <a:t>19</a:t>
            </a:fld>
            <a:endParaRPr lang="ru-RU" sz="1200" b="0"/>
          </a:p>
        </p:txBody>
      </p:sp>
      <p:sp>
        <p:nvSpPr>
          <p:cNvPr id="48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6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E802A13-C693-4068-908E-95DF02AF6A47}" type="slidenum">
              <a:rPr lang="ru-RU" sz="1200" b="0"/>
              <a:pPr algn="r" eaLnBrk="1" hangingPunct="1"/>
              <a:t>20</a:t>
            </a:fld>
            <a:endParaRPr lang="ru-RU" sz="1200" b="0"/>
          </a:p>
        </p:txBody>
      </p:sp>
      <p:sp>
        <p:nvSpPr>
          <p:cNvPr id="488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8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23987DA3-F346-4B0A-AB39-B2222924E352}" type="slidenum">
              <a:rPr lang="ru-RU" altLang="ru-RU" sz="1200">
                <a:latin typeface="Arial" charset="0"/>
              </a:rPr>
              <a:pPr algn="r" eaLnBrk="1" hangingPunct="1"/>
              <a:t>3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9B9F039B-EE90-46F8-A04B-8836FF8F21E1}" type="slidenum">
              <a:rPr lang="ru-RU" altLang="ru-RU" sz="1200">
                <a:latin typeface="Arial" charset="0"/>
              </a:rPr>
              <a:pPr algn="r" eaLnBrk="1" hangingPunct="1"/>
              <a:t>21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D558D7B-2A99-4F34-AF34-97F84C38073F}" type="slidenum">
              <a:rPr lang="ru-RU" sz="1200" b="0"/>
              <a:pPr algn="r" eaLnBrk="1" hangingPunct="1"/>
              <a:t>22</a:t>
            </a:fld>
            <a:endParaRPr lang="ru-RU" sz="1200" b="0"/>
          </a:p>
        </p:txBody>
      </p:sp>
      <p:sp>
        <p:nvSpPr>
          <p:cNvPr id="492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2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7AA8D-A4D6-40DD-8B9C-999006F3C265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6EBE3-4AFF-4A42-B0DF-A1F7CF4B50A7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54FE3-4E41-43AC-9C4B-28005970A386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B7FF9-F56F-430A-A281-0714C6A6DA9C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0ED00-D787-4A30-80D5-6005B4E7A583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32BFF-6622-4B03-A7FF-41D588F6391B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2B0F1-67DC-43C4-81D5-AA90B96BD56A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B2159-AEE1-4841-9603-19055FE63104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23987DA3-F346-4B0A-AB39-B2222924E352}" type="slidenum">
              <a:rPr lang="ru-RU" altLang="ru-RU" sz="1200">
                <a:latin typeface="Arial" charset="0"/>
              </a:rPr>
              <a:pPr algn="r" eaLnBrk="1" hangingPunct="1"/>
              <a:t>4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6FA1F-92B8-4BC3-BBFF-F12F86FB62FF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344F3-666D-4F8C-B1D6-9C805CE223AE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295-D8FB-4756-B1E2-2523BA17C203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336FE-A8B3-414B-ABC0-26F747DEFFFE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54FAF-1284-4C5F-858C-CF402EDF1FAE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FB900-C7A4-46D5-A542-9A305B1D6EA5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C4DBA-580F-4FF5-9CC3-DFB59A02D161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4E602-5CBE-47D9-B3D0-88CA99812745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6501-F815-4F1D-8210-85FE6DA61749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6B910-F2A9-4AD1-884A-32686607E0A6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F856AAA7-66FF-41B8-A8F3-5A6CF23AD16A}" type="slidenum">
              <a:rPr lang="ru-RU" altLang="ru-RU" sz="1200">
                <a:latin typeface="Arial" charset="0"/>
              </a:rPr>
              <a:pPr algn="r" eaLnBrk="1" hangingPunct="1"/>
              <a:t>5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647C-1553-4101-A899-0BF12A4DA328}" type="slidenum">
              <a:rPr lang="ru-RU" altLang="ru-RU"/>
              <a:pPr/>
              <a:t>43</a:t>
            </a:fld>
            <a:endParaRPr lang="ru-RU" altLang="ru-RU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45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46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47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48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48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49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49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50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50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35E6B-0CC9-4F49-A7C8-401545733848}" type="slidenum">
              <a:rPr lang="ru-RU" smtClean="0"/>
              <a:pPr/>
              <a:t>51</a:t>
            </a:fld>
            <a:endParaRPr lang="ru-RU" smtClean="0"/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A74FB3-D3AF-4BE4-9925-E2EB02172C2C}" type="slidenum">
              <a:rPr lang="ru-RU" sz="1200"/>
              <a:pPr algn="r"/>
              <a:t>51</a:t>
            </a:fld>
            <a:endParaRPr lang="ru-R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8291" name="2 Marcador de nota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B716F84-D188-4912-B0E8-31B450723028}" type="slidenum">
              <a:rPr lang="es-ES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es-E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0339" name="2 Marcador de nota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270340" name="3 Marcador de número de diapositiva"/>
          <p:cNvSpPr txBox="1">
            <a:spLocks noGrp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42433F84-1968-4743-9575-34DAB47DC9A9}" type="slidenum">
              <a:rPr lang="es-ES" sz="1200">
                <a:latin typeface="Arial" charset="0"/>
              </a:rPr>
              <a:pPr algn="r" eaLnBrk="1" hangingPunct="1"/>
              <a:t>53</a:t>
            </a:fld>
            <a:endParaRPr lang="es-E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F856AAA7-66FF-41B8-A8F3-5A6CF23AD16A}" type="slidenum">
              <a:rPr lang="ru-RU" altLang="ru-RU" sz="1200">
                <a:latin typeface="Arial" charset="0"/>
              </a:rPr>
              <a:pPr algn="r" eaLnBrk="1" hangingPunct="1"/>
              <a:t>6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2387" name="2 Marcador de notas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272388" name="3 Marcador de número de diapositiva"/>
          <p:cNvSpPr txBox="1">
            <a:spLocks noGrp="1"/>
          </p:cNvSpPr>
          <p:nvPr/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BC3703D0-43B6-42D3-A595-0087DB0787D3}" type="slidenum">
              <a:rPr lang="es-ES" sz="1200">
                <a:latin typeface="Arial" charset="0"/>
              </a:rPr>
              <a:pPr algn="r" eaLnBrk="1" hangingPunct="1"/>
              <a:t>80</a:t>
            </a:fld>
            <a:endParaRPr lang="es-E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CE5C7085-644F-4A7B-A847-B00C920C63F2}" type="slidenum">
              <a:rPr lang="ru-RU" altLang="ru-RU" smtClean="0">
                <a:latin typeface="Arial" charset="0"/>
              </a:rPr>
              <a:pPr eaLnBrk="1" hangingPunct="1"/>
              <a:t>83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72BEF128-B6BD-408A-A32E-87F7499911E4}" type="slidenum">
              <a:rPr lang="ru-RU" altLang="ru-RU" smtClean="0">
                <a:latin typeface="Arial" charset="0"/>
              </a:rPr>
              <a:pPr eaLnBrk="1" hangingPunct="1"/>
              <a:t>84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EFD13E2-F997-4664-9F84-E7D87C6DD1EE}" type="slidenum">
              <a:rPr lang="ru-RU" altLang="ru-RU" smtClean="0">
                <a:latin typeface="Arial" charset="0"/>
              </a:rPr>
              <a:pPr eaLnBrk="1" hangingPunct="1"/>
              <a:t>85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39DB4F60-6F7E-45ED-8B8E-37DD9C31F54F}" type="slidenum">
              <a:rPr lang="ru-RU" altLang="ru-RU" smtClean="0">
                <a:latin typeface="Arial" charset="0"/>
              </a:rPr>
              <a:pPr eaLnBrk="1" hangingPunct="1"/>
              <a:t>86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820BFAF-F890-4A98-B10C-E5B13CDC8B99}" type="slidenum">
              <a:rPr lang="ru-RU" altLang="ru-RU" smtClean="0">
                <a:latin typeface="Arial" charset="0"/>
              </a:rPr>
              <a:pPr eaLnBrk="1" hangingPunct="1"/>
              <a:t>87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369BE6A-870B-48A5-8D7B-61300856DD70}" type="slidenum">
              <a:rPr lang="ru-RU" altLang="ru-RU" smtClean="0">
                <a:latin typeface="Arial" charset="0"/>
              </a:rPr>
              <a:pPr eaLnBrk="1" hangingPunct="1"/>
              <a:t>88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8D3D9E5-66D0-4CBB-995A-72CDB792E200}" type="slidenum">
              <a:rPr lang="ru-RU" altLang="ru-RU" smtClean="0">
                <a:latin typeface="Arial" charset="0"/>
              </a:rPr>
              <a:pPr eaLnBrk="1" hangingPunct="1"/>
              <a:t>89</a:t>
            </a:fld>
            <a:endParaRPr lang="ru-RU" altLang="ru-RU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F856AAA7-66FF-41B8-A8F3-5A6CF23AD16A}" type="slidenum">
              <a:rPr lang="ru-RU" altLang="ru-RU" sz="1200">
                <a:latin typeface="Arial" charset="0"/>
              </a:rPr>
              <a:pPr algn="r" eaLnBrk="1" hangingPunct="1"/>
              <a:t>7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F856AAA7-66FF-41B8-A8F3-5A6CF23AD16A}" type="slidenum">
              <a:rPr lang="ru-RU" altLang="ru-RU" sz="1200">
                <a:latin typeface="Arial" charset="0"/>
              </a:rPr>
              <a:pPr algn="r" eaLnBrk="1" hangingPunct="1"/>
              <a:t>8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D71798-F357-421A-BE44-0FD4A541B393}" type="slidenum">
              <a:rPr lang="ru-RU" sz="1200">
                <a:latin typeface="Arial" charset="0"/>
              </a:rPr>
              <a:pPr algn="r"/>
              <a:t>9</a:t>
            </a:fld>
            <a:endParaRPr lang="ru-RU" sz="1200">
              <a:latin typeface="Arial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D700840-97D0-4C85-A259-9030ACCAB828}" type="slidenum">
              <a:rPr lang="ru-RU" sz="1200" b="0"/>
              <a:pPr algn="r" eaLnBrk="1" hangingPunct="1"/>
              <a:t>10</a:t>
            </a:fld>
            <a:endParaRPr lang="ru-RU" sz="1200" b="0"/>
          </a:p>
        </p:txBody>
      </p:sp>
      <p:sp>
        <p:nvSpPr>
          <p:cNvPr id="48230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4ED00BE-5AEB-4D5B-A52B-68AB41B83169}" type="slidenum">
              <a:rPr lang="ru-RU" sz="1200" b="0"/>
              <a:pPr algn="r" eaLnBrk="1" hangingPunct="1"/>
              <a:t>10</a:t>
            </a:fld>
            <a:endParaRPr lang="ru-RU" sz="1200" b="0"/>
          </a:p>
        </p:txBody>
      </p:sp>
      <p:sp>
        <p:nvSpPr>
          <p:cNvPr id="482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2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9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1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82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8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ШАД: правиловый МП. Лекции 7-8.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8083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000" b="1" dirty="0" err="1" smtClean="0"/>
              <a:t>Правиловый</a:t>
            </a:r>
            <a:r>
              <a:rPr lang="ru-RU" sz="4000" b="1" dirty="0" smtClean="0"/>
              <a:t> </a:t>
            </a:r>
            <a:r>
              <a:rPr lang="ru-RU" sz="4000" b="1" dirty="0"/>
              <a:t>м</a:t>
            </a:r>
            <a:r>
              <a:rPr lang="ru-RU" sz="4000" b="1" dirty="0" smtClean="0"/>
              <a:t>ашинный перевод: краткий курс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A concise course in rule-based machine translation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416824" cy="2095128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Л.Л.Иомдин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Институт проблем передачи информации им.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А.А.Харкевича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РАН;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РГГУ;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Москва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Лекции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7-8.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Компьютерный словарь.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Трансфер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Другие ресурсы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620688"/>
            <a:ext cx="8054975" cy="7200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62000" indent="-762000" algn="ctr"/>
            <a:r>
              <a:rPr lang="ru-RU" sz="3600" b="1" dirty="0" smtClean="0">
                <a:solidFill>
                  <a:schemeClr val="tx1"/>
                </a:solidFill>
              </a:rPr>
              <a:t>Лексические функции в словаре</a:t>
            </a:r>
          </a:p>
        </p:txBody>
      </p:sp>
      <p:sp>
        <p:nvSpPr>
          <p:cNvPr id="6" name="Нижний колонтитул 2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81285" name="Rectangle 3"/>
          <p:cNvSpPr>
            <a:spLocks noChangeArrowheads="1"/>
          </p:cNvSpPr>
          <p:nvPr/>
        </p:nvSpPr>
        <p:spPr bwMode="auto">
          <a:xfrm>
            <a:off x="179388" y="1773238"/>
            <a:ext cx="8748712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 b="0" dirty="0"/>
              <a:t>03744 </a:t>
            </a:r>
            <a:r>
              <a:rPr lang="ru-RU" sz="1600" b="0" dirty="0" smtClean="0"/>
              <a:t>                                                INFLUENCE1                                                  </a:t>
            </a:r>
            <a:endParaRPr lang="ru-RU" sz="1600" b="0" dirty="0"/>
          </a:p>
          <a:p>
            <a:r>
              <a:rPr lang="ru-RU" sz="1600" b="0" dirty="0"/>
              <a:t>           POR:S      ЛИ</a:t>
            </a:r>
          </a:p>
          <a:p>
            <a:r>
              <a:rPr lang="ru-RU" sz="1600" b="0" dirty="0"/>
              <a:t>           SYNT:COUNT,VOC</a:t>
            </a:r>
          </a:p>
          <a:p>
            <a:r>
              <a:rPr lang="ru-RU" sz="1600" b="0" dirty="0"/>
              <a:t>           DES:'ДЕЙСТВИЕ','ОТНОШЕНИЕ','ФАКТ','ПРОЦЕСС','АБСТРАКТ'</a:t>
            </a:r>
          </a:p>
          <a:p>
            <a:r>
              <a:rPr lang="ru-RU" sz="1600" b="0" dirty="0"/>
              <a:t>           D1.1:OF</a:t>
            </a:r>
          </a:p>
          <a:p>
            <a:r>
              <a:rPr lang="ru-RU" sz="1600" b="0" dirty="0"/>
              <a:t>           D2.1:ON1</a:t>
            </a:r>
          </a:p>
          <a:p>
            <a:r>
              <a:rPr lang="ru-RU" sz="1600" b="0" dirty="0"/>
              <a:t>           D2.2:OVER1</a:t>
            </a:r>
          </a:p>
          <a:p>
            <a:r>
              <a:rPr lang="ru-RU" sz="1600" b="0" dirty="0"/>
              <a:t>           _SYN1:IMPACT1</a:t>
            </a:r>
          </a:p>
          <a:p>
            <a:r>
              <a:rPr lang="ru-RU" sz="1600" b="0" dirty="0"/>
              <a:t>           _V0:INFLUENCE2</a:t>
            </a:r>
          </a:p>
          <a:p>
            <a:r>
              <a:rPr lang="ru-RU" sz="1600" b="0" dirty="0"/>
              <a:t>           _MAGN:POWERFUL/PROFOUND/STRONG/FAR-REACHING</a:t>
            </a:r>
          </a:p>
          <a:p>
            <a:r>
              <a:rPr lang="ru-RU" sz="1600" b="0" dirty="0"/>
              <a:t>           _BON:GOOD1/POSITIVE1/SALUTARY/WHOLESOME</a:t>
            </a:r>
          </a:p>
          <a:p>
            <a:r>
              <a:rPr lang="ru-RU" sz="1600" b="0" dirty="0"/>
              <a:t>           _ANTIBON:BAD/NEGATIVE1/PERNICIOUS/UNWHOLESOME</a:t>
            </a:r>
          </a:p>
          <a:p>
            <a:r>
              <a:rPr lang="ru-RU" sz="1600" b="0" dirty="0"/>
              <a:t>           _OPER1:HAVE/EXERT</a:t>
            </a:r>
          </a:p>
          <a:p>
            <a:r>
              <a:rPr lang="ru-RU" sz="1600" b="0" dirty="0"/>
              <a:t>           _OPER2:BE&lt;UNDER1&gt;</a:t>
            </a:r>
          </a:p>
          <a:p>
            <a:r>
              <a:rPr lang="ru-RU" sz="1600" b="0" dirty="0"/>
              <a:t>         ***************************</a:t>
            </a:r>
          </a:p>
          <a:p>
            <a:r>
              <a:rPr lang="ru-RU" sz="1600" b="0" dirty="0"/>
              <a:t>ZONE:RU</a:t>
            </a:r>
          </a:p>
          <a:p>
            <a:r>
              <a:rPr lang="ru-RU" sz="1600" b="0" dirty="0"/>
              <a:t>           TRANS:ВЛИЯНИЕ</a:t>
            </a:r>
          </a:p>
        </p:txBody>
      </p:sp>
      <p:sp>
        <p:nvSpPr>
          <p:cNvPr id="481286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332656"/>
            <a:ext cx="7910512" cy="5760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Лексические функции в словаре</a:t>
            </a:r>
          </a:p>
        </p:txBody>
      </p:sp>
      <p:sp>
        <p:nvSpPr>
          <p:cNvPr id="6" name="Нижний колонтитул 2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77189" name="Rectangle 3"/>
          <p:cNvSpPr>
            <a:spLocks noChangeArrowheads="1"/>
          </p:cNvSpPr>
          <p:nvPr/>
        </p:nvSpPr>
        <p:spPr bwMode="auto">
          <a:xfrm>
            <a:off x="179512" y="1052736"/>
            <a:ext cx="874871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b="0" dirty="0"/>
              <a:t>04477 </a:t>
            </a:r>
            <a:r>
              <a:rPr lang="en-US" sz="1400" b="0" dirty="0" smtClean="0"/>
              <a:t>                                                </a:t>
            </a:r>
            <a:r>
              <a:rPr lang="ru-RU" sz="1400" b="0" dirty="0" smtClean="0"/>
              <a:t>ВЛИЯНИЕ                                              </a:t>
            </a:r>
            <a:endParaRPr lang="ru-RU" sz="1400" b="0" dirty="0"/>
          </a:p>
          <a:p>
            <a:r>
              <a:rPr lang="en-US" sz="1400" b="0" dirty="0"/>
              <a:t>    </a:t>
            </a:r>
            <a:r>
              <a:rPr lang="ru-RU" sz="1400" b="0" dirty="0"/>
              <a:t>      POR:S </a:t>
            </a:r>
          </a:p>
          <a:p>
            <a:r>
              <a:rPr lang="ru-RU" sz="1400" b="0" dirty="0"/>
              <a:t>           SYNT:СРЕДН,ИСЧИСЛ</a:t>
            </a:r>
          </a:p>
          <a:p>
            <a:r>
              <a:rPr lang="ru-RU" sz="1400" b="0" dirty="0"/>
              <a:t>           DES:'ДЕЙСТВИЕ','ОТНОШЕНИЕ','ФАКТ','ПРОЦЕСС','АБСТРАКТ'</a:t>
            </a:r>
          </a:p>
          <a:p>
            <a:r>
              <a:rPr lang="ru-RU" sz="1400" b="0" dirty="0"/>
              <a:t>           D1.1:РОД</a:t>
            </a:r>
          </a:p>
          <a:p>
            <a:r>
              <a:rPr lang="ru-RU" sz="1400" b="0" dirty="0"/>
              <a:t>           D2.1:НА1</a:t>
            </a:r>
          </a:p>
          <a:p>
            <a:r>
              <a:rPr lang="ru-RU" sz="1400" b="0" dirty="0"/>
              <a:t>           </a:t>
            </a:r>
            <a:r>
              <a:rPr lang="ru-RU" sz="1400" b="0" dirty="0" smtClean="0"/>
              <a:t>D3.1:ТВОР</a:t>
            </a:r>
            <a:endParaRPr lang="en-US" sz="1400" b="0" dirty="0" smtClean="0"/>
          </a:p>
          <a:p>
            <a:r>
              <a:rPr lang="en-US" sz="1400" dirty="0" smtClean="0"/>
              <a:t>           </a:t>
            </a:r>
            <a:r>
              <a:rPr lang="ru-RU" sz="1400" dirty="0" smtClean="0"/>
              <a:t>_</a:t>
            </a:r>
            <a:r>
              <a:rPr lang="ru-RU" sz="1400" dirty="0"/>
              <a:t>SYN1:ВОЗДЕЙСТВИЕ         LF1_CIN</a:t>
            </a:r>
          </a:p>
          <a:p>
            <a:r>
              <a:rPr lang="ru-RU" sz="1400" dirty="0"/>
              <a:t>           _V0:ВЛИЯТЬ</a:t>
            </a:r>
          </a:p>
          <a:p>
            <a:r>
              <a:rPr lang="ru-RU" sz="1400" dirty="0"/>
              <a:t>           _A1:ВЛИЯТЕЛЬНЫЙ</a:t>
            </a:r>
          </a:p>
          <a:p>
            <a:r>
              <a:rPr lang="ru-RU" sz="1400" dirty="0"/>
              <a:t>           _MAGN:ГЛУБОКИЙ/СИЛЬНЫЙ/СЕРЬЕЗНЫЙ/ЗНАЧИТЕЛЬНЫЙ</a:t>
            </a:r>
          </a:p>
          <a:p>
            <a:r>
              <a:rPr lang="ru-RU" sz="1400" dirty="0"/>
              <a:t>           _ANTIMAGN:НЕЗНАЧИТЕЛЬНЫЙ/СЛАБЫЙ</a:t>
            </a:r>
          </a:p>
          <a:p>
            <a:r>
              <a:rPr lang="ru-RU" sz="1400" dirty="0"/>
              <a:t>           _BON:ПЛОДОТВОРНЫЙ/ПОЛОЖИТЕЛЬНЫЙ</a:t>
            </a:r>
          </a:p>
          <a:p>
            <a:r>
              <a:rPr lang="ru-RU" sz="1400" dirty="0"/>
              <a:t>           _ANTIBON:ПАГУБНЫЙ/ТЛЕТВОРНЫЙ/ДУРНОЙ/ВРЕДНЫЙ/ОТРИЦАТЕЛЬНЫЙ</a:t>
            </a:r>
          </a:p>
          <a:p>
            <a:r>
              <a:rPr lang="ru-RU" sz="1400" dirty="0"/>
              <a:t>           _OPER1:ИМЕТЬ/ПОЛЬЗОВАТЬСЯ/ОКАЗЫВАТЬ</a:t>
            </a:r>
          </a:p>
          <a:p>
            <a:r>
              <a:rPr lang="ru-RU" sz="1400" dirty="0"/>
              <a:t>           _S0_OPER1:НАЛИЧИЕ</a:t>
            </a:r>
          </a:p>
          <a:p>
            <a:r>
              <a:rPr lang="ru-RU" sz="1400" dirty="0"/>
              <a:t>           _INCEPOPER1:ПРИОБРЕТАТЬ</a:t>
            </a:r>
          </a:p>
          <a:p>
            <a:r>
              <a:rPr lang="ru-RU" sz="1400" dirty="0"/>
              <a:t>           _FINOPER1:УТРАЧИВАТЬ/ТЕРЯТЬ</a:t>
            </a:r>
          </a:p>
          <a:p>
            <a:r>
              <a:rPr lang="ru-RU" sz="1400" dirty="0"/>
              <a:t>           _OPER2:НАХОДИТЬСЯ1&lt;ПОД2&gt;</a:t>
            </a:r>
          </a:p>
          <a:p>
            <a:r>
              <a:rPr lang="ru-RU" sz="1400" dirty="0"/>
              <a:t>           _INCEPOPER2:ПОПАДАТЬ1&lt;ПОД1&gt;</a:t>
            </a:r>
          </a:p>
          <a:p>
            <a:r>
              <a:rPr lang="ru-RU" sz="1400" dirty="0"/>
              <a:t>           _FINOPER2:ВЫХОДИТЬ1&lt;ИЗ-ПОД&gt;/ОСВОБОЖДАТЬСЯ&lt;ОТ&gt;</a:t>
            </a:r>
          </a:p>
          <a:p>
            <a:r>
              <a:rPr lang="ru-RU" sz="1400" dirty="0"/>
              <a:t>           _LABOR1-2:ДЕРЖАТЬ2&lt;ПОД2&gt;</a:t>
            </a:r>
          </a:p>
          <a:p>
            <a:r>
              <a:rPr lang="ru-RU" sz="1400" dirty="0"/>
              <a:t>           _FUNC1:БЫТЬ&lt;У1&gt;</a:t>
            </a:r>
          </a:p>
          <a:p>
            <a:r>
              <a:rPr lang="ru-RU" sz="1400" dirty="0"/>
              <a:t>           _</a:t>
            </a:r>
            <a:r>
              <a:rPr lang="ru-RU" sz="1400" dirty="0" smtClean="0"/>
              <a:t>FINFUNC0:ПРЕКРАЩАТЬСЯ</a:t>
            </a:r>
            <a:endParaRPr lang="ru-RU" sz="1400" dirty="0"/>
          </a:p>
        </p:txBody>
      </p:sp>
      <p:sp>
        <p:nvSpPr>
          <p:cNvPr id="477190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496" y="3676377"/>
            <a:ext cx="8748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        </a:t>
            </a:r>
            <a:r>
              <a:rPr lang="en-US" sz="1400" dirty="0" smtClean="0"/>
              <a:t>   </a:t>
            </a:r>
            <a:r>
              <a:rPr lang="ru-RU" sz="1600" b="0" dirty="0" smtClean="0"/>
              <a:t>           </a:t>
            </a:r>
            <a:endParaRPr lang="ru-RU" sz="16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46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3700" y="404664"/>
            <a:ext cx="5956572" cy="10874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Понятие синтагмы</a:t>
            </a:r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93573" name="Rectangle 3"/>
          <p:cNvSpPr>
            <a:spLocks noChangeArrowheads="1"/>
          </p:cNvSpPr>
          <p:nvPr/>
        </p:nvSpPr>
        <p:spPr bwMode="auto">
          <a:xfrm>
            <a:off x="467544" y="1700808"/>
            <a:ext cx="81369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REG:</a:t>
            </a:r>
            <a:r>
              <a:rPr lang="ru-RU" dirty="0"/>
              <a:t>АГЕНТ.10          ТРАФАРЕТНОЕ НА </a:t>
            </a:r>
            <a:r>
              <a:rPr lang="en-US" dirty="0"/>
              <a:t>VAL(1,X,S,</a:t>
            </a:r>
            <a:r>
              <a:rPr lang="ru-RU" dirty="0"/>
              <a:t>ТВОР): ПРИЕМ ДЕЛЕГАЦИИ</a:t>
            </a:r>
          </a:p>
          <a:p>
            <a:r>
              <a:rPr lang="en-US" dirty="0"/>
              <a:t>N:01                  </a:t>
            </a:r>
            <a:r>
              <a:rPr lang="ru-RU" dirty="0" smtClean="0"/>
              <a:t>        </a:t>
            </a:r>
            <a:r>
              <a:rPr lang="ru-RU" dirty="0"/>
              <a:t> </a:t>
            </a:r>
            <a:r>
              <a:rPr lang="ru-RU" dirty="0" smtClean="0"/>
              <a:t>ПРЕЗИДЕНТОМ</a:t>
            </a:r>
            <a:endParaRPr lang="ru-RU" dirty="0"/>
          </a:p>
          <a:p>
            <a:r>
              <a:rPr lang="en-US" dirty="0" smtClean="0"/>
              <a:t>CHECK</a:t>
            </a:r>
            <a:endParaRPr lang="en-US" dirty="0"/>
          </a:p>
          <a:p>
            <a:r>
              <a:rPr lang="en-US" dirty="0"/>
              <a:t>1.1 VAL(1,X,</a:t>
            </a:r>
            <a:r>
              <a:rPr lang="ru-RU" dirty="0"/>
              <a:t>ТВОР</a:t>
            </a:r>
            <a:r>
              <a:rPr lang="ru-RU" dirty="0" smtClean="0"/>
              <a:t>)</a:t>
            </a:r>
          </a:p>
          <a:p>
            <a:r>
              <a:rPr lang="ru-RU" dirty="0" smtClean="0"/>
              <a:t> </a:t>
            </a:r>
            <a:r>
              <a:rPr lang="en-US" dirty="0" smtClean="0"/>
              <a:t>1.2 </a:t>
            </a:r>
            <a:r>
              <a:rPr lang="en-US" dirty="0"/>
              <a:t>R-EQU(X,Y,10,</a:t>
            </a:r>
            <a:r>
              <a:rPr lang="ru-RU" dirty="0"/>
              <a:t>ТВОР)&amp;^#(</a:t>
            </a:r>
            <a:r>
              <a:rPr lang="en-US" dirty="0"/>
              <a:t>Y,S,A,NUM)&amp;#(Y,</a:t>
            </a:r>
            <a:r>
              <a:rPr lang="ru-RU" dirty="0"/>
              <a:t>ОТР)&amp;#(</a:t>
            </a:r>
            <a:r>
              <a:rPr lang="en-US" dirty="0"/>
              <a:t>Y,</a:t>
            </a:r>
            <a:r>
              <a:rPr lang="ru-RU" dirty="0"/>
              <a:t>ОТР-НЕ)</a:t>
            </a:r>
          </a:p>
          <a:p>
            <a:r>
              <a:rPr lang="ru-RU" dirty="0"/>
              <a:t>1.3 #(</a:t>
            </a:r>
            <a:r>
              <a:rPr lang="en-US" dirty="0"/>
              <a:t>Y,S)/=(Y,</a:t>
            </a:r>
            <a:r>
              <a:rPr lang="ru-RU" dirty="0"/>
              <a:t>АГЕНС)/=(</a:t>
            </a:r>
            <a:r>
              <a:rPr lang="en-US" dirty="0"/>
              <a:t>Y,</a:t>
            </a:r>
            <a:r>
              <a:rPr lang="ru-RU" dirty="0"/>
              <a:t>ПРОЗР)/=(</a:t>
            </a:r>
            <a:r>
              <a:rPr lang="en-US" dirty="0"/>
              <a:t>Y,</a:t>
            </a:r>
            <a:r>
              <a:rPr lang="ru-RU" dirty="0"/>
              <a:t>МЕСТ)</a:t>
            </a:r>
          </a:p>
          <a:p>
            <a:r>
              <a:rPr lang="ru-RU" dirty="0"/>
              <a:t>1.4 #(</a:t>
            </a:r>
            <a:r>
              <a:rPr lang="en-US" dirty="0"/>
              <a:t>Y,A)/=(Y,</a:t>
            </a:r>
            <a:r>
              <a:rPr lang="ru-RU" dirty="0"/>
              <a:t>СУБСТ)/</a:t>
            </a:r>
            <a:r>
              <a:rPr lang="en-US" dirty="0"/>
              <a:t>R-LEXR(Y,*,2,</a:t>
            </a:r>
            <a:r>
              <a:rPr lang="ru-RU" dirty="0"/>
              <a:t>ИЗ)</a:t>
            </a:r>
          </a:p>
          <a:p>
            <a:r>
              <a:rPr lang="ru-RU" dirty="0"/>
              <a:t>2.1 </a:t>
            </a:r>
            <a:r>
              <a:rPr lang="en-US" dirty="0"/>
              <a:t>LEXR(Y,</a:t>
            </a:r>
            <a:r>
              <a:rPr lang="ru-RU" dirty="0"/>
              <a:t>ТО1,ЧТО2)</a:t>
            </a:r>
          </a:p>
          <a:p>
            <a:r>
              <a:rPr lang="ru-RU" dirty="0"/>
              <a:t>3.1 #(</a:t>
            </a:r>
            <a:r>
              <a:rPr lang="en-US" dirty="0"/>
              <a:t>Y,A)/=(Y,</a:t>
            </a:r>
            <a:r>
              <a:rPr lang="ru-RU" dirty="0"/>
              <a:t>СУБСТ)/</a:t>
            </a:r>
            <a:r>
              <a:rPr lang="en-US" dirty="0"/>
              <a:t>DOM(Y,*,</a:t>
            </a:r>
            <a:r>
              <a:rPr lang="ru-RU" dirty="0"/>
              <a:t>ЭЛЕКТИВ)</a:t>
            </a:r>
          </a:p>
          <a:p>
            <a:r>
              <a:rPr lang="ru-RU" dirty="0"/>
              <a:t>3.2 </a:t>
            </a:r>
            <a:r>
              <a:rPr lang="en-US" dirty="0"/>
              <a:t>DOM-EQU(X,*,1-</a:t>
            </a:r>
            <a:r>
              <a:rPr lang="ru-RU" dirty="0"/>
              <a:t>КОМПЛ,РОД)/</a:t>
            </a:r>
            <a:r>
              <a:rPr lang="en-US" dirty="0"/>
              <a:t>DOM-EQU(X,*,1-</a:t>
            </a:r>
            <a:r>
              <a:rPr lang="ru-RU" dirty="0"/>
              <a:t>КОМПЛ,КОЛИЧ)/</a:t>
            </a:r>
            <a:r>
              <a:rPr lang="en-US" dirty="0"/>
              <a:t>DOM(Y,*,</a:t>
            </a:r>
            <a:r>
              <a:rPr lang="ru-RU" dirty="0"/>
              <a:t>ЭЛЕКТИВ)/</a:t>
            </a:r>
            <a:r>
              <a:rPr lang="en-US" dirty="0"/>
              <a:t>GENRES(FULLSTAGE)</a:t>
            </a:r>
          </a:p>
          <a:p>
            <a:r>
              <a:rPr lang="en-US" dirty="0"/>
              <a:t>4.1 =(Y,</a:t>
            </a:r>
            <a:r>
              <a:rPr lang="ru-RU" dirty="0"/>
              <a:t>ЛИЧН)&amp;</a:t>
            </a:r>
            <a:r>
              <a:rPr lang="en-US" dirty="0"/>
              <a:t>DOM(X,U,1-</a:t>
            </a:r>
            <a:r>
              <a:rPr lang="ru-RU" dirty="0"/>
              <a:t>КОМПЛ)&amp;^</a:t>
            </a:r>
            <a:r>
              <a:rPr lang="en-US" dirty="0"/>
              <a:t>ORD(X,Y,U)&amp;^DOM(U,*,*)</a:t>
            </a:r>
          </a:p>
          <a:p>
            <a:r>
              <a:rPr lang="en-US" dirty="0"/>
              <a:t>4.2 DOM-NEQUN(X,*,1-</a:t>
            </a:r>
            <a:r>
              <a:rPr lang="ru-RU" dirty="0"/>
              <a:t>КОМПЛ,РОД,ДАТ,КОЛИЧ)</a:t>
            </a:r>
          </a:p>
          <a:p>
            <a:r>
              <a:rPr lang="en-US" dirty="0" smtClean="0"/>
              <a:t>5.1 </a:t>
            </a:r>
            <a:r>
              <a:rPr lang="en-US" dirty="0"/>
              <a:t>^ININT(X,Y,</a:t>
            </a:r>
            <a:r>
              <a:rPr lang="ru-RU" dirty="0"/>
              <a:t>СОЧ)/</a:t>
            </a:r>
            <a:r>
              <a:rPr lang="en-US" dirty="0"/>
              <a:t>I-EQU(X,Z,Y,</a:t>
            </a:r>
            <a:r>
              <a:rPr lang="ru-RU" dirty="0"/>
              <a:t>СОЧ)&amp;^</a:t>
            </a:r>
            <a:r>
              <a:rPr lang="en-US" dirty="0"/>
              <a:t>IDOM(Z,Y,*)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1 LINK-NODES:(X,Y,</a:t>
            </a:r>
            <a:r>
              <a:rPr lang="ru-RU" dirty="0"/>
              <a:t>АГЕНТ)</a:t>
            </a:r>
            <a:endParaRPr lang="ru-RU" b="0" dirty="0"/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328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692696"/>
            <a:ext cx="7288212" cy="7200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Группы условий синтагмы</a:t>
            </a:r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95621" name="Rectangle 3"/>
          <p:cNvSpPr>
            <a:spLocks noChangeArrowheads="1"/>
          </p:cNvSpPr>
          <p:nvPr/>
        </p:nvSpPr>
        <p:spPr bwMode="auto">
          <a:xfrm>
            <a:off x="575556" y="2348880"/>
            <a:ext cx="799288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REG: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АГЕНТ.10          ТРАФАРЕТНОЕ НА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VAL(1,X,S,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ТВОР): ПРИЕМ ДЕЛЕГАЦИИ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N:01                 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ПРЕЗИДЕНТОМ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CHECK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/>
              <a:t>1.1 VAL(1,X,</a:t>
            </a:r>
            <a:r>
              <a:rPr lang="ru-RU" sz="1600" dirty="0"/>
              <a:t>ТВОР)</a:t>
            </a:r>
          </a:p>
          <a:p>
            <a:r>
              <a:rPr lang="ru-RU" sz="1600" dirty="0"/>
              <a:t> </a:t>
            </a:r>
            <a:r>
              <a:rPr lang="en-US" sz="1600" dirty="0"/>
              <a:t>1.2 R-EQU(X,Y,10,</a:t>
            </a:r>
            <a:r>
              <a:rPr lang="ru-RU" sz="1600" dirty="0"/>
              <a:t>ТВОР)&amp;^#(</a:t>
            </a:r>
            <a:r>
              <a:rPr lang="en-US" sz="1600" dirty="0"/>
              <a:t>Y,S,A,NUM)&amp;#(Y,</a:t>
            </a:r>
            <a:r>
              <a:rPr lang="ru-RU" sz="1600" dirty="0"/>
              <a:t>ОТР)&amp;#(</a:t>
            </a:r>
            <a:r>
              <a:rPr lang="en-US" sz="1600" dirty="0"/>
              <a:t>Y,</a:t>
            </a:r>
            <a:r>
              <a:rPr lang="ru-RU" sz="1600" dirty="0"/>
              <a:t>ОТР-НЕ)</a:t>
            </a:r>
          </a:p>
          <a:p>
            <a:r>
              <a:rPr lang="ru-RU" sz="1600" dirty="0"/>
              <a:t>1.3 #(</a:t>
            </a:r>
            <a:r>
              <a:rPr lang="en-US" sz="1600" dirty="0"/>
              <a:t>Y,S)/=(Y,</a:t>
            </a:r>
            <a:r>
              <a:rPr lang="ru-RU" sz="1600" dirty="0"/>
              <a:t>АГЕНС)/=(</a:t>
            </a:r>
            <a:r>
              <a:rPr lang="en-US" sz="1600" dirty="0"/>
              <a:t>Y,</a:t>
            </a:r>
            <a:r>
              <a:rPr lang="ru-RU" sz="1600" dirty="0"/>
              <a:t>ПРОЗР)/=(</a:t>
            </a:r>
            <a:r>
              <a:rPr lang="en-US" sz="1600" dirty="0"/>
              <a:t>Y,</a:t>
            </a:r>
            <a:r>
              <a:rPr lang="ru-RU" sz="1600" dirty="0"/>
              <a:t>МЕСТ)</a:t>
            </a:r>
          </a:p>
          <a:p>
            <a:r>
              <a:rPr lang="ru-RU" sz="1600" dirty="0"/>
              <a:t>1.4 #(</a:t>
            </a:r>
            <a:r>
              <a:rPr lang="en-US" sz="1600" dirty="0"/>
              <a:t>Y,A)/=(Y,</a:t>
            </a:r>
            <a:r>
              <a:rPr lang="ru-RU" sz="1600" dirty="0"/>
              <a:t>СУБСТ)/</a:t>
            </a:r>
            <a:r>
              <a:rPr lang="en-US" sz="1600" dirty="0"/>
              <a:t>R-LEXR(Y,*,2,</a:t>
            </a:r>
            <a:r>
              <a:rPr lang="ru-RU" sz="1600" dirty="0"/>
              <a:t>ИЗ)</a:t>
            </a:r>
          </a:p>
          <a:p>
            <a:r>
              <a:rPr lang="ru-RU" sz="1600" dirty="0"/>
              <a:t>2.1 </a:t>
            </a:r>
            <a:r>
              <a:rPr lang="en-US" sz="1600" dirty="0"/>
              <a:t>LEXR(Y,</a:t>
            </a:r>
            <a:r>
              <a:rPr lang="ru-RU" sz="1600" dirty="0"/>
              <a:t>ТО1,ЧТО2)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3.1 #(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Y,A)/=(Y,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СУБСТ)/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DOM(Y,*,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ЭЛЕКТИВ)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3.2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DOM-EQU(X,*,1-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КОМПЛ,РОД)/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DOM-EQU(X,*,1-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КОМПЛ,КОЛИЧ)/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DOM(Y,*,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ЭЛЕКТИВ)/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GENRES(FULLSTAGE)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4.1 =(Y,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ЛИЧН)&amp;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DOM(X,U,1-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КОМПЛ)&amp;^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ORD(X,Y,U)&amp;^DOM(U,*,*)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4.2 DOM-NEQUN(X,*,1-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КОМПЛ,РОД,ДАТ,КОЛИЧ)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5.1 ^ININT(X,Y,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СОЧ)/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I-EQU(X,Z,Y,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СОЧ)&amp;^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IDOM(Z,Y,*)</a:t>
            </a:r>
          </a:p>
          <a:p>
            <a:r>
              <a:rPr lang="en-US" sz="1600" dirty="0"/>
              <a:t>DO</a:t>
            </a:r>
          </a:p>
          <a:p>
            <a:r>
              <a:rPr lang="en-US" sz="1600" dirty="0"/>
              <a:t>1 LINK-NODES:(X,Y,</a:t>
            </a:r>
            <a:r>
              <a:rPr lang="ru-RU" sz="1600" dirty="0"/>
              <a:t>АГЕНТ)</a:t>
            </a:r>
          </a:p>
        </p:txBody>
      </p:sp>
      <p:sp>
        <p:nvSpPr>
          <p:cNvPr id="495622" name="Text Box 4"/>
          <p:cNvSpPr txBox="1">
            <a:spLocks noChangeArrowheads="1"/>
          </p:cNvSpPr>
          <p:nvPr/>
        </p:nvSpPr>
        <p:spPr bwMode="auto">
          <a:xfrm>
            <a:off x="611189" y="1700808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800" b="0" dirty="0"/>
              <a:t>Первая и вторая группы – линейные условия 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47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476672"/>
            <a:ext cx="7288212" cy="75612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Группы условий синтагмы</a:t>
            </a:r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97670" name="Text Box 4"/>
          <p:cNvSpPr txBox="1">
            <a:spLocks noChangeArrowheads="1"/>
          </p:cNvSpPr>
          <p:nvPr/>
        </p:nvSpPr>
        <p:spPr bwMode="auto">
          <a:xfrm>
            <a:off x="395289" y="1412776"/>
            <a:ext cx="8424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2800" b="0" dirty="0"/>
              <a:t>Третья и четвертая группы – древесные условия 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538985" y="1916832"/>
            <a:ext cx="82811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REG: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АГЕНТ.10          ТРАФАРЕТНОЕ НА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VAL(1,X,S,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ТВОР): ПРИЕМ ДЕЛЕГАЦИИ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N:01                 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ПРЕЗИДЕНТОМ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1.1 VAL(1,X,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ТВОР)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1.2 R-EQU(X,Y,10,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ТВОР)&amp;^#(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Y,S,A,NUM)&amp;#(Y,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ОТР)&amp;#(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ОТР-НЕ)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1.3 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Y,S)/=(Y,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АГЕНС)/=(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ПРОЗР)/=(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МЕСТ)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1.4 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Y,A)/=(Y,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СУБСТ)/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R-LEXR(Y,*,2,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2.1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LEXR(Y,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ТО1,ЧТО2)</a:t>
            </a:r>
          </a:p>
          <a:p>
            <a:r>
              <a:rPr lang="ru-RU" dirty="0"/>
              <a:t>3.1 #(</a:t>
            </a:r>
            <a:r>
              <a:rPr lang="en-US" dirty="0"/>
              <a:t>Y,A)/=(Y,</a:t>
            </a:r>
            <a:r>
              <a:rPr lang="ru-RU" dirty="0"/>
              <a:t>СУБСТ)/</a:t>
            </a:r>
            <a:r>
              <a:rPr lang="en-US" dirty="0"/>
              <a:t>DOM(Y,*,</a:t>
            </a:r>
            <a:r>
              <a:rPr lang="ru-RU" dirty="0"/>
              <a:t>ЭЛЕКТИВ)</a:t>
            </a:r>
          </a:p>
          <a:p>
            <a:r>
              <a:rPr lang="ru-RU" dirty="0"/>
              <a:t>3.2 </a:t>
            </a:r>
            <a:r>
              <a:rPr lang="en-US" dirty="0"/>
              <a:t>DOM-EQU(X,*,1-</a:t>
            </a:r>
            <a:r>
              <a:rPr lang="ru-RU" dirty="0"/>
              <a:t>КОМПЛ,РОД)/</a:t>
            </a:r>
            <a:r>
              <a:rPr lang="en-US" dirty="0"/>
              <a:t>DOM-EQU(X,*,1-</a:t>
            </a:r>
            <a:r>
              <a:rPr lang="ru-RU" dirty="0"/>
              <a:t>КОМПЛ,КОЛИЧ)/</a:t>
            </a:r>
            <a:r>
              <a:rPr lang="en-US" dirty="0"/>
              <a:t>DOM(Y,*,</a:t>
            </a:r>
            <a:r>
              <a:rPr lang="ru-RU" dirty="0"/>
              <a:t>ЭЛЕКТИВ)/</a:t>
            </a:r>
            <a:r>
              <a:rPr lang="en-US" dirty="0"/>
              <a:t>GENRES(FULLSTAGE)</a:t>
            </a:r>
          </a:p>
          <a:p>
            <a:r>
              <a:rPr lang="en-US" dirty="0"/>
              <a:t>4.1 =(Y,</a:t>
            </a:r>
            <a:r>
              <a:rPr lang="ru-RU" dirty="0"/>
              <a:t>ЛИЧН)&amp;</a:t>
            </a:r>
            <a:r>
              <a:rPr lang="en-US" dirty="0"/>
              <a:t>DOM(X,U,1-</a:t>
            </a:r>
            <a:r>
              <a:rPr lang="ru-RU" dirty="0"/>
              <a:t>КОМПЛ)&amp;^</a:t>
            </a:r>
            <a:r>
              <a:rPr lang="en-US" dirty="0"/>
              <a:t>ORD(X,Y,U)&amp;^DOM(U,*,*)</a:t>
            </a:r>
          </a:p>
          <a:p>
            <a:r>
              <a:rPr lang="en-US" dirty="0"/>
              <a:t>4.2 DOM-NEQUN(X,*,1-</a:t>
            </a:r>
            <a:r>
              <a:rPr lang="ru-RU" dirty="0"/>
              <a:t>КОМПЛ,РОД,ДАТ,КОЛИЧ)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5.1 ^ININT(X,Y,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СОЧ)/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I-EQU(X,Z,Y,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СОЧ)&amp;^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IDOM(Z,Y,*)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1 LINK-NODES:(X,Y,</a:t>
            </a:r>
            <a:r>
              <a:rPr lang="ru-RU" dirty="0"/>
              <a:t>АГЕНТ)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67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5462" y="188640"/>
            <a:ext cx="7288212" cy="75612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Группы условий синтагмы</a:t>
            </a:r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97670" name="Text Box 4"/>
          <p:cNvSpPr txBox="1">
            <a:spLocks noChangeArrowheads="1"/>
          </p:cNvSpPr>
          <p:nvPr/>
        </p:nvSpPr>
        <p:spPr bwMode="auto">
          <a:xfrm>
            <a:off x="359568" y="1052736"/>
            <a:ext cx="84248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2800" b="0" dirty="0" smtClean="0"/>
              <a:t>Пятая и шестая группы </a:t>
            </a:r>
            <a:r>
              <a:rPr lang="ru-RU" sz="2800" b="0" dirty="0"/>
              <a:t>– </a:t>
            </a:r>
            <a:r>
              <a:rPr lang="ru-RU" sz="2800" b="0" dirty="0" smtClean="0"/>
              <a:t>условия, проверяемые на сложном фрагменте дерева</a:t>
            </a:r>
            <a:endParaRPr lang="ru-RU" sz="2800" b="0" dirty="0"/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538985" y="2001029"/>
            <a:ext cx="82811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REG: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АГЕНТ.10          ТРАФАРЕТНОЕ НА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VAL(1,X,S,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ТВОР): ПРИЕМ ДЕЛЕГАЦИИ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N:01                 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ПРЕЗИДЕНТОМ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CHECK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1.1 VAL(1,X,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ТВОР)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1.2 R-EQU(X,Y,10,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ТВОР)&amp;^#(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Y,S,A,NUM)&amp;#(Y,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ОТР)&amp;#(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ОТР-НЕ)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1.3 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Y,S)/=(Y,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АГЕНС)/=(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ПРОЗР)/=(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МЕСТ)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1.4 #(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Y,A)/=(Y,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СУБСТ)/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R-LEXR(Y,*,2,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ИЗ)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2.1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LEXR(Y,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ТО1,ЧТО2)</a:t>
            </a:r>
          </a:p>
          <a:p>
            <a:r>
              <a:rPr lang="ru-RU" dirty="0"/>
              <a:t>3.1 #(</a:t>
            </a:r>
            <a:r>
              <a:rPr lang="en-US" dirty="0"/>
              <a:t>Y,A)/=(Y,</a:t>
            </a:r>
            <a:r>
              <a:rPr lang="ru-RU" dirty="0"/>
              <a:t>СУБСТ)/</a:t>
            </a:r>
            <a:r>
              <a:rPr lang="en-US" dirty="0"/>
              <a:t>DOM(Y,*,</a:t>
            </a:r>
            <a:r>
              <a:rPr lang="ru-RU" dirty="0"/>
              <a:t>ЭЛЕКТИВ)</a:t>
            </a:r>
          </a:p>
          <a:p>
            <a:r>
              <a:rPr lang="ru-RU" dirty="0"/>
              <a:t>3.2 </a:t>
            </a:r>
            <a:r>
              <a:rPr lang="en-US" dirty="0"/>
              <a:t>DOM-EQU(X,*,1-</a:t>
            </a:r>
            <a:r>
              <a:rPr lang="ru-RU" dirty="0"/>
              <a:t>КОМПЛ,РОД)/</a:t>
            </a:r>
            <a:r>
              <a:rPr lang="en-US" dirty="0"/>
              <a:t>DOM-EQU(X,*,1-</a:t>
            </a:r>
            <a:r>
              <a:rPr lang="ru-RU" dirty="0"/>
              <a:t>КОМПЛ,КОЛИЧ)/</a:t>
            </a:r>
            <a:r>
              <a:rPr lang="en-US" dirty="0"/>
              <a:t>DOM(Y,*,</a:t>
            </a:r>
            <a:r>
              <a:rPr lang="ru-RU" dirty="0"/>
              <a:t>ЭЛЕКТИВ)/</a:t>
            </a:r>
            <a:r>
              <a:rPr lang="en-US" dirty="0"/>
              <a:t>GENRES(FULLSTAGE)</a:t>
            </a:r>
          </a:p>
          <a:p>
            <a:r>
              <a:rPr lang="en-US" dirty="0"/>
              <a:t>4.1 =(Y,</a:t>
            </a:r>
            <a:r>
              <a:rPr lang="ru-RU" dirty="0"/>
              <a:t>ЛИЧН)&amp;</a:t>
            </a:r>
            <a:r>
              <a:rPr lang="en-US" dirty="0"/>
              <a:t>DOM(X,U,1-</a:t>
            </a:r>
            <a:r>
              <a:rPr lang="ru-RU" dirty="0"/>
              <a:t>КОМПЛ)&amp;^</a:t>
            </a:r>
            <a:r>
              <a:rPr lang="en-US" dirty="0"/>
              <a:t>ORD(X,Y,U)&amp;^DOM(U,*,*)</a:t>
            </a:r>
          </a:p>
          <a:p>
            <a:r>
              <a:rPr lang="en-US" dirty="0"/>
              <a:t>4.2 DOM-NEQUN(X,*,1-</a:t>
            </a:r>
            <a:r>
              <a:rPr lang="ru-RU" dirty="0"/>
              <a:t>КОМПЛ,РОД,ДАТ,КОЛИЧ)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5.1 ^ININT(X,Y,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СОЧ)/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I-EQU(X,Z,Y,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СОЧ)&amp;^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IDOM(Z,Y,*)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1 LINK-NODES:(X,Y,</a:t>
            </a:r>
            <a:r>
              <a:rPr lang="ru-RU" dirty="0"/>
              <a:t>АГЕНТ)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94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99717" name="Rectangle 3"/>
          <p:cNvSpPr>
            <a:spLocks noChangeArrowheads="1"/>
          </p:cNvSpPr>
          <p:nvPr/>
        </p:nvSpPr>
        <p:spPr bwMode="auto">
          <a:xfrm>
            <a:off x="759223" y="2246089"/>
            <a:ext cx="786529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REG: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АГЕНТ.10          ТРАФАРЕТНОЕ НА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VAL(1,X,S,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ТВОР): ПРИЕМ ДЕЛЕГАЦИИ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N:01                 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 ПРЕЗИДЕНТОМ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CHECK               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ru-RU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smtClean="0"/>
              <a:t>1.1 </a:t>
            </a:r>
            <a:r>
              <a:rPr lang="en-US" sz="1600" dirty="0"/>
              <a:t>VAL(1,X,</a:t>
            </a:r>
            <a:r>
              <a:rPr lang="ru-RU" sz="1600" dirty="0"/>
              <a:t>ТВОР)</a:t>
            </a:r>
          </a:p>
          <a:p>
            <a:r>
              <a:rPr lang="en-US" sz="1600" dirty="0" smtClean="0"/>
              <a:t>1.2 </a:t>
            </a:r>
            <a:r>
              <a:rPr lang="en-US" sz="1600" dirty="0"/>
              <a:t>R-EQU(X,Y,10,</a:t>
            </a:r>
            <a:r>
              <a:rPr lang="ru-RU" sz="1600" dirty="0"/>
              <a:t>ТВОР)&amp;^#(</a:t>
            </a:r>
            <a:r>
              <a:rPr lang="en-US" sz="1600" dirty="0"/>
              <a:t>Y,S,A,NUM)&amp;#(Y,</a:t>
            </a:r>
            <a:r>
              <a:rPr lang="ru-RU" sz="1600" dirty="0"/>
              <a:t>ОТР)&amp;#(</a:t>
            </a:r>
            <a:r>
              <a:rPr lang="en-US" sz="1600" dirty="0"/>
              <a:t>Y,</a:t>
            </a:r>
            <a:r>
              <a:rPr lang="ru-RU" sz="1600" dirty="0"/>
              <a:t>ОТР-НЕ)</a:t>
            </a:r>
          </a:p>
          <a:p>
            <a:r>
              <a:rPr lang="ru-RU" sz="1600" dirty="0"/>
              <a:t>1.3 #(</a:t>
            </a:r>
            <a:r>
              <a:rPr lang="en-US" sz="1600" dirty="0"/>
              <a:t>Y,S)/=(Y,</a:t>
            </a:r>
            <a:r>
              <a:rPr lang="ru-RU" sz="1600" dirty="0"/>
              <a:t>АГЕНС)/=(</a:t>
            </a:r>
            <a:r>
              <a:rPr lang="en-US" sz="1600" dirty="0"/>
              <a:t>Y,</a:t>
            </a:r>
            <a:r>
              <a:rPr lang="ru-RU" sz="1600" dirty="0"/>
              <a:t>ПРОЗР)/=(</a:t>
            </a:r>
            <a:r>
              <a:rPr lang="en-US" sz="1600" dirty="0"/>
              <a:t>Y,</a:t>
            </a:r>
            <a:r>
              <a:rPr lang="ru-RU" sz="1600" dirty="0"/>
              <a:t>МЕСТ)</a:t>
            </a:r>
          </a:p>
          <a:p>
            <a:r>
              <a:rPr lang="ru-RU" sz="1600" dirty="0"/>
              <a:t>1.4 #(</a:t>
            </a:r>
            <a:r>
              <a:rPr lang="en-US" sz="1600" dirty="0"/>
              <a:t>Y,A)/=(Y,</a:t>
            </a:r>
            <a:r>
              <a:rPr lang="ru-RU" sz="1600" dirty="0"/>
              <a:t>СУБСТ)/</a:t>
            </a:r>
            <a:r>
              <a:rPr lang="en-US" sz="1600" dirty="0"/>
              <a:t>R-LEXR(Y,*,2,</a:t>
            </a:r>
            <a:r>
              <a:rPr lang="ru-RU" sz="1600" dirty="0"/>
              <a:t>ИЗ)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2.1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LEXR(Y,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ТО1,ЧТО2)</a:t>
            </a:r>
          </a:p>
          <a:p>
            <a:r>
              <a:rPr lang="ru-RU" sz="1600" dirty="0"/>
              <a:t>3.1 #(</a:t>
            </a:r>
            <a:r>
              <a:rPr lang="en-US" sz="1600" dirty="0"/>
              <a:t>Y,A)/=(Y,</a:t>
            </a:r>
            <a:r>
              <a:rPr lang="ru-RU" sz="1600" dirty="0"/>
              <a:t>СУБСТ)/</a:t>
            </a:r>
            <a:r>
              <a:rPr lang="en-US" sz="1600" dirty="0"/>
              <a:t>DOM(Y,*,</a:t>
            </a:r>
            <a:r>
              <a:rPr lang="ru-RU" sz="1600" dirty="0"/>
              <a:t>ЭЛЕКТИВ)</a:t>
            </a:r>
          </a:p>
          <a:p>
            <a:r>
              <a:rPr lang="ru-RU" sz="1600" dirty="0"/>
              <a:t>3.2 </a:t>
            </a:r>
            <a:r>
              <a:rPr lang="en-US" sz="1600" dirty="0"/>
              <a:t>DOM-EQU(X,*,1-</a:t>
            </a:r>
            <a:r>
              <a:rPr lang="ru-RU" sz="1600" dirty="0"/>
              <a:t>КОМПЛ,РОД)/</a:t>
            </a:r>
            <a:r>
              <a:rPr lang="en-US" sz="1600" dirty="0"/>
              <a:t>DOM-EQU(X,*,1-</a:t>
            </a:r>
            <a:r>
              <a:rPr lang="ru-RU" sz="1600" dirty="0"/>
              <a:t>КОМПЛ,КОЛИЧ)/</a:t>
            </a:r>
            <a:r>
              <a:rPr lang="en-US" sz="1600" dirty="0"/>
              <a:t>DOM(Y,*,</a:t>
            </a:r>
            <a:r>
              <a:rPr lang="ru-RU" sz="1600" dirty="0"/>
              <a:t>ЭЛЕКТИВ</a:t>
            </a:r>
            <a:r>
              <a:rPr lang="ru-RU" sz="1600" dirty="0" smtClean="0"/>
              <a:t>)/ *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</a:t>
            </a:r>
            <a:r>
              <a:rPr lang="en-US" sz="1600" dirty="0" smtClean="0"/>
              <a:t>GENRES(FULLSTAGE</a:t>
            </a:r>
            <a:r>
              <a:rPr lang="en-US" sz="1600" dirty="0"/>
              <a:t>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4.1 =(Y,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ЛИЧН)&amp;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DOM(X,U,1-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КОМПЛ)&amp;^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ORD(X,Y,U)&amp;^DOM(U,*,*)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4.2 DOM-NEQUN(X,*,1-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КОМПЛ,РОД,ДАТ,КОЛИЧ)</a:t>
            </a:r>
          </a:p>
          <a:p>
            <a:r>
              <a:rPr lang="en-US" sz="1600" dirty="0"/>
              <a:t>5.1 ^ININT(X,Y,</a:t>
            </a:r>
            <a:r>
              <a:rPr lang="ru-RU" sz="1600" dirty="0"/>
              <a:t>СОЧ)/</a:t>
            </a:r>
            <a:r>
              <a:rPr lang="en-US" sz="1600" dirty="0"/>
              <a:t>I-EQU(X,Z,Y,</a:t>
            </a:r>
            <a:r>
              <a:rPr lang="ru-RU" sz="1600" dirty="0"/>
              <a:t>СОЧ)&amp;^</a:t>
            </a:r>
            <a:r>
              <a:rPr lang="en-US" sz="1600" dirty="0"/>
              <a:t>IDOM(Z,Y,*)</a:t>
            </a:r>
          </a:p>
          <a:p>
            <a:r>
              <a:rPr lang="en-US" sz="1600" dirty="0"/>
              <a:t>DO</a:t>
            </a:r>
          </a:p>
          <a:p>
            <a:r>
              <a:rPr lang="en-US" sz="1600" dirty="0"/>
              <a:t>1 LINK-NODES:(X,Y,</a:t>
            </a:r>
            <a:r>
              <a:rPr lang="ru-RU" sz="1600" dirty="0"/>
              <a:t>АГЕНТ)</a:t>
            </a:r>
          </a:p>
        </p:txBody>
      </p:sp>
      <p:sp>
        <p:nvSpPr>
          <p:cNvPr id="499718" name="Text Box 4"/>
          <p:cNvSpPr txBox="1">
            <a:spLocks noChangeArrowheads="1"/>
          </p:cNvSpPr>
          <p:nvPr/>
        </p:nvSpPr>
        <p:spPr bwMode="auto">
          <a:xfrm>
            <a:off x="395536" y="1340768"/>
            <a:ext cx="84248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2800" b="0" dirty="0"/>
              <a:t>Первая и </a:t>
            </a:r>
            <a:r>
              <a:rPr lang="ru-RU" sz="2800" b="0" dirty="0" smtClean="0"/>
              <a:t>третья и пятая </a:t>
            </a:r>
            <a:r>
              <a:rPr lang="ru-RU" sz="2800" b="0" dirty="0"/>
              <a:t>группы – </a:t>
            </a:r>
            <a:r>
              <a:rPr lang="ru-RU" sz="2800" b="0" dirty="0" smtClean="0"/>
              <a:t/>
            </a:r>
            <a:br>
              <a:rPr lang="ru-RU" sz="2800" b="0" dirty="0" smtClean="0"/>
            </a:br>
            <a:r>
              <a:rPr lang="ru-RU" sz="2800" b="0" dirty="0" smtClean="0"/>
              <a:t>необходимые </a:t>
            </a:r>
            <a:r>
              <a:rPr lang="ru-RU" sz="2800" b="0" dirty="0"/>
              <a:t>условия 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59644" y="404664"/>
            <a:ext cx="7288212" cy="7561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cap="none" dirty="0">
                <a:latin typeface="+mn-lt"/>
                <a:ea typeface="+mn-ea"/>
                <a:cs typeface="+mn-cs"/>
              </a:rPr>
              <a:t>Группы условий синтагмы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9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017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332656"/>
            <a:ext cx="7288212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spc="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Группы условий синтагмы</a:t>
            </a:r>
          </a:p>
        </p:txBody>
      </p:sp>
      <p:sp>
        <p:nvSpPr>
          <p:cNvPr id="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501765" name="Rectangle 3"/>
          <p:cNvSpPr>
            <a:spLocks noChangeArrowheads="1"/>
          </p:cNvSpPr>
          <p:nvPr/>
        </p:nvSpPr>
        <p:spPr bwMode="auto">
          <a:xfrm>
            <a:off x="595137" y="2277447"/>
            <a:ext cx="786529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REG: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АГЕНТ.10          ТРАФАРЕТНОЕ НА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VAL(1,X,S,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ТВОР): ПРИЕМ ДЕЛЕГАЦИИ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N:01                 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ПРЕЗИДЕНТОМ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CHECK               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АКТИВИРУЕТ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INTERSYNT.CM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1.1 VAL(1,X,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ТВОР)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1.2 R-EQU(X,Y,10,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ТВОР)&amp;^#(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Y,S,A,NUM)&amp;#(Y,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ОТР)&amp;#(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ОТР-НЕ)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1.3 #(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Y,S)/=(Y,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АГЕНС)/=(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ПРОЗР)/=(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МЕСТ)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1.4 #(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Y,A)/=(Y,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СУБСТ)/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R-LEXR(Y,*,2,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ИЗ)</a:t>
            </a:r>
          </a:p>
          <a:p>
            <a:r>
              <a:rPr lang="ru-RU" sz="1600" dirty="0"/>
              <a:t>2.1 </a:t>
            </a:r>
            <a:r>
              <a:rPr lang="en-US" sz="1600" dirty="0"/>
              <a:t>LEXR(Y,</a:t>
            </a:r>
            <a:r>
              <a:rPr lang="ru-RU" sz="1600" dirty="0"/>
              <a:t>ТО1,ЧТО2)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3.1 #(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Y,A)/=(Y,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СУБСТ)/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DOM(Y,*,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ЭЛЕКТИВ)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3.2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DOM-EQU(X,*,1-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КОМПЛ,РОД)/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DOM-EQU(X,*,1-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КОМПЛ,КОЛИЧ)/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DOM(Y,*,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ЭЛЕКТИВ)/ *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GENRES(FULLSTAGE)</a:t>
            </a:r>
          </a:p>
          <a:p>
            <a:r>
              <a:rPr lang="en-US" sz="1600" dirty="0"/>
              <a:t>4.1 =(Y,</a:t>
            </a:r>
            <a:r>
              <a:rPr lang="ru-RU" sz="1600" dirty="0"/>
              <a:t>ЛИЧН)&amp;</a:t>
            </a:r>
            <a:r>
              <a:rPr lang="en-US" sz="1600" dirty="0"/>
              <a:t>DOM(X,U,1-</a:t>
            </a:r>
            <a:r>
              <a:rPr lang="ru-RU" sz="1600" dirty="0"/>
              <a:t>КОМПЛ)&amp;^</a:t>
            </a:r>
            <a:r>
              <a:rPr lang="en-US" sz="1600" dirty="0"/>
              <a:t>ORD(X,Y,U)&amp;^DOM(U,*,*)</a:t>
            </a:r>
          </a:p>
          <a:p>
            <a:r>
              <a:rPr lang="en-US" sz="1600" dirty="0"/>
              <a:t>4.2 DOM-NEQUN(X,*,1-</a:t>
            </a:r>
            <a:r>
              <a:rPr lang="ru-RU" sz="1600" dirty="0"/>
              <a:t>КОМПЛ,РОД,ДАТ,КОЛИЧ)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5.1 ^ININT(X,Y,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СОЧ)/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I-EQU(X,Z,Y,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СОЧ)&amp;^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IDOM(Z,Y,*)</a:t>
            </a:r>
          </a:p>
          <a:p>
            <a:r>
              <a:rPr lang="en-US" sz="1600" dirty="0"/>
              <a:t>DO</a:t>
            </a:r>
          </a:p>
          <a:p>
            <a:r>
              <a:rPr lang="en-US" sz="1600" dirty="0"/>
              <a:t>1 LINK-NODES:(X,Y,</a:t>
            </a:r>
            <a:r>
              <a:rPr lang="ru-RU" sz="1600" dirty="0"/>
              <a:t>АГЕНТ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sp>
        <p:nvSpPr>
          <p:cNvPr id="501766" name="Text Box 4"/>
          <p:cNvSpPr txBox="1">
            <a:spLocks noChangeArrowheads="1"/>
          </p:cNvSpPr>
          <p:nvPr/>
        </p:nvSpPr>
        <p:spPr bwMode="auto">
          <a:xfrm>
            <a:off x="144463" y="1340768"/>
            <a:ext cx="88201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2800" b="0" dirty="0" smtClean="0"/>
              <a:t>Вторая, четвертая и шестая группы </a:t>
            </a:r>
            <a:r>
              <a:rPr lang="ru-RU" sz="2800" b="0" dirty="0"/>
              <a:t>– </a:t>
            </a:r>
            <a:r>
              <a:rPr lang="ru-RU" sz="2800" b="0" dirty="0" smtClean="0"/>
              <a:t/>
            </a:r>
            <a:br>
              <a:rPr lang="ru-RU" sz="2800" b="0" dirty="0" smtClean="0"/>
            </a:br>
            <a:r>
              <a:rPr lang="ru-RU" sz="2800" b="0" dirty="0" smtClean="0"/>
              <a:t>невозможные </a:t>
            </a:r>
            <a:r>
              <a:rPr lang="ru-RU" sz="2800" b="0" dirty="0"/>
              <a:t>условия </a:t>
            </a:r>
          </a:p>
        </p:txBody>
      </p:sp>
      <p:sp>
        <p:nvSpPr>
          <p:cNvPr id="8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04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2980" y="548680"/>
            <a:ext cx="8229600" cy="10081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ru-RU" sz="3600" dirty="0">
                <a:solidFill>
                  <a:schemeClr val="tx1"/>
                </a:solidFill>
              </a:rPr>
              <a:t>Трансфер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в 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ru-RU" sz="3600" dirty="0" err="1" smtClean="0">
                <a:solidFill>
                  <a:schemeClr val="tx1"/>
                </a:solidFill>
              </a:rPr>
              <a:t>правиловом</a:t>
            </a:r>
            <a:r>
              <a:rPr lang="ru-RU" sz="3600" dirty="0" smtClean="0">
                <a:solidFill>
                  <a:schemeClr val="tx1"/>
                </a:solidFill>
              </a:rPr>
              <a:t>) машинном </a:t>
            </a:r>
            <a:r>
              <a:rPr lang="ru-RU" sz="3600" dirty="0">
                <a:solidFill>
                  <a:schemeClr val="tx1"/>
                </a:solidFill>
              </a:rPr>
              <a:t>переводе</a:t>
            </a:r>
          </a:p>
        </p:txBody>
      </p:sp>
      <p:pic>
        <p:nvPicPr>
          <p:cNvPr id="2050" name="Picture 2" descr="The Vauquois trian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049"/>
          <a:stretch/>
        </p:blipFill>
        <p:spPr bwMode="auto">
          <a:xfrm>
            <a:off x="1892684" y="1988840"/>
            <a:ext cx="49791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877272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Треугольник </a:t>
            </a:r>
            <a:r>
              <a:rPr lang="ru-RU" sz="2000" dirty="0" err="1" smtClean="0"/>
              <a:t>Вокуа</a:t>
            </a:r>
            <a:r>
              <a:rPr lang="ru-RU" sz="2000" dirty="0" smtClean="0"/>
              <a:t> (</a:t>
            </a:r>
            <a:r>
              <a:rPr lang="en-US" sz="2000" dirty="0" err="1" smtClean="0"/>
              <a:t>Vauquois</a:t>
            </a:r>
            <a:r>
              <a:rPr lang="en-US" sz="2000" dirty="0" smtClean="0"/>
              <a:t> Triangle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2E304-5A8C-4469-9617-1AD16A189974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6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376" y="980728"/>
            <a:ext cx="6313437" cy="75612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Правила трансфера</a:t>
            </a:r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485381" name="Text Box 3"/>
          <p:cNvSpPr txBox="1">
            <a:spLocks noChangeArrowheads="1"/>
          </p:cNvSpPr>
          <p:nvPr/>
        </p:nvSpPr>
        <p:spPr bwMode="auto">
          <a:xfrm>
            <a:off x="611189" y="2354263"/>
            <a:ext cx="8064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3600" b="0" dirty="0">
                <a:latin typeface="+mn-lt"/>
              </a:rPr>
              <a:t>Нормализация </a:t>
            </a:r>
            <a:r>
              <a:rPr lang="ru-RU" sz="3600" b="0" dirty="0" err="1">
                <a:latin typeface="+mn-lt"/>
              </a:rPr>
              <a:t>СинтС</a:t>
            </a:r>
            <a:endParaRPr lang="ru-RU" sz="3600" b="0" dirty="0">
              <a:latin typeface="+mn-lt"/>
            </a:endParaRPr>
          </a:p>
          <a:p>
            <a:pPr eaLnBrk="1" hangingPunct="1"/>
            <a:r>
              <a:rPr lang="ru-RU" sz="3600" b="0" dirty="0">
                <a:latin typeface="+mn-lt"/>
              </a:rPr>
              <a:t>Трансфер (собственно перевод)</a:t>
            </a:r>
          </a:p>
          <a:p>
            <a:pPr eaLnBrk="1" hangingPunct="1"/>
            <a:r>
              <a:rPr lang="ru-RU" sz="3600" b="0" dirty="0">
                <a:latin typeface="+mn-lt"/>
              </a:rPr>
              <a:t>Расширение </a:t>
            </a:r>
            <a:r>
              <a:rPr lang="ru-RU" sz="3600" b="0" dirty="0" err="1">
                <a:latin typeface="+mn-lt"/>
              </a:rPr>
              <a:t>СинтС</a:t>
            </a:r>
            <a:endParaRPr lang="ru-RU" sz="3600" b="0" dirty="0">
              <a:latin typeface="+mn-lt"/>
            </a:endParaRPr>
          </a:p>
          <a:p>
            <a:pPr eaLnBrk="1" hangingPunct="1"/>
            <a:r>
              <a:rPr lang="ru-RU" sz="3600" b="0" dirty="0">
                <a:latin typeface="+mn-lt"/>
              </a:rPr>
              <a:t>Синтаксический синтез </a:t>
            </a:r>
          </a:p>
          <a:p>
            <a:pPr eaLnBrk="1" hangingPunct="1"/>
            <a:r>
              <a:rPr lang="ru-RU" sz="3600" b="0" dirty="0">
                <a:latin typeface="+mn-lt"/>
              </a:rPr>
              <a:t>Морфологический синтез</a:t>
            </a: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0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5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5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3429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1269" name="Номер слайда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8300"/>
            <a:ext cx="8229600" cy="11890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altLang="ru-RU" sz="3600" dirty="0" smtClean="0"/>
              <a:t>Как составляется словарь?</a:t>
            </a:r>
            <a:br>
              <a:rPr lang="ru-RU" altLang="ru-RU" sz="3600" dirty="0" smtClean="0"/>
            </a:br>
            <a:r>
              <a:rPr lang="ru-RU" altLang="ru-RU" sz="3600" dirty="0" smtClean="0"/>
              <a:t>1. Лексическая семантика и словарь</a:t>
            </a:r>
            <a:endParaRPr lang="en-US" altLang="ru-RU" sz="3600" dirty="0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28775"/>
            <a:ext cx="8424936" cy="4616450"/>
          </a:xfrm>
          <a:noFill/>
        </p:spPr>
        <p:txBody>
          <a:bodyPr/>
          <a:lstStyle/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altLang="ru-RU" sz="2500" b="1" dirty="0" smtClean="0"/>
              <a:t>Сколько частиц </a:t>
            </a:r>
            <a:r>
              <a:rPr lang="ru-RU" altLang="ru-RU" sz="2500" b="1" i="1" dirty="0" smtClean="0"/>
              <a:t>не </a:t>
            </a:r>
            <a:r>
              <a:rPr lang="ru-RU" altLang="ru-RU" sz="2500" b="1" dirty="0" smtClean="0"/>
              <a:t>есть в русском языке?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400" b="1" dirty="0" smtClean="0"/>
              <a:t>1. Логическое отрицание</a:t>
            </a:r>
            <a:r>
              <a:rPr lang="en-US" altLang="ru-RU" sz="2400" b="1" dirty="0" smtClean="0"/>
              <a:t>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altLang="ru-RU" sz="2400" i="1" dirty="0" smtClean="0"/>
              <a:t>Я сегодня пойду в кино.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400" i="1" dirty="0" smtClean="0"/>
              <a:t>Я сегодня не пойду в кино. = 'Неверно, что я сегодня пойду в кино‘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ru-RU" sz="2400" b="1" dirty="0"/>
              <a:t>2</a:t>
            </a:r>
            <a:r>
              <a:rPr lang="ru-RU" altLang="ru-RU" sz="2400" b="1" dirty="0"/>
              <a:t>. Нетривиальная сфера действия отрицания, тип А: 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400" i="1" dirty="0" smtClean="0"/>
              <a:t>Это сделал не он </a:t>
            </a:r>
            <a:r>
              <a:rPr lang="en-US" altLang="ru-RU" sz="2400" dirty="0" smtClean="0"/>
              <a:t>‘</a:t>
            </a:r>
            <a:r>
              <a:rPr lang="ru-RU" altLang="ru-RU" sz="2400" dirty="0" smtClean="0"/>
              <a:t>он не сделал; другой сделал</a:t>
            </a:r>
            <a:r>
              <a:rPr lang="en-US" altLang="ru-RU" sz="2400" dirty="0" smtClean="0"/>
              <a:t>’</a:t>
            </a:r>
            <a:endParaRPr lang="ru-RU" altLang="ru-RU" sz="2400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400" i="1" dirty="0" smtClean="0"/>
              <a:t>Он остался здесь не из-за Маши.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2400" b="1" dirty="0" smtClean="0"/>
              <a:t>3. </a:t>
            </a:r>
            <a:r>
              <a:rPr lang="ru-RU" altLang="ru-RU" sz="2400" b="1" dirty="0"/>
              <a:t>Нетривиальная сфера действия отрицания, тип Б</a:t>
            </a:r>
            <a:r>
              <a:rPr lang="ru-RU" altLang="ru-RU" sz="2400" b="1" dirty="0" smtClean="0"/>
              <a:t>: </a:t>
            </a:r>
            <a:endParaRPr lang="ru-RU" altLang="ru-RU" sz="2400" b="1" dirty="0"/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400" i="1" dirty="0" smtClean="0"/>
              <a:t>Это пальто не стоит тысячи рублей </a:t>
            </a:r>
            <a:r>
              <a:rPr lang="en-US" altLang="ru-RU" sz="2400" dirty="0" smtClean="0"/>
              <a:t>‘</a:t>
            </a:r>
            <a:r>
              <a:rPr lang="ru-RU" altLang="ru-RU" sz="2400" dirty="0" smtClean="0"/>
              <a:t>стоит меньше</a:t>
            </a:r>
            <a:r>
              <a:rPr lang="en-US" altLang="ru-RU" sz="2400" dirty="0" smtClean="0"/>
              <a:t>’</a:t>
            </a:r>
            <a:endParaRPr lang="ru-RU" altLang="ru-RU" sz="2400" dirty="0" smtClean="0"/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400" i="1" dirty="0" smtClean="0"/>
              <a:t>Мешок не весит 50 килограмм.</a:t>
            </a:r>
          </a:p>
        </p:txBody>
      </p:sp>
      <p:sp>
        <p:nvSpPr>
          <p:cNvPr id="11272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6808D-F3FC-4658-B663-47E734C762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548680"/>
            <a:ext cx="8001000" cy="9001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Нормализация </a:t>
            </a:r>
            <a:r>
              <a:rPr lang="ru-RU" sz="3600" dirty="0" smtClean="0">
                <a:solidFill>
                  <a:schemeClr val="tx1"/>
                </a:solidFill>
              </a:rPr>
              <a:t>СинтС: образец правила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4874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700808"/>
            <a:ext cx="8784976" cy="46685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ru-RU" sz="1500" b="1" dirty="0" smtClean="0">
                <a:latin typeface="Arial" charset="0"/>
              </a:rPr>
              <a:t>REG:RA-REDUCT.12    ОПУЩЕНИЕ ПУСТЫХ ПРЕДЛОГОВ В </a:t>
            </a:r>
            <a:r>
              <a:rPr lang="ru-RU" sz="1500" b="1" dirty="0" smtClean="0">
                <a:latin typeface="Arial" charset="0"/>
              </a:rPr>
              <a:t>АКТАНТНЫХ</a:t>
            </a:r>
            <a:r>
              <a:rPr lang="en-US" sz="1500" b="1" dirty="0" smtClean="0">
                <a:latin typeface="Arial" charset="0"/>
              </a:rPr>
              <a:t> </a:t>
            </a:r>
            <a:r>
              <a:rPr lang="ru-RU" sz="1500" b="1" dirty="0" smtClean="0">
                <a:latin typeface="Arial" charset="0"/>
              </a:rPr>
              <a:t>КОНСТРУКЦИЯХ</a:t>
            </a:r>
            <a:endParaRPr lang="ru-RU" sz="1500" b="1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TAKE:1                </a:t>
            </a:r>
            <a:r>
              <a:rPr lang="en-US" sz="1600" b="1" dirty="0" smtClean="0">
                <a:latin typeface="Arial" charset="0"/>
              </a:rPr>
              <a:t>        </a:t>
            </a:r>
            <a:r>
              <a:rPr lang="ru-RU" sz="1600" b="1" dirty="0" smtClean="0">
                <a:latin typeface="Arial" charset="0"/>
              </a:rPr>
              <a:t>=(</a:t>
            </a:r>
            <a:r>
              <a:rPr lang="ru-RU" sz="1600" b="1" dirty="0" smtClean="0">
                <a:latin typeface="Arial" charset="0"/>
              </a:rPr>
              <a:t>X,PR,</a:t>
            </a:r>
            <a:r>
              <a:rPr lang="en-US" sz="1600" b="1" dirty="0" smtClean="0">
                <a:latin typeface="Arial" charset="0"/>
              </a:rPr>
              <a:t>L</a:t>
            </a:r>
            <a:r>
              <a:rPr lang="ru-RU" sz="1600" b="1" dirty="0" smtClean="0">
                <a:latin typeface="Arial" charset="0"/>
              </a:rPr>
              <a:t>R); X МОЖЕТ БЫТЬ ПУСТЫМ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N:01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CHECK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1.1 DEP(X,Z,1-КОМПЛ)&amp;VAL(2,Z,LR)&amp;^VAL(2,Z,LR,НПУСТ)/            *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    DEP(X,Z,2-КОМПЛ)&amp;VAL(3,Z,LR)&amp;^VAL(3,Z,LR,НПУСТ)/            *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    DEP(X,Z,3-КОМПЛ)&amp;VAL(4,Z,LR)&amp;^VAL(4,Z,LR,НПУСТ)/            *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    DEP(X,Z,4-КОМПЛ)&amp;VAL(5,Z,LR)&amp;^VAL(5,Z,LR,НПУСТ)/            *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    DEP(X,Z,КВАЗИАГЕНТ)&amp;VAL(1,Z,LR)&amp;^VAL(1,Z,LR,НПУСТ)    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1.2 DOM(X,Z1,ПРЕДЛ)&amp;^DOM(X,*,СООТНОС)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2.1 DOM-EQU(X,U,СОЧИН,PR)&amp;^COLEX(X,U)/DOM-EQU(X,U1,СОЧИН,СОЧ)&amp;   *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    DOM-EQU(U1,U,СОЧ-СОЮЗН,PR)&amp;^COLEX(X,U)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2.2 =(X,НПУСТ)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DO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1 </a:t>
            </a:r>
            <a:r>
              <a:rPr lang="en-US" sz="1600" b="1" dirty="0" smtClean="0">
                <a:latin typeface="Arial" charset="0"/>
              </a:rPr>
              <a:t>MOVE-DAUGHTERS</a:t>
            </a:r>
            <a:r>
              <a:rPr lang="ru-RU" sz="1600" b="1" dirty="0" smtClean="0">
                <a:latin typeface="Arial" charset="0"/>
              </a:rPr>
              <a:t>:(</a:t>
            </a:r>
            <a:r>
              <a:rPr lang="ru-RU" sz="1600" b="1" dirty="0" smtClean="0">
                <a:latin typeface="Arial" charset="0"/>
              </a:rPr>
              <a:t>X,*)-(Z1,*)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2 </a:t>
            </a:r>
            <a:r>
              <a:rPr lang="en-US" sz="1600" b="1" dirty="0" smtClean="0">
                <a:latin typeface="Arial" charset="0"/>
              </a:rPr>
              <a:t>REPLACE-HEAD</a:t>
            </a:r>
            <a:r>
              <a:rPr lang="ru-RU" sz="1600" b="1" dirty="0" smtClean="0">
                <a:latin typeface="Arial" charset="0"/>
              </a:rPr>
              <a:t>:(X</a:t>
            </a:r>
            <a:r>
              <a:rPr lang="ru-RU" sz="1600" b="1" dirty="0" smtClean="0">
                <a:latin typeface="Arial" charset="0"/>
              </a:rPr>
              <a:t>,*)-(Z1,*)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3 </a:t>
            </a:r>
            <a:r>
              <a:rPr lang="en-US" sz="1600" b="1" dirty="0" smtClean="0">
                <a:latin typeface="Arial" charset="0"/>
              </a:rPr>
              <a:t>DEL-NODE</a:t>
            </a:r>
            <a:r>
              <a:rPr lang="ru-RU" sz="1600" b="1" dirty="0" smtClean="0">
                <a:latin typeface="Arial" charset="0"/>
              </a:rPr>
              <a:t>:X</a:t>
            </a:r>
            <a:endParaRPr lang="ru-RU" sz="1600" b="1" dirty="0" smtClean="0">
              <a:latin typeface="Arial" charset="0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 smtClean="0">
                <a:latin typeface="Arial" charset="0"/>
              </a:rPr>
              <a:t>4 </a:t>
            </a:r>
            <a:r>
              <a:rPr lang="en-US" sz="1600" b="1" dirty="0" smtClean="0">
                <a:latin typeface="Arial" charset="0"/>
              </a:rPr>
              <a:t>ADD-FEAT</a:t>
            </a:r>
            <a:r>
              <a:rPr lang="ru-RU" sz="1600" b="1" dirty="0" smtClean="0">
                <a:latin typeface="Arial" charset="0"/>
              </a:rPr>
              <a:t>:Z1(PREP</a:t>
            </a:r>
            <a:r>
              <a:rPr lang="ru-RU" sz="1600" b="1" dirty="0" smtClean="0">
                <a:latin typeface="Arial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ru-RU" sz="1400" b="1" dirty="0" smtClean="0">
              <a:latin typeface="Arial" charset="0"/>
            </a:endParaRPr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99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433388"/>
            <a:ext cx="7285038" cy="10874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sz="4000" dirty="0" smtClean="0"/>
              <a:t>Трансфер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11188" y="2354263"/>
            <a:ext cx="8064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2800" dirty="0" smtClean="0">
                <a:latin typeface="Arial" charset="0"/>
              </a:rPr>
              <a:t>Три основных группы правил:</a:t>
            </a:r>
            <a:endParaRPr lang="en-US" altLang="ru-RU" sz="2800" dirty="0" smtClean="0">
              <a:latin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latin typeface="Arial" charset="0"/>
              </a:rPr>
              <a:t>TRADUCT1</a:t>
            </a:r>
            <a:r>
              <a:rPr lang="ru-RU" altLang="ru-RU" sz="2800" dirty="0" smtClean="0">
                <a:latin typeface="Arial" charset="0"/>
              </a:rPr>
              <a:t> (переводит контекст)</a:t>
            </a:r>
            <a:endParaRPr lang="en-US" altLang="ru-RU" sz="2800" dirty="0">
              <a:latin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latin typeface="Arial" charset="0"/>
              </a:rPr>
              <a:t>TRADUCT2</a:t>
            </a:r>
            <a:r>
              <a:rPr lang="ru-RU" altLang="ru-RU" sz="2800" dirty="0" smtClean="0">
                <a:latin typeface="Arial" charset="0"/>
              </a:rPr>
              <a:t> (переводит нестандартную лексику)</a:t>
            </a:r>
            <a:endParaRPr lang="en-US" altLang="ru-RU" sz="2800" dirty="0">
              <a:latin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ru-RU" sz="2800" dirty="0" smtClean="0">
                <a:latin typeface="Arial" charset="0"/>
              </a:rPr>
              <a:t>TRADUCT</a:t>
            </a:r>
            <a:r>
              <a:rPr lang="ru-RU" altLang="ru-RU" sz="2800" dirty="0" smtClean="0">
                <a:latin typeface="Arial" charset="0"/>
              </a:rPr>
              <a:t> (переводит стандартную лексику и грамматику)</a:t>
            </a:r>
            <a:endParaRPr lang="ru-RU" altLang="ru-RU" sz="2800" dirty="0">
              <a:latin typeface="Arial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614864" y="6304235"/>
            <a:ext cx="2133600" cy="365125"/>
          </a:xfrm>
        </p:spPr>
        <p:txBody>
          <a:bodyPr/>
          <a:lstStyle/>
          <a:p>
            <a:pPr>
              <a:defRPr/>
            </a:pPr>
            <a:fld id="{7B3A86B5-3DE7-4EB2-9810-621B73C3B317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923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92696"/>
            <a:ext cx="7993062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sz="3400" dirty="0" smtClean="0">
                <a:solidFill>
                  <a:schemeClr val="tx1"/>
                </a:solidFill>
              </a:rPr>
              <a:t>Образец трафаретного </a:t>
            </a:r>
            <a:r>
              <a:rPr lang="ru-RU" sz="3400" dirty="0" smtClean="0">
                <a:solidFill>
                  <a:schemeClr val="tx1"/>
                </a:solidFill>
              </a:rPr>
              <a:t>правило перевода</a:t>
            </a:r>
          </a:p>
        </p:txBody>
      </p:sp>
      <p:sp>
        <p:nvSpPr>
          <p:cNvPr id="4915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3" y="2204864"/>
            <a:ext cx="8712968" cy="41910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REG:RA-TRADUCT2.12    1 &gt; 2: ПЕРЕВОД ФРАЗЕМ И ТЕРМИНОВ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Arial" charset="0"/>
              </a:rPr>
              <a:t>//</a:t>
            </a:r>
            <a:r>
              <a:rPr lang="ru-RU" sz="2000" b="1" dirty="0" smtClean="0">
                <a:latin typeface="Arial" charset="0"/>
              </a:rPr>
              <a:t> ТИПА ЖАРОСТОЙКОСТЬ [X] -&gt; HEAT [Z=LA2] RESISTANCE [X=LA1]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TAKE:X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N:01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CHECK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1.1 =(X,S)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DO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1 </a:t>
            </a:r>
            <a:r>
              <a:rPr lang="en-US" sz="2000" b="1" dirty="0" smtClean="0">
                <a:latin typeface="Arial" charset="0"/>
              </a:rPr>
              <a:t>REPLACE-LEMMA</a:t>
            </a:r>
            <a:r>
              <a:rPr lang="ru-RU" sz="2000" b="1" dirty="0" smtClean="0">
                <a:latin typeface="Arial" charset="0"/>
              </a:rPr>
              <a:t>:X(LA1</a:t>
            </a:r>
            <a:r>
              <a:rPr lang="ru-RU" sz="2000" b="1" dirty="0" smtClean="0">
                <a:latin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2 </a:t>
            </a:r>
            <a:r>
              <a:rPr lang="en-US" sz="2000" b="1" dirty="0" smtClean="0">
                <a:latin typeface="Arial" charset="0"/>
              </a:rPr>
              <a:t>ADD-NODE</a:t>
            </a:r>
            <a:r>
              <a:rPr lang="ru-RU" sz="2000" b="1" dirty="0" smtClean="0">
                <a:latin typeface="Arial" charset="0"/>
              </a:rPr>
              <a:t>:Z(LA2</a:t>
            </a:r>
            <a:r>
              <a:rPr lang="ru-RU" sz="2000" b="1" dirty="0" smtClean="0">
                <a:latin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3 </a:t>
            </a:r>
            <a:r>
              <a:rPr lang="en-US" sz="2000" b="1" dirty="0" smtClean="0">
                <a:latin typeface="Arial" charset="0"/>
              </a:rPr>
              <a:t>ADD-FEAT</a:t>
            </a:r>
            <a:r>
              <a:rPr lang="ru-RU" sz="2000" b="1" dirty="0" smtClean="0">
                <a:latin typeface="Arial" charset="0"/>
              </a:rPr>
              <a:t>:Z(SG</a:t>
            </a:r>
            <a:r>
              <a:rPr lang="ru-RU" sz="2000" b="1" dirty="0" smtClean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ru-RU" sz="2000" b="1" dirty="0" smtClean="0">
                <a:latin typeface="Arial" charset="0"/>
              </a:rPr>
              <a:t>4 </a:t>
            </a:r>
            <a:r>
              <a:rPr lang="en-US" sz="2000" b="1" dirty="0">
                <a:latin typeface="Arial" charset="0"/>
              </a:rPr>
              <a:t>MOVE-NODE-BEFORE-NODE</a:t>
            </a:r>
            <a:r>
              <a:rPr lang="ru-RU" sz="2000" b="1" dirty="0">
                <a:latin typeface="Arial" charset="0"/>
              </a:rPr>
              <a:t>:Z(X)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smtClean="0">
                <a:latin typeface="Arial" charset="0"/>
              </a:rPr>
              <a:t>5 </a:t>
            </a:r>
            <a:r>
              <a:rPr lang="en-US" sz="2000" b="1" dirty="0" smtClean="0">
                <a:latin typeface="Arial" charset="0"/>
              </a:rPr>
              <a:t>LINK-NODES</a:t>
            </a:r>
            <a:r>
              <a:rPr lang="ru-RU" sz="2000" b="1" dirty="0" smtClean="0">
                <a:latin typeface="Arial" charset="0"/>
              </a:rPr>
              <a:t>:(</a:t>
            </a:r>
            <a:r>
              <a:rPr lang="ru-RU" sz="2000" b="1" dirty="0" smtClean="0">
                <a:latin typeface="Arial" charset="0"/>
              </a:rPr>
              <a:t>X,Z,COMPOS)</a:t>
            </a:r>
          </a:p>
        </p:txBody>
      </p:sp>
      <p:sp>
        <p:nvSpPr>
          <p:cNvPr id="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200" b="0">
              <a:latin typeface="Verdana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ECE3D-9E21-4FD0-BC1F-8A025F53598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93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61380" y="332655"/>
            <a:ext cx="8497639" cy="17275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3600" b="1" dirty="0" smtClean="0">
                <a:solidFill>
                  <a:schemeClr val="tx1"/>
                </a:solidFill>
              </a:rPr>
              <a:t>Формальный язык для записи лингвистической информации</a:t>
            </a:r>
            <a:r>
              <a:rPr lang="en-US" altLang="ru-RU" sz="3600" b="1" dirty="0" smtClean="0">
                <a:solidFill>
                  <a:schemeClr val="tx1"/>
                </a:solidFill>
              </a:rPr>
              <a:t/>
            </a:r>
            <a:br>
              <a:rPr lang="en-US" altLang="ru-RU" sz="3600" b="1" dirty="0" smtClean="0">
                <a:solidFill>
                  <a:schemeClr val="tx1"/>
                </a:solidFill>
              </a:rPr>
            </a:br>
            <a:r>
              <a:rPr lang="en-US" altLang="ru-RU" sz="3600" b="1" dirty="0" smtClean="0">
                <a:solidFill>
                  <a:schemeClr val="tx1"/>
                </a:solidFill>
              </a:rPr>
              <a:t> (</a:t>
            </a:r>
            <a:r>
              <a:rPr lang="ru-RU" altLang="ru-RU" sz="3600" b="1" dirty="0" smtClean="0">
                <a:solidFill>
                  <a:schemeClr val="tx1"/>
                </a:solidFill>
              </a:rPr>
              <a:t>ФОРЕТ, </a:t>
            </a:r>
            <a:r>
              <a:rPr lang="en-US" altLang="ru-RU" sz="3600" b="1" dirty="0" smtClean="0">
                <a:solidFill>
                  <a:schemeClr val="tx1"/>
                </a:solidFill>
              </a:rPr>
              <a:t>FORÊT)</a:t>
            </a:r>
            <a:endParaRPr lang="en-US" altLang="ru-RU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00222" y="3452807"/>
            <a:ext cx="76322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600" b="1" dirty="0" smtClean="0"/>
              <a:t>опыт</a:t>
            </a:r>
            <a:r>
              <a:rPr lang="en-US" altLang="ru-RU" sz="3600" b="1" dirty="0" smtClean="0"/>
              <a:t> </a:t>
            </a:r>
            <a:r>
              <a:rPr lang="ru-RU" altLang="ru-RU" sz="3600" b="1" dirty="0"/>
              <a:t>практической </a:t>
            </a:r>
            <a:r>
              <a:rPr lang="ru-RU" altLang="ru-RU" sz="3600" b="1" dirty="0" smtClean="0"/>
              <a:t>логики</a:t>
            </a:r>
            <a:r>
              <a:rPr lang="en-US" altLang="ru-RU" sz="3600" b="1" dirty="0" smtClean="0"/>
              <a:t>,</a:t>
            </a:r>
          </a:p>
          <a:p>
            <a:r>
              <a:rPr lang="ru-RU" altLang="ru-RU" sz="3600" dirty="0" smtClean="0"/>
              <a:t>автор Леонид </a:t>
            </a:r>
            <a:r>
              <a:rPr lang="ru-RU" altLang="ru-RU" sz="3600" dirty="0"/>
              <a:t>Львович </a:t>
            </a:r>
            <a:r>
              <a:rPr lang="ru-RU" altLang="ru-RU" sz="3600" dirty="0" err="1" smtClean="0"/>
              <a:t>Цинман</a:t>
            </a:r>
            <a:endParaRPr lang="ru-RU" altLang="ru-RU" sz="3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6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492A-75FE-40D7-812A-2803B108932E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260350"/>
            <a:ext cx="7158038" cy="1125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altLang="ru-RU" sz="3600" dirty="0">
                <a:solidFill>
                  <a:schemeClr val="tx1"/>
                </a:solidFill>
              </a:rPr>
              <a:t>Требования </a:t>
            </a:r>
            <a:r>
              <a:rPr lang="ru-RU" altLang="ru-RU" sz="3600" dirty="0" smtClean="0">
                <a:solidFill>
                  <a:schemeClr val="tx1"/>
                </a:solidFill>
              </a:rPr>
              <a:t>лингвистов</a:t>
            </a:r>
            <a:br>
              <a:rPr lang="ru-RU" altLang="ru-RU" sz="3600" dirty="0" smtClean="0">
                <a:solidFill>
                  <a:schemeClr val="tx1"/>
                </a:solidFill>
              </a:rPr>
            </a:br>
            <a:r>
              <a:rPr lang="ru-RU" altLang="ru-RU" sz="3600" dirty="0" smtClean="0">
                <a:solidFill>
                  <a:schemeClr val="tx1"/>
                </a:solidFill>
              </a:rPr>
              <a:t>к </a:t>
            </a:r>
            <a:r>
              <a:rPr lang="ru-RU" altLang="ru-RU" sz="3600" dirty="0">
                <a:solidFill>
                  <a:schemeClr val="tx1"/>
                </a:solidFill>
              </a:rPr>
              <a:t>формальному языку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27213"/>
            <a:ext cx="8216081" cy="4114800"/>
          </a:xfrm>
        </p:spPr>
        <p:txBody>
          <a:bodyPr/>
          <a:lstStyle/>
          <a:p>
            <a:pPr marL="552450" indent="-552450">
              <a:buFontTx/>
              <a:buChar char="•"/>
            </a:pPr>
            <a:r>
              <a:rPr lang="ru-RU" altLang="ru-RU" sz="3600" dirty="0">
                <a:latin typeface="Arial" charset="0"/>
              </a:rPr>
              <a:t>Близость к естественному языку (наглядность)</a:t>
            </a:r>
            <a:endParaRPr lang="en-US" altLang="ru-RU" sz="3600" dirty="0">
              <a:latin typeface="Arial" charset="0"/>
            </a:endParaRPr>
          </a:p>
          <a:p>
            <a:pPr marL="552450" indent="-552450">
              <a:buFontTx/>
              <a:buChar char="•"/>
            </a:pPr>
            <a:r>
              <a:rPr lang="ru-RU" altLang="ru-RU" sz="3600" dirty="0">
                <a:latin typeface="Arial" charset="0"/>
              </a:rPr>
              <a:t>Богатство выразительных средств</a:t>
            </a:r>
            <a:endParaRPr lang="en-US" altLang="ru-RU" sz="3600" dirty="0">
              <a:latin typeface="Arial" charset="0"/>
            </a:endParaRPr>
          </a:p>
          <a:p>
            <a:pPr marL="552450" indent="-552450">
              <a:buFontTx/>
              <a:buChar char="•"/>
            </a:pPr>
            <a:r>
              <a:rPr lang="ru-RU" altLang="ru-RU" sz="3600" dirty="0" smtClean="0">
                <a:latin typeface="Arial" charset="0"/>
              </a:rPr>
              <a:t>Независимость </a:t>
            </a:r>
            <a:r>
              <a:rPr lang="ru-RU" altLang="ru-RU" sz="3600" dirty="0">
                <a:latin typeface="Arial" charset="0"/>
              </a:rPr>
              <a:t>от алгоритмов</a:t>
            </a:r>
          </a:p>
          <a:p>
            <a:pPr marL="552450" indent="-552450">
              <a:buFontTx/>
              <a:buChar char="•"/>
            </a:pPr>
            <a:r>
              <a:rPr lang="ru-RU" altLang="ru-RU" sz="3600" dirty="0">
                <a:latin typeface="Arial" charset="0"/>
              </a:rPr>
              <a:t>Универсальность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449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F92C-6C60-4170-9C72-F001B1C22C65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altLang="ru-RU" sz="3600" dirty="0"/>
              <a:t>Требования </a:t>
            </a:r>
            <a:r>
              <a:rPr lang="ru-RU" altLang="ru-RU" sz="3600" dirty="0" smtClean="0"/>
              <a:t>программистов (</a:t>
            </a:r>
            <a:r>
              <a:rPr lang="ru-RU" altLang="ru-RU" sz="3600" dirty="0" err="1" smtClean="0"/>
              <a:t>айтишников</a:t>
            </a:r>
            <a:r>
              <a:rPr lang="ru-RU" altLang="ru-RU" sz="3600" dirty="0" smtClean="0"/>
              <a:t>)</a:t>
            </a:r>
            <a:br>
              <a:rPr lang="ru-RU" altLang="ru-RU" sz="3600" dirty="0" smtClean="0"/>
            </a:br>
            <a:r>
              <a:rPr lang="ru-RU" altLang="ru-RU" sz="3600" dirty="0" smtClean="0"/>
              <a:t>к </a:t>
            </a:r>
            <a:r>
              <a:rPr lang="ru-RU" altLang="ru-RU" sz="3600" dirty="0"/>
              <a:t>формальному языку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ru-RU" altLang="ru-RU" sz="3600" dirty="0">
                <a:latin typeface="Arial" charset="0"/>
              </a:rPr>
              <a:t>Жесткая формализация</a:t>
            </a:r>
          </a:p>
          <a:p>
            <a:pPr>
              <a:buFontTx/>
              <a:buChar char="•"/>
            </a:pPr>
            <a:r>
              <a:rPr lang="ru-RU" altLang="ru-RU" sz="3600" dirty="0">
                <a:latin typeface="Arial" charset="0"/>
              </a:rPr>
              <a:t>Единообразие выразительных средств</a:t>
            </a:r>
          </a:p>
          <a:p>
            <a:pPr>
              <a:buFontTx/>
              <a:buChar char="•"/>
            </a:pPr>
            <a:r>
              <a:rPr lang="ru-RU" altLang="ru-RU" sz="3600" dirty="0">
                <a:latin typeface="Arial" charset="0"/>
              </a:rPr>
              <a:t>Простота алгоритмов</a:t>
            </a:r>
          </a:p>
          <a:p>
            <a:pPr>
              <a:buFontTx/>
              <a:buChar char="•"/>
            </a:pPr>
            <a:r>
              <a:rPr lang="ru-RU" altLang="ru-RU" sz="3600" dirty="0">
                <a:latin typeface="Arial" charset="0"/>
              </a:rPr>
              <a:t>Конструктивность алгоритмов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8620-E6B1-457F-B546-4043EBB631D5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21253" cy="10795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3200" dirty="0"/>
              <a:t>Правила в модели “Смысл </a:t>
            </a:r>
            <a:r>
              <a:rPr lang="en-US" altLang="ru-RU" sz="3200" dirty="0">
                <a:sym typeface="Wingdings" pitchFamily="2" charset="2"/>
              </a:rPr>
              <a:t></a:t>
            </a:r>
            <a:r>
              <a:rPr lang="ru-RU" altLang="ru-RU" sz="3200" dirty="0"/>
              <a:t>Текст” </a:t>
            </a:r>
            <a:r>
              <a:rPr lang="ru-RU" altLang="ru-RU" sz="3200" dirty="0" smtClean="0"/>
              <a:t>и системе ЭТАП</a:t>
            </a:r>
            <a:endParaRPr lang="ru-RU" altLang="ru-RU" sz="3200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213"/>
            <a:ext cx="7313612" cy="4608512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ПРОВЕРИТЬ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1.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2.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….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….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….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ВЫПОЛНИТЬ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1.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2.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….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….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A157-8C37-454C-828F-C714FDFE1CA1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3136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3200" dirty="0"/>
              <a:t>Пример </a:t>
            </a:r>
            <a:r>
              <a:rPr lang="ru-RU" altLang="ru-RU" sz="3200" dirty="0" smtClean="0"/>
              <a:t>содержательного </a:t>
            </a:r>
            <a:r>
              <a:rPr lang="ru-RU" altLang="ru-RU" sz="3200" dirty="0"/>
              <a:t>описания условий в правиле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561263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ru-RU" sz="3300" dirty="0">
              <a:latin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ru-RU" sz="3300" dirty="0">
                <a:sym typeface="Symbol" pitchFamily="18" charset="2"/>
              </a:rPr>
              <a:t> </a:t>
            </a:r>
            <a:r>
              <a:rPr lang="ru-RU" altLang="ru-RU" sz="3300" dirty="0" smtClean="0">
                <a:sym typeface="Symbol" pitchFamily="18" charset="2"/>
              </a:rPr>
              <a:t>  Х</a:t>
            </a:r>
            <a:r>
              <a:rPr lang="en-US" altLang="ru-RU" sz="3300" dirty="0" smtClean="0">
                <a:sym typeface="Symbol" pitchFamily="18" charset="2"/>
              </a:rPr>
              <a:t>  </a:t>
            </a:r>
            <a:r>
              <a:rPr lang="en-US" altLang="ru-RU" sz="3300" dirty="0">
                <a:sym typeface="Symbol" pitchFamily="18" charset="2"/>
              </a:rPr>
              <a:t>+  …   + </a:t>
            </a:r>
            <a:r>
              <a:rPr lang="ru-RU" altLang="ru-RU" sz="3300" dirty="0" smtClean="0">
                <a:sym typeface="Symbol" pitchFamily="18" charset="2"/>
              </a:rPr>
              <a:t>       </a:t>
            </a:r>
            <a:r>
              <a:rPr lang="en-US" altLang="ru-RU" sz="3300" dirty="0" smtClean="0">
                <a:sym typeface="Symbol" pitchFamily="18" charset="2"/>
              </a:rPr>
              <a:t> </a:t>
            </a:r>
            <a:r>
              <a:rPr lang="en-US" altLang="ru-RU" sz="3300" dirty="0">
                <a:sym typeface="Symbol" pitchFamily="18" charset="2"/>
              </a:rPr>
              <a:t>Z1</a:t>
            </a:r>
            <a:r>
              <a:rPr lang="en-US" altLang="ru-RU" sz="3300" baseline="-25000" dirty="0">
                <a:latin typeface="Arial Unicode MS" pitchFamily="34" charset="-128"/>
                <a:sym typeface="Symbol" pitchFamily="18" charset="2"/>
              </a:rPr>
              <a:t>t</a:t>
            </a:r>
            <a:r>
              <a:rPr lang="en-US" altLang="ru-RU" sz="3200" baseline="-40000" dirty="0">
                <a:latin typeface="Arial Unicode MS" pitchFamily="34" charset="-128"/>
                <a:sym typeface="Symbol" pitchFamily="18" charset="2"/>
              </a:rPr>
              <a:t>1</a:t>
            </a:r>
            <a:r>
              <a:rPr lang="en-US" altLang="ru-RU" sz="3300" baseline="-25000" dirty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altLang="ru-RU" sz="3300" dirty="0">
                <a:sym typeface="Symbol" pitchFamily="18" charset="2"/>
              </a:rPr>
              <a:t>	…    </a:t>
            </a:r>
            <a:r>
              <a:rPr lang="ru-RU" altLang="ru-RU" sz="3300" dirty="0">
                <a:sym typeface="Symbol" pitchFamily="18" charset="2"/>
              </a:rPr>
              <a:t>     </a:t>
            </a:r>
            <a:r>
              <a:rPr lang="ru-RU" altLang="ru-RU" sz="3300" dirty="0" smtClean="0">
                <a:sym typeface="Symbol" pitchFamily="18" charset="2"/>
              </a:rPr>
              <a:t>        </a:t>
            </a:r>
            <a:r>
              <a:rPr lang="en-US" altLang="ru-RU" sz="3300" dirty="0" smtClean="0">
                <a:sym typeface="Symbol" pitchFamily="18" charset="2"/>
              </a:rPr>
              <a:t>Z2</a:t>
            </a:r>
            <a:r>
              <a:rPr lang="en-US" altLang="ru-RU" sz="3300" baseline="-25000" dirty="0" smtClean="0">
                <a:latin typeface="Arial Unicode MS" pitchFamily="34" charset="-128"/>
                <a:sym typeface="Symbol" pitchFamily="18" charset="2"/>
              </a:rPr>
              <a:t>t</a:t>
            </a:r>
            <a:r>
              <a:rPr lang="en-US" altLang="ru-RU" sz="3200" baseline="-40000" dirty="0" smtClean="0">
                <a:latin typeface="Arial Unicode MS" pitchFamily="34" charset="-128"/>
                <a:sym typeface="Symbol" pitchFamily="18" charset="2"/>
              </a:rPr>
              <a:t>2</a:t>
            </a:r>
            <a:r>
              <a:rPr lang="en-US" altLang="ru-RU" sz="3300" dirty="0" smtClean="0">
                <a:sym typeface="Symbol" pitchFamily="18" charset="2"/>
              </a:rPr>
              <a:t> </a:t>
            </a:r>
            <a:endParaRPr lang="en-US" altLang="ru-RU" sz="33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ru-RU" sz="33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ru-RU" altLang="ru-RU" sz="3300" dirty="0">
                <a:latin typeface="Arial" charset="0"/>
              </a:rPr>
              <a:t>если </a:t>
            </a:r>
            <a:r>
              <a:rPr lang="en-US" altLang="ru-RU" sz="3300" dirty="0">
                <a:latin typeface="Arial" charset="0"/>
              </a:rPr>
              <a:t>X</a:t>
            </a:r>
            <a:r>
              <a:rPr lang="ru-RU" altLang="ru-RU" sz="3300" dirty="0">
                <a:latin typeface="Arial" charset="0"/>
              </a:rPr>
              <a:t> </a:t>
            </a:r>
            <a:r>
              <a:rPr lang="en-US" altLang="ru-RU" sz="3300" dirty="0">
                <a:latin typeface="Arial" charset="0"/>
                <a:sym typeface="Symbol" pitchFamily="18" charset="2"/>
              </a:rPr>
              <a:t></a:t>
            </a:r>
            <a:r>
              <a:rPr lang="ru-RU" altLang="ru-RU" sz="3300" dirty="0">
                <a:latin typeface="Arial" charset="0"/>
                <a:sym typeface="Wingdings" pitchFamily="2" charset="2"/>
              </a:rPr>
              <a:t> </a:t>
            </a:r>
            <a:r>
              <a:rPr lang="en-US" altLang="ru-RU" sz="3300" dirty="0">
                <a:latin typeface="Arial" charset="0"/>
              </a:rPr>
              <a:t>W</a:t>
            </a:r>
            <a:r>
              <a:rPr lang="en-US" altLang="ru-RU" sz="3300" baseline="-25000" dirty="0">
                <a:latin typeface="Arial Unicode MS" pitchFamily="34" charset="-128"/>
                <a:sym typeface="Symbol" pitchFamily="18" charset="2"/>
              </a:rPr>
              <a:t>t</a:t>
            </a:r>
            <a:r>
              <a:rPr lang="en-US" altLang="ru-RU" sz="3200" baseline="-40000" dirty="0">
                <a:latin typeface="Arial Unicode MS" pitchFamily="34" charset="-128"/>
                <a:sym typeface="Symbol" pitchFamily="18" charset="2"/>
              </a:rPr>
              <a:t>3</a:t>
            </a:r>
            <a:r>
              <a:rPr lang="en-US" altLang="ru-RU" sz="3300" dirty="0">
                <a:latin typeface="Arial" charset="0"/>
              </a:rPr>
              <a:t>, </a:t>
            </a:r>
            <a:r>
              <a:rPr lang="ru-RU" altLang="ru-RU" sz="3300" dirty="0">
                <a:latin typeface="Arial" charset="0"/>
              </a:rPr>
              <a:t>то </a:t>
            </a:r>
            <a:r>
              <a:rPr lang="en-US" altLang="ru-RU" sz="3300" dirty="0">
                <a:latin typeface="Arial" charset="0"/>
              </a:rPr>
              <a:t>Z</a:t>
            </a:r>
            <a:r>
              <a:rPr lang="ru-RU" altLang="ru-RU" sz="3300" dirty="0">
                <a:latin typeface="Arial" charset="0"/>
              </a:rPr>
              <a:t>1 +…</a:t>
            </a:r>
            <a:r>
              <a:rPr lang="en-US" altLang="ru-RU" sz="3300" dirty="0">
                <a:latin typeface="Arial" charset="0"/>
              </a:rPr>
              <a:t> </a:t>
            </a:r>
            <a:r>
              <a:rPr lang="ru-RU" altLang="ru-RU" sz="3300" dirty="0">
                <a:latin typeface="Arial" charset="0"/>
              </a:rPr>
              <a:t>+</a:t>
            </a:r>
            <a:r>
              <a:rPr lang="en-US" altLang="ru-RU" sz="3300" dirty="0">
                <a:latin typeface="Arial" charset="0"/>
              </a:rPr>
              <a:t> W +…+ Z2</a:t>
            </a:r>
            <a:endParaRPr lang="en-US" altLang="ru-RU" sz="3300" baseline="-250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3300" dirty="0">
                <a:latin typeface="Arial" charset="0"/>
              </a:rPr>
              <a:t>если </a:t>
            </a:r>
            <a:r>
              <a:rPr lang="en-US" altLang="ru-RU" sz="3300" dirty="0">
                <a:latin typeface="Arial" charset="0"/>
              </a:rPr>
              <a:t>X </a:t>
            </a:r>
            <a:r>
              <a:rPr lang="en-US" altLang="ru-RU" sz="33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3300" dirty="0">
                <a:latin typeface="Arial" charset="0"/>
              </a:rPr>
              <a:t> W</a:t>
            </a:r>
            <a:r>
              <a:rPr lang="en-US" altLang="ru-RU" sz="3300" baseline="-25000" dirty="0">
                <a:latin typeface="Arial Unicode MS" pitchFamily="34" charset="-128"/>
                <a:sym typeface="Symbol" pitchFamily="18" charset="2"/>
              </a:rPr>
              <a:t>t</a:t>
            </a:r>
            <a:r>
              <a:rPr lang="en-US" altLang="ru-RU" sz="3200" baseline="-40000" dirty="0">
                <a:latin typeface="Arial Unicode MS" pitchFamily="34" charset="-128"/>
                <a:sym typeface="Symbol" pitchFamily="18" charset="2"/>
              </a:rPr>
              <a:t>4</a:t>
            </a:r>
            <a:r>
              <a:rPr lang="en-US" altLang="ru-RU" sz="3300" dirty="0">
                <a:latin typeface="Arial" charset="0"/>
              </a:rPr>
              <a:t>, </a:t>
            </a:r>
            <a:r>
              <a:rPr lang="ru-RU" altLang="ru-RU" sz="3300" dirty="0">
                <a:latin typeface="Arial" charset="0"/>
              </a:rPr>
              <a:t>то </a:t>
            </a:r>
            <a:r>
              <a:rPr lang="en-US" altLang="ru-RU" sz="3300" dirty="0">
                <a:latin typeface="Arial" charset="0"/>
              </a:rPr>
              <a:t>Z2</a:t>
            </a:r>
            <a:r>
              <a:rPr lang="ru-RU" altLang="ru-RU" sz="3300" dirty="0">
                <a:latin typeface="Arial" charset="0"/>
              </a:rPr>
              <a:t> +…</a:t>
            </a:r>
            <a:r>
              <a:rPr lang="en-US" altLang="ru-RU" sz="3300" dirty="0">
                <a:latin typeface="Arial" charset="0"/>
              </a:rPr>
              <a:t> </a:t>
            </a:r>
            <a:r>
              <a:rPr lang="ru-RU" altLang="ru-RU" sz="3300" dirty="0">
                <a:latin typeface="Arial" charset="0"/>
              </a:rPr>
              <a:t>+</a:t>
            </a:r>
            <a:r>
              <a:rPr lang="en-US" altLang="ru-RU" sz="3300" dirty="0">
                <a:latin typeface="Arial" charset="0"/>
              </a:rPr>
              <a:t> W +…+ Z1</a:t>
            </a:r>
            <a:endParaRPr lang="en-US" altLang="ru-RU" sz="3300" baseline="-250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ru-RU" altLang="ru-RU" dirty="0"/>
          </a:p>
        </p:txBody>
      </p:sp>
      <p:sp>
        <p:nvSpPr>
          <p:cNvPr id="368644" name="Line 4"/>
          <p:cNvSpPr>
            <a:spLocks noChangeShapeType="1"/>
          </p:cNvSpPr>
          <p:nvPr/>
        </p:nvSpPr>
        <p:spPr bwMode="auto">
          <a:xfrm flipV="1">
            <a:off x="1619250" y="22050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>
            <a:off x="1619250" y="2205038"/>
            <a:ext cx="2665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4284663" y="22050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647" name="Line 7"/>
          <p:cNvSpPr>
            <a:spLocks noChangeShapeType="1"/>
          </p:cNvSpPr>
          <p:nvPr/>
        </p:nvSpPr>
        <p:spPr bwMode="auto">
          <a:xfrm flipV="1">
            <a:off x="4500563" y="22050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648" name="Line 8"/>
          <p:cNvSpPr>
            <a:spLocks noChangeShapeType="1"/>
          </p:cNvSpPr>
          <p:nvPr/>
        </p:nvSpPr>
        <p:spPr bwMode="auto">
          <a:xfrm>
            <a:off x="4500563" y="2205038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649" name="Line 9"/>
          <p:cNvSpPr>
            <a:spLocks noChangeShapeType="1"/>
          </p:cNvSpPr>
          <p:nvPr/>
        </p:nvSpPr>
        <p:spPr bwMode="auto">
          <a:xfrm>
            <a:off x="7092950" y="22050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700338" y="18446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1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5653088" y="18446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2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2700338" y="36449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3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2700338" y="43656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4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43E4-3220-4039-9911-4EB7C6955B83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3200" dirty="0"/>
              <a:t>Пример </a:t>
            </a:r>
            <a:r>
              <a:rPr lang="ru-RU" altLang="ru-RU" sz="3200" dirty="0" smtClean="0"/>
              <a:t>полуформального </a:t>
            </a:r>
            <a:r>
              <a:rPr lang="ru-RU" altLang="ru-RU" sz="3200" dirty="0"/>
              <a:t>описания условий в правиле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844675"/>
            <a:ext cx="73136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800" dirty="0">
                <a:latin typeface="Arial" charset="0"/>
              </a:rPr>
              <a:t>X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dirty="0">
                <a:latin typeface="Arial" charset="0"/>
              </a:rPr>
              <a:t>Z1 &amp; Z1=t</a:t>
            </a:r>
            <a:r>
              <a:rPr lang="en-US" altLang="ru-RU" sz="2800" baseline="-25000" dirty="0">
                <a:latin typeface="Arial" charset="0"/>
              </a:rPr>
              <a:t>1</a:t>
            </a:r>
            <a:r>
              <a:rPr lang="ru-RU" altLang="ru-RU" sz="2800" baseline="-25000" dirty="0">
                <a:latin typeface="Arial" charset="0"/>
              </a:rPr>
              <a:t> </a:t>
            </a:r>
            <a:r>
              <a:rPr lang="en-US" altLang="ru-RU" sz="2800" dirty="0">
                <a:latin typeface="Arial" charset="0"/>
              </a:rPr>
              <a:t>&amp; Z1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dirty="0">
                <a:latin typeface="Arial" charset="0"/>
              </a:rPr>
              <a:t>Z2 &amp; Z2=t</a:t>
            </a:r>
            <a:r>
              <a:rPr lang="en-US" altLang="ru-RU" sz="2800" baseline="-25000" dirty="0">
                <a:latin typeface="Arial" charset="0"/>
              </a:rPr>
              <a:t>2</a:t>
            </a:r>
            <a:r>
              <a:rPr lang="en-US" altLang="ru-RU" sz="2800" dirty="0">
                <a:latin typeface="Arial" charset="0"/>
              </a:rPr>
              <a:t/>
            </a:r>
            <a:br>
              <a:rPr lang="en-US" altLang="ru-RU" sz="2800" dirty="0">
                <a:latin typeface="Arial" charset="0"/>
              </a:rPr>
            </a:br>
            <a:endParaRPr lang="en-US" altLang="ru-RU" sz="28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800" dirty="0">
                <a:latin typeface="Arial" charset="0"/>
              </a:rPr>
              <a:t>ORD(X,Z1)</a:t>
            </a:r>
          </a:p>
          <a:p>
            <a:pPr>
              <a:buFont typeface="Wingdings" pitchFamily="2" charset="2"/>
              <a:buNone/>
            </a:pPr>
            <a:endParaRPr lang="en-US" altLang="ru-RU" sz="28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800" dirty="0">
                <a:latin typeface="Arial" charset="0"/>
              </a:rPr>
              <a:t>(X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dirty="0">
                <a:latin typeface="Arial" charset="0"/>
              </a:rPr>
              <a:t>W &amp; W=t</a:t>
            </a:r>
            <a:r>
              <a:rPr lang="en-US" altLang="ru-RU" sz="2800" baseline="-25000" dirty="0">
                <a:latin typeface="Arial" charset="0"/>
              </a:rPr>
              <a:t>3</a:t>
            </a:r>
            <a:r>
              <a:rPr lang="en-US" altLang="ru-RU" sz="2800" dirty="0">
                <a:latin typeface="Arial" charset="0"/>
              </a:rPr>
              <a:t>) 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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 ORD(Z</a:t>
            </a:r>
            <a:r>
              <a:rPr lang="en-US" altLang="ru-RU" sz="2800" dirty="0">
                <a:latin typeface="Arial" charset="0"/>
              </a:rPr>
              <a:t>1,W,Z2)</a:t>
            </a:r>
          </a:p>
          <a:p>
            <a:pPr>
              <a:buFont typeface="Wingdings" pitchFamily="2" charset="2"/>
              <a:buNone/>
            </a:pPr>
            <a:endParaRPr lang="en-US" altLang="ru-RU" sz="28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800" dirty="0">
                <a:latin typeface="Arial" charset="0"/>
              </a:rPr>
              <a:t>(X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dirty="0">
                <a:latin typeface="Arial" charset="0"/>
              </a:rPr>
              <a:t>W &amp; W=t</a:t>
            </a:r>
            <a:r>
              <a:rPr lang="en-US" altLang="ru-RU" sz="2800" baseline="-25000" dirty="0">
                <a:latin typeface="Arial" charset="0"/>
              </a:rPr>
              <a:t>4</a:t>
            </a:r>
            <a:r>
              <a:rPr lang="en-US" altLang="ru-RU" sz="2800" dirty="0">
                <a:latin typeface="Arial" charset="0"/>
              </a:rPr>
              <a:t>) 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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 ORD(Z2</a:t>
            </a:r>
            <a:r>
              <a:rPr lang="en-US" altLang="ru-RU" sz="2800" dirty="0">
                <a:latin typeface="Arial" charset="0"/>
              </a:rPr>
              <a:t>,W,Z1)</a:t>
            </a:r>
            <a:endParaRPr lang="ru-RU" altLang="ru-RU" sz="2800" dirty="0">
              <a:latin typeface="Arial" charset="0"/>
            </a:endParaRP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403350" y="17732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1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284663" y="17732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2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547813" y="37163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3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1547813" y="47244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C5-1C7C-4953-A67A-B68FAEF878A2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41784"/>
            <a:ext cx="73136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altLang="ru-RU" sz="3600" dirty="0"/>
              <a:t>Сигнатура трехзначной</a:t>
            </a:r>
            <a:br>
              <a:rPr lang="ru-RU" altLang="ru-RU" sz="3600" dirty="0"/>
            </a:br>
            <a:r>
              <a:rPr lang="ru-RU" altLang="ru-RU" sz="3600" dirty="0"/>
              <a:t>логики предикатов 1-го порядка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06488"/>
            <a:ext cx="820859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ru-RU" altLang="ru-RU" sz="3200" dirty="0">
                <a:latin typeface="Arial" charset="0"/>
              </a:rPr>
              <a:t>Термы </a:t>
            </a:r>
            <a:r>
              <a:rPr lang="ru-RU" altLang="ru-RU" sz="3200" dirty="0" smtClean="0">
                <a:latin typeface="Arial" charset="0"/>
              </a:rPr>
              <a:t>(</a:t>
            </a:r>
            <a:r>
              <a:rPr lang="ru-RU" altLang="ru-RU" sz="3200" dirty="0" smtClean="0">
                <a:latin typeface="Arial" charset="0"/>
                <a:sym typeface="Symbol"/>
              </a:rPr>
              <a:t> 1500</a:t>
            </a:r>
            <a:r>
              <a:rPr lang="ru-RU" altLang="ru-RU" sz="3200" dirty="0" smtClean="0">
                <a:latin typeface="Arial" charset="0"/>
              </a:rPr>
              <a:t> </a:t>
            </a:r>
            <a:r>
              <a:rPr lang="ru-RU" altLang="ru-RU" sz="3200" dirty="0">
                <a:latin typeface="Arial" charset="0"/>
              </a:rPr>
              <a:t>термов </a:t>
            </a:r>
            <a:r>
              <a:rPr lang="ru-RU" altLang="ru-RU" sz="3200" dirty="0" smtClean="0">
                <a:latin typeface="Arial" charset="0"/>
              </a:rPr>
              <a:t>распределены </a:t>
            </a:r>
            <a:r>
              <a:rPr lang="ru-RU" altLang="ru-RU" sz="3200" dirty="0">
                <a:latin typeface="Arial" charset="0"/>
              </a:rPr>
              <a:t>по десяткам </a:t>
            </a:r>
            <a:r>
              <a:rPr lang="en-US" altLang="ru-RU" sz="3200" dirty="0">
                <a:latin typeface="Arial" charset="0"/>
              </a:rPr>
              <a:t>c</a:t>
            </a:r>
            <a:r>
              <a:rPr lang="ru-RU" altLang="ru-RU" sz="3200" dirty="0">
                <a:latin typeface="Arial" charset="0"/>
              </a:rPr>
              <a:t>писков</a:t>
            </a:r>
            <a:r>
              <a:rPr lang="en-US" altLang="ru-RU" sz="3200" dirty="0">
                <a:latin typeface="Arial" charset="0"/>
              </a:rPr>
              <a:t>: </a:t>
            </a:r>
            <a:r>
              <a:rPr lang="ru-RU" altLang="ru-RU" sz="3200" dirty="0">
                <a:latin typeface="Arial" charset="0"/>
              </a:rPr>
              <a:t>морфологические характеристики, синтаксические и семантические признаки, имена синтаксических </a:t>
            </a:r>
            <a:r>
              <a:rPr lang="ru-RU" altLang="ru-RU" sz="3200" dirty="0" smtClean="0">
                <a:latin typeface="Arial" charset="0"/>
              </a:rPr>
              <a:t>отношений и т.д.) </a:t>
            </a:r>
            <a:endParaRPr lang="ru-RU" altLang="ru-RU" sz="3200" dirty="0">
              <a:latin typeface="Arial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altLang="ru-RU" sz="3200" dirty="0">
                <a:latin typeface="Arial" charset="0"/>
              </a:rPr>
              <a:t>Предметные переменные (несколько сортов)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altLang="ru-RU" sz="3200" dirty="0">
                <a:latin typeface="Arial" charset="0"/>
              </a:rPr>
              <a:t>Предикатные константы (более 200)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9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1269" name="Номер слайда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8300"/>
            <a:ext cx="8229600" cy="11890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altLang="ru-RU" sz="3600" dirty="0" smtClean="0"/>
              <a:t>Как составляется словарь?</a:t>
            </a:r>
            <a:br>
              <a:rPr lang="ru-RU" altLang="ru-RU" sz="3600" dirty="0" smtClean="0"/>
            </a:br>
            <a:r>
              <a:rPr lang="ru-RU" altLang="ru-RU" sz="3600" dirty="0" smtClean="0"/>
              <a:t>1. Лексическая семантика и словарь</a:t>
            </a:r>
            <a:endParaRPr lang="en-US" altLang="ru-RU" sz="3600" dirty="0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28775"/>
            <a:ext cx="8424936" cy="4616450"/>
          </a:xfrm>
          <a:noFill/>
        </p:spPr>
        <p:txBody>
          <a:bodyPr/>
          <a:lstStyle/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altLang="ru-RU" sz="2500" b="1" dirty="0" smtClean="0"/>
              <a:t>Сколько частиц </a:t>
            </a:r>
            <a:r>
              <a:rPr lang="ru-RU" altLang="ru-RU" sz="2500" b="1" i="1" dirty="0" smtClean="0"/>
              <a:t>не </a:t>
            </a:r>
            <a:r>
              <a:rPr lang="ru-RU" altLang="ru-RU" sz="2500" b="1" dirty="0" smtClean="0"/>
              <a:t>есть в русском языке?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ru-RU" sz="2200" b="1" dirty="0" smtClean="0"/>
              <a:t>4</a:t>
            </a:r>
            <a:r>
              <a:rPr lang="ru-RU" altLang="ru-RU" sz="2200" b="1" dirty="0" smtClean="0"/>
              <a:t>. </a:t>
            </a:r>
            <a:r>
              <a:rPr lang="ru-RU" altLang="ru-RU" sz="2200" b="1" dirty="0"/>
              <a:t>Нетривиальная сфера действия отрицания, тип В</a:t>
            </a:r>
            <a:r>
              <a:rPr lang="ru-RU" altLang="ru-RU" sz="2200" b="1" dirty="0" smtClean="0"/>
              <a:t>: </a:t>
            </a:r>
            <a:endParaRPr lang="ru-RU" altLang="ru-RU" sz="2200" b="1" dirty="0"/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Ветка сирени касалась окна (касаться </a:t>
            </a:r>
            <a:r>
              <a:rPr lang="ru-RU" altLang="ru-RU" sz="2200" dirty="0" smtClean="0">
                <a:sym typeface="Symbol"/>
              </a:rPr>
              <a:t> </a:t>
            </a:r>
            <a:r>
              <a:rPr lang="en-US" altLang="ru-RU" sz="2200" dirty="0" smtClean="0">
                <a:sym typeface="Symbol"/>
              </a:rPr>
              <a:t>‘</a:t>
            </a:r>
            <a:r>
              <a:rPr lang="ru-RU" altLang="ru-RU" sz="2200" dirty="0" smtClean="0">
                <a:sym typeface="Symbol"/>
              </a:rPr>
              <a:t>иметь слабый контакт)</a:t>
            </a:r>
            <a:r>
              <a:rPr lang="ru-RU" altLang="ru-RU" sz="2200" i="1" dirty="0" smtClean="0"/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Ветка сирени не касалась окна, но была от него очень близко</a:t>
            </a:r>
            <a:r>
              <a:rPr lang="ru-RU" altLang="ru-RU" sz="2200" i="1" dirty="0"/>
              <a:t> </a:t>
            </a:r>
            <a:r>
              <a:rPr lang="ru-RU" altLang="ru-RU" sz="2200" dirty="0" smtClean="0"/>
              <a:t>(не иметь никакого контакта, даже слабого)</a:t>
            </a:r>
            <a:endParaRPr lang="ru-RU" altLang="ru-RU" sz="2200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Ветка сирени не касалась окна, а упиралась в него</a:t>
            </a:r>
            <a:r>
              <a:rPr lang="ru-RU" altLang="ru-RU" sz="2200" i="1" dirty="0"/>
              <a:t> </a:t>
            </a:r>
            <a:r>
              <a:rPr lang="ru-RU" altLang="ru-RU" sz="2200" dirty="0" smtClean="0"/>
              <a:t>(иметь контакт и притом не слабый).</a:t>
            </a:r>
            <a:endParaRPr lang="ru-RU" altLang="ru-RU" sz="2200" i="1" dirty="0" smtClean="0"/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Пуля задела солдату плечо.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Пуля не задела солдату плечо. В этот раз ему повезло.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Пуля не задела солдату плечо. Она попала прямо в него.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Иван не прилетел на свадьбу дочери </a:t>
            </a:r>
            <a:r>
              <a:rPr lang="ru-RU" altLang="ru-RU" sz="2200" dirty="0" smtClean="0"/>
              <a:t>(</a:t>
            </a:r>
            <a:r>
              <a:rPr lang="en-US" altLang="ru-RU" sz="2200" dirty="0" smtClean="0"/>
              <a:t>‘</a:t>
            </a:r>
            <a:r>
              <a:rPr lang="ru-RU" altLang="ru-RU" sz="2200" dirty="0" smtClean="0"/>
              <a:t>не прибыл, если бы прибыл, то вероятно, на самолете</a:t>
            </a:r>
            <a:r>
              <a:rPr lang="en-US" altLang="ru-RU" sz="2200" dirty="0" smtClean="0"/>
              <a:t>’</a:t>
            </a:r>
            <a:r>
              <a:rPr lang="ru-RU" altLang="ru-RU" sz="2200" dirty="0" smtClean="0"/>
              <a:t>).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i="1" dirty="0" smtClean="0"/>
              <a:t>Прости, я сегодня не смог приволочь тебе тетрадь.</a:t>
            </a:r>
            <a:r>
              <a:rPr lang="en-US" altLang="ru-RU" sz="2200" i="1" dirty="0" smtClean="0"/>
              <a:t> </a:t>
            </a:r>
            <a:r>
              <a:rPr lang="en-US" altLang="ru-RU" sz="2200" dirty="0" smtClean="0"/>
              <a:t>‘</a:t>
            </a:r>
            <a:r>
              <a:rPr lang="ru-RU" altLang="ru-RU" sz="2200" dirty="0" smtClean="0"/>
              <a:t>не принес, если бы принес, сделал бы это волоком</a:t>
            </a:r>
            <a:r>
              <a:rPr lang="en-US" altLang="ru-RU" sz="2200" dirty="0" smtClean="0"/>
              <a:t>’ </a:t>
            </a:r>
            <a:r>
              <a:rPr lang="ru-RU" altLang="ru-RU" sz="2200" dirty="0" smtClean="0"/>
              <a:t>или </a:t>
            </a:r>
            <a:r>
              <a:rPr lang="en-US" altLang="ru-RU" sz="2200" dirty="0" smtClean="0"/>
              <a:t>‘</a:t>
            </a:r>
            <a:r>
              <a:rPr lang="ru-RU" altLang="ru-RU" sz="2200" dirty="0" smtClean="0"/>
              <a:t>не принес, если бы принес, то относился бы к этому действию с пренебрежением</a:t>
            </a:r>
            <a:r>
              <a:rPr lang="en-US" altLang="ru-RU" sz="2200" dirty="0" smtClean="0"/>
              <a:t>’</a:t>
            </a:r>
            <a:endParaRPr lang="ru-RU" altLang="ru-RU" sz="2200" dirty="0" smtClean="0"/>
          </a:p>
          <a:p>
            <a:pPr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ru-RU" altLang="ru-RU" sz="2200" dirty="0" smtClean="0">
                <a:solidFill>
                  <a:srgbClr val="FF0000"/>
                </a:solidFill>
              </a:rPr>
              <a:t>(ср. </a:t>
            </a:r>
            <a:r>
              <a:rPr lang="ru-RU" altLang="ru-RU" sz="2200" dirty="0" err="1" smtClean="0">
                <a:solidFill>
                  <a:srgbClr val="FF0000"/>
                </a:solidFill>
              </a:rPr>
              <a:t>И.М.Богуславский</a:t>
            </a:r>
            <a:r>
              <a:rPr lang="ru-RU" altLang="ru-RU" sz="2200" dirty="0" smtClean="0">
                <a:solidFill>
                  <a:srgbClr val="FF0000"/>
                </a:solidFill>
              </a:rPr>
              <a:t>. Сфера действия лексических единиц. 1996)</a:t>
            </a:r>
            <a:endParaRPr lang="en-US" altLang="ru-RU" sz="2200" dirty="0" smtClean="0">
              <a:solidFill>
                <a:srgbClr val="FF0000"/>
              </a:solidFill>
            </a:endParaRPr>
          </a:p>
        </p:txBody>
      </p:sp>
      <p:sp>
        <p:nvSpPr>
          <p:cNvPr id="11272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6808D-F3FC-4658-B663-47E734C762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ABE9-0F31-4010-B052-88C6155A45B0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445624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altLang="ru-RU" sz="3600" dirty="0"/>
              <a:t>Элиминация неэлементарных </a:t>
            </a:r>
            <a:r>
              <a:rPr lang="ru-RU" altLang="ru-RU" sz="3600" dirty="0" smtClean="0"/>
              <a:t>термов</a:t>
            </a:r>
            <a:br>
              <a:rPr lang="ru-RU" altLang="ru-RU" sz="3600" dirty="0" smtClean="0"/>
            </a:br>
            <a:r>
              <a:rPr lang="ru-RU" altLang="ru-RU" sz="3600" dirty="0" smtClean="0"/>
              <a:t>(в </a:t>
            </a:r>
            <a:r>
              <a:rPr lang="ru-RU" altLang="ru-RU" sz="3600" dirty="0" err="1" smtClean="0"/>
              <a:t>т.ч</a:t>
            </a:r>
            <a:r>
              <a:rPr lang="ru-RU" altLang="ru-RU" sz="3600" dirty="0" smtClean="0"/>
              <a:t>. упрощение пар «атрибут-значение»</a:t>
            </a:r>
            <a:endParaRPr lang="ru-RU" altLang="ru-RU" sz="3600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ru-RU" altLang="ru-RU" b="1" dirty="0" smtClean="0"/>
              <a:t>Запись типа </a:t>
            </a:r>
            <a:r>
              <a:rPr lang="en-US" altLang="ru-RU" b="1" dirty="0" smtClean="0"/>
              <a:t>“attribute-value”</a:t>
            </a:r>
            <a:r>
              <a:rPr lang="ru-RU" altLang="ru-RU" b="1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dirty="0" smtClean="0"/>
              <a:t>c(Z</a:t>
            </a:r>
            <a:r>
              <a:rPr lang="en-US" altLang="ru-RU" dirty="0"/>
              <a:t>) – </a:t>
            </a:r>
            <a:r>
              <a:rPr lang="ru-RU" altLang="ru-RU" dirty="0"/>
              <a:t>падеж слова</a:t>
            </a:r>
            <a:r>
              <a:rPr lang="en-US" altLang="ru-RU" dirty="0"/>
              <a:t> Z</a:t>
            </a:r>
          </a:p>
          <a:p>
            <a:pPr>
              <a:buFont typeface="Wingdings" pitchFamily="2" charset="2"/>
              <a:buNone/>
            </a:pPr>
            <a:r>
              <a:rPr lang="en-US" altLang="ru-RU" dirty="0"/>
              <a:t> g(Z) -  </a:t>
            </a:r>
            <a:r>
              <a:rPr lang="ru-RU" altLang="ru-RU" dirty="0"/>
              <a:t>род слова </a:t>
            </a:r>
            <a:r>
              <a:rPr lang="en-US" altLang="ru-RU" dirty="0"/>
              <a:t>Z</a:t>
            </a:r>
          </a:p>
          <a:p>
            <a:pPr>
              <a:buFont typeface="Wingdings" pitchFamily="2" charset="2"/>
              <a:buNone/>
            </a:pPr>
            <a:r>
              <a:rPr lang="en-US" altLang="ru-RU" dirty="0"/>
              <a:t> c(Z)=</a:t>
            </a:r>
            <a:r>
              <a:rPr lang="ru-RU" altLang="ru-RU" dirty="0"/>
              <a:t>им  </a:t>
            </a:r>
            <a:r>
              <a:rPr lang="en-US" altLang="ru-RU" dirty="0" smtClean="0"/>
              <a:t>“</a:t>
            </a:r>
            <a:r>
              <a:rPr lang="ru-RU" altLang="ru-RU" dirty="0"/>
              <a:t>слово </a:t>
            </a:r>
            <a:r>
              <a:rPr lang="en-US" altLang="ru-RU" dirty="0"/>
              <a:t>Z </a:t>
            </a:r>
            <a:r>
              <a:rPr lang="ru-RU" altLang="ru-RU" dirty="0"/>
              <a:t>имеет именительный падеж</a:t>
            </a:r>
            <a:r>
              <a:rPr lang="en-US" altLang="ru-RU" dirty="0"/>
              <a:t>”</a:t>
            </a:r>
          </a:p>
          <a:p>
            <a:pPr>
              <a:buNone/>
            </a:pPr>
            <a:r>
              <a:rPr lang="en-US" altLang="ru-RU" dirty="0"/>
              <a:t> g(Z)=g(U) “</a:t>
            </a:r>
            <a:r>
              <a:rPr lang="ru-RU" altLang="ru-RU" dirty="0"/>
              <a:t>слова </a:t>
            </a:r>
            <a:r>
              <a:rPr lang="en-US" altLang="ru-RU" dirty="0"/>
              <a:t>Z </a:t>
            </a:r>
            <a:r>
              <a:rPr lang="ru-RU" altLang="ru-RU" dirty="0"/>
              <a:t>и </a:t>
            </a:r>
            <a:r>
              <a:rPr lang="en-US" altLang="ru-RU" dirty="0"/>
              <a:t>U </a:t>
            </a:r>
            <a:r>
              <a:rPr lang="ru-RU" altLang="ru-RU" dirty="0"/>
              <a:t>согласованы по роду</a:t>
            </a:r>
            <a:r>
              <a:rPr lang="en-US" altLang="ru-RU" dirty="0" smtClean="0"/>
              <a:t>”</a:t>
            </a:r>
          </a:p>
          <a:p>
            <a:pPr algn="ctr">
              <a:buNone/>
            </a:pPr>
            <a:r>
              <a:rPr lang="ru-RU" altLang="ru-RU" b="1" dirty="0" smtClean="0"/>
              <a:t>Упрощенная запись</a:t>
            </a:r>
            <a:endParaRPr lang="ru-RU" altLang="ru-RU" b="1" dirty="0"/>
          </a:p>
          <a:p>
            <a:pPr>
              <a:buFont typeface="Wingdings" pitchFamily="2" charset="2"/>
              <a:buNone/>
            </a:pPr>
            <a:r>
              <a:rPr lang="ru-RU" altLang="ru-RU" dirty="0"/>
              <a:t> =(</a:t>
            </a:r>
            <a:r>
              <a:rPr lang="en-US" altLang="ru-RU" dirty="0"/>
              <a:t>Z,</a:t>
            </a:r>
            <a:r>
              <a:rPr lang="ru-RU" altLang="ru-RU" dirty="0"/>
              <a:t>им</a:t>
            </a:r>
            <a:r>
              <a:rPr lang="en-US" altLang="ru-RU" dirty="0"/>
              <a:t>) “</a:t>
            </a:r>
            <a:r>
              <a:rPr lang="ru-RU" altLang="ru-RU" dirty="0"/>
              <a:t>слово </a:t>
            </a:r>
            <a:r>
              <a:rPr lang="en-US" altLang="ru-RU" dirty="0"/>
              <a:t>Z </a:t>
            </a:r>
            <a:r>
              <a:rPr lang="ru-RU" altLang="ru-RU" dirty="0" smtClean="0"/>
              <a:t>стоит в именительном падеже</a:t>
            </a:r>
            <a:r>
              <a:rPr lang="en-US" altLang="ru-RU" dirty="0" smtClean="0"/>
              <a:t>”</a:t>
            </a:r>
            <a:endParaRPr lang="en-US" altLang="ru-RU" dirty="0"/>
          </a:p>
          <a:p>
            <a:pPr>
              <a:buFont typeface="Wingdings" pitchFamily="2" charset="2"/>
              <a:buNone/>
            </a:pPr>
            <a:r>
              <a:rPr lang="en-US" altLang="ru-RU" dirty="0"/>
              <a:t>COGEN(Z,U) “</a:t>
            </a:r>
            <a:r>
              <a:rPr lang="ru-RU" altLang="ru-RU" dirty="0"/>
              <a:t>слова </a:t>
            </a:r>
            <a:r>
              <a:rPr lang="en-US" altLang="ru-RU" dirty="0"/>
              <a:t>Z </a:t>
            </a:r>
            <a:r>
              <a:rPr lang="ru-RU" altLang="ru-RU" dirty="0"/>
              <a:t>и </a:t>
            </a:r>
            <a:r>
              <a:rPr lang="en-US" altLang="ru-RU" dirty="0"/>
              <a:t>U </a:t>
            </a:r>
            <a:r>
              <a:rPr lang="ru-RU" altLang="ru-RU" dirty="0"/>
              <a:t>согласованы по роду</a:t>
            </a:r>
            <a:r>
              <a:rPr lang="en-US" altLang="ru-RU" dirty="0"/>
              <a:t>”</a:t>
            </a:r>
            <a:r>
              <a:rPr lang="ru-RU" altLang="ru-RU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3A6-67E3-45FC-A677-FE70D7F56FEA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700808"/>
            <a:ext cx="8640960" cy="4608537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buFontTx/>
              <a:buChar char="•"/>
            </a:pP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ru-RU" alt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ФОРЕТ достаточен </a:t>
            </a: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для записи обширного и сложно организованного лингвистического материала</a:t>
            </a:r>
            <a:endParaRPr lang="en-US" alt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5000"/>
              </a:lnSpc>
              <a:buFontTx/>
              <a:buChar char="•"/>
            </a:pP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Задание информации в виде выражений формального языка полностью отделяет ее от алгоритмов обработки  </a:t>
            </a:r>
          </a:p>
          <a:p>
            <a:pPr>
              <a:lnSpc>
                <a:spcPct val="95000"/>
              </a:lnSpc>
              <a:buFontTx/>
              <a:buChar char="•"/>
            </a:pP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Язык универсален </a:t>
            </a:r>
          </a:p>
          <a:p>
            <a:pPr>
              <a:lnSpc>
                <a:spcPct val="95000"/>
              </a:lnSpc>
              <a:buFontTx/>
              <a:buChar char="•"/>
            </a:pP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Язык достаточно нагляден (насколько</a:t>
            </a:r>
            <a:r>
              <a:rPr lang="en-US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вообще может быть нагляден формальный язык)</a:t>
            </a:r>
          </a:p>
          <a:p>
            <a:pPr>
              <a:lnSpc>
                <a:spcPct val="95000"/>
              </a:lnSpc>
              <a:buFontTx/>
              <a:buChar char="•"/>
            </a:pP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Как всякая логическая система</a:t>
            </a:r>
            <a:r>
              <a:rPr lang="en-US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alt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язык открыт для пополнения его новыми термами, предикатами, инструкциями  </a:t>
            </a:r>
            <a:endParaRPr lang="ru-RU" altLang="ru-RU" sz="2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30796" y="116632"/>
            <a:ext cx="7313612" cy="13681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altLang="ru-RU" sz="3600" dirty="0">
                <a:solidFill>
                  <a:schemeClr val="tx1"/>
                </a:solidFill>
                <a:latin typeface="+mj-lt"/>
                <a:sym typeface="Symbol" pitchFamily="18" charset="2"/>
              </a:rPr>
              <a:t>Логический язык </a:t>
            </a:r>
            <a:r>
              <a:rPr lang="ru-RU" altLang="ru-RU" sz="3600" dirty="0" smtClean="0">
                <a:solidFill>
                  <a:schemeClr val="tx1"/>
                </a:solidFill>
                <a:latin typeface="+mj-lt"/>
                <a:sym typeface="Symbol" pitchFamily="18" charset="2"/>
              </a:rPr>
              <a:t>удобен для </a:t>
            </a:r>
            <a:r>
              <a:rPr lang="ru-RU" altLang="ru-RU" sz="3600" dirty="0">
                <a:solidFill>
                  <a:schemeClr val="tx1"/>
                </a:solidFill>
                <a:latin typeface="+mj-lt"/>
                <a:sym typeface="Symbol" pitchFamily="18" charset="2"/>
              </a:rPr>
              <a:t>лингвистов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C956-1287-48BC-B48C-3A0994CADB61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60599"/>
            <a:ext cx="8568952" cy="4176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3200" dirty="0">
                <a:latin typeface="Arial" charset="0"/>
                <a:sym typeface="Symbol" pitchFamily="18" charset="2"/>
              </a:rPr>
              <a:t>Необходимо проверять истинность</a:t>
            </a:r>
            <a:endParaRPr lang="en-US" altLang="ru-RU" sz="3200" dirty="0">
              <a:latin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ru-RU" altLang="ru-RU" sz="3200" dirty="0">
                <a:latin typeface="Arial" charset="0"/>
                <a:sym typeface="Symbol" pitchFamily="18" charset="2"/>
              </a:rPr>
              <a:t>произвольной формулы </a:t>
            </a:r>
            <a:r>
              <a:rPr lang="ru-RU" altLang="ru-RU" sz="3200" dirty="0" smtClean="0">
                <a:latin typeface="Arial" charset="0"/>
                <a:sym typeface="Symbol" pitchFamily="18" charset="2"/>
              </a:rPr>
              <a:t>логики предикатов</a:t>
            </a:r>
            <a:r>
              <a:rPr lang="en-US" altLang="ru-RU" sz="3200" dirty="0">
                <a:latin typeface="Arial" charset="0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ru-RU" sz="3200" dirty="0">
              <a:latin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ru-RU" sz="3600" dirty="0">
                <a:latin typeface="Arial" charset="0"/>
                <a:sym typeface="Symbol" pitchFamily="18" charset="2"/>
              </a:rPr>
              <a:t>¬</a:t>
            </a:r>
            <a:r>
              <a:rPr lang="ru-RU" altLang="ru-RU" sz="3600" dirty="0">
                <a:latin typeface="Arial" charset="0"/>
                <a:sym typeface="Symbol" pitchFamily="18" charset="2"/>
              </a:rPr>
              <a:t>(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Z</a:t>
            </a:r>
            <a:r>
              <a:rPr lang="ru-RU" altLang="ru-RU" sz="3600" baseline="-25000" dirty="0">
                <a:latin typeface="Arial" charset="0"/>
                <a:sym typeface="Symbol" pitchFamily="18" charset="2"/>
              </a:rPr>
              <a:t>1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(P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1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1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,Z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) </a:t>
            </a:r>
            <a:r>
              <a:rPr lang="en-US" altLang="ru-RU" sz="3600" b="1" dirty="0">
                <a:latin typeface="Arial" charset="0"/>
                <a:sym typeface="Symbol" pitchFamily="18" charset="2"/>
              </a:rPr>
              <a:t> 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P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1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)&amp;¬P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3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2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))) </a:t>
            </a:r>
          </a:p>
          <a:p>
            <a:pPr>
              <a:buFont typeface="Wingdings" pitchFamily="2" charset="2"/>
              <a:buNone/>
            </a:pPr>
            <a:r>
              <a:rPr lang="en-US" altLang="ru-RU" sz="3600" dirty="0">
                <a:latin typeface="Arial" charset="0"/>
                <a:sym typeface="Symbol" pitchFamily="18" charset="2"/>
              </a:rPr>
              <a:t>   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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3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4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(P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4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3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)  P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5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4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)&amp;P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6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(Z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3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,Z</a:t>
            </a:r>
            <a:r>
              <a:rPr lang="en-US" altLang="ru-RU" sz="3600" baseline="-25000" dirty="0">
                <a:latin typeface="Arial" charset="0"/>
                <a:sym typeface="Symbol" pitchFamily="18" charset="2"/>
              </a:rPr>
              <a:t>4</a:t>
            </a:r>
            <a:r>
              <a:rPr lang="en-US" altLang="ru-RU" sz="3600" dirty="0">
                <a:latin typeface="Arial" charset="0"/>
                <a:sym typeface="Symbol" pitchFamily="18" charset="2"/>
              </a:rPr>
              <a:t>))</a:t>
            </a:r>
            <a:endParaRPr lang="ru-RU" altLang="ru-RU" sz="3600" dirty="0">
              <a:latin typeface="Arial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568952" cy="13589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altLang="ru-RU" dirty="0">
                <a:solidFill>
                  <a:schemeClr val="tx1"/>
                </a:solidFill>
                <a:latin typeface="+mj-lt"/>
                <a:sym typeface="Symbol" pitchFamily="18" charset="2"/>
              </a:rPr>
              <a:t>Логический</a:t>
            </a:r>
            <a:r>
              <a:rPr lang="ru-RU" altLang="ru-RU" dirty="0">
                <a:solidFill>
                  <a:schemeClr val="tx1"/>
                </a:solidFill>
                <a:sym typeface="Symbol" pitchFamily="18" charset="2"/>
              </a:rPr>
              <a:t> язык </a:t>
            </a:r>
            <a:r>
              <a:rPr lang="ru-RU" altLang="ru-RU" dirty="0" smtClean="0">
                <a:solidFill>
                  <a:schemeClr val="tx1"/>
                </a:solidFill>
                <a:sym typeface="Symbol" pitchFamily="18" charset="2"/>
              </a:rPr>
              <a:t>неудобен  </a:t>
            </a:r>
            <a:r>
              <a:rPr lang="ru-RU" altLang="ru-RU" dirty="0">
                <a:solidFill>
                  <a:schemeClr val="tx1"/>
                </a:solidFill>
                <a:sym typeface="Symbol" pitchFamily="18" charset="2"/>
              </a:rPr>
              <a:t>для программирования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4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CA86-6C50-49BD-AA3F-394DEB59DC51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dirty="0">
                <a:latin typeface="+mj-lt"/>
              </a:rPr>
              <a:t>Поиски</a:t>
            </a:r>
            <a:r>
              <a:rPr lang="ru-RU" altLang="ru-RU" dirty="0"/>
              <a:t> компромисса 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ru-RU" altLang="ru-RU" sz="3200" b="1" dirty="0" smtClean="0">
                <a:latin typeface="Arial" charset="0"/>
              </a:rPr>
              <a:t>Первый путь </a:t>
            </a:r>
            <a:r>
              <a:rPr lang="ru-RU" altLang="ru-RU" sz="3200" dirty="0" smtClean="0">
                <a:latin typeface="Arial" charset="0"/>
              </a:rPr>
              <a:t>– </a:t>
            </a:r>
            <a:r>
              <a:rPr lang="ru-RU" altLang="ru-RU" sz="3200" dirty="0">
                <a:latin typeface="Arial" charset="0"/>
              </a:rPr>
              <a:t>ограничение сигнатуры рассматриваемой логики </a:t>
            </a:r>
          </a:p>
          <a:p>
            <a:pPr>
              <a:buFontTx/>
              <a:buChar char="•"/>
            </a:pPr>
            <a:r>
              <a:rPr lang="ru-RU" altLang="ru-RU" sz="3200" b="1" dirty="0">
                <a:latin typeface="Arial" charset="0"/>
              </a:rPr>
              <a:t>Второй путь </a:t>
            </a:r>
            <a:r>
              <a:rPr lang="ru-RU" altLang="ru-RU" sz="3200" dirty="0">
                <a:latin typeface="Arial" charset="0"/>
              </a:rPr>
              <a:t>– ограничения на применение логических операций при построении выражений формального языка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C01-CFD7-4FFD-955B-FB99ECD00434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dirty="0">
                <a:latin typeface="+mj-lt"/>
              </a:rPr>
              <a:t>Экспликация</a:t>
            </a:r>
            <a:r>
              <a:rPr lang="ru-RU" altLang="ru-RU" dirty="0"/>
              <a:t> кванторов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844675"/>
            <a:ext cx="777716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800" b="1" dirty="0">
                <a:latin typeface="Arial" charset="0"/>
              </a:rPr>
              <a:t>Z1(X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Z1 &amp; Z1=t</a:t>
            </a:r>
            <a:r>
              <a:rPr lang="en-US" altLang="ru-RU" sz="2800" b="1" baseline="-25000" dirty="0">
                <a:latin typeface="Arial" charset="0"/>
              </a:rPr>
              <a:t>1</a:t>
            </a:r>
            <a:r>
              <a:rPr lang="en-US" altLang="ru-RU" sz="2800" b="1" dirty="0">
                <a:latin typeface="Arial" charset="0"/>
              </a:rPr>
              <a:t>) &amp; </a:t>
            </a:r>
            <a:r>
              <a:rPr lang="en-US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800" b="1" dirty="0">
                <a:latin typeface="Arial" charset="0"/>
              </a:rPr>
              <a:t>Z2(Z1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Z2 &amp; Z2=t</a:t>
            </a:r>
            <a:r>
              <a:rPr lang="en-US" altLang="ru-RU" sz="2800" b="1" baseline="-25000" dirty="0">
                <a:latin typeface="Arial" charset="0"/>
              </a:rPr>
              <a:t>2</a:t>
            </a:r>
            <a:r>
              <a:rPr lang="en-US" altLang="ru-RU" sz="2800" b="1" dirty="0">
                <a:latin typeface="Arial" charset="0"/>
              </a:rPr>
              <a:t>)</a:t>
            </a:r>
            <a:br>
              <a:rPr lang="en-US" altLang="ru-RU" sz="2800" b="1" dirty="0">
                <a:latin typeface="Arial" charset="0"/>
              </a:rPr>
            </a:br>
            <a:endParaRPr lang="en-US" altLang="ru-RU" sz="2800" b="1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800" b="1" dirty="0">
                <a:latin typeface="Arial" charset="0"/>
              </a:rPr>
              <a:t>ORD(X,Z1)</a:t>
            </a:r>
          </a:p>
          <a:p>
            <a:pPr>
              <a:buFont typeface="Wingdings" pitchFamily="2" charset="2"/>
              <a:buNone/>
            </a:pPr>
            <a:endParaRPr lang="en-US" altLang="ru-RU" sz="2800" b="1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W</a:t>
            </a:r>
            <a:r>
              <a:rPr lang="en-US" altLang="ru-RU" sz="2800" b="1" dirty="0">
                <a:latin typeface="Arial" charset="0"/>
              </a:rPr>
              <a:t>(X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W &amp; W=t</a:t>
            </a:r>
            <a:r>
              <a:rPr lang="en-US" altLang="ru-RU" sz="2800" b="1" baseline="-25000" dirty="0">
                <a:latin typeface="Arial" charset="0"/>
              </a:rPr>
              <a:t>3</a:t>
            </a:r>
            <a:r>
              <a:rPr lang="en-US" altLang="ru-RU" sz="2800" b="1" dirty="0">
                <a:latin typeface="Arial" charset="0"/>
              </a:rPr>
              <a:t>) 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 ORD(Z</a:t>
            </a:r>
            <a:r>
              <a:rPr lang="en-US" altLang="ru-RU" sz="2800" b="1" dirty="0">
                <a:latin typeface="Arial" charset="0"/>
              </a:rPr>
              <a:t>1,W,Z2)</a:t>
            </a:r>
          </a:p>
          <a:p>
            <a:pPr>
              <a:buFont typeface="Wingdings" pitchFamily="2" charset="2"/>
              <a:buNone/>
            </a:pPr>
            <a:endParaRPr lang="en-US" altLang="ru-RU" sz="2800" b="1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W</a:t>
            </a:r>
            <a:r>
              <a:rPr lang="en-US" altLang="ru-RU" sz="2800" b="1" dirty="0">
                <a:latin typeface="Arial" charset="0"/>
              </a:rPr>
              <a:t>(X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W &amp; W=t</a:t>
            </a:r>
            <a:r>
              <a:rPr lang="en-US" altLang="ru-RU" sz="2800" b="1" baseline="-25000" dirty="0">
                <a:latin typeface="Arial" charset="0"/>
              </a:rPr>
              <a:t>4</a:t>
            </a:r>
            <a:r>
              <a:rPr lang="en-US" altLang="ru-RU" sz="2800" b="1" dirty="0">
                <a:latin typeface="Arial" charset="0"/>
              </a:rPr>
              <a:t>) 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 ORD(Z2</a:t>
            </a:r>
            <a:r>
              <a:rPr lang="en-US" altLang="ru-RU" sz="2800" b="1" dirty="0">
                <a:latin typeface="Arial" charset="0"/>
              </a:rPr>
              <a:t>,W,Z1)</a:t>
            </a:r>
            <a:endParaRPr lang="ru-RU" altLang="ru-RU" sz="2800" b="1" dirty="0">
              <a:latin typeface="Arial" charset="0"/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2124075" y="3925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3</a:t>
            </a:r>
          </a:p>
        </p:txBody>
      </p:sp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2124075" y="51498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4</a:t>
            </a: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2195513" y="18383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1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410633" name="Text Box 9"/>
          <p:cNvSpPr txBox="1">
            <a:spLocks noChangeArrowheads="1"/>
          </p:cNvSpPr>
          <p:nvPr/>
        </p:nvSpPr>
        <p:spPr bwMode="auto">
          <a:xfrm>
            <a:off x="6011863" y="18383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2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24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B632-7AD5-45FE-86E8-618EE5D142A7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dirty="0"/>
              <a:t>Область </a:t>
            </a:r>
            <a:r>
              <a:rPr lang="ru-RU" altLang="ru-RU" dirty="0">
                <a:latin typeface="+mj-lt"/>
              </a:rPr>
              <a:t>действия</a:t>
            </a:r>
            <a:r>
              <a:rPr lang="ru-RU" altLang="ru-RU" dirty="0"/>
              <a:t> кванторов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675"/>
            <a:ext cx="8136904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Z1</a:t>
            </a:r>
            <a:r>
              <a:rPr lang="en-US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Z2(</a:t>
            </a:r>
            <a:r>
              <a:rPr lang="en-US" altLang="ru-RU" sz="2800" b="1" dirty="0">
                <a:latin typeface="Arial" charset="0"/>
              </a:rPr>
              <a:t>X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 Z1 &amp; Z1=t</a:t>
            </a:r>
            <a:r>
              <a:rPr lang="en-US" altLang="ru-RU" sz="2800" b="1" baseline="-25000" dirty="0">
                <a:latin typeface="Arial" charset="0"/>
              </a:rPr>
              <a:t>1 </a:t>
            </a:r>
            <a:r>
              <a:rPr lang="en-US" altLang="ru-RU" sz="2800" b="1" dirty="0">
                <a:latin typeface="Arial" charset="0"/>
              </a:rPr>
              <a:t>&amp; Z1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Z2 &amp; Z2=t</a:t>
            </a:r>
            <a:r>
              <a:rPr lang="en-US" altLang="ru-RU" sz="2800" b="1" baseline="-25000" dirty="0">
                <a:latin typeface="Arial" charset="0"/>
              </a:rPr>
              <a:t>2</a:t>
            </a:r>
            <a:r>
              <a:rPr lang="en-US" altLang="ru-RU" sz="2800" b="1" dirty="0">
                <a:latin typeface="Arial" charset="0"/>
              </a:rPr>
              <a:t>)</a:t>
            </a:r>
            <a:br>
              <a:rPr lang="en-US" altLang="ru-RU" sz="2800" b="1" dirty="0">
                <a:latin typeface="Arial" charset="0"/>
              </a:rPr>
            </a:br>
            <a:endParaRPr lang="en-US" altLang="ru-RU" sz="2800" b="1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800" b="1" dirty="0">
                <a:latin typeface="Arial" charset="0"/>
              </a:rPr>
              <a:t>ORD(X,Z1)</a:t>
            </a:r>
          </a:p>
          <a:p>
            <a:pPr>
              <a:buFont typeface="Wingdings" pitchFamily="2" charset="2"/>
              <a:buNone/>
            </a:pPr>
            <a:endParaRPr lang="en-US" altLang="ru-RU" sz="2800" b="1" dirty="0"/>
          </a:p>
          <a:p>
            <a:pPr>
              <a:buFont typeface="Wingdings" pitchFamily="2" charset="2"/>
              <a:buNone/>
            </a:pPr>
            <a:r>
              <a:rPr lang="en-US" altLang="ru-RU" sz="3600" b="1" dirty="0">
                <a:latin typeface="Arial" charset="0"/>
                <a:sym typeface="Symbol" pitchFamily="18" charset="2"/>
              </a:rPr>
              <a:t>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W</a:t>
            </a:r>
            <a:r>
              <a:rPr lang="en-US" altLang="ru-RU" sz="2800" b="1" dirty="0">
                <a:latin typeface="Arial" charset="0"/>
              </a:rPr>
              <a:t>(X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W &amp; W=t</a:t>
            </a:r>
            <a:r>
              <a:rPr lang="en-US" altLang="ru-RU" sz="2800" b="1" baseline="-25000" dirty="0">
                <a:latin typeface="Arial" charset="0"/>
              </a:rPr>
              <a:t>3</a:t>
            </a:r>
            <a:r>
              <a:rPr lang="en-US" altLang="ru-RU" sz="2800" b="1" dirty="0">
                <a:latin typeface="Arial" charset="0"/>
              </a:rPr>
              <a:t> 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 ORD(Z</a:t>
            </a:r>
            <a:r>
              <a:rPr lang="en-US" altLang="ru-RU" sz="2800" b="1" dirty="0">
                <a:latin typeface="Arial" charset="0"/>
              </a:rPr>
              <a:t>1,W,Z2)</a:t>
            </a:r>
            <a:r>
              <a:rPr lang="ru-RU" altLang="ru-RU" sz="2800" b="1" dirty="0">
                <a:latin typeface="Arial" charset="0"/>
              </a:rPr>
              <a:t>)</a:t>
            </a:r>
            <a:endParaRPr lang="en-US" altLang="ru-RU" sz="2800" b="1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ru-RU" altLang="ru-RU" sz="2800" b="1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3600" b="1" dirty="0">
                <a:latin typeface="Arial" charset="0"/>
                <a:sym typeface="Symbol" pitchFamily="18" charset="2"/>
              </a:rPr>
              <a:t>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W</a:t>
            </a:r>
            <a:r>
              <a:rPr lang="en-US" altLang="ru-RU" sz="2800" b="1" dirty="0">
                <a:latin typeface="Arial" charset="0"/>
              </a:rPr>
              <a:t> (X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800" b="1" dirty="0">
                <a:latin typeface="Arial" charset="0"/>
              </a:rPr>
              <a:t>W &amp; W=t</a:t>
            </a:r>
            <a:r>
              <a:rPr lang="en-US" altLang="ru-RU" sz="2800" b="1" baseline="-25000" dirty="0">
                <a:latin typeface="Arial" charset="0"/>
              </a:rPr>
              <a:t>4</a:t>
            </a:r>
            <a:r>
              <a:rPr lang="en-US" altLang="ru-RU" sz="2800" b="1" dirty="0">
                <a:latin typeface="Arial" charset="0"/>
              </a:rPr>
              <a:t> </a:t>
            </a:r>
            <a:r>
              <a:rPr lang="en-US" altLang="ru-RU" sz="2800" b="1" dirty="0">
                <a:latin typeface="Arial" charset="0"/>
                <a:sym typeface="Symbol" pitchFamily="18" charset="2"/>
              </a:rPr>
              <a:t> ORD(Z2</a:t>
            </a:r>
            <a:r>
              <a:rPr lang="en-US" altLang="ru-RU" sz="2800" b="1" dirty="0">
                <a:latin typeface="Arial" charset="0"/>
              </a:rPr>
              <a:t>,W,Z1)</a:t>
            </a:r>
            <a:r>
              <a:rPr lang="ru-RU" altLang="ru-RU" sz="2800" b="1" dirty="0">
                <a:latin typeface="Arial" charset="0"/>
              </a:rPr>
              <a:t>)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2195513" y="3925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3</a:t>
            </a: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2268538" y="51498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4</a:t>
            </a:r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2843213" y="17732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1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5867400" y="17732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2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3CFE-2032-49B9-9A9C-8407BADE1F38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568952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altLang="ru-RU" sz="4000" dirty="0">
                <a:latin typeface="+mj-lt"/>
              </a:rPr>
              <a:t>Вид </a:t>
            </a:r>
            <a:r>
              <a:rPr lang="ru-RU" altLang="ru-RU" sz="4000" dirty="0" smtClean="0">
                <a:latin typeface="+mj-lt"/>
              </a:rPr>
              <a:t>допустимой </a:t>
            </a:r>
            <a:r>
              <a:rPr lang="ru-RU" altLang="ru-RU" sz="4000" dirty="0" err="1" smtClean="0">
                <a:latin typeface="+mj-lt"/>
              </a:rPr>
              <a:t>кванторной</a:t>
            </a:r>
            <a:r>
              <a:rPr lang="ru-RU" altLang="ru-RU" sz="4000" dirty="0" smtClean="0">
                <a:latin typeface="+mj-lt"/>
              </a:rPr>
              <a:t> </a:t>
            </a:r>
            <a:r>
              <a:rPr lang="ru-RU" altLang="ru-RU" sz="4000" dirty="0">
                <a:latin typeface="+mj-lt"/>
              </a:rPr>
              <a:t>приставки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ru-RU" altLang="ru-RU" sz="3200" dirty="0">
                <a:latin typeface="Arial" charset="0"/>
              </a:rPr>
              <a:t>Тип 1. </a:t>
            </a:r>
            <a:r>
              <a:rPr lang="ru-RU" altLang="ru-RU" sz="3200" dirty="0" err="1">
                <a:latin typeface="Arial" charset="0"/>
              </a:rPr>
              <a:t>Кванторная</a:t>
            </a:r>
            <a:r>
              <a:rPr lang="ru-RU" altLang="ru-RU" sz="3200" dirty="0">
                <a:latin typeface="Arial" charset="0"/>
              </a:rPr>
              <a:t> приставка условия состоит только из кванторов существования</a:t>
            </a:r>
          </a:p>
          <a:p>
            <a:pPr>
              <a:buSzTx/>
              <a:buFontTx/>
              <a:buChar char="•"/>
            </a:pPr>
            <a:r>
              <a:rPr lang="ru-RU" altLang="ru-RU" sz="3200" dirty="0">
                <a:latin typeface="Arial" charset="0"/>
              </a:rPr>
              <a:t>Тип 2. </a:t>
            </a:r>
            <a:r>
              <a:rPr lang="ru-RU" altLang="ru-RU" sz="3200" dirty="0" err="1">
                <a:latin typeface="Arial" charset="0"/>
              </a:rPr>
              <a:t>Кванторная</a:t>
            </a:r>
            <a:r>
              <a:rPr lang="ru-RU" altLang="ru-RU" sz="3200" dirty="0">
                <a:latin typeface="Arial" charset="0"/>
              </a:rPr>
              <a:t> приставка условия состоит только из кванторов общности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725B-41CF-469D-BEF5-07E9C59311A6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4000" dirty="0">
                <a:latin typeface="+mj-lt"/>
              </a:rPr>
              <a:t>Необходимые</a:t>
            </a:r>
            <a:r>
              <a:rPr lang="ru-RU" altLang="ru-RU" sz="4000" dirty="0"/>
              <a:t> и невозможные условия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27213"/>
            <a:ext cx="7817495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500" dirty="0">
                <a:sym typeface="Symbol" pitchFamily="18" charset="2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ru-RU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…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Q(Z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,…Z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500" b="1" dirty="0">
                <a:sym typeface="Symbol" pitchFamily="18" charset="2"/>
              </a:rPr>
              <a:t>  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(</a:t>
            </a:r>
            <a:r>
              <a:rPr lang="ru-RU" altLang="ru-RU" sz="2800" dirty="0">
                <a:latin typeface="Arial" charset="0"/>
                <a:sym typeface="Symbol" pitchFamily="18" charset="2"/>
              </a:rPr>
              <a:t>необходимое условие – </a:t>
            </a:r>
            <a:r>
              <a:rPr lang="ru-RU" altLang="ru-RU" sz="2800" dirty="0" smtClean="0">
                <a:latin typeface="Arial" charset="0"/>
                <a:sym typeface="Symbol" pitchFamily="18" charset="2"/>
              </a:rPr>
              <a:t/>
            </a:r>
            <a:br>
              <a:rPr lang="ru-RU" altLang="ru-RU" sz="2800" dirty="0" smtClean="0">
                <a:latin typeface="Arial" charset="0"/>
                <a:sym typeface="Symbol" pitchFamily="18" charset="2"/>
              </a:rPr>
            </a:br>
            <a:r>
              <a:rPr lang="ru-RU" altLang="ru-RU" sz="2800" dirty="0" smtClean="0">
                <a:latin typeface="Arial" charset="0"/>
                <a:sym typeface="Symbol" pitchFamily="18" charset="2"/>
              </a:rPr>
              <a:t>ищем 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“</a:t>
            </a:r>
            <a:r>
              <a:rPr lang="ru-RU" altLang="ru-RU" sz="2800" dirty="0">
                <a:latin typeface="Arial" charset="0"/>
                <a:sym typeface="Symbol" pitchFamily="18" charset="2"/>
              </a:rPr>
              <a:t>подтверждающий пример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”</a:t>
            </a:r>
            <a:r>
              <a:rPr lang="ru-RU" altLang="ru-RU" sz="2800" dirty="0">
                <a:latin typeface="Arial" charset="0"/>
                <a:sym typeface="Symbol" pitchFamily="18" charset="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500" b="1" dirty="0"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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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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…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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Q(Z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,…Z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 </a:t>
            </a:r>
            <a:r>
              <a:rPr lang="el-GR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Ξ</a:t>
            </a: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500" b="1" dirty="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¬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(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ru-RU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…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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¬Q(Z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,…Z</a:t>
            </a:r>
            <a:r>
              <a:rPr lang="en-US" altLang="ru-RU" baseline="-25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</a:t>
            </a: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500" dirty="0">
                <a:sym typeface="Symbol" pitchFamily="18" charset="2"/>
              </a:rPr>
              <a:t>  </a:t>
            </a:r>
            <a:r>
              <a:rPr lang="ru-RU" altLang="ru-RU" sz="2800" dirty="0">
                <a:latin typeface="Arial" charset="0"/>
                <a:sym typeface="Symbol" pitchFamily="18" charset="2"/>
              </a:rPr>
              <a:t>(невозможное условие – </a:t>
            </a:r>
            <a:r>
              <a:rPr lang="ru-RU" altLang="ru-RU" sz="2800" dirty="0" smtClean="0">
                <a:latin typeface="Arial" charset="0"/>
                <a:sym typeface="Symbol" pitchFamily="18" charset="2"/>
              </a:rPr>
              <a:t/>
            </a:r>
            <a:br>
              <a:rPr lang="ru-RU" altLang="ru-RU" sz="2800" dirty="0" smtClean="0">
                <a:latin typeface="Arial" charset="0"/>
                <a:sym typeface="Symbol" pitchFamily="18" charset="2"/>
              </a:rPr>
            </a:br>
            <a:r>
              <a:rPr lang="ru-RU" altLang="ru-RU" sz="2800" dirty="0" smtClean="0">
                <a:latin typeface="Arial" charset="0"/>
                <a:sym typeface="Symbol" pitchFamily="18" charset="2"/>
              </a:rPr>
              <a:t>ищем 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“</a:t>
            </a:r>
            <a:r>
              <a:rPr lang="ru-RU" altLang="ru-RU" sz="2800" dirty="0">
                <a:latin typeface="Arial" charset="0"/>
                <a:sym typeface="Symbol" pitchFamily="18" charset="2"/>
              </a:rPr>
              <a:t>опровергающий пример</a:t>
            </a:r>
            <a:r>
              <a:rPr lang="en-US" altLang="ru-RU" sz="2800" dirty="0">
                <a:latin typeface="Arial" charset="0"/>
                <a:sym typeface="Symbol" pitchFamily="18" charset="2"/>
              </a:rPr>
              <a:t>”</a:t>
            </a:r>
            <a:r>
              <a:rPr lang="ru-RU" altLang="ru-RU" sz="2800" dirty="0">
                <a:latin typeface="Arial" charset="0"/>
                <a:sym typeface="Symbol" pitchFamily="18" charset="2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2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C754-515D-4E5F-AA92-FD85E629AD38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4000" dirty="0">
                <a:latin typeface="+mj-lt"/>
              </a:rPr>
              <a:t>Пример</a:t>
            </a:r>
            <a:r>
              <a:rPr lang="ru-RU" altLang="ru-RU" sz="4000" dirty="0"/>
              <a:t> формального описания условий правила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313613" cy="46085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200" b="1" dirty="0">
                <a:latin typeface="Arial" charset="0"/>
              </a:rPr>
              <a:t>Необходимые условия</a:t>
            </a:r>
            <a:endParaRPr lang="en-US" altLang="ru-RU" sz="3200" b="1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1600" b="1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3200" dirty="0">
                <a:latin typeface="Arial" charset="0"/>
              </a:rPr>
              <a:t>X</a:t>
            </a:r>
            <a:r>
              <a:rPr lang="en-US" altLang="ru-RU" sz="32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3200" dirty="0">
                <a:latin typeface="Arial" charset="0"/>
              </a:rPr>
              <a:t>Z1 &amp; Z1=t</a:t>
            </a:r>
            <a:r>
              <a:rPr lang="en-US" altLang="ru-RU" sz="3200" baseline="-25000" dirty="0">
                <a:latin typeface="Arial" charset="0"/>
              </a:rPr>
              <a:t>1 </a:t>
            </a:r>
            <a:r>
              <a:rPr lang="en-US" altLang="ru-RU" sz="3200" dirty="0">
                <a:latin typeface="Arial" charset="0"/>
              </a:rPr>
              <a:t>&amp; Z1</a:t>
            </a:r>
            <a:r>
              <a:rPr lang="en-US" altLang="ru-RU" sz="32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3200" dirty="0">
                <a:latin typeface="Arial" charset="0"/>
              </a:rPr>
              <a:t>Z2 &amp; Z2=t</a:t>
            </a:r>
            <a:r>
              <a:rPr lang="en-US" altLang="ru-RU" sz="3200" baseline="-25000" dirty="0">
                <a:latin typeface="Arial" charset="0"/>
              </a:rPr>
              <a:t>2</a:t>
            </a:r>
            <a:r>
              <a:rPr lang="en-US" altLang="ru-RU" sz="3200" dirty="0">
                <a:latin typeface="Arial" charset="0"/>
              </a:rPr>
              <a:t/>
            </a:r>
            <a:br>
              <a:rPr lang="en-US" altLang="ru-RU" sz="3200" dirty="0">
                <a:latin typeface="Arial" charset="0"/>
              </a:rPr>
            </a:br>
            <a:endParaRPr lang="en-US" altLang="ru-RU" sz="1600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3200" dirty="0">
                <a:latin typeface="Arial" charset="0"/>
              </a:rPr>
              <a:t>ORD(X,Z1)</a:t>
            </a:r>
            <a:endParaRPr lang="ru-RU" altLang="ru-RU" sz="3200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1600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3200" b="1" dirty="0">
                <a:latin typeface="Arial" charset="0"/>
              </a:rPr>
              <a:t>Невозможные условия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1600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3200" dirty="0">
                <a:latin typeface="Arial" charset="0"/>
              </a:rPr>
              <a:t>(X</a:t>
            </a:r>
            <a:r>
              <a:rPr lang="en-US" altLang="ru-RU" sz="32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3200" dirty="0">
                <a:latin typeface="Arial" charset="0"/>
              </a:rPr>
              <a:t>W &amp; W=t</a:t>
            </a:r>
            <a:r>
              <a:rPr lang="en-US" altLang="ru-RU" sz="3200" baseline="-25000" dirty="0">
                <a:latin typeface="Arial" charset="0"/>
              </a:rPr>
              <a:t>3</a:t>
            </a:r>
            <a:r>
              <a:rPr lang="en-US" altLang="ru-RU" sz="3200" dirty="0">
                <a:latin typeface="Arial" charset="0"/>
              </a:rPr>
              <a:t>) &amp; </a:t>
            </a:r>
            <a:r>
              <a:rPr lang="en-US" altLang="ru-RU" sz="3200" b="1" dirty="0">
                <a:sym typeface="Symbol" pitchFamily="18" charset="2"/>
              </a:rPr>
              <a:t>¬</a:t>
            </a:r>
            <a:r>
              <a:rPr lang="en-US" altLang="ru-RU" sz="3200" dirty="0">
                <a:latin typeface="Arial" charset="0"/>
                <a:sym typeface="Symbol" pitchFamily="18" charset="2"/>
              </a:rPr>
              <a:t>ORD(Z</a:t>
            </a:r>
            <a:r>
              <a:rPr lang="en-US" altLang="ru-RU" sz="3200" dirty="0">
                <a:latin typeface="Arial" charset="0"/>
              </a:rPr>
              <a:t>1,W,Z2)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1600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3200" dirty="0">
                <a:latin typeface="Arial" charset="0"/>
              </a:rPr>
              <a:t>(X</a:t>
            </a:r>
            <a:r>
              <a:rPr lang="en-US" altLang="ru-RU" sz="32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3200" dirty="0">
                <a:latin typeface="Arial" charset="0"/>
              </a:rPr>
              <a:t>W &amp; W=t</a:t>
            </a:r>
            <a:r>
              <a:rPr lang="en-US" altLang="ru-RU" sz="3200" baseline="-25000" dirty="0">
                <a:latin typeface="Arial" charset="0"/>
              </a:rPr>
              <a:t>4</a:t>
            </a:r>
            <a:r>
              <a:rPr lang="en-US" altLang="ru-RU" sz="3200" dirty="0">
                <a:latin typeface="Arial" charset="0"/>
              </a:rPr>
              <a:t>) &amp; </a:t>
            </a:r>
            <a:r>
              <a:rPr lang="en-US" altLang="ru-RU" sz="3200" b="1" dirty="0">
                <a:sym typeface="Symbol" pitchFamily="18" charset="2"/>
              </a:rPr>
              <a:t>¬</a:t>
            </a:r>
            <a:r>
              <a:rPr lang="en-US" altLang="ru-RU" sz="3200" dirty="0">
                <a:latin typeface="Arial" charset="0"/>
                <a:sym typeface="Symbol" pitchFamily="18" charset="2"/>
              </a:rPr>
              <a:t>ORD(Z2</a:t>
            </a:r>
            <a:r>
              <a:rPr lang="en-US" altLang="ru-RU" sz="3200" dirty="0">
                <a:latin typeface="Arial" charset="0"/>
              </a:rPr>
              <a:t>,W,Z1)</a:t>
            </a:r>
            <a:endParaRPr lang="ru-RU" altLang="ru-RU" sz="3200" dirty="0">
              <a:latin typeface="Arial" charset="0"/>
            </a:endParaRP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1547813" y="24209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1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4787900" y="242093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2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1690688" y="47974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3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1690688" y="55895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r</a:t>
            </a:r>
            <a:r>
              <a:rPr lang="ru-RU" altLang="ru-RU" sz="1800" baseline="-25000">
                <a:latin typeface="Arial" charset="0"/>
              </a:rPr>
              <a:t>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4830-B237-4BE0-9EB1-FA2067EB6D0D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0832"/>
            <a:ext cx="8360593" cy="8239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3600" dirty="0"/>
              <a:t>Разноименные кванторы и подправила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099425" cy="4897437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 dirty="0">
                <a:latin typeface="Arial" charset="0"/>
              </a:rPr>
              <a:t>X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Z1 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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 Z1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</a:t>
            </a:r>
            <a:r>
              <a:rPr lang="ru-RU" altLang="ru-RU" sz="2400" b="1" dirty="0">
                <a:latin typeface="Arial" charset="0"/>
                <a:sym typeface="Wingdings" pitchFamily="2" charset="2"/>
              </a:rPr>
              <a:t>2 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		[ 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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Z1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Z2(</a:t>
            </a:r>
            <a:r>
              <a:rPr lang="en-US" altLang="ru-RU" sz="2400" b="1" dirty="0">
                <a:latin typeface="Arial" charset="0"/>
              </a:rPr>
              <a:t>X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Z1 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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 Z1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</a:t>
            </a:r>
            <a:r>
              <a:rPr lang="ru-RU" altLang="ru-RU" sz="2400" b="1" dirty="0">
                <a:latin typeface="Arial" charset="0"/>
                <a:sym typeface="Wingdings" pitchFamily="2" charset="2"/>
              </a:rPr>
              <a:t>2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)</a:t>
            </a:r>
            <a:r>
              <a:rPr lang="ru-RU" altLang="ru-RU" sz="2400" b="1" dirty="0">
                <a:latin typeface="Arial" charset="0"/>
                <a:sym typeface="Wingdings" pitchFamily="2" charset="2"/>
              </a:rPr>
              <a:t> 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]</a:t>
            </a:r>
            <a:endParaRPr lang="ru-RU" altLang="ru-RU" sz="2400" b="1" dirty="0">
              <a:latin typeface="Arial" charset="0"/>
              <a:sym typeface="Symbol" pitchFamily="18" charset="2"/>
            </a:endParaRP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>
              <a:latin typeface="Arial" charset="0"/>
              <a:sym typeface="Wingdings" pitchFamily="2" charset="2"/>
            </a:endParaRP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Arial" charset="0"/>
                <a:sym typeface="Wingdings" pitchFamily="2" charset="2"/>
              </a:rPr>
              <a:t>Подправило1</a:t>
            </a: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Arial" charset="0"/>
                <a:sym typeface="Wingdings" pitchFamily="2" charset="2"/>
              </a:rPr>
              <a:t>Необходимое условие</a:t>
            </a: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endParaRPr lang="ru-RU" altLang="ru-RU" sz="1400" b="1" dirty="0">
              <a:latin typeface="Arial" charset="0"/>
            </a:endParaRPr>
          </a:p>
          <a:p>
            <a:pPr marL="400050" indent="-40005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2400" b="1" dirty="0">
                <a:latin typeface="Arial" charset="0"/>
              </a:rPr>
              <a:t>X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Z1 &amp; Z1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Z2		[ 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Z1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Z2(</a:t>
            </a:r>
            <a:r>
              <a:rPr lang="en-US" altLang="ru-RU" sz="2400" b="1" dirty="0">
                <a:latin typeface="Arial" charset="0"/>
              </a:rPr>
              <a:t>X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Z1 &amp; Z1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</a:t>
            </a:r>
            <a:r>
              <a:rPr lang="ru-RU" altLang="ru-RU" sz="2400" b="1" dirty="0">
                <a:latin typeface="Arial" charset="0"/>
                <a:sym typeface="Wingdings" pitchFamily="2" charset="2"/>
              </a:rPr>
              <a:t>2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) ]</a:t>
            </a:r>
            <a:endParaRPr lang="ru-RU" altLang="ru-RU" sz="2400" b="1" dirty="0">
              <a:latin typeface="Arial" charset="0"/>
              <a:sym typeface="Wingdings" pitchFamily="2" charset="2"/>
            </a:endParaRPr>
          </a:p>
          <a:p>
            <a:pPr marL="400050" indent="-40005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b="1" dirty="0">
                <a:latin typeface="Arial" charset="0"/>
                <a:sym typeface="Symbol" pitchFamily="18" charset="2"/>
              </a:rPr>
              <a:t>…</a:t>
            </a: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endParaRPr lang="ru-RU" altLang="ru-RU" sz="1400" b="1" dirty="0">
              <a:latin typeface="Arial" charset="0"/>
              <a:sym typeface="Wingdings" pitchFamily="2" charset="2"/>
            </a:endParaRP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Arial" charset="0"/>
                <a:sym typeface="Wingdings" pitchFamily="2" charset="2"/>
              </a:rPr>
              <a:t>Подправило2</a:t>
            </a: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Arial" charset="0"/>
                <a:sym typeface="Wingdings" pitchFamily="2" charset="2"/>
              </a:rPr>
              <a:t>Невозможное условие</a:t>
            </a: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>
              <a:latin typeface="Arial" charset="0"/>
              <a:sym typeface="Wingdings" pitchFamily="2" charset="2"/>
            </a:endParaRP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 dirty="0">
                <a:latin typeface="Arial" charset="0"/>
              </a:rPr>
              <a:t>1.</a:t>
            </a:r>
            <a:r>
              <a:rPr lang="ru-RU" altLang="ru-RU" sz="2000" b="1" dirty="0">
                <a:latin typeface="Arial" charset="0"/>
              </a:rPr>
              <a:t> 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(X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Z1)                          </a:t>
            </a:r>
            <a:r>
              <a:rPr lang="ru-RU" altLang="ru-RU" sz="2400" b="1" dirty="0">
                <a:latin typeface="Arial" charset="0"/>
                <a:sym typeface="Wingdings" pitchFamily="2" charset="2"/>
              </a:rPr>
              <a:t> 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[</a:t>
            </a:r>
            <a:r>
              <a:rPr lang="ru-RU" altLang="ru-RU" sz="2400" b="1" dirty="0">
                <a:latin typeface="Arial" charset="0"/>
                <a:sym typeface="Wingdings" pitchFamily="2" charset="2"/>
              </a:rPr>
              <a:t> </a:t>
            </a:r>
            <a:r>
              <a:rPr lang="ru-RU" altLang="ru-RU" sz="3600" b="1" dirty="0">
                <a:latin typeface="Arial" charset="0"/>
                <a:sym typeface="Symbol" pitchFamily="18" charset="2"/>
              </a:rPr>
              <a:t></a:t>
            </a:r>
            <a:r>
              <a:rPr lang="en-US" altLang="ru-RU" sz="2400" b="1" dirty="0">
                <a:latin typeface="Arial" charset="0"/>
                <a:sym typeface="Symbol" pitchFamily="18" charset="2"/>
              </a:rPr>
              <a:t>Z1 (X</a:t>
            </a:r>
            <a:r>
              <a:rPr lang="en-US" altLang="ru-RU" sz="2400" b="1" dirty="0">
                <a:latin typeface="Arial" charset="0"/>
                <a:sym typeface="Wingdings" pitchFamily="2" charset="2"/>
              </a:rPr>
              <a:t>Z1) ]</a:t>
            </a:r>
            <a:endParaRPr lang="ru-RU" altLang="ru-RU" sz="2400" b="1" dirty="0">
              <a:latin typeface="Arial" charset="0"/>
              <a:sym typeface="Wingdings" pitchFamily="2" charset="2"/>
            </a:endParaRPr>
          </a:p>
          <a:p>
            <a:pPr marL="400050" indent="-40005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600" b="1" dirty="0">
                <a:latin typeface="Arial" charset="0"/>
                <a:sym typeface="Wingdings" pitchFamily="2" charset="2"/>
              </a:rPr>
              <a:t>…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971600" y="1412776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1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483768" y="1412776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2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243737" y="1412776"/>
            <a:ext cx="344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1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7668344" y="1412776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2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1331640" y="3140968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1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787352" y="3206303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2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6084168" y="3212976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800">
                <a:latin typeface="Arial" charset="0"/>
              </a:rPr>
              <a:t>r</a:t>
            </a:r>
            <a:r>
              <a:rPr lang="en-US" altLang="ru-RU" sz="1800" baseline="-25000">
                <a:latin typeface="Arial" charset="0"/>
              </a:rPr>
              <a:t>1</a:t>
            </a:r>
            <a:endParaRPr lang="ru-RU" altLang="ru-RU" sz="1800" baseline="-25000">
              <a:latin typeface="Arial" charset="0"/>
            </a:endParaRP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7452320" y="3212976"/>
            <a:ext cx="344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2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1331640" y="5157192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1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5580112" y="5157192"/>
            <a:ext cx="344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800" dirty="0">
                <a:latin typeface="Arial" charset="0"/>
              </a:rPr>
              <a:t>r</a:t>
            </a:r>
            <a:r>
              <a:rPr lang="en-US" altLang="ru-RU" sz="1800" baseline="-25000" dirty="0">
                <a:latin typeface="Arial" charset="0"/>
              </a:rPr>
              <a:t>1</a:t>
            </a:r>
            <a:endParaRPr lang="ru-RU" altLang="ru-RU" sz="1800" baseline="-25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3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1269" name="Номер слайда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8300"/>
            <a:ext cx="8229600" cy="11890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altLang="ru-RU" sz="3600" dirty="0" smtClean="0"/>
              <a:t>Как составляется словарь?</a:t>
            </a:r>
            <a:br>
              <a:rPr lang="ru-RU" altLang="ru-RU" sz="3600" dirty="0" smtClean="0"/>
            </a:br>
            <a:r>
              <a:rPr lang="ru-RU" altLang="ru-RU" sz="3600" dirty="0" smtClean="0"/>
              <a:t>1. Лексическая семантика и словарь</a:t>
            </a:r>
            <a:endParaRPr lang="en-US" altLang="ru-RU" sz="3600" dirty="0" smtClean="0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28775"/>
            <a:ext cx="8424936" cy="4616450"/>
          </a:xfrm>
          <a:noFill/>
        </p:spPr>
        <p:txBody>
          <a:bodyPr/>
          <a:lstStyle/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ru-RU" altLang="ru-RU" sz="2800" b="1" dirty="0" smtClean="0"/>
              <a:t>Сколько частиц </a:t>
            </a:r>
            <a:r>
              <a:rPr lang="ru-RU" altLang="ru-RU" sz="2800" b="1" i="1" dirty="0" smtClean="0"/>
              <a:t>не </a:t>
            </a:r>
            <a:r>
              <a:rPr lang="ru-RU" altLang="ru-RU" sz="2800" b="1" dirty="0" smtClean="0"/>
              <a:t>есть в русском языке?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altLang="ru-RU" dirty="0" smtClean="0"/>
              <a:t>Ответ – одна такая единица, поскольку все значения, отмеченные выше, можно описать с помощью достаточно простых правил.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alt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altLang="ru-RU" dirty="0" smtClean="0"/>
              <a:t>Но зато есть не только частица </a:t>
            </a:r>
            <a:r>
              <a:rPr lang="ru-RU" altLang="ru-RU" i="1" dirty="0" smtClean="0"/>
              <a:t>не, </a:t>
            </a:r>
            <a:r>
              <a:rPr lang="ru-RU" altLang="ru-RU" dirty="0" smtClean="0"/>
              <a:t>а еще и глагол </a:t>
            </a:r>
            <a:r>
              <a:rPr lang="ru-RU" altLang="ru-RU" i="1" dirty="0" smtClean="0"/>
              <a:t>не:</a:t>
            </a:r>
            <a:endParaRPr lang="ru-RU" altLang="ru-RU" dirty="0" smtClean="0"/>
          </a:p>
        </p:txBody>
      </p:sp>
      <p:sp>
        <p:nvSpPr>
          <p:cNvPr id="11272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6808D-F3FC-4658-B663-47E734C762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2D58-1087-45F8-A56D-5038D7820A8D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4000" dirty="0"/>
              <a:t>Дизъюнктивная нормальная </a:t>
            </a:r>
            <a:r>
              <a:rPr lang="ru-RU" altLang="ru-RU" sz="4000" dirty="0" smtClean="0"/>
              <a:t>форма</a:t>
            </a:r>
            <a:endParaRPr lang="ru-RU" altLang="ru-RU" sz="4000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800" dirty="0" smtClean="0"/>
              <a:t>(</a:t>
            </a:r>
            <a:r>
              <a:rPr lang="en-US" altLang="ru-RU" sz="2800" dirty="0">
                <a:sym typeface="Symbol" pitchFamily="18" charset="2"/>
              </a:rPr>
              <a:t>¬A </a:t>
            </a:r>
            <a:r>
              <a:rPr lang="el-GR" altLang="ru-RU" sz="2800" dirty="0">
                <a:sym typeface="Symbol" pitchFamily="18" charset="2"/>
              </a:rPr>
              <a:t> </a:t>
            </a:r>
            <a:r>
              <a:rPr lang="en-US" altLang="ru-RU" sz="2800" dirty="0">
                <a:sym typeface="Symbol" pitchFamily="18" charset="2"/>
              </a:rPr>
              <a:t>¬B) </a:t>
            </a:r>
            <a:r>
              <a:rPr lang="ru-RU" altLang="ru-RU" sz="2800" dirty="0">
                <a:sym typeface="Symbol" pitchFamily="18" charset="2"/>
              </a:rPr>
              <a:t></a:t>
            </a:r>
            <a:r>
              <a:rPr lang="en-US" altLang="ru-RU" sz="2800" dirty="0">
                <a:sym typeface="Symbol" pitchFamily="18" charset="2"/>
              </a:rPr>
              <a:t>((A </a:t>
            </a:r>
            <a:r>
              <a:rPr lang="el-GR" altLang="ru-RU" sz="2800" dirty="0">
                <a:sym typeface="Symbol" pitchFamily="18" charset="2"/>
              </a:rPr>
              <a:t> </a:t>
            </a:r>
            <a:r>
              <a:rPr lang="en-US" altLang="ru-RU" sz="2800" dirty="0">
                <a:sym typeface="Symbol" pitchFamily="18" charset="2"/>
              </a:rPr>
              <a:t>¬D) </a:t>
            </a:r>
            <a:r>
              <a:rPr lang="ru-RU" altLang="ru-RU" sz="2800" dirty="0">
                <a:sym typeface="Symbol" pitchFamily="18" charset="2"/>
              </a:rPr>
              <a:t></a:t>
            </a:r>
            <a:r>
              <a:rPr lang="en-US" altLang="ru-RU" sz="2800" dirty="0">
                <a:sym typeface="Symbol" pitchFamily="18" charset="2"/>
              </a:rPr>
              <a:t> B</a:t>
            </a:r>
            <a:r>
              <a:rPr lang="ru-RU" altLang="ru-RU" sz="2800" dirty="0">
                <a:sym typeface="Symbol" pitchFamily="18" charset="2"/>
              </a:rPr>
              <a:t></a:t>
            </a:r>
            <a:r>
              <a:rPr lang="en-US" altLang="ru-RU" sz="2800" dirty="0">
                <a:sym typeface="Symbol" pitchFamily="18" charset="2"/>
              </a:rPr>
              <a:t>¬D) </a:t>
            </a:r>
            <a:r>
              <a:rPr lang="el-GR" altLang="ru-RU" sz="2800" dirty="0">
                <a:sym typeface="Symbol" pitchFamily="18" charset="2"/>
              </a:rPr>
              <a:t>Ξ</a:t>
            </a:r>
            <a:endParaRPr lang="en-US" altLang="ru-RU" sz="28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800" dirty="0" smtClean="0">
                <a:sym typeface="Symbol" pitchFamily="18" charset="2"/>
              </a:rPr>
              <a:t>A</a:t>
            </a:r>
            <a:r>
              <a:rPr lang="ru-RU" altLang="ru-RU" sz="2800" dirty="0">
                <a:sym typeface="Symbol" pitchFamily="18" charset="2"/>
              </a:rPr>
              <a:t></a:t>
            </a:r>
            <a:r>
              <a:rPr lang="en-US" altLang="ru-RU" sz="2800" dirty="0">
                <a:sym typeface="Symbol" pitchFamily="18" charset="2"/>
              </a:rPr>
              <a:t>B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US" altLang="ru-RU" sz="2800" dirty="0">
                <a:sym typeface="Symbol" pitchFamily="18" charset="2"/>
              </a:rPr>
              <a:t> ¬A</a:t>
            </a:r>
            <a:r>
              <a:rPr lang="ru-RU" altLang="ru-RU" sz="2800" dirty="0">
                <a:sym typeface="Symbol" pitchFamily="18" charset="2"/>
              </a:rPr>
              <a:t></a:t>
            </a:r>
            <a:r>
              <a:rPr lang="en-US" altLang="ru-RU" sz="2800" dirty="0">
                <a:sym typeface="Symbol" pitchFamily="18" charset="2"/>
              </a:rPr>
              <a:t>D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US" altLang="ru-RU" sz="2800" dirty="0">
                <a:sym typeface="Symbol" pitchFamily="18" charset="2"/>
              </a:rPr>
              <a:t> B</a:t>
            </a:r>
            <a:r>
              <a:rPr lang="ru-RU" altLang="ru-RU" sz="2800" dirty="0">
                <a:sym typeface="Symbol" pitchFamily="18" charset="2"/>
              </a:rPr>
              <a:t>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US" altLang="ru-RU" sz="2800" dirty="0" smtClean="0">
                <a:sym typeface="Symbol" pitchFamily="18" charset="2"/>
              </a:rPr>
              <a:t>D</a:t>
            </a:r>
            <a:r>
              <a:rPr lang="ru-RU" altLang="ru-RU" sz="2800" dirty="0" smtClean="0">
                <a:sym typeface="Symbol" pitchFamily="18" charset="2"/>
              </a:rPr>
              <a:t> </a:t>
            </a:r>
            <a:r>
              <a:rPr lang="el-GR" altLang="ru-RU" sz="2800" dirty="0" smtClean="0">
                <a:sym typeface="Symbol" pitchFamily="18" charset="2"/>
              </a:rPr>
              <a:t>Ξ</a:t>
            </a:r>
            <a:endParaRPr lang="ru-RU" altLang="ru-RU" sz="28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ru-RU" sz="2800" dirty="0"/>
              <a:t>A&amp;B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A&amp;(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B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D)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B&amp;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D </a:t>
            </a:r>
            <a:r>
              <a:rPr lang="el-GR" altLang="ru-RU" sz="2800" dirty="0">
                <a:sym typeface="Symbol" pitchFamily="18" charset="2"/>
              </a:rPr>
              <a:t>Ξ</a:t>
            </a:r>
            <a:endParaRPr lang="en-GB" altLang="ru-RU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ru-RU" sz="2800" dirty="0" smtClean="0"/>
              <a:t>(</a:t>
            </a:r>
            <a:r>
              <a:rPr lang="en-GB" altLang="ru-RU" sz="2800" dirty="0"/>
              <a:t>A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D)&amp;B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A&amp;(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B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D) </a:t>
            </a:r>
            <a:r>
              <a:rPr lang="el-GR" altLang="ru-RU" sz="2800" dirty="0">
                <a:sym typeface="Symbol" pitchFamily="18" charset="2"/>
              </a:rPr>
              <a:t>Ξ</a:t>
            </a:r>
            <a:endParaRPr lang="en-GB" altLang="ru-RU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ru-RU" sz="2800" dirty="0" smtClean="0"/>
              <a:t>A&amp;B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A&amp;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B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/>
              <a:t>A&amp;D </a:t>
            </a:r>
            <a:r>
              <a:rPr lang="el-GR" altLang="ru-RU" sz="2800" dirty="0">
                <a:sym typeface="Symbol" pitchFamily="18" charset="2"/>
              </a:rPr>
              <a:t></a:t>
            </a:r>
            <a:r>
              <a:rPr lang="en-GB" altLang="ru-RU" sz="2800" dirty="0"/>
              <a:t> B&amp;</a:t>
            </a:r>
            <a:r>
              <a:rPr lang="en-US" altLang="ru-RU" sz="2800" dirty="0">
                <a:sym typeface="Symbol" pitchFamily="18" charset="2"/>
              </a:rPr>
              <a:t>¬</a:t>
            </a:r>
            <a:r>
              <a:rPr lang="en-GB" altLang="ru-RU" sz="2800" dirty="0" smtClean="0"/>
              <a:t>D</a:t>
            </a:r>
            <a:endParaRPr lang="ru-RU" altLang="ru-RU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dirty="0"/>
              <a:t>Э</a:t>
            </a:r>
            <a:r>
              <a:rPr lang="ru-RU" altLang="ru-RU" sz="2800" dirty="0" smtClean="0"/>
              <a:t>ти 5 </a:t>
            </a:r>
            <a:r>
              <a:rPr lang="ru-RU" altLang="ru-RU" sz="2800" dirty="0"/>
              <a:t>равносильных формул </a:t>
            </a:r>
            <a:r>
              <a:rPr lang="ru-RU" altLang="ru-RU" sz="2800" dirty="0" smtClean="0"/>
              <a:t>сравниваются по </a:t>
            </a:r>
            <a:r>
              <a:rPr lang="ru-RU" altLang="ru-RU" sz="2800" dirty="0"/>
              <a:t>критериям</a:t>
            </a:r>
            <a:r>
              <a:rPr lang="en-US" altLang="ru-RU" sz="2800" dirty="0"/>
              <a:t>:</a:t>
            </a:r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сложность осмысления логического выражения</a:t>
            </a:r>
          </a:p>
          <a:p>
            <a:pPr>
              <a:lnSpc>
                <a:spcPct val="80000"/>
              </a:lnSpc>
            </a:pPr>
            <a:r>
              <a:rPr lang="ru-RU" altLang="ru-RU" sz="2800" dirty="0" smtClean="0"/>
              <a:t>сложность </a:t>
            </a:r>
            <a:r>
              <a:rPr lang="ru-RU" altLang="ru-RU" sz="2800" dirty="0"/>
              <a:t>работы транслятора</a:t>
            </a:r>
          </a:p>
          <a:p>
            <a:pPr>
              <a:lnSpc>
                <a:spcPct val="80000"/>
              </a:lnSpc>
            </a:pPr>
            <a:r>
              <a:rPr lang="ru-RU" altLang="ru-RU" sz="2800" dirty="0"/>
              <a:t>сложность алгоритма проверки истинности</a:t>
            </a:r>
          </a:p>
          <a:p>
            <a:pPr>
              <a:lnSpc>
                <a:spcPct val="80000"/>
              </a:lnSpc>
            </a:pPr>
            <a:r>
              <a:rPr lang="ru-RU" altLang="ru-RU" sz="2800" dirty="0"/>
              <a:t>наглядность работы </a:t>
            </a:r>
            <a:r>
              <a:rPr lang="ru-RU" altLang="ru-RU" sz="2800" dirty="0" smtClean="0"/>
              <a:t>отладчика</a:t>
            </a:r>
            <a:endParaRPr lang="ru-RU" alt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F983-1D01-4EC6-BF04-BA6952A036D9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812"/>
            <a:ext cx="8136904" cy="93595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ru-RU" dirty="0"/>
              <a:t>“</a:t>
            </a:r>
            <a:r>
              <a:rPr lang="ru-RU" altLang="ru-RU" dirty="0" err="1"/>
              <a:t>Разворачиваемость</a:t>
            </a:r>
            <a:r>
              <a:rPr lang="en-US" altLang="ru-RU" dirty="0"/>
              <a:t>” </a:t>
            </a:r>
            <a:r>
              <a:rPr lang="ru-RU" altLang="ru-RU" dirty="0"/>
              <a:t>описаний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856538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 altLang="ru-RU" sz="25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ru-RU" sz="25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500" dirty="0">
                <a:sym typeface="Symbol" pitchFamily="18" charset="2"/>
              </a:rPr>
              <a:t> </a:t>
            </a:r>
            <a:r>
              <a:rPr lang="ru-RU" altLang="ru-RU" sz="2500" dirty="0">
                <a:sym typeface="Symbol" pitchFamily="18" charset="2"/>
              </a:rPr>
              <a:t>Х		</a:t>
            </a:r>
            <a:r>
              <a:rPr lang="en-US" altLang="ru-RU" sz="2500" dirty="0">
                <a:sym typeface="Symbol" pitchFamily="18" charset="2"/>
              </a:rPr>
              <a:t>…    </a:t>
            </a:r>
            <a:r>
              <a:rPr lang="ru-RU" altLang="ru-RU" sz="2500" dirty="0">
                <a:sym typeface="Symbol" pitchFamily="18" charset="2"/>
              </a:rPr>
              <a:t>         </a:t>
            </a:r>
            <a:r>
              <a:rPr lang="ru-RU" altLang="ru-RU" sz="2500" dirty="0" smtClean="0">
                <a:sym typeface="Symbol" pitchFamily="18" charset="2"/>
              </a:rPr>
              <a:t>          </a:t>
            </a:r>
            <a:r>
              <a:rPr lang="en-US" altLang="ru-RU" sz="2500" dirty="0" smtClean="0">
                <a:sym typeface="Symbol" pitchFamily="18" charset="2"/>
              </a:rPr>
              <a:t> </a:t>
            </a:r>
            <a:r>
              <a:rPr lang="en-US" altLang="ru-RU" sz="2500" dirty="0">
                <a:sym typeface="Symbol" pitchFamily="18" charset="2"/>
              </a:rPr>
              <a:t>Z1</a:t>
            </a:r>
            <a:r>
              <a:rPr lang="en-US" altLang="ru-RU" sz="2500" baseline="-25000" dirty="0">
                <a:latin typeface="Arial Unicode MS" pitchFamily="34" charset="-128"/>
                <a:sym typeface="Symbol" pitchFamily="18" charset="2"/>
              </a:rPr>
              <a:t>t</a:t>
            </a:r>
            <a:r>
              <a:rPr lang="en-US" altLang="ru-RU" sz="2400" baseline="-40000" dirty="0">
                <a:latin typeface="Arial Unicode MS" pitchFamily="34" charset="-128"/>
                <a:sym typeface="Symbol" pitchFamily="18" charset="2"/>
              </a:rPr>
              <a:t>1</a:t>
            </a:r>
            <a:r>
              <a:rPr lang="en-US" altLang="ru-RU" sz="2500" baseline="-25000" dirty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altLang="ru-RU" sz="2500" dirty="0">
                <a:sym typeface="Symbol" pitchFamily="18" charset="2"/>
              </a:rPr>
              <a:t>	…            </a:t>
            </a:r>
            <a:r>
              <a:rPr lang="ru-RU" altLang="ru-RU" sz="2500" dirty="0" smtClean="0">
                <a:sym typeface="Symbol" pitchFamily="18" charset="2"/>
              </a:rPr>
              <a:t>          </a:t>
            </a:r>
            <a:r>
              <a:rPr lang="en-US" altLang="ru-RU" sz="2500" dirty="0" smtClean="0">
                <a:sym typeface="Symbol" pitchFamily="18" charset="2"/>
              </a:rPr>
              <a:t> </a:t>
            </a:r>
            <a:r>
              <a:rPr lang="en-US" altLang="ru-RU" sz="2500" dirty="0">
                <a:sym typeface="Symbol" pitchFamily="18" charset="2"/>
              </a:rPr>
              <a:t>Z2</a:t>
            </a:r>
            <a:r>
              <a:rPr lang="en-US" altLang="ru-RU" sz="2500" baseline="-25000" dirty="0">
                <a:latin typeface="Arial Unicode MS" pitchFamily="34" charset="-128"/>
                <a:sym typeface="Symbol" pitchFamily="18" charset="2"/>
              </a:rPr>
              <a:t>t</a:t>
            </a:r>
            <a:r>
              <a:rPr lang="en-US" altLang="ru-RU" sz="2400" baseline="-40000" dirty="0">
                <a:latin typeface="Arial Unicode MS" pitchFamily="34" charset="-128"/>
                <a:sym typeface="Symbol" pitchFamily="18" charset="2"/>
              </a:rPr>
              <a:t>2</a:t>
            </a:r>
            <a:r>
              <a:rPr lang="en-US" altLang="ru-RU" sz="2500" dirty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ru-RU" sz="25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ru-RU" sz="25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500" dirty="0">
                <a:latin typeface="Arial" charset="0"/>
              </a:rPr>
              <a:t>X</a:t>
            </a:r>
            <a:r>
              <a:rPr lang="en-US" altLang="ru-RU" sz="25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1 &amp;</a:t>
            </a:r>
            <a:r>
              <a:rPr lang="en-US" altLang="ru-RU" sz="2500" dirty="0">
                <a:latin typeface="Arial" charset="0"/>
              </a:rPr>
              <a:t> Z</a:t>
            </a:r>
            <a:r>
              <a:rPr lang="ru-RU" altLang="ru-RU" sz="2500" dirty="0">
                <a:latin typeface="Arial" charset="0"/>
              </a:rPr>
              <a:t>1=</a:t>
            </a:r>
            <a:r>
              <a:rPr lang="en-US" altLang="ru-RU" sz="2500" dirty="0">
                <a:latin typeface="Arial" charset="0"/>
              </a:rPr>
              <a:t>t</a:t>
            </a:r>
            <a:r>
              <a:rPr lang="ru-RU" altLang="ru-RU" sz="2500" baseline="-25000" dirty="0">
                <a:latin typeface="Arial" charset="0"/>
              </a:rPr>
              <a:t>1 </a:t>
            </a:r>
            <a:r>
              <a:rPr lang="ru-RU" altLang="ru-RU" sz="2500" dirty="0">
                <a:latin typeface="Arial" charset="0"/>
              </a:rPr>
              <a:t>&amp;</a:t>
            </a:r>
            <a:r>
              <a:rPr lang="en-US" altLang="ru-RU" sz="2500" dirty="0">
                <a:latin typeface="Arial" charset="0"/>
              </a:rPr>
              <a:t>  Z</a:t>
            </a:r>
            <a:r>
              <a:rPr lang="ru-RU" altLang="ru-RU" sz="2500" dirty="0">
                <a:latin typeface="Arial" charset="0"/>
              </a:rPr>
              <a:t>1</a:t>
            </a:r>
            <a:r>
              <a:rPr lang="en-US" altLang="ru-RU" sz="25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2 &amp; </a:t>
            </a: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2=</a:t>
            </a:r>
            <a:r>
              <a:rPr lang="en-US" altLang="ru-RU" sz="2500" dirty="0">
                <a:latin typeface="Arial" charset="0"/>
              </a:rPr>
              <a:t>t</a:t>
            </a:r>
            <a:r>
              <a:rPr lang="ru-RU" altLang="ru-RU" sz="2500" baseline="-25000" dirty="0">
                <a:latin typeface="Arial" charset="0"/>
              </a:rPr>
              <a:t>2</a:t>
            </a:r>
            <a:endParaRPr lang="en-US" altLang="ru-RU" sz="25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ru-RU" sz="2500" baseline="-25000" dirty="0">
              <a:latin typeface="Arial" charset="0"/>
            </a:endParaRPr>
          </a:p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2=</a:t>
            </a:r>
            <a:r>
              <a:rPr lang="en-US" altLang="ru-RU" sz="2500" dirty="0">
                <a:latin typeface="Arial" charset="0"/>
              </a:rPr>
              <a:t>t</a:t>
            </a:r>
            <a:r>
              <a:rPr lang="ru-RU" altLang="ru-RU" sz="2500" baseline="-25000" dirty="0">
                <a:latin typeface="Arial" charset="0"/>
              </a:rPr>
              <a:t>2</a:t>
            </a:r>
            <a:r>
              <a:rPr lang="en-US" altLang="ru-RU" sz="2500" dirty="0">
                <a:latin typeface="Arial" charset="0"/>
              </a:rPr>
              <a:t> </a:t>
            </a:r>
            <a:r>
              <a:rPr lang="ru-RU" altLang="ru-RU" sz="2500" dirty="0">
                <a:latin typeface="Arial" charset="0"/>
              </a:rPr>
              <a:t>&amp; </a:t>
            </a: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1</a:t>
            </a:r>
            <a:r>
              <a:rPr lang="en-US" altLang="ru-RU" sz="25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2</a:t>
            </a:r>
            <a:r>
              <a:rPr lang="en-US" altLang="ru-RU" sz="2500" dirty="0">
                <a:latin typeface="Arial" charset="0"/>
              </a:rPr>
              <a:t> </a:t>
            </a:r>
            <a:r>
              <a:rPr lang="ru-RU" altLang="ru-RU" sz="2500" dirty="0">
                <a:latin typeface="Arial" charset="0"/>
              </a:rPr>
              <a:t>&amp; </a:t>
            </a: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1=</a:t>
            </a:r>
            <a:r>
              <a:rPr lang="en-US" altLang="ru-RU" sz="2500" dirty="0">
                <a:latin typeface="Arial" charset="0"/>
              </a:rPr>
              <a:t>t</a:t>
            </a:r>
            <a:r>
              <a:rPr lang="ru-RU" altLang="ru-RU" sz="2500" baseline="-25000" dirty="0">
                <a:latin typeface="Arial" charset="0"/>
              </a:rPr>
              <a:t>1 </a:t>
            </a:r>
            <a:r>
              <a:rPr lang="ru-RU" altLang="ru-RU" sz="2500" dirty="0">
                <a:latin typeface="Arial" charset="0"/>
              </a:rPr>
              <a:t>&amp; </a:t>
            </a:r>
            <a:r>
              <a:rPr lang="en-US" altLang="ru-RU" sz="2500" dirty="0">
                <a:latin typeface="Arial" charset="0"/>
              </a:rPr>
              <a:t>X</a:t>
            </a:r>
            <a:r>
              <a:rPr lang="en-US" altLang="ru-RU" sz="2500" dirty="0">
                <a:latin typeface="Arial" charset="0"/>
                <a:sym typeface="Symbol" pitchFamily="18" charset="2"/>
              </a:rPr>
              <a:t></a:t>
            </a:r>
            <a:r>
              <a:rPr lang="en-US" altLang="ru-RU" sz="2500" dirty="0">
                <a:latin typeface="Arial" charset="0"/>
              </a:rPr>
              <a:t>Z</a:t>
            </a:r>
            <a:r>
              <a:rPr lang="ru-RU" altLang="ru-RU" sz="2500" dirty="0">
                <a:latin typeface="Arial" charset="0"/>
              </a:rPr>
              <a:t>1</a:t>
            </a:r>
            <a:endParaRPr lang="en-US" altLang="ru-RU" sz="2500" dirty="0">
              <a:latin typeface="Arial" charset="0"/>
            </a:endParaRPr>
          </a:p>
        </p:txBody>
      </p:sp>
      <p:sp>
        <p:nvSpPr>
          <p:cNvPr id="338949" name="Line 5"/>
          <p:cNvSpPr>
            <a:spLocks noChangeShapeType="1"/>
          </p:cNvSpPr>
          <p:nvPr/>
        </p:nvSpPr>
        <p:spPr bwMode="auto">
          <a:xfrm>
            <a:off x="1042988" y="2205038"/>
            <a:ext cx="2808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3851275" y="220503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>
            <a:off x="3995738" y="2205038"/>
            <a:ext cx="2520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2195513" y="17732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>
                <a:latin typeface="Verdana" pitchFamily="34" charset="0"/>
              </a:rPr>
              <a:t>r</a:t>
            </a:r>
            <a:r>
              <a:rPr lang="en-US" altLang="ru-RU" sz="2000" baseline="-25000">
                <a:latin typeface="Verdana" pitchFamily="34" charset="0"/>
              </a:rPr>
              <a:t>1</a:t>
            </a:r>
            <a:endParaRPr lang="ru-RU" altLang="ru-RU" sz="2000" baseline="-25000">
              <a:latin typeface="Verdana" pitchFamily="34" charset="0"/>
            </a:endParaRP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5076825" y="17732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>
                <a:latin typeface="Verdana" pitchFamily="34" charset="0"/>
              </a:rPr>
              <a:t>r</a:t>
            </a:r>
            <a:r>
              <a:rPr lang="en-US" altLang="ru-RU" sz="2000" baseline="-25000">
                <a:latin typeface="Verdana" pitchFamily="34" charset="0"/>
              </a:rPr>
              <a:t>2</a:t>
            </a:r>
            <a:endParaRPr lang="ru-RU" altLang="ru-RU" sz="2000" baseline="-25000">
              <a:latin typeface="Verdana" pitchFamily="34" charset="0"/>
            </a:endParaRPr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1042988" y="220503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3995738" y="220503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6516688" y="2205038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auto">
          <a:xfrm>
            <a:off x="1042988" y="3998913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Verdana" pitchFamily="34" charset="0"/>
              </a:rPr>
              <a:t>r</a:t>
            </a:r>
            <a:r>
              <a:rPr lang="en-US" altLang="ru-RU" sz="1800" baseline="-25000">
                <a:latin typeface="Verdana" pitchFamily="34" charset="0"/>
              </a:rPr>
              <a:t>1</a:t>
            </a:r>
            <a:endParaRPr lang="ru-RU" altLang="ru-RU" sz="1800" baseline="-25000">
              <a:latin typeface="Verdana" pitchFamily="34" charset="0"/>
            </a:endParaRPr>
          </a:p>
        </p:txBody>
      </p:sp>
      <p:sp>
        <p:nvSpPr>
          <p:cNvPr id="338965" name="Text Box 21"/>
          <p:cNvSpPr txBox="1">
            <a:spLocks noChangeArrowheads="1"/>
          </p:cNvSpPr>
          <p:nvPr/>
        </p:nvSpPr>
        <p:spPr bwMode="auto">
          <a:xfrm>
            <a:off x="3635375" y="39989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Verdana" pitchFamily="34" charset="0"/>
              </a:rPr>
              <a:t>r</a:t>
            </a:r>
            <a:r>
              <a:rPr lang="en-US" altLang="ru-RU" sz="1800" baseline="-25000">
                <a:latin typeface="Verdana" pitchFamily="34" charset="0"/>
              </a:rPr>
              <a:t>2</a:t>
            </a:r>
            <a:endParaRPr lang="ru-RU" altLang="ru-RU" sz="1800" baseline="-25000">
              <a:latin typeface="Verdana" pitchFamily="34" charset="0"/>
            </a:endParaRPr>
          </a:p>
        </p:txBody>
      </p:sp>
      <p:sp>
        <p:nvSpPr>
          <p:cNvPr id="338966" name="Text Box 22"/>
          <p:cNvSpPr txBox="1">
            <a:spLocks noChangeArrowheads="1"/>
          </p:cNvSpPr>
          <p:nvPr/>
        </p:nvSpPr>
        <p:spPr bwMode="auto">
          <a:xfrm>
            <a:off x="4787900" y="4862513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Verdana" pitchFamily="34" charset="0"/>
              </a:rPr>
              <a:t>r</a:t>
            </a:r>
            <a:r>
              <a:rPr lang="en-US" altLang="ru-RU" sz="1800" baseline="-25000">
                <a:latin typeface="Verdana" pitchFamily="34" charset="0"/>
              </a:rPr>
              <a:t>1</a:t>
            </a:r>
            <a:endParaRPr lang="ru-RU" altLang="ru-RU" sz="1800" baseline="-25000">
              <a:latin typeface="Verdana" pitchFamily="34" charset="0"/>
            </a:endParaRPr>
          </a:p>
        </p:txBody>
      </p:sp>
      <p:sp>
        <p:nvSpPr>
          <p:cNvPr id="338967" name="Text Box 23"/>
          <p:cNvSpPr txBox="1">
            <a:spLocks noChangeArrowheads="1"/>
          </p:cNvSpPr>
          <p:nvPr/>
        </p:nvSpPr>
        <p:spPr bwMode="auto">
          <a:xfrm>
            <a:off x="2411413" y="47910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>
                <a:latin typeface="Verdana" pitchFamily="34" charset="0"/>
              </a:rPr>
              <a:t>r</a:t>
            </a:r>
            <a:r>
              <a:rPr lang="en-US" altLang="ru-RU" sz="1800" baseline="-25000">
                <a:latin typeface="Verdana" pitchFamily="34" charset="0"/>
              </a:rPr>
              <a:t>2</a:t>
            </a:r>
            <a:endParaRPr lang="ru-RU" altLang="ru-RU" sz="1800" baseline="-25000">
              <a:latin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8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2044-4C20-48CA-9BBD-01200D5F025B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1" y="301625"/>
            <a:ext cx="777679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dirty="0" smtClean="0"/>
              <a:t>Практическая логика</a:t>
            </a:r>
            <a:endParaRPr lang="ru-RU" altLang="ru-RU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27213"/>
            <a:ext cx="8352928" cy="4114800"/>
          </a:xfrm>
        </p:spPr>
        <p:txBody>
          <a:bodyPr/>
          <a:lstStyle/>
          <a:p>
            <a:pPr marL="552450" indent="-552450">
              <a:buSzTx/>
              <a:buFontTx/>
              <a:buChar char="•"/>
            </a:pPr>
            <a:r>
              <a:rPr lang="ru-RU" altLang="ru-RU" sz="3200" dirty="0">
                <a:latin typeface="Arial" charset="0"/>
              </a:rPr>
              <a:t>Проверка истинности равносильных логических выражений может иметь различную алгоритмическую сложность</a:t>
            </a:r>
          </a:p>
          <a:p>
            <a:pPr marL="552450" indent="-552450">
              <a:buSzTx/>
              <a:buFontTx/>
              <a:buChar char="•"/>
            </a:pPr>
            <a:r>
              <a:rPr lang="ru-RU" altLang="ru-RU" sz="3200" dirty="0">
                <a:latin typeface="Arial" charset="0"/>
              </a:rPr>
              <a:t>Естественный для человека способ построения логического описания с точки зрения алгоритма весьма экономен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461A-BAA6-4852-BF8F-5ED4699FFF0F}" type="slidenum">
              <a:rPr lang="ru-RU" altLang="ru-RU"/>
              <a:pPr/>
              <a:t>43</a:t>
            </a:fld>
            <a:endParaRPr lang="ru-RU" altLang="ru-RU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altLang="ru-RU" sz="3600" dirty="0"/>
              <a:t>Конъюнктивные и дизъюнктивные циклы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SzTx/>
              <a:buFontTx/>
              <a:buChar char="•"/>
            </a:pPr>
            <a:r>
              <a:rPr lang="ru-RU" altLang="ru-RU" sz="3600" dirty="0">
                <a:latin typeface="Arial" charset="0"/>
              </a:rPr>
              <a:t>цикл по </a:t>
            </a:r>
            <a:r>
              <a:rPr lang="ru-RU" altLang="ru-RU" sz="3600" dirty="0" err="1">
                <a:latin typeface="Arial" charset="0"/>
              </a:rPr>
              <a:t>подправилам</a:t>
            </a:r>
            <a:r>
              <a:rPr lang="ru-RU" altLang="ru-RU" sz="3600" dirty="0">
                <a:latin typeface="Arial" charset="0"/>
              </a:rPr>
              <a:t> данного правила</a:t>
            </a:r>
          </a:p>
          <a:p>
            <a:pPr marL="552450" indent="-552450">
              <a:buSzTx/>
              <a:buFontTx/>
              <a:buChar char="•"/>
            </a:pPr>
            <a:r>
              <a:rPr lang="ru-RU" altLang="ru-RU" sz="3600" dirty="0">
                <a:latin typeface="Arial" charset="0"/>
              </a:rPr>
              <a:t>цикл по условиям подправила</a:t>
            </a:r>
          </a:p>
          <a:p>
            <a:pPr marL="552450" indent="-552450">
              <a:buSzTx/>
              <a:buFontTx/>
              <a:buChar char="•"/>
            </a:pPr>
            <a:r>
              <a:rPr lang="ru-RU" altLang="ru-RU" sz="3600" dirty="0">
                <a:latin typeface="Arial" charset="0"/>
              </a:rPr>
              <a:t>цикл по элементарным конъюнкциям  </a:t>
            </a:r>
            <a:r>
              <a:rPr lang="ru-RU" altLang="ru-RU" sz="3600" dirty="0" smtClean="0">
                <a:latin typeface="Arial" charset="0"/>
              </a:rPr>
              <a:t>ДНФ условия</a:t>
            </a:r>
            <a:endParaRPr lang="ru-RU" altLang="ru-RU" sz="3600" dirty="0">
              <a:latin typeface="Arial" charset="0"/>
            </a:endParaRPr>
          </a:p>
          <a:p>
            <a:pPr marL="552450" indent="-552450">
              <a:buSzTx/>
              <a:buFontTx/>
              <a:buChar char="•"/>
            </a:pPr>
            <a:r>
              <a:rPr lang="ru-RU" altLang="ru-RU" sz="3600" dirty="0">
                <a:latin typeface="Arial" charset="0"/>
              </a:rPr>
              <a:t>цикл по предикатам в элементарной конъюнкции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A7BB-5BDC-4789-95FF-E250A9C18164}" type="slidenum">
              <a:rPr lang="ru-RU" altLang="ru-RU"/>
              <a:pPr/>
              <a:t>44</a:t>
            </a:fld>
            <a:endParaRPr lang="ru-RU" altLang="ru-RU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4000" dirty="0"/>
              <a:t>Структура правила</a:t>
            </a:r>
            <a:r>
              <a:rPr lang="en-US" altLang="ru-RU" sz="4000" dirty="0"/>
              <a:t> </a:t>
            </a:r>
            <a:r>
              <a:rPr lang="ru-RU" altLang="ru-RU" sz="4000" dirty="0"/>
              <a:t>с </a:t>
            </a:r>
            <a:r>
              <a:rPr lang="ru-RU" altLang="ru-RU" sz="4000" dirty="0" err="1"/>
              <a:t>подправилами</a:t>
            </a:r>
            <a:endParaRPr lang="ru-RU" altLang="ru-RU" sz="4000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68760"/>
            <a:ext cx="7305675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REG:'имя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правила'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CHECK (общие условия)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N:01  (первое подправило)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CHECK (проверить)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 (выполнить)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N:02  (второе подправило)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CHECK (проверить)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 (выполнить)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N:03  (третье подправило)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CHECK (проверить)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DO (выполнить)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.........................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9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tx1"/>
                </a:solidFill>
              </a:rPr>
              <a:pPr/>
              <a:t>45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899046" y="1332632"/>
            <a:ext cx="7345362" cy="6155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400" dirty="0">
                <a:latin typeface="+mn-lt"/>
                <a:cs typeface="+mn-cs"/>
                <a:sym typeface="Symbol" pitchFamily="18" charset="2"/>
              </a:rPr>
              <a:t>Глубокая семантика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71550" y="2349500"/>
            <a:ext cx="705643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Ключ на столе</a:t>
            </a:r>
          </a:p>
          <a:p>
            <a:r>
              <a:rPr lang="en-US" sz="2800" dirty="0" smtClean="0"/>
              <a:t>The key is on the table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Ключ в столе</a:t>
            </a:r>
            <a:endParaRPr lang="en-US" sz="2800" dirty="0" smtClean="0"/>
          </a:p>
          <a:p>
            <a:r>
              <a:rPr lang="en-US" sz="2800" dirty="0" smtClean="0"/>
              <a:t>*The </a:t>
            </a:r>
            <a:r>
              <a:rPr lang="en-US" sz="2800" dirty="0"/>
              <a:t>key is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table</a:t>
            </a:r>
          </a:p>
          <a:p>
            <a:r>
              <a:rPr lang="en-US" sz="2800" dirty="0" smtClean="0"/>
              <a:t>The key is in the desk</a:t>
            </a:r>
          </a:p>
          <a:p>
            <a:r>
              <a:rPr lang="en-US" sz="2800" dirty="0" smtClean="0"/>
              <a:t>The key is in the drawer of the desk</a:t>
            </a:r>
          </a:p>
          <a:p>
            <a:r>
              <a:rPr lang="en-US" sz="2800" dirty="0" smtClean="0"/>
              <a:t>The key is in the lock of the desk</a:t>
            </a:r>
            <a:endParaRPr lang="ru-RU" sz="2800" dirty="0"/>
          </a:p>
          <a:p>
            <a:endParaRPr lang="ru-RU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260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tx1"/>
                </a:solidFill>
              </a:rPr>
              <a:pPr/>
              <a:t>46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971054" y="1350129"/>
            <a:ext cx="7345362" cy="6155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400" dirty="0">
                <a:latin typeface="+mn-lt"/>
                <a:cs typeface="+mn-cs"/>
                <a:sym typeface="Symbol" pitchFamily="18" charset="2"/>
              </a:rPr>
              <a:t>Глубокая семантика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71550" y="2349500"/>
            <a:ext cx="70564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 smtClean="0"/>
              <a:t>Он лежал на кровати</a:t>
            </a:r>
          </a:p>
          <a:p>
            <a:r>
              <a:rPr lang="en-US" sz="2800" dirty="0" smtClean="0"/>
              <a:t>He was lying on the bed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Он лежал в кровати</a:t>
            </a:r>
            <a:endParaRPr lang="en-US" sz="2800" dirty="0" smtClean="0"/>
          </a:p>
          <a:p>
            <a:r>
              <a:rPr lang="en-US" sz="2800" dirty="0"/>
              <a:t>He was lying </a:t>
            </a:r>
            <a:r>
              <a:rPr lang="en-US" sz="2800" dirty="0" smtClean="0"/>
              <a:t>in bed</a:t>
            </a:r>
            <a:r>
              <a:rPr lang="ru-RU" sz="2800" dirty="0" smtClean="0"/>
              <a:t> 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Лежать на диване</a:t>
            </a:r>
          </a:p>
          <a:p>
            <a:r>
              <a:rPr lang="ru-RU" sz="2800" dirty="0" smtClean="0"/>
              <a:t>Лежать в диване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494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tx1"/>
                </a:solidFill>
              </a:rPr>
              <a:pPr/>
              <a:t>47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1187624" y="1332632"/>
            <a:ext cx="7345362" cy="6155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400" dirty="0">
                <a:latin typeface="+mn-lt"/>
                <a:cs typeface="+mn-cs"/>
                <a:sym typeface="Symbol" pitchFamily="18" charset="2"/>
              </a:rPr>
              <a:t>Глубокая семантика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552" y="2349500"/>
            <a:ext cx="806489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/>
              <a:t>Предлагать</a:t>
            </a:r>
            <a:endParaRPr lang="en-US" sz="3200" i="1" dirty="0" smtClean="0"/>
          </a:p>
          <a:p>
            <a:endParaRPr lang="en-US" sz="3200" dirty="0"/>
          </a:p>
          <a:p>
            <a:r>
              <a:rPr lang="ru-RU" sz="3200" i="1" dirty="0"/>
              <a:t>Еще больше он обрадовался, когда Женя предложила вымыть </a:t>
            </a:r>
            <a:r>
              <a:rPr lang="ru-RU" sz="3200" i="1" dirty="0" smtClean="0"/>
              <a:t>посуду</a:t>
            </a:r>
            <a:endParaRPr lang="en-US" sz="3200" i="1" dirty="0" smtClean="0"/>
          </a:p>
          <a:p>
            <a:r>
              <a:rPr lang="fr-FR" sz="3200" dirty="0"/>
              <a:t>He was even more glad when Zhenya </a:t>
            </a:r>
            <a:r>
              <a:rPr lang="fr-FR" sz="3200" b="1" dirty="0"/>
              <a:t>offered </a:t>
            </a:r>
            <a:r>
              <a:rPr lang="fr-FR" sz="3200" dirty="0"/>
              <a:t>to wash the </a:t>
            </a:r>
            <a:r>
              <a:rPr lang="fr-FR" sz="3200" dirty="0" smtClean="0"/>
              <a:t>dishes</a:t>
            </a:r>
          </a:p>
          <a:p>
            <a:endParaRPr lang="en-US" sz="3200" i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255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tx1"/>
                </a:solidFill>
              </a:rPr>
              <a:pPr/>
              <a:t>48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899046" y="1332632"/>
            <a:ext cx="7345362" cy="6155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400" dirty="0">
                <a:latin typeface="+mn-lt"/>
                <a:cs typeface="+mn-cs"/>
                <a:sym typeface="Symbol" pitchFamily="18" charset="2"/>
              </a:rPr>
              <a:t>Глубокая семантика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552" y="2349500"/>
            <a:ext cx="806489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/>
              <a:t>Предлагать</a:t>
            </a:r>
            <a:endParaRPr lang="en-US" sz="2800" i="1" dirty="0" smtClean="0"/>
          </a:p>
          <a:p>
            <a:endParaRPr lang="en-US" sz="2800" dirty="0"/>
          </a:p>
          <a:p>
            <a:r>
              <a:rPr lang="ru-RU" sz="2800" i="1" dirty="0" smtClean="0"/>
              <a:t>Он </a:t>
            </a:r>
            <a:r>
              <a:rPr lang="ru-RU" sz="2800" i="1" dirty="0"/>
              <a:t>предложил </a:t>
            </a:r>
            <a:r>
              <a:rPr lang="ru-RU" sz="2800" i="1" dirty="0" err="1"/>
              <a:t>Мижуеву</a:t>
            </a:r>
            <a:r>
              <a:rPr lang="ru-RU" sz="2800" i="1" dirty="0"/>
              <a:t> дать денег на это дело, и </a:t>
            </a:r>
            <a:r>
              <a:rPr lang="ru-RU" sz="2800" i="1" dirty="0" err="1"/>
              <a:t>Мижуев</a:t>
            </a:r>
            <a:r>
              <a:rPr lang="ru-RU" sz="2800" i="1" dirty="0"/>
              <a:t> радостно согласился</a:t>
            </a:r>
            <a:r>
              <a:rPr lang="ru-RU" sz="2800" dirty="0"/>
              <a:t> </a:t>
            </a:r>
            <a:endParaRPr lang="en-US" sz="2800" dirty="0" smtClean="0"/>
          </a:p>
          <a:p>
            <a:r>
              <a:rPr lang="fr-FR" sz="2800" dirty="0" smtClean="0"/>
              <a:t>He </a:t>
            </a:r>
            <a:r>
              <a:rPr lang="fr-FR" sz="2800" b="1" dirty="0"/>
              <a:t>offered</a:t>
            </a:r>
            <a:r>
              <a:rPr lang="fr-FR" sz="2800" dirty="0"/>
              <a:t> to Mizhuev to give money for the cause, and Mizhuev gladly </a:t>
            </a:r>
            <a:r>
              <a:rPr lang="fr-FR" sz="2800" dirty="0" smtClean="0"/>
              <a:t>agreed</a:t>
            </a:r>
          </a:p>
          <a:p>
            <a:r>
              <a:rPr lang="fr-FR" sz="2800" dirty="0" smtClean="0"/>
              <a:t>He </a:t>
            </a:r>
            <a:r>
              <a:rPr lang="fr-FR" sz="2800" b="1" dirty="0" smtClean="0"/>
              <a:t>suggested</a:t>
            </a:r>
            <a:r>
              <a:rPr lang="fr-FR" sz="2800" dirty="0" smtClean="0"/>
              <a:t> that </a:t>
            </a:r>
            <a:r>
              <a:rPr lang="fr-FR" sz="2800" dirty="0"/>
              <a:t>Mizhuev gives money for the cause, and Mizhuev gladly </a:t>
            </a:r>
            <a:r>
              <a:rPr lang="fr-FR" sz="2800" dirty="0" smtClean="0"/>
              <a:t>agreed.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522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tx1"/>
                </a:solidFill>
              </a:rPr>
              <a:pPr/>
              <a:t>49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899046" y="1332632"/>
            <a:ext cx="7345362" cy="6155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400" dirty="0">
                <a:latin typeface="+mn-lt"/>
                <a:cs typeface="+mn-cs"/>
                <a:sym typeface="Symbol" pitchFamily="18" charset="2"/>
              </a:rPr>
              <a:t>Глубокая семантика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552" y="2349500"/>
            <a:ext cx="806489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/>
              <a:t>Предлагать</a:t>
            </a:r>
            <a:endParaRPr lang="en-US" sz="2800" i="1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ru-RU" sz="2800" i="1" dirty="0"/>
              <a:t>Откликался автоответчик, любезно предлагавший оставить сообщение и суливший взамен ответный звонок</a:t>
            </a:r>
            <a:r>
              <a:rPr lang="ru-RU" sz="2800" dirty="0"/>
              <a:t> 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196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648"/>
            <a:ext cx="8229600" cy="10129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ru-RU" altLang="ru-RU" sz="3600" dirty="0" smtClean="0"/>
              <a:t>Как составляется словарь?</a:t>
            </a:r>
            <a:br>
              <a:rPr lang="ru-RU" altLang="ru-RU" sz="3600" dirty="0" smtClean="0"/>
            </a:br>
            <a:r>
              <a:rPr lang="ru-RU" altLang="ru-RU" sz="3600" dirty="0" smtClean="0"/>
              <a:t>2. Синтаксис в словаре. </a:t>
            </a:r>
            <a:r>
              <a:rPr lang="ru-RU" altLang="ru-RU" sz="3600" dirty="0" err="1" smtClean="0"/>
              <a:t>Микросинтаксис</a:t>
            </a:r>
            <a:endParaRPr lang="en-US" altLang="ru-RU" sz="3600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84784"/>
            <a:ext cx="8712968" cy="482453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altLang="ru-RU" sz="2800" dirty="0" smtClean="0"/>
              <a:t>(1) </a:t>
            </a:r>
            <a:r>
              <a:rPr lang="ru-RU" altLang="ru-RU" sz="2800" i="1" dirty="0" smtClean="0"/>
              <a:t>Мне некого послать туда </a:t>
            </a:r>
            <a:r>
              <a:rPr lang="ru-RU" altLang="ru-RU" sz="2800" dirty="0" smtClean="0"/>
              <a:t>(глагол НЕ4 (</a:t>
            </a:r>
            <a:r>
              <a:rPr lang="ru-RU" altLang="ru-RU" sz="2800" dirty="0" smtClean="0">
                <a:sym typeface="Symbol"/>
              </a:rPr>
              <a:t></a:t>
            </a:r>
            <a:r>
              <a:rPr lang="en-US" altLang="ru-RU" sz="2800" dirty="0" smtClean="0">
                <a:sym typeface="Symbol"/>
              </a:rPr>
              <a:t>’</a:t>
            </a:r>
            <a:r>
              <a:rPr lang="ru-RU" altLang="ru-RU" sz="2800" dirty="0" smtClean="0">
                <a:sym typeface="Symbol"/>
              </a:rPr>
              <a:t>НЕ ЕСТЬ</a:t>
            </a:r>
            <a:r>
              <a:rPr lang="en-US" altLang="ru-RU" sz="2800" dirty="0" smtClean="0">
                <a:sym typeface="Symbol"/>
              </a:rPr>
              <a:t>, </a:t>
            </a:r>
            <a:r>
              <a:rPr lang="ru-RU" altLang="ru-RU" sz="2800" dirty="0" smtClean="0">
                <a:sym typeface="Symbol"/>
              </a:rPr>
              <a:t>НЕСТЬ) + </a:t>
            </a:r>
            <a:r>
              <a:rPr lang="ru-RU" altLang="ru-RU" sz="2800" i="1" dirty="0" smtClean="0">
                <a:sym typeface="Symbol"/>
              </a:rPr>
              <a:t>кого</a:t>
            </a:r>
            <a:r>
              <a:rPr lang="ru-RU" altLang="ru-RU" sz="2800" dirty="0" smtClean="0">
                <a:sym typeface="Symbol"/>
              </a:rPr>
              <a:t>)</a:t>
            </a:r>
            <a:r>
              <a:rPr lang="ru-RU" altLang="ru-RU" sz="2800" dirty="0" smtClean="0"/>
              <a:t>. Ср. </a:t>
            </a:r>
            <a:r>
              <a:rPr lang="ru-RU" altLang="ru-RU" sz="2800" i="1" dirty="0" smtClean="0"/>
              <a:t>Мне есть кого послать туда.</a:t>
            </a:r>
            <a:endParaRPr lang="ru-RU" altLang="ru-RU" sz="2800" dirty="0" smtClean="0"/>
          </a:p>
          <a:p>
            <a:pPr>
              <a:buFont typeface="Arial" charset="0"/>
              <a:buNone/>
            </a:pPr>
            <a:r>
              <a:rPr lang="ru-RU" altLang="ru-RU" sz="2800" dirty="0" smtClean="0"/>
              <a:t>(2) </a:t>
            </a:r>
            <a:r>
              <a:rPr lang="ru-RU" altLang="ru-RU" sz="2800" i="1" dirty="0" smtClean="0"/>
              <a:t>Мне нечего делать.</a:t>
            </a:r>
          </a:p>
          <a:p>
            <a:pPr>
              <a:buFont typeface="Arial" charset="0"/>
              <a:buNone/>
            </a:pPr>
            <a:r>
              <a:rPr lang="ru-RU" altLang="ru-RU" sz="2800" dirty="0" smtClean="0"/>
              <a:t>(3) </a:t>
            </a:r>
            <a:r>
              <a:rPr lang="ru-RU" altLang="ru-RU" sz="2800" i="1" dirty="0" smtClean="0"/>
              <a:t>Мне некуда спешить.</a:t>
            </a:r>
          </a:p>
          <a:p>
            <a:pPr>
              <a:buNone/>
            </a:pPr>
            <a:r>
              <a:rPr lang="ru-RU" altLang="ru-RU" sz="2800" dirty="0" smtClean="0"/>
              <a:t>Формы </a:t>
            </a:r>
            <a:r>
              <a:rPr lang="ru-RU" altLang="ru-RU" sz="2800" i="1" dirty="0" smtClean="0"/>
              <a:t>некого, нечего, некуда </a:t>
            </a:r>
            <a:r>
              <a:rPr lang="ru-RU" altLang="ru-RU" sz="2800" dirty="0" smtClean="0"/>
              <a:t>– синтаксические агломераты, распадаются на два слова, не связанных друг с другом непосредственно. </a:t>
            </a:r>
          </a:p>
          <a:p>
            <a:pPr>
              <a:buNone/>
            </a:pPr>
            <a:r>
              <a:rPr lang="ru-RU" altLang="ru-RU" sz="2800" dirty="0" smtClean="0"/>
              <a:t>В словарь вводится </a:t>
            </a:r>
            <a:r>
              <a:rPr lang="ru-RU" altLang="ru-RU" sz="2800" i="1" dirty="0" smtClean="0"/>
              <a:t>НЕ4. </a:t>
            </a:r>
          </a:p>
          <a:p>
            <a:pPr>
              <a:buNone/>
            </a:pPr>
            <a:r>
              <a:rPr lang="ru-RU" altLang="ru-RU" sz="2800" i="1" dirty="0" smtClean="0"/>
              <a:t>Кого, чего, куда – обычные местоименные слова.</a:t>
            </a:r>
            <a:endParaRPr lang="ru-RU" altLang="ru-RU" sz="2800" dirty="0" smtClean="0"/>
          </a:p>
        </p:txBody>
      </p:sp>
      <p:sp>
        <p:nvSpPr>
          <p:cNvPr id="1229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6808D-F3FC-4658-B663-47E734C762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tx1"/>
                </a:solidFill>
              </a:rPr>
              <a:pPr/>
              <a:t>50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899046" y="1124744"/>
            <a:ext cx="7345362" cy="6155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400" dirty="0">
                <a:latin typeface="+mn-lt"/>
                <a:cs typeface="+mn-cs"/>
                <a:sym typeface="Symbol" pitchFamily="18" charset="2"/>
              </a:rPr>
              <a:t>Глубокая семантика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7544" y="1844824"/>
            <a:ext cx="8136904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Threaten</a:t>
            </a:r>
            <a:endParaRPr lang="en-US" sz="2800" i="1" dirty="0"/>
          </a:p>
          <a:p>
            <a:r>
              <a:rPr lang="en-US" sz="2400" i="1" dirty="0">
                <a:solidFill>
                  <a:srgbClr val="00B0F0"/>
                </a:solidFill>
              </a:rPr>
              <a:t>Budget Cut Threatens Railway Modernization Project </a:t>
            </a:r>
            <a:r>
              <a:rPr lang="en-US" sz="2400" i="1" dirty="0" smtClean="0">
                <a:solidFill>
                  <a:srgbClr val="00B0F0"/>
                </a:solidFill>
              </a:rPr>
              <a:t>Funding</a:t>
            </a:r>
          </a:p>
          <a:p>
            <a:r>
              <a:rPr lang="ru-RU" sz="2400" dirty="0"/>
              <a:t>Сокращение бюджета угрожает финансированию проекта по модернизации железных дорог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F0"/>
                </a:solidFill>
              </a:rPr>
              <a:t>Insanitariness </a:t>
            </a:r>
            <a:r>
              <a:rPr lang="en-US" sz="2400" dirty="0">
                <a:solidFill>
                  <a:srgbClr val="00B0F0"/>
                </a:solidFill>
              </a:rPr>
              <a:t>in </a:t>
            </a:r>
            <a:r>
              <a:rPr lang="en-US" sz="2400" dirty="0" smtClean="0">
                <a:solidFill>
                  <a:srgbClr val="00B0F0"/>
                </a:solidFill>
              </a:rPr>
              <a:t>the Region Threatens </a:t>
            </a:r>
            <a:r>
              <a:rPr lang="en-US" sz="2400" dirty="0">
                <a:solidFill>
                  <a:srgbClr val="00B0F0"/>
                </a:solidFill>
              </a:rPr>
              <a:t>Cholera Outbreak</a:t>
            </a:r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ru-RU" sz="2400" dirty="0"/>
              <a:t>Антисанитария в </a:t>
            </a:r>
            <a:r>
              <a:rPr lang="ru-RU" sz="2400" dirty="0" smtClean="0"/>
              <a:t>регионе </a:t>
            </a:r>
            <a:r>
              <a:rPr lang="ru-RU" sz="2400" dirty="0"/>
              <a:t>угрожает вспышкой холеры</a:t>
            </a:r>
            <a:endParaRPr lang="en-US" sz="2400" dirty="0"/>
          </a:p>
          <a:p>
            <a:r>
              <a:rPr lang="en-US" sz="2400" dirty="0" smtClean="0">
                <a:solidFill>
                  <a:srgbClr val="00B0F0"/>
                </a:solidFill>
              </a:rPr>
              <a:t>Population </a:t>
            </a:r>
            <a:r>
              <a:rPr lang="en-US" sz="2400" dirty="0">
                <a:solidFill>
                  <a:srgbClr val="00B0F0"/>
                </a:solidFill>
              </a:rPr>
              <a:t>Crisis </a:t>
            </a:r>
            <a:r>
              <a:rPr lang="en-US" sz="2400" dirty="0" smtClean="0">
                <a:solidFill>
                  <a:srgbClr val="00B0F0"/>
                </a:solidFill>
              </a:rPr>
              <a:t>Threatens </a:t>
            </a:r>
            <a:r>
              <a:rPr lang="en-US" sz="2400" dirty="0">
                <a:solidFill>
                  <a:srgbClr val="00B0F0"/>
                </a:solidFill>
              </a:rPr>
              <a:t>Tax Reform</a:t>
            </a:r>
            <a:r>
              <a:rPr lang="en-US" sz="2400" dirty="0" smtClean="0">
                <a:solidFill>
                  <a:srgbClr val="00B0F0"/>
                </a:solidFill>
              </a:rPr>
              <a:t>.</a:t>
            </a:r>
            <a:endParaRPr lang="ru-RU" sz="2400" dirty="0" smtClean="0">
              <a:solidFill>
                <a:srgbClr val="00B0F0"/>
              </a:solidFill>
            </a:endParaRPr>
          </a:p>
          <a:p>
            <a:r>
              <a:rPr lang="ru-RU" sz="2400" dirty="0"/>
              <a:t>Демографический кризис </a:t>
            </a:r>
            <a:r>
              <a:rPr lang="ru-RU" sz="2400" dirty="0" smtClean="0"/>
              <a:t>ставит </a:t>
            </a:r>
            <a:r>
              <a:rPr lang="ru-RU" sz="2400" dirty="0"/>
              <a:t>под угрозу налоговую реформу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Демографический кризис </a:t>
            </a:r>
            <a:r>
              <a:rPr lang="ru-RU" sz="2400" dirty="0" smtClean="0"/>
              <a:t>угрожает налоговой реформой.</a:t>
            </a:r>
            <a:endParaRPr 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876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895E-37E5-46D4-AB3E-0B9E47C0264C}" type="slidenum">
              <a:rPr lang="ru-RU" smtClean="0">
                <a:solidFill>
                  <a:schemeClr val="tx1"/>
                </a:solidFill>
              </a:rPr>
              <a:pPr/>
              <a:t>51</a:t>
            </a:fld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899046" y="836712"/>
            <a:ext cx="7345362" cy="6155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sz="3400" dirty="0">
                <a:latin typeface="+mn-lt"/>
                <a:cs typeface="+mn-cs"/>
                <a:sym typeface="Symbol" pitchFamily="18" charset="2"/>
              </a:rPr>
              <a:t>Глубокая семантика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7544" y="1844824"/>
            <a:ext cx="813690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600" dirty="0"/>
              <a:t>Что </a:t>
            </a:r>
            <a:r>
              <a:rPr lang="ru-RU" sz="2600" dirty="0" smtClean="0"/>
              <a:t>должна знать </a:t>
            </a:r>
            <a:r>
              <a:rPr lang="ru-RU" sz="2600" dirty="0"/>
              <a:t>система</a:t>
            </a:r>
            <a:r>
              <a:rPr lang="ru-RU" sz="2600" dirty="0" smtClean="0"/>
              <a:t>, </a:t>
            </a:r>
            <a:r>
              <a:rPr lang="ru-RU" sz="2600" dirty="0"/>
              <a:t>чтобы правильно переводить </a:t>
            </a:r>
            <a:r>
              <a:rPr lang="ru-RU" sz="2600" i="1" dirty="0" err="1"/>
              <a:t>threaten</a:t>
            </a:r>
            <a:r>
              <a:rPr lang="ru-RU" sz="2600" i="1" dirty="0"/>
              <a:t> </a:t>
            </a:r>
            <a:r>
              <a:rPr lang="ru-RU" sz="2600" dirty="0"/>
              <a:t>- угрожать Х-ом или угрожать Х-у? Надо </a:t>
            </a:r>
            <a:r>
              <a:rPr lang="ru-RU" sz="2600" dirty="0" smtClean="0"/>
              <a:t>понять</a:t>
            </a:r>
            <a:r>
              <a:rPr lang="ru-RU" sz="2600" dirty="0"/>
              <a:t>, что </a:t>
            </a:r>
            <a:r>
              <a:rPr lang="ru-RU" sz="2600" dirty="0" smtClean="0"/>
              <a:t>в </a:t>
            </a:r>
            <a:r>
              <a:rPr lang="ru-RU" sz="2600" dirty="0"/>
              <a:t>первом случае Х - событие с отрицательным знаком (угрожает болезнью, грозит аварией, </a:t>
            </a:r>
            <a:r>
              <a:rPr lang="ru-RU" sz="2600" dirty="0" smtClean="0"/>
              <a:t>наказанием</a:t>
            </a:r>
            <a:r>
              <a:rPr lang="ru-RU" sz="2600" dirty="0"/>
              <a:t>...), а во втором - целесообразная </a:t>
            </a:r>
            <a:r>
              <a:rPr lang="ru-RU" sz="2600" dirty="0" smtClean="0"/>
              <a:t>деятельность </a:t>
            </a:r>
            <a:r>
              <a:rPr lang="ru-RU" sz="2600" dirty="0"/>
              <a:t>человека (планам, реформе и т.п.). </a:t>
            </a:r>
            <a:endParaRPr lang="ru-RU" sz="2600" dirty="0" smtClean="0"/>
          </a:p>
          <a:p>
            <a:r>
              <a:rPr lang="ru-RU" sz="2600" dirty="0" smtClean="0"/>
              <a:t>Эта </a:t>
            </a:r>
            <a:r>
              <a:rPr lang="ru-RU" sz="2600" dirty="0"/>
              <a:t>информация </a:t>
            </a:r>
            <a:r>
              <a:rPr lang="ru-RU" sz="2600" dirty="0" smtClean="0"/>
              <a:t>доступна (в словаре </a:t>
            </a:r>
            <a:r>
              <a:rPr lang="ru-RU" sz="2600" dirty="0"/>
              <a:t>или онтологии</a:t>
            </a:r>
            <a:r>
              <a:rPr lang="ru-RU" sz="2600" dirty="0" smtClean="0"/>
              <a:t>) при подходе, который называется </a:t>
            </a:r>
            <a:r>
              <a:rPr lang="ru-RU" sz="2600" dirty="0" err="1" smtClean="0"/>
              <a:t>knowledge-intensive</a:t>
            </a:r>
            <a:r>
              <a:rPr lang="ru-RU" sz="2600" dirty="0" smtClean="0"/>
              <a:t> (опирающийся на нетривиальные знания)</a:t>
            </a:r>
            <a:endParaRPr lang="en-US" sz="26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829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244600"/>
            <a:ext cx="8229600" cy="4992688"/>
          </a:xfrm>
        </p:spPr>
        <p:txBody>
          <a:bodyPr/>
          <a:lstStyle/>
          <a:p>
            <a:pPr marL="571500" indent="-457200" eaLnBrk="1" hangingPunct="1">
              <a:spcBef>
                <a:spcPct val="0"/>
              </a:spcBef>
            </a:pPr>
            <a:r>
              <a:rPr lang="ru-RU" sz="2400" dirty="0" smtClean="0">
                <a:cs typeface="Arial" charset="0"/>
              </a:rPr>
              <a:t>Область, в которой существующие поисковые системы, основанные на статистике, не дают результата: ответ</a:t>
            </a:r>
            <a:r>
              <a:rPr lang="ru-RU" sz="2400" dirty="0" smtClean="0">
                <a:latin typeface="Arial" charset="0"/>
                <a:cs typeface="Arial" charset="0"/>
              </a:rPr>
              <a:t>ы</a:t>
            </a:r>
            <a:r>
              <a:rPr lang="ru-RU" sz="2400" dirty="0" smtClean="0">
                <a:cs typeface="Arial" charset="0"/>
              </a:rPr>
              <a:t> на вопросы с использованием знаний о значениях слов, энциклопедической информации и логического вывода. </a:t>
            </a:r>
          </a:p>
          <a:p>
            <a:pPr marL="571500" indent="-457200" eaLnBrk="1" hangingPunct="1">
              <a:spcBef>
                <a:spcPct val="0"/>
              </a:spcBef>
            </a:pPr>
            <a:r>
              <a:rPr lang="ru-RU" sz="2400" i="1" dirty="0" smtClean="0">
                <a:solidFill>
                  <a:srgbClr val="0070C0"/>
                </a:solidFill>
                <a:cs typeface="Arial" charset="0"/>
              </a:rPr>
              <a:t>Сегодня, 14 ноября, </a:t>
            </a:r>
            <a:r>
              <a:rPr lang="es-ES" sz="2400" i="1" dirty="0" smtClean="0">
                <a:solidFill>
                  <a:srgbClr val="0070C0"/>
                </a:solidFill>
                <a:cs typeface="Arial" charset="0"/>
              </a:rPr>
              <a:t>дружина Петра Воробьева</a:t>
            </a:r>
            <a:r>
              <a:rPr lang="ru-RU" sz="2400" i="1" dirty="0" smtClean="0">
                <a:solidFill>
                  <a:srgbClr val="0070C0"/>
                </a:solidFill>
                <a:cs typeface="Arial" charset="0"/>
              </a:rPr>
              <a:t> в рамках чемпионата Молодежной хоккейной лиги принимала на своем льду "Серебряных Львов" из Санкт-Петербурга. Единственную шайбу в матче забросил форвард ярославцев Максим </a:t>
            </a:r>
            <a:r>
              <a:rPr lang="ru-RU" sz="2400" i="1" dirty="0" err="1" smtClean="0">
                <a:solidFill>
                  <a:srgbClr val="0070C0"/>
                </a:solidFill>
                <a:cs typeface="Arial" charset="0"/>
              </a:rPr>
              <a:t>Зюзякин</a:t>
            </a:r>
            <a:r>
              <a:rPr lang="ru-RU" sz="2400" i="1" dirty="0" smtClean="0">
                <a:solidFill>
                  <a:srgbClr val="0070C0"/>
                </a:solidFill>
                <a:cs typeface="Arial" charset="0"/>
              </a:rPr>
              <a:t>. </a:t>
            </a:r>
          </a:p>
          <a:p>
            <a:pPr marL="571500" indent="-457200" eaLnBrk="1" hangingPunct="1">
              <a:spcBef>
                <a:spcPct val="0"/>
              </a:spcBef>
            </a:pPr>
            <a:r>
              <a:rPr lang="ru-RU" sz="2400" dirty="0" smtClean="0">
                <a:cs typeface="Arial" charset="0"/>
              </a:rPr>
              <a:t>Нужно ответить на вопрос, какие команды встречались, каков результат матча и где он проходил</a:t>
            </a:r>
            <a:r>
              <a:rPr lang="en-US" sz="2400" dirty="0">
                <a:cs typeface="Arial" charset="0"/>
              </a:rPr>
              <a:t>.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11188" y="188913"/>
            <a:ext cx="8229600" cy="9350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ru-RU" sz="3200" dirty="0">
                <a:latin typeface="+mj-lt"/>
              </a:rPr>
              <a:t>С</a:t>
            </a:r>
            <a:r>
              <a:rPr lang="ru-RU" sz="3200" dirty="0" smtClean="0">
                <a:latin typeface="+mj-lt"/>
              </a:rPr>
              <a:t>емантический </a:t>
            </a:r>
            <a:r>
              <a:rPr lang="ru-RU" sz="3200" dirty="0">
                <a:latin typeface="+mj-lt"/>
              </a:rPr>
              <a:t>анализ с участием онтологии</a:t>
            </a:r>
            <a:endParaRPr lang="es-ES" sz="3200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073F5-DC76-404F-A998-7E0A0E5D375D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010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95C6BC0-0135-4239-B8E1-DDDEAEE08098}" type="slidenum">
              <a:rPr lang="ru-RU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ru-RU" sz="1000">
              <a:solidFill>
                <a:schemeClr val="bg2">
                  <a:shade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69315" name="1 Título"/>
          <p:cNvSpPr>
            <a:spLocks noGrp="1"/>
          </p:cNvSpPr>
          <p:nvPr>
            <p:ph type="title" idx="4294967295"/>
          </p:nvPr>
        </p:nvSpPr>
        <p:spPr>
          <a:xfrm>
            <a:off x="251520" y="261938"/>
            <a:ext cx="8640960" cy="1078830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ru-RU" sz="3200" dirty="0">
                <a:latin typeface="+mj-lt"/>
              </a:rPr>
              <a:t>Семантический анализатор с участием онтологии</a:t>
            </a:r>
            <a:endParaRPr lang="es-ES" sz="3200" dirty="0">
              <a:latin typeface="+mj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68313" y="2060575"/>
            <a:ext cx="8229600" cy="3168650"/>
          </a:xfrm>
        </p:spPr>
        <p:txBody>
          <a:bodyPr/>
          <a:lstStyle/>
          <a:p>
            <a:pPr marL="265113" indent="-265113" eaLnBrk="1" hangingPunct="1"/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Семантический анализатор, использующий лингвистические и экстралингвистические знания</a:t>
            </a:r>
          </a:p>
          <a:p>
            <a:pPr marL="265113" indent="-265113" eaLnBrk="1" hangingPunct="1"/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Экстралингвистические знания содержатся в онтологии</a:t>
            </a:r>
            <a:endParaRPr lang="es-E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073F5-DC76-404F-A998-7E0A0E5D375D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548680"/>
            <a:ext cx="8229600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Онтология </a:t>
            </a:r>
            <a:r>
              <a:rPr lang="ru-RU" sz="4000" dirty="0" err="1" smtClean="0"/>
              <a:t>ОнтоЭтап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Онтология представляет собой </a:t>
            </a:r>
            <a:r>
              <a:rPr lang="ru-RU" sz="2800" dirty="0" smtClean="0"/>
              <a:t>промежуточное </a:t>
            </a:r>
            <a:r>
              <a:rPr lang="ru-RU" sz="2800" dirty="0"/>
              <a:t>звено, соединяющее естественный язык с внеязыковыми знаниями и процессами манипулирования ими. Эти знания делятся на два класса.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Первый </a:t>
            </a:r>
            <a:r>
              <a:rPr lang="ru-RU" sz="2800" dirty="0"/>
              <a:t>- это собственно </a:t>
            </a:r>
            <a:r>
              <a:rPr lang="ru-RU" sz="2800" b="1" dirty="0" smtClean="0"/>
              <a:t>Онтология</a:t>
            </a:r>
            <a:r>
              <a:rPr lang="ru-RU" sz="2800" dirty="0" smtClean="0"/>
              <a:t>: иерархический набор </a:t>
            </a:r>
            <a:r>
              <a:rPr lang="ru-RU" sz="2800" dirty="0"/>
              <a:t>концептов с приписанными им формальными свойствами.  </a:t>
            </a:r>
            <a:endParaRPr lang="ru-RU" sz="2800" dirty="0" smtClean="0"/>
          </a:p>
          <a:p>
            <a:pPr marL="0" lvl="0" indent="0">
              <a:buNone/>
            </a:pPr>
            <a:r>
              <a:rPr lang="ru-RU" sz="2800" dirty="0"/>
              <a:t>Второй класс сущностей, образующих массив внеязыковых знаний, – это </a:t>
            </a:r>
            <a:r>
              <a:rPr lang="ru-RU" sz="2800" b="1" dirty="0"/>
              <a:t>База индивидов</a:t>
            </a:r>
            <a:r>
              <a:rPr lang="ru-RU" sz="2800" dirty="0"/>
              <a:t>, то есть информация об индивидуальных объектах или ситуациях, являющихся конкретной реализацией концептов Онтологии.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829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400" dirty="0" smtClean="0"/>
              <a:t>Онтология </a:t>
            </a:r>
            <a:r>
              <a:rPr lang="ru-RU" sz="4400" dirty="0" err="1" smtClean="0"/>
              <a:t>ОнтоЭтап</a:t>
            </a:r>
            <a:r>
              <a:rPr lang="en-US" sz="4400" dirty="0" smtClean="0"/>
              <a:t>: </a:t>
            </a:r>
            <a:r>
              <a:rPr lang="ru-RU" sz="4400" dirty="0" smtClean="0"/>
              <a:t>концепты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373616" cy="475252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City </a:t>
            </a:r>
            <a:r>
              <a:rPr lang="ru-RU" sz="2800" dirty="0" smtClean="0"/>
              <a:t>- класс </a:t>
            </a:r>
            <a:r>
              <a:rPr lang="ru-RU" sz="2800" dirty="0"/>
              <a:t>городов, который является подклассом класса </a:t>
            </a:r>
            <a:endParaRPr lang="ru-RU" sz="2800" dirty="0" smtClean="0"/>
          </a:p>
          <a:p>
            <a:r>
              <a:rPr lang="en-US" sz="2800" b="1" dirty="0" err="1" smtClean="0"/>
              <a:t>GeopoliticalArea</a:t>
            </a:r>
            <a:r>
              <a:rPr lang="en-US" sz="2800" b="1" dirty="0" smtClean="0"/>
              <a:t> </a:t>
            </a:r>
            <a:endParaRPr lang="ru-RU" sz="2800" b="1" dirty="0" smtClean="0"/>
          </a:p>
          <a:p>
            <a:pPr marL="0" indent="0">
              <a:buNone/>
            </a:pPr>
            <a:r>
              <a:rPr lang="ru-RU" sz="2800" dirty="0" smtClean="0"/>
              <a:t>и</a:t>
            </a:r>
            <a:r>
              <a:rPr lang="ru-RU" sz="2800" dirty="0"/>
              <a:t>, в свою очередь, имеет подкласс </a:t>
            </a:r>
            <a:endParaRPr lang="ru-RU" sz="2800" dirty="0" smtClean="0"/>
          </a:p>
          <a:p>
            <a:r>
              <a:rPr lang="en-US" sz="2800" b="1" dirty="0" err="1" smtClean="0"/>
              <a:t>CapitalCity</a:t>
            </a:r>
            <a:r>
              <a:rPr lang="ru-RU" sz="2800" b="1" dirty="0"/>
              <a:t>.  </a:t>
            </a:r>
            <a:endParaRPr lang="ru-RU" sz="2800" b="1" dirty="0" smtClean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концепта </a:t>
            </a:r>
            <a:r>
              <a:rPr lang="en-US" sz="2400" dirty="0"/>
              <a:t>City </a:t>
            </a:r>
            <a:r>
              <a:rPr lang="ru-RU" sz="2400" dirty="0"/>
              <a:t>определены такие свойства, как страна, в которой город находится, количество жителей, занимаемая площадь, географические координаты и т.п. Все свойства концепта наследуются его подклассами. Многие концепты принадлежат одновременно более чем к одному классу и таким образом наследуют свойства из разных источников.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400" dirty="0"/>
              <a:t>Онтология </a:t>
            </a:r>
            <a:r>
              <a:rPr lang="ru-RU" sz="4400" dirty="0" err="1" smtClean="0"/>
              <a:t>ОнтоЭтап</a:t>
            </a:r>
            <a:r>
              <a:rPr lang="ru-RU" sz="4400" dirty="0" smtClean="0"/>
              <a:t>: индивиды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sz="3200" dirty="0" smtClean="0"/>
              <a:t>Индивидами </a:t>
            </a:r>
            <a:r>
              <a:rPr lang="ru-RU" sz="3200" dirty="0"/>
              <a:t>являются, с одной стороны, </a:t>
            </a:r>
            <a:endParaRPr lang="ru-RU" sz="3200" dirty="0" smtClean="0"/>
          </a:p>
          <a:p>
            <a:pPr marL="0" lvl="0" indent="0">
              <a:buNone/>
            </a:pPr>
            <a:r>
              <a:rPr lang="ru-RU" sz="3200" dirty="0" smtClean="0"/>
              <a:t>такие </a:t>
            </a:r>
            <a:r>
              <a:rPr lang="ru-RU" sz="3200" b="1" dirty="0"/>
              <a:t>объекты</a:t>
            </a:r>
            <a:r>
              <a:rPr lang="ru-RU" sz="3200" dirty="0"/>
              <a:t>, как Москва, Франция, Темза, Сервантес,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а </a:t>
            </a:r>
            <a:r>
              <a:rPr lang="ru-RU" sz="3200" dirty="0"/>
              <a:t>с другой </a:t>
            </a:r>
            <a:r>
              <a:rPr lang="ru-RU" sz="3200" dirty="0" smtClean="0"/>
              <a:t>стороны – </a:t>
            </a:r>
          </a:p>
          <a:p>
            <a:pPr marL="0" lvl="0" indent="0">
              <a:buNone/>
            </a:pPr>
            <a:r>
              <a:rPr lang="ru-RU" sz="3200" dirty="0" smtClean="0"/>
              <a:t>такие </a:t>
            </a:r>
            <a:r>
              <a:rPr lang="ru-RU" sz="3200" b="1" dirty="0"/>
              <a:t>ситуации</a:t>
            </a:r>
            <a:r>
              <a:rPr lang="ru-RU" sz="3200" dirty="0"/>
              <a:t>, как Вторая мировая война, Зимняя олимпиада 2014 года, вчерашний матч Спартака и Динамо.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OWL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Для описания </a:t>
            </a:r>
            <a:r>
              <a:rPr lang="ru-RU" sz="2800" dirty="0" smtClean="0"/>
              <a:t>онтологии </a:t>
            </a:r>
            <a:r>
              <a:rPr lang="ru-RU" sz="2800" dirty="0"/>
              <a:t>и </a:t>
            </a:r>
            <a:r>
              <a:rPr lang="ru-RU" sz="2800" dirty="0" smtClean="0"/>
              <a:t>базы </a:t>
            </a:r>
            <a:r>
              <a:rPr lang="ru-RU" sz="2800" dirty="0"/>
              <a:t>индивидов </a:t>
            </a:r>
            <a:r>
              <a:rPr lang="ru-RU" sz="2800" dirty="0" smtClean="0"/>
              <a:t>используется язык </a:t>
            </a:r>
            <a:r>
              <a:rPr lang="en-US" sz="2800" dirty="0"/>
              <a:t>OWL</a:t>
            </a:r>
            <a:r>
              <a:rPr lang="ru-RU" sz="2800" dirty="0"/>
              <a:t> (</a:t>
            </a:r>
            <a:r>
              <a:rPr lang="en-US" sz="2800" dirty="0"/>
              <a:t>Web Ontology Language</a:t>
            </a:r>
            <a:r>
              <a:rPr lang="ru-RU" sz="2800" dirty="0"/>
              <a:t>). </a:t>
            </a:r>
            <a:r>
              <a:rPr lang="ru-RU" sz="2800" dirty="0" smtClean="0"/>
              <a:t>Критерии выбора: широкое </a:t>
            </a:r>
            <a:r>
              <a:rPr lang="ru-RU" sz="2800" dirty="0"/>
              <a:t>распространение </a:t>
            </a:r>
            <a:r>
              <a:rPr lang="en-US" sz="2800" dirty="0"/>
              <a:t>OWL</a:t>
            </a:r>
            <a:r>
              <a:rPr lang="ru-RU" sz="2800" dirty="0"/>
              <a:t> </a:t>
            </a:r>
            <a:r>
              <a:rPr lang="ru-RU" sz="2800" dirty="0" smtClean="0"/>
              <a:t>среди </a:t>
            </a:r>
            <a:r>
              <a:rPr lang="ru-RU" sz="2800" dirty="0"/>
              <a:t>разработчиков онтологий и большое количество инструментов, </a:t>
            </a:r>
            <a:r>
              <a:rPr lang="ru-RU" sz="2800" dirty="0" smtClean="0"/>
              <a:t>рассчитанных </a:t>
            </a:r>
            <a:r>
              <a:rPr lang="ru-RU" sz="2800" dirty="0"/>
              <a:t>на работу с ним – редакторов, </a:t>
            </a:r>
            <a:r>
              <a:rPr lang="ru-RU" sz="2800" dirty="0" err="1"/>
              <a:t>ризонеров</a:t>
            </a:r>
            <a:r>
              <a:rPr lang="ru-RU" sz="2800" dirty="0"/>
              <a:t>, </a:t>
            </a:r>
            <a:r>
              <a:rPr lang="ru-RU" sz="2800" dirty="0" smtClean="0"/>
              <a:t>рабочих мест.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5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400" dirty="0"/>
              <a:t>Онтология </a:t>
            </a:r>
            <a:r>
              <a:rPr lang="ru-RU" sz="4400" dirty="0" err="1"/>
              <a:t>ОнтоЭтап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4824536"/>
          </a:xfrm>
        </p:spPr>
        <p:txBody>
          <a:bodyPr>
            <a:noAutofit/>
          </a:bodyPr>
          <a:lstStyle/>
          <a:p>
            <a:r>
              <a:rPr lang="ru-RU" sz="2200" dirty="0"/>
              <a:t>Онтология </a:t>
            </a:r>
            <a:r>
              <a:rPr lang="en-US" sz="2200" dirty="0" err="1"/>
              <a:t>OntoEtap</a:t>
            </a:r>
            <a:r>
              <a:rPr lang="en-US" sz="2200" dirty="0"/>
              <a:t> </a:t>
            </a:r>
            <a:r>
              <a:rPr lang="ru-RU" sz="2200" dirty="0"/>
              <a:t>имеет два источника. </a:t>
            </a:r>
            <a:endParaRPr lang="en-US" sz="2200" dirty="0" smtClean="0"/>
          </a:p>
          <a:p>
            <a:r>
              <a:rPr lang="ru-RU" sz="2200" dirty="0" smtClean="0"/>
              <a:t>Первый </a:t>
            </a:r>
            <a:r>
              <a:rPr lang="ru-RU" sz="2200" dirty="0"/>
              <a:t>источник – это известная онтология высокого </a:t>
            </a:r>
            <a:r>
              <a:rPr lang="ru-RU" sz="2200" dirty="0" smtClean="0"/>
              <a:t>уровня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en-US" sz="2200" dirty="0"/>
              <a:t>upper</a:t>
            </a:r>
            <a:r>
              <a:rPr lang="ru-RU" sz="2200" dirty="0"/>
              <a:t>/</a:t>
            </a:r>
            <a:r>
              <a:rPr lang="en-US" sz="2200" dirty="0"/>
              <a:t>middle ontology</a:t>
            </a:r>
            <a:r>
              <a:rPr lang="ru-RU" sz="2200" dirty="0"/>
              <a:t>) </a:t>
            </a:r>
            <a:r>
              <a:rPr lang="en-US" sz="2200" b="1" dirty="0"/>
              <a:t>SUMO </a:t>
            </a:r>
            <a:r>
              <a:rPr lang="ru-RU" sz="2200" dirty="0"/>
              <a:t>(</a:t>
            </a:r>
            <a:r>
              <a:rPr lang="ru-RU" sz="2200" dirty="0" err="1"/>
              <a:t>Suggested</a:t>
            </a:r>
            <a:r>
              <a:rPr lang="ru-RU" sz="2200" dirty="0"/>
              <a:t> </a:t>
            </a:r>
            <a:r>
              <a:rPr lang="ru-RU" sz="2200" dirty="0" err="1"/>
              <a:t>Upper</a:t>
            </a:r>
            <a:r>
              <a:rPr lang="ru-RU" sz="2200" dirty="0"/>
              <a:t> </a:t>
            </a:r>
            <a:r>
              <a:rPr lang="ru-RU" sz="2200" dirty="0" err="1"/>
              <a:t>Merged</a:t>
            </a:r>
            <a:r>
              <a:rPr lang="ru-RU" sz="2200" dirty="0"/>
              <a:t> </a:t>
            </a:r>
            <a:r>
              <a:rPr lang="ru-RU" sz="2200" dirty="0" err="1"/>
              <a:t>Ontology</a:t>
            </a:r>
            <a:r>
              <a:rPr lang="ru-RU" sz="2200" dirty="0"/>
              <a:t>, </a:t>
            </a:r>
            <a:r>
              <a:rPr lang="ru-RU" sz="2200" u="sng" dirty="0"/>
              <a:t>http://</a:t>
            </a:r>
            <a:r>
              <a:rPr lang="ru-RU" sz="2200" u="sng" dirty="0" smtClean="0"/>
              <a:t>www.ontologyportal.org</a:t>
            </a:r>
            <a:r>
              <a:rPr lang="ru-RU" sz="2200" dirty="0" smtClean="0"/>
              <a:t>). </a:t>
            </a:r>
            <a:r>
              <a:rPr lang="en-US" sz="2200" dirty="0"/>
              <a:t>SUMO </a:t>
            </a:r>
            <a:r>
              <a:rPr lang="ru-RU" sz="2200" dirty="0"/>
              <a:t>представляет собой открытую формальную онтологию, сформулированную на языке логики первого порядка. Она содержит отсылки к лексической базе данных </a:t>
            </a:r>
            <a:r>
              <a:rPr lang="ru-RU" sz="2200" dirty="0" err="1"/>
              <a:t>WordNet</a:t>
            </a:r>
            <a:r>
              <a:rPr lang="ru-RU" sz="2200" dirty="0"/>
              <a:t> и несколько отраслевых </a:t>
            </a:r>
            <a:r>
              <a:rPr lang="ru-RU" sz="2200" dirty="0" err="1"/>
              <a:t>подонтологий</a:t>
            </a:r>
            <a:r>
              <a:rPr lang="ru-RU" sz="2200" dirty="0"/>
              <a:t>, в совокупности охватывающих около 20 000 концептов и 60 000 аксиом. </a:t>
            </a:r>
            <a:endParaRPr lang="en-US" sz="2200" dirty="0" smtClean="0"/>
          </a:p>
          <a:p>
            <a:r>
              <a:rPr lang="ru-RU" sz="2200" dirty="0" smtClean="0"/>
              <a:t>Вторым </a:t>
            </a:r>
            <a:r>
              <a:rPr lang="ru-RU" sz="2200" dirty="0"/>
              <a:t>источником послужила разработанная нами небольшая </a:t>
            </a:r>
            <a:r>
              <a:rPr lang="ru-RU" sz="2200" b="1" dirty="0"/>
              <a:t>онтология для футбола</a:t>
            </a:r>
            <a:r>
              <a:rPr lang="ru-RU" sz="2200" dirty="0"/>
              <a:t>. Она написана на языке OWL с использованием языка правил SWRL. Полученная в результате онтология </a:t>
            </a:r>
            <a:r>
              <a:rPr lang="es-ES_tradnl" sz="2200" dirty="0"/>
              <a:t>OntoEtap</a:t>
            </a:r>
            <a:r>
              <a:rPr lang="ru-RU" sz="2200" dirty="0"/>
              <a:t> поддерживается в среде </a:t>
            </a:r>
            <a:r>
              <a:rPr lang="en-GB" sz="2200" dirty="0" err="1"/>
              <a:t>Prote</a:t>
            </a:r>
            <a:r>
              <a:rPr lang="es-ES_tradnl" sz="2200" dirty="0"/>
              <a:t>g</a:t>
            </a:r>
            <a:r>
              <a:rPr lang="ru-RU" sz="2200" dirty="0"/>
              <a:t>é. </a:t>
            </a:r>
            <a:r>
              <a:rPr lang="ru-RU" sz="2200" dirty="0" smtClean="0"/>
              <a:t>В настоящее время онтология </a:t>
            </a:r>
            <a:r>
              <a:rPr lang="ru-RU" sz="2200" dirty="0"/>
              <a:t>содержит </a:t>
            </a:r>
            <a:r>
              <a:rPr lang="ru-RU" sz="2200" dirty="0" smtClean="0"/>
              <a:t>около 11 000 классов </a:t>
            </a:r>
            <a:r>
              <a:rPr lang="ru-RU" sz="2200" dirty="0"/>
              <a:t>и </a:t>
            </a:r>
            <a:r>
              <a:rPr lang="ru-RU" sz="2200" dirty="0" smtClean="0"/>
              <a:t>6 000 </a:t>
            </a:r>
            <a:r>
              <a:rPr lang="ru-RU" sz="2200" dirty="0"/>
              <a:t>индивидов.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5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400" dirty="0" smtClean="0"/>
              <a:t>Скриншот </a:t>
            </a:r>
            <a:r>
              <a:rPr lang="ru-RU" sz="4400" dirty="0" err="1" smtClean="0"/>
              <a:t>ОнтоЭтап</a:t>
            </a:r>
            <a:r>
              <a:rPr lang="en-US" sz="4400" dirty="0" smtClean="0"/>
              <a:t>’</a:t>
            </a:r>
            <a:r>
              <a:rPr lang="ru-RU" sz="4400" dirty="0" smtClean="0"/>
              <a:t>а</a:t>
            </a:r>
            <a:r>
              <a:rPr lang="en-US" sz="4400" dirty="0" smtClean="0"/>
              <a:t>: 1</a:t>
            </a:r>
            <a:endParaRPr lang="ru-RU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6" y="1412776"/>
            <a:ext cx="7700740" cy="46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0648"/>
            <a:ext cx="8229600" cy="10129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ru-RU" altLang="ru-RU" sz="3600" dirty="0" smtClean="0"/>
              <a:t>Как составляется словарь?</a:t>
            </a:r>
            <a:br>
              <a:rPr lang="ru-RU" altLang="ru-RU" sz="3600" dirty="0" smtClean="0"/>
            </a:br>
            <a:r>
              <a:rPr lang="ru-RU" altLang="ru-RU" sz="3600" dirty="0" smtClean="0"/>
              <a:t>2. Синтаксис в словаре. </a:t>
            </a:r>
            <a:r>
              <a:rPr lang="ru-RU" altLang="ru-RU" sz="3600" dirty="0" err="1" smtClean="0"/>
              <a:t>Микросинтаксис</a:t>
            </a:r>
            <a:endParaRPr lang="en-US" altLang="ru-RU" sz="3600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84784"/>
            <a:ext cx="8712968" cy="4824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altLang="ru-RU" sz="2400" dirty="0" smtClean="0"/>
              <a:t>(4) </a:t>
            </a:r>
            <a:r>
              <a:rPr lang="ru-RU" altLang="ru-RU" sz="2400" i="1" dirty="0" smtClean="0"/>
              <a:t>Мне </a:t>
            </a:r>
            <a:r>
              <a:rPr lang="ru-RU" altLang="ru-RU" sz="2400" i="1" dirty="0"/>
              <a:t>не о чем с вами разговаривать.</a:t>
            </a:r>
          </a:p>
          <a:p>
            <a:pPr>
              <a:buNone/>
            </a:pPr>
            <a:r>
              <a:rPr lang="ru-RU" altLang="ru-RU" sz="2400" dirty="0" smtClean="0"/>
              <a:t>(5) </a:t>
            </a:r>
            <a:r>
              <a:rPr lang="ru-RU" altLang="ru-RU" sz="2400" i="1" dirty="0" smtClean="0"/>
              <a:t>Мне </a:t>
            </a:r>
            <a:r>
              <a:rPr lang="ru-RU" altLang="ru-RU" sz="2400" i="1" dirty="0"/>
              <a:t>не с кем поговорить</a:t>
            </a:r>
            <a:r>
              <a:rPr lang="ru-RU" altLang="ru-RU" sz="2400" i="1" dirty="0" smtClean="0"/>
              <a:t>.</a:t>
            </a:r>
          </a:p>
          <a:p>
            <a:pPr>
              <a:buFont typeface="Arial" charset="0"/>
              <a:buNone/>
            </a:pPr>
            <a:r>
              <a:rPr lang="ru-RU" altLang="ru-RU" sz="2400" dirty="0" smtClean="0"/>
              <a:t>В (4) и (5) орфография разделила агломераты за нас. В них все равно глагол НЕ4.</a:t>
            </a:r>
            <a:endParaRPr lang="ru-RU" altLang="ru-RU" sz="2400" dirty="0"/>
          </a:p>
          <a:p>
            <a:pPr>
              <a:buFont typeface="Arial" charset="0"/>
              <a:buNone/>
            </a:pPr>
            <a:r>
              <a:rPr lang="ru-RU" altLang="ru-RU" sz="2400" dirty="0" smtClean="0"/>
              <a:t>Есть некоторые трудности.</a:t>
            </a:r>
          </a:p>
          <a:p>
            <a:pPr marL="457200" indent="-457200">
              <a:buFont typeface="Arial" charset="0"/>
              <a:buAutoNum type="arabicParenR"/>
            </a:pPr>
            <a:r>
              <a:rPr lang="ru-RU" altLang="ru-RU" sz="2400" dirty="0" smtClean="0"/>
              <a:t>Неоднозначность единиц: </a:t>
            </a:r>
            <a:r>
              <a:rPr lang="ru-RU" altLang="ru-RU" sz="2400" i="1" dirty="0" smtClean="0"/>
              <a:t>некогда1 </a:t>
            </a:r>
            <a:r>
              <a:rPr lang="ru-RU" altLang="ru-RU" sz="2400" dirty="0" smtClean="0"/>
              <a:t>(«нет когда»), как в предложении </a:t>
            </a:r>
            <a:r>
              <a:rPr lang="ru-RU" altLang="ru-RU" sz="2400" i="1" dirty="0" smtClean="0"/>
              <a:t>Нам некогда с вами разговаривать </a:t>
            </a:r>
            <a:r>
              <a:rPr lang="ru-RU" altLang="ru-RU" sz="2400" dirty="0" smtClean="0"/>
              <a:t>и </a:t>
            </a:r>
            <a:r>
              <a:rPr lang="ru-RU" altLang="ru-RU" sz="2400" i="1" dirty="0" smtClean="0"/>
              <a:t>некогда2 </a:t>
            </a:r>
            <a:r>
              <a:rPr lang="ru-RU" altLang="ru-RU" sz="2400" dirty="0" smtClean="0"/>
              <a:t>(«давно»), как в пушкинском </a:t>
            </a:r>
            <a:r>
              <a:rPr lang="ru-RU" altLang="ru-RU" sz="2400" i="1" dirty="0" smtClean="0"/>
              <a:t>Там некогда гулял и я, но вреден север для меня.</a:t>
            </a:r>
            <a:endParaRPr lang="ru-RU" altLang="ru-RU" sz="2400" dirty="0" smtClean="0"/>
          </a:p>
          <a:p>
            <a:pPr marL="457200" indent="-457200">
              <a:buFont typeface="Arial" charset="0"/>
              <a:buAutoNum type="arabicParenR"/>
            </a:pPr>
            <a:r>
              <a:rPr lang="ru-RU" altLang="ru-RU" sz="2400" dirty="0" smtClean="0"/>
              <a:t>Неоднозначность интерпретации единиц: </a:t>
            </a:r>
            <a:r>
              <a:rPr lang="ru-RU" altLang="ru-RU" sz="2400" i="1" dirty="0" smtClean="0"/>
              <a:t>нечего1 </a:t>
            </a:r>
            <a:r>
              <a:rPr lang="ru-RU" altLang="ru-RU" sz="2400" dirty="0"/>
              <a:t>(«нет </a:t>
            </a:r>
            <a:r>
              <a:rPr lang="ru-RU" altLang="ru-RU" sz="2400" dirty="0" smtClean="0"/>
              <a:t>ничего»), как в </a:t>
            </a:r>
            <a:r>
              <a:rPr lang="ru-RU" altLang="ru-RU" sz="2400" i="1" dirty="0" smtClean="0"/>
              <a:t>нечего пить, нечего сказать</a:t>
            </a:r>
            <a:r>
              <a:rPr lang="ru-RU" altLang="ru-RU" sz="2400" dirty="0" smtClean="0"/>
              <a:t>  и нечего2 («незачем», как в </a:t>
            </a:r>
            <a:r>
              <a:rPr lang="ru-RU" altLang="ru-RU" sz="2400" i="1" dirty="0" smtClean="0"/>
              <a:t>нечего тут делать. </a:t>
            </a:r>
            <a:endParaRPr lang="ru-RU" altLang="ru-RU" sz="2400" dirty="0" smtClean="0"/>
          </a:p>
          <a:p>
            <a:pPr marL="0" indent="0">
              <a:buNone/>
            </a:pPr>
            <a:r>
              <a:rPr lang="ru-RU" altLang="ru-RU" sz="2400" dirty="0" smtClean="0"/>
              <a:t> </a:t>
            </a:r>
          </a:p>
        </p:txBody>
      </p:sp>
      <p:sp>
        <p:nvSpPr>
          <p:cNvPr id="1229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6808D-F3FC-4658-B663-47E734C762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9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983" y="260648"/>
            <a:ext cx="8229600" cy="795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400" dirty="0" smtClean="0"/>
              <a:t>Скриншот</a:t>
            </a:r>
            <a:r>
              <a:rPr lang="en-US" sz="4400" dirty="0" smtClean="0"/>
              <a:t> </a:t>
            </a:r>
            <a:r>
              <a:rPr lang="ru-RU" sz="4400" dirty="0" err="1" smtClean="0"/>
              <a:t>ОнтоЭтап</a:t>
            </a:r>
            <a:r>
              <a:rPr lang="en-US" sz="4400" dirty="0" smtClean="0"/>
              <a:t>’</a:t>
            </a:r>
            <a:r>
              <a:rPr lang="ru-RU" sz="4400" dirty="0" smtClean="0"/>
              <a:t>а</a:t>
            </a:r>
            <a:r>
              <a:rPr lang="en-US" sz="4400" dirty="0" smtClean="0"/>
              <a:t>:</a:t>
            </a:r>
            <a:r>
              <a:rPr lang="ru-RU" sz="4400" dirty="0" smtClean="0"/>
              <a:t> 2 </a:t>
            </a:r>
            <a:endParaRPr lang="ru-RU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0" y="1196752"/>
            <a:ext cx="8262495" cy="513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вал 6"/>
          <p:cNvSpPr/>
          <p:nvPr/>
        </p:nvSpPr>
        <p:spPr>
          <a:xfrm>
            <a:off x="1043608" y="2348880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978696" y="4221088"/>
            <a:ext cx="1800200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843808" y="5301208"/>
            <a:ext cx="18002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983" y="260648"/>
            <a:ext cx="8229600" cy="795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400" dirty="0" smtClean="0"/>
              <a:t>Скриншот</a:t>
            </a:r>
            <a:r>
              <a:rPr lang="en-US" sz="4400" dirty="0" smtClean="0"/>
              <a:t> </a:t>
            </a:r>
            <a:r>
              <a:rPr lang="ru-RU" sz="4400" dirty="0" err="1" smtClean="0"/>
              <a:t>ОнтоЭтап</a:t>
            </a:r>
            <a:r>
              <a:rPr lang="en-US" sz="4400" dirty="0" smtClean="0"/>
              <a:t>’</a:t>
            </a:r>
            <a:r>
              <a:rPr lang="ru-RU" sz="4400" dirty="0" smtClean="0"/>
              <a:t>а</a:t>
            </a:r>
            <a:r>
              <a:rPr lang="en-US" sz="4400" dirty="0" smtClean="0"/>
              <a:t>:</a:t>
            </a:r>
            <a:r>
              <a:rPr lang="ru-RU" sz="4400" dirty="0" smtClean="0"/>
              <a:t> 3 </a:t>
            </a:r>
            <a:endParaRPr lang="ru-RU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9" y="1199704"/>
            <a:ext cx="810536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вал 11"/>
          <p:cNvSpPr/>
          <p:nvPr/>
        </p:nvSpPr>
        <p:spPr>
          <a:xfrm>
            <a:off x="1331640" y="2601787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978695" y="4293096"/>
            <a:ext cx="1564045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843808" y="5301208"/>
            <a:ext cx="18002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9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Онтология - основа </a:t>
            </a:r>
            <a:r>
              <a:rPr lang="ru-RU" sz="4400" dirty="0"/>
              <a:t>семантического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нтология </a:t>
            </a:r>
            <a:r>
              <a:rPr lang="ru-RU" dirty="0"/>
              <a:t>выполняет двоякую роль.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одной стороны, она является  источником структурированных знаний о мире.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другой стороны,  онтология служит </a:t>
            </a:r>
            <a:r>
              <a:rPr lang="ru-RU" b="1" dirty="0"/>
              <a:t>метаязыком семантического представления.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Концепты</a:t>
            </a:r>
            <a:r>
              <a:rPr lang="ru-RU" dirty="0"/>
              <a:t>, индивиды и их формальные свойства  представляют собой те семантические элементы, из которых строятся семантические структуры.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/>
              <a:t>полнозначные русские слова интерпретируются в терминах этих семантических элементов.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Онтология - основа </a:t>
            </a:r>
            <a:r>
              <a:rPr lang="ru-RU" sz="4400" dirty="0"/>
              <a:t>семантического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Пример: </a:t>
            </a:r>
          </a:p>
          <a:p>
            <a:r>
              <a:rPr lang="ru-RU" dirty="0" smtClean="0"/>
              <a:t>Все </a:t>
            </a:r>
            <a:r>
              <a:rPr lang="ru-RU" dirty="0"/>
              <a:t>разнообразные обозначения победы/поражения в футбольном матче (</a:t>
            </a:r>
            <a:r>
              <a:rPr lang="ru-RU" i="1" dirty="0"/>
              <a:t>победить, выиграть, переиграть, разгромить, заработать 3 очка; проиграть, уступить, потерпеть поражение, оказаться сильнее/слабее </a:t>
            </a:r>
            <a:r>
              <a:rPr lang="ru-RU" dirty="0"/>
              <a:t>и др.) сводятся к одному концепту – </a:t>
            </a:r>
            <a:r>
              <a:rPr lang="es-ES_tradnl" b="1" dirty="0"/>
              <a:t>WinEvent</a:t>
            </a:r>
            <a:r>
              <a:rPr lang="ru-RU" dirty="0"/>
              <a:t>. Различие между победой и поражением отражается не на уровне концептов, а в том, как у концепта </a:t>
            </a:r>
            <a:r>
              <a:rPr lang="es-ES_tradnl" dirty="0"/>
              <a:t>WinEvent</a:t>
            </a:r>
            <a:r>
              <a:rPr lang="ru-RU" dirty="0"/>
              <a:t> заполняются роли </a:t>
            </a:r>
            <a:r>
              <a:rPr lang="es-ES_tradnl" b="1" dirty="0"/>
              <a:t>hasWinner </a:t>
            </a:r>
            <a:r>
              <a:rPr lang="ru-RU" dirty="0"/>
              <a:t>и </a:t>
            </a:r>
            <a:r>
              <a:rPr lang="es-ES_tradnl" b="1" dirty="0"/>
              <a:t>hasLoser</a:t>
            </a:r>
            <a:r>
              <a:rPr lang="ru-RU" dirty="0"/>
              <a:t>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1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Структура из нескольких концептов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993307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Наряду </a:t>
            </a:r>
            <a:r>
              <a:rPr lang="ru-RU" sz="2800" dirty="0" smtClean="0"/>
              <a:t>со словами</a:t>
            </a:r>
            <a:r>
              <a:rPr lang="ru-RU" sz="2800" dirty="0"/>
              <a:t>, которым соответствует один концепт (</a:t>
            </a:r>
            <a:r>
              <a:rPr lang="ru-RU" sz="2800" i="1" dirty="0"/>
              <a:t>победить – </a:t>
            </a:r>
            <a:r>
              <a:rPr lang="es-ES_tradnl" sz="2800" dirty="0"/>
              <a:t>WinEvent</a:t>
            </a:r>
            <a:r>
              <a:rPr lang="ru-RU" sz="2800" dirty="0"/>
              <a:t>, </a:t>
            </a:r>
            <a:r>
              <a:rPr lang="ru-RU" sz="2800" i="1" dirty="0"/>
              <a:t>футболист – </a:t>
            </a:r>
            <a:r>
              <a:rPr lang="es-ES_tradnl" sz="2800" dirty="0"/>
              <a:t>FootballPlayer </a:t>
            </a:r>
            <a:r>
              <a:rPr lang="ru-RU" sz="2800" dirty="0"/>
              <a:t>и др.), имеются и </a:t>
            </a:r>
            <a:r>
              <a:rPr lang="ru-RU" sz="2800" dirty="0" smtClean="0"/>
              <a:t>такие слова</a:t>
            </a:r>
            <a:r>
              <a:rPr lang="ru-RU" sz="2800" dirty="0"/>
              <a:t>, значение которых передается структурой, образованной из нескольких концептов</a:t>
            </a:r>
            <a:r>
              <a:rPr lang="ru-RU" sz="2400" dirty="0"/>
              <a:t>. </a:t>
            </a:r>
            <a:endParaRPr lang="ru-RU" sz="2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496944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smtClean="0"/>
              <a:t>Примеры структур из нескольких концептов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ru-RU" sz="2800" dirty="0" smtClean="0"/>
              <a:t>Слово </a:t>
            </a:r>
            <a:r>
              <a:rPr lang="ru-RU" sz="2800" i="1" dirty="0"/>
              <a:t>генерал </a:t>
            </a:r>
            <a:r>
              <a:rPr lang="ru-RU" sz="2800" dirty="0"/>
              <a:t>может обозначать воинское звание, а может обозначать </a:t>
            </a:r>
            <a:r>
              <a:rPr lang="ru-RU" sz="2800" dirty="0" smtClean="0"/>
              <a:t>человека</a:t>
            </a:r>
            <a:r>
              <a:rPr lang="ru-RU" sz="2800" dirty="0"/>
              <a:t>, имеющего это звание.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первом значении слову соответствует концепт </a:t>
            </a:r>
            <a:r>
              <a:rPr lang="es-ES_tradnl" sz="2800" dirty="0"/>
              <a:t>GeneralRank</a:t>
            </a:r>
            <a:r>
              <a:rPr lang="ru-RU" sz="2800" dirty="0"/>
              <a:t>, входящий в класс </a:t>
            </a:r>
            <a:r>
              <a:rPr lang="es-ES_tradnl" sz="2800" dirty="0" smtClean="0"/>
              <a:t>MilitaryRank</a:t>
            </a:r>
            <a:r>
              <a:rPr lang="ru-RU" sz="2800" dirty="0" smtClean="0"/>
              <a:t> </a:t>
            </a:r>
          </a:p>
          <a:p>
            <a:r>
              <a:rPr lang="ru-RU" sz="2800" dirty="0"/>
              <a:t>В</a:t>
            </a:r>
            <a:r>
              <a:rPr lang="ru-RU" sz="2800" dirty="0" smtClean="0"/>
              <a:t>о </a:t>
            </a:r>
            <a:r>
              <a:rPr lang="ru-RU" sz="2800" dirty="0"/>
              <a:t>втором случае его значение передается структурой </a:t>
            </a:r>
            <a:r>
              <a:rPr lang="es-ES_tradnl" sz="2800" dirty="0"/>
              <a:t>hasRole</a:t>
            </a:r>
            <a:r>
              <a:rPr lang="ru-RU" sz="2800" dirty="0"/>
              <a:t>(</a:t>
            </a:r>
            <a:r>
              <a:rPr lang="es-ES_tradnl" sz="2800" dirty="0"/>
              <a:t>Human</a:t>
            </a:r>
            <a:r>
              <a:rPr lang="ru-RU" sz="2800" dirty="0"/>
              <a:t>,</a:t>
            </a:r>
            <a:r>
              <a:rPr lang="es-ES_tradnl" sz="2800" dirty="0"/>
              <a:t>GeneralRank</a:t>
            </a:r>
            <a:r>
              <a:rPr lang="ru-RU" sz="2800" dirty="0"/>
              <a:t>). </a:t>
            </a:r>
            <a:endParaRPr lang="ru-RU" sz="28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 </a:t>
            </a:r>
            <a:r>
              <a:rPr lang="ru-RU" sz="2800" dirty="0"/>
              <a:t>онтологии есть концепты, соответствующие разным видам животных (</a:t>
            </a:r>
            <a:r>
              <a:rPr lang="ru-RU" sz="2800" i="1" dirty="0"/>
              <a:t>лев – </a:t>
            </a:r>
            <a:r>
              <a:rPr lang="es-ES_tradnl" sz="2800" dirty="0"/>
              <a:t>Lion</a:t>
            </a:r>
            <a:r>
              <a:rPr lang="ru-RU" sz="2800" dirty="0"/>
              <a:t>), но нет смысла постулировать специальные концепты для таких слов как </a:t>
            </a:r>
            <a:r>
              <a:rPr lang="ru-RU" sz="2800" i="1" dirty="0"/>
              <a:t>львица </a:t>
            </a:r>
            <a:r>
              <a:rPr lang="ru-RU" sz="2800" dirty="0"/>
              <a:t>или </a:t>
            </a:r>
            <a:r>
              <a:rPr lang="ru-RU" sz="2800" i="1" dirty="0"/>
              <a:t>львенок. </a:t>
            </a:r>
            <a:endParaRPr lang="ru-RU" sz="2800" i="1" dirty="0" smtClean="0"/>
          </a:p>
          <a:p>
            <a:r>
              <a:rPr lang="ru-RU" sz="2800" dirty="0" smtClean="0"/>
              <a:t>Эти </a:t>
            </a:r>
            <a:r>
              <a:rPr lang="ru-RU" sz="2800" dirty="0"/>
              <a:t>слова естественно представлять с помощью структур, объясняющих </a:t>
            </a:r>
            <a:r>
              <a:rPr lang="ru-RU" sz="2800" dirty="0" smtClean="0"/>
              <a:t>их значение через </a:t>
            </a:r>
            <a:r>
              <a:rPr lang="ru-RU" sz="2800" dirty="0"/>
              <a:t>концепт </a:t>
            </a:r>
            <a:r>
              <a:rPr lang="es-ES_tradnl" sz="2800" dirty="0"/>
              <a:t>Lion</a:t>
            </a:r>
            <a:r>
              <a:rPr lang="ru-RU" sz="2800" dirty="0"/>
              <a:t>: </a:t>
            </a:r>
            <a:r>
              <a:rPr lang="es-ES_tradnl" sz="2800" dirty="0"/>
              <a:t>hasGender</a:t>
            </a:r>
            <a:r>
              <a:rPr lang="ru-RU" sz="2800" dirty="0"/>
              <a:t>(</a:t>
            </a:r>
            <a:r>
              <a:rPr lang="es-ES_tradnl" sz="2800" dirty="0"/>
              <a:t>Lion</a:t>
            </a:r>
            <a:r>
              <a:rPr lang="ru-RU" sz="2800" dirty="0"/>
              <a:t>,</a:t>
            </a:r>
            <a:r>
              <a:rPr lang="es-ES_tradnl" sz="2800" dirty="0"/>
              <a:t>female</a:t>
            </a:r>
            <a:r>
              <a:rPr lang="ru-RU" sz="2800" dirty="0" smtClean="0"/>
              <a:t>) и </a:t>
            </a:r>
            <a:r>
              <a:rPr lang="es-ES_tradnl" sz="2800" dirty="0"/>
              <a:t>developmentalForm</a:t>
            </a:r>
            <a:r>
              <a:rPr lang="ru-RU" sz="2800" dirty="0"/>
              <a:t>(</a:t>
            </a:r>
            <a:r>
              <a:rPr lang="es-ES_tradnl" sz="2800" dirty="0"/>
              <a:t>Lion</a:t>
            </a:r>
            <a:r>
              <a:rPr lang="ru-RU" sz="2800" dirty="0"/>
              <a:t>,</a:t>
            </a:r>
            <a:r>
              <a:rPr lang="es-ES_tradnl" sz="2800" dirty="0"/>
              <a:t>NonFullyFormed</a:t>
            </a:r>
            <a:r>
              <a:rPr lang="ru-RU" sz="2800" dirty="0"/>
              <a:t>). </a:t>
            </a:r>
            <a:endParaRPr lang="ru-RU" sz="28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smtClean="0"/>
              <a:t>Примеры структур из нескольких концептов</a:t>
            </a:r>
            <a:endParaRPr lang="ru-RU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Для </a:t>
            </a:r>
            <a:r>
              <a:rPr lang="ru-RU" sz="2800" dirty="0"/>
              <a:t>языка спорта очень характерно выражение </a:t>
            </a:r>
            <a:r>
              <a:rPr lang="ru-RU" sz="2800" i="1" dirty="0"/>
              <a:t>открыть счет</a:t>
            </a:r>
            <a:r>
              <a:rPr lang="ru-RU" sz="2800" dirty="0"/>
              <a:t>, означающее ‘забить первый гол в матче, в результате чего счет становится 1:0 в пользу забившего’. </a:t>
            </a:r>
            <a:endParaRPr lang="ru-RU" sz="2800" dirty="0" smtClean="0"/>
          </a:p>
          <a:p>
            <a:r>
              <a:rPr lang="ru-RU" sz="2800" dirty="0" smtClean="0"/>
              <a:t>Это </a:t>
            </a:r>
            <a:r>
              <a:rPr lang="ru-RU" sz="2800" dirty="0"/>
              <a:t>значение также фиксируется в словаре посредством </a:t>
            </a:r>
            <a:r>
              <a:rPr lang="ru-RU" sz="2800" dirty="0" smtClean="0"/>
              <a:t>особой семантической структуры. 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smtClean="0"/>
              <a:t>Примеры структур из нескольких концептов</a:t>
            </a:r>
            <a:endParaRPr lang="ru-RU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smtClean="0"/>
              <a:t>Семантическая структура предложения </a:t>
            </a:r>
            <a:r>
              <a:rPr lang="ru-RU" sz="3600" i="1" dirty="0" smtClean="0"/>
              <a:t>Иван открыл счёт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55085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826" y="332656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Семантическая структура предложения </a:t>
            </a:r>
            <a:r>
              <a:rPr lang="ru-RU" sz="4000" i="1" dirty="0" smtClean="0"/>
              <a:t>Иван открыл счёт </a:t>
            </a:r>
            <a:r>
              <a:rPr lang="ru-RU" sz="4000" dirty="0" smtClean="0"/>
              <a:t>(2)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41368" cy="470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5785"/>
            <a:ext cx="8229600" cy="115699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ru-RU" altLang="ru-RU" sz="3600" dirty="0" smtClean="0"/>
              <a:t>Как составляется словарь?</a:t>
            </a:r>
            <a:br>
              <a:rPr lang="ru-RU" altLang="ru-RU" sz="3600" dirty="0" smtClean="0"/>
            </a:br>
            <a:r>
              <a:rPr lang="ru-RU" altLang="ru-RU" sz="3600" dirty="0" smtClean="0"/>
              <a:t>2. Синтаксис в словаре. </a:t>
            </a:r>
            <a:r>
              <a:rPr lang="ru-RU" altLang="ru-RU" sz="3600" dirty="0" err="1" smtClean="0"/>
              <a:t>Микросинтаксис</a:t>
            </a:r>
            <a:endParaRPr lang="en-US" altLang="ru-RU" sz="3600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516" y="1628800"/>
            <a:ext cx="8712968" cy="43924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altLang="ru-RU" sz="2800" i="1" dirty="0" smtClean="0"/>
              <a:t>Я всё равно буду летчиком (ВСЕ РАВНО1</a:t>
            </a:r>
            <a:r>
              <a:rPr lang="ru-RU" altLang="ru-RU" sz="2800" dirty="0" smtClean="0"/>
              <a:t>, синтаксическая </a:t>
            </a:r>
            <a:r>
              <a:rPr lang="ru-RU" altLang="ru-RU" sz="2800" dirty="0" err="1" smtClean="0"/>
              <a:t>фразема</a:t>
            </a:r>
            <a:r>
              <a:rPr lang="ru-RU" altLang="ru-RU" sz="2800" dirty="0" smtClean="0"/>
              <a:t>, сентенциальное наречие типа </a:t>
            </a:r>
            <a:r>
              <a:rPr lang="ru-RU" altLang="ru-RU" sz="2800" i="1" dirty="0" smtClean="0"/>
              <a:t>наверняка</a:t>
            </a:r>
            <a:r>
              <a:rPr lang="ru-RU" altLang="ru-RU" sz="2800" dirty="0" smtClean="0"/>
              <a:t>). </a:t>
            </a:r>
          </a:p>
          <a:p>
            <a:pPr>
              <a:lnSpc>
                <a:spcPct val="80000"/>
              </a:lnSpc>
              <a:buNone/>
            </a:pPr>
            <a:r>
              <a:rPr lang="ru-RU" altLang="ru-RU" sz="2800" i="1" dirty="0"/>
              <a:t>Мне </a:t>
            </a:r>
            <a:r>
              <a:rPr lang="ru-RU" altLang="ru-RU" sz="2800" i="1" dirty="0" smtClean="0"/>
              <a:t>всё </a:t>
            </a:r>
            <a:r>
              <a:rPr lang="ru-RU" altLang="ru-RU" sz="2800" i="1" dirty="0"/>
              <a:t>равно, куда </a:t>
            </a:r>
            <a:r>
              <a:rPr lang="ru-RU" altLang="ru-RU" sz="2800" i="1" dirty="0" smtClean="0"/>
              <a:t>ехать </a:t>
            </a:r>
            <a:r>
              <a:rPr lang="ru-RU" altLang="ru-RU" sz="2800" i="1" dirty="0"/>
              <a:t>(ВСЕ </a:t>
            </a:r>
            <a:r>
              <a:rPr lang="ru-RU" altLang="ru-RU" sz="2800" i="1" dirty="0" smtClean="0"/>
              <a:t>РАВНО2</a:t>
            </a:r>
            <a:r>
              <a:rPr lang="ru-RU" altLang="ru-RU" sz="2800" dirty="0" smtClean="0"/>
              <a:t>, </a:t>
            </a:r>
            <a:r>
              <a:rPr lang="ru-RU" altLang="ru-RU" sz="2800" dirty="0"/>
              <a:t>синтаксическая </a:t>
            </a:r>
            <a:r>
              <a:rPr lang="ru-RU" altLang="ru-RU" sz="2800" dirty="0" err="1"/>
              <a:t>фразема</a:t>
            </a:r>
            <a:r>
              <a:rPr lang="ru-RU" altLang="ru-RU" sz="2800" dirty="0"/>
              <a:t>, </a:t>
            </a:r>
            <a:r>
              <a:rPr lang="ru-RU" altLang="ru-RU" sz="2800" dirty="0" smtClean="0"/>
              <a:t>предикативное наречие типа </a:t>
            </a:r>
            <a:r>
              <a:rPr lang="ru-RU" altLang="ru-RU" sz="2800" i="1" dirty="0" smtClean="0"/>
              <a:t>безразлично</a:t>
            </a:r>
            <a:r>
              <a:rPr lang="ru-RU" altLang="ru-RU" sz="2800" dirty="0" smtClean="0"/>
              <a:t>). </a:t>
            </a:r>
            <a:endParaRPr lang="ru-RU" altLang="ru-RU" sz="2800" dirty="0"/>
          </a:p>
          <a:p>
            <a:pPr>
              <a:lnSpc>
                <a:spcPct val="80000"/>
              </a:lnSpc>
              <a:buNone/>
            </a:pPr>
            <a:r>
              <a:rPr lang="ru-RU" altLang="ru-RU" sz="2800" i="1" dirty="0" smtClean="0"/>
              <a:t>Сняться в плохом фильме – всё равно, что плюнуть в вечность </a:t>
            </a:r>
            <a:r>
              <a:rPr lang="ru-RU" altLang="ru-RU" sz="2800" dirty="0" smtClean="0"/>
              <a:t>- Фаина Раневская. (</a:t>
            </a:r>
            <a:r>
              <a:rPr lang="ru-RU" altLang="ru-RU" sz="2800" i="1" dirty="0"/>
              <a:t>(ВСЕ </a:t>
            </a:r>
            <a:r>
              <a:rPr lang="ru-RU" altLang="ru-RU" sz="2800" i="1" dirty="0" smtClean="0"/>
              <a:t>РАВНО3</a:t>
            </a:r>
            <a:r>
              <a:rPr lang="ru-RU" altLang="ru-RU" sz="2800" dirty="0" smtClean="0"/>
              <a:t>, </a:t>
            </a:r>
            <a:r>
              <a:rPr lang="ru-RU" altLang="ru-RU" sz="2800" dirty="0"/>
              <a:t>синтаксическая </a:t>
            </a:r>
            <a:r>
              <a:rPr lang="ru-RU" altLang="ru-RU" sz="2800" dirty="0" err="1"/>
              <a:t>фразема</a:t>
            </a:r>
            <a:r>
              <a:rPr lang="ru-RU" altLang="ru-RU" sz="2800" dirty="0"/>
              <a:t>, предикативное наречие типа </a:t>
            </a:r>
            <a:r>
              <a:rPr lang="ru-RU" altLang="ru-RU" sz="2800" i="1" dirty="0" smtClean="0"/>
              <a:t>равносильно</a:t>
            </a:r>
            <a:r>
              <a:rPr lang="ru-RU" altLang="ru-RU" sz="2800" dirty="0" smtClean="0"/>
              <a:t>). </a:t>
            </a:r>
            <a:endParaRPr lang="ru-RU" alt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altLang="ru-RU" sz="2800" dirty="0" smtClean="0"/>
              <a:t>Все три единицы надо представлять в словаре и тщательно описывать.</a:t>
            </a:r>
          </a:p>
        </p:txBody>
      </p:sp>
      <p:sp>
        <p:nvSpPr>
          <p:cNvPr id="1229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6808D-F3FC-4658-B663-47E734C762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Семантическая структура предложения </a:t>
            </a:r>
            <a:r>
              <a:rPr lang="ru-RU" sz="4000" i="1" dirty="0" smtClean="0"/>
              <a:t>Иван открыл счёт </a:t>
            </a:r>
            <a:r>
              <a:rPr lang="ru-RU" sz="4000" dirty="0" smtClean="0"/>
              <a:t>(3)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84784"/>
            <a:ext cx="7992889" cy="486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Другие примеры семантических структур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Иван дружит с Петром.</a:t>
            </a:r>
          </a:p>
          <a:p>
            <a:pPr marL="0" indent="0">
              <a:buNone/>
            </a:pPr>
            <a:r>
              <a:rPr lang="en-US" sz="2000" dirty="0" err="1" smtClean="0"/>
              <a:t>hasName</a:t>
            </a:r>
            <a:r>
              <a:rPr lang="en-US" sz="2000" dirty="0" smtClean="0"/>
              <a:t>(Human_1_1</a:t>
            </a:r>
            <a:r>
              <a:rPr lang="en-US" sz="2000" dirty="0"/>
              <a:t>,"Ivan"^^</a:t>
            </a:r>
            <a:r>
              <a:rPr lang="en-US" sz="2000" dirty="0" err="1"/>
              <a:t>xsd:string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hasObject</a:t>
            </a:r>
            <a:r>
              <a:rPr lang="en-US" sz="2000" dirty="0"/>
              <a:t>(BeFriends_1_1,Human_1_1)</a:t>
            </a:r>
          </a:p>
          <a:p>
            <a:pPr marL="0" indent="0">
              <a:buNone/>
            </a:pPr>
            <a:r>
              <a:rPr lang="en-US" sz="2000" dirty="0"/>
              <a:t>hasObject2(BeFriends_1_1,Human_1_2)</a:t>
            </a:r>
          </a:p>
          <a:p>
            <a:pPr marL="0" indent="0">
              <a:buNone/>
            </a:pPr>
            <a:r>
              <a:rPr lang="en-US" sz="2000" dirty="0" err="1"/>
              <a:t>hasName</a:t>
            </a:r>
            <a:r>
              <a:rPr lang="en-US" sz="2000" dirty="0"/>
              <a:t>(Human_1_2,"Peter"^^</a:t>
            </a:r>
            <a:r>
              <a:rPr lang="en-US" sz="2000" dirty="0" err="1"/>
              <a:t>xsd:string</a:t>
            </a:r>
            <a:r>
              <a:rPr lang="en-US" sz="2000" dirty="0"/>
              <a:t>)</a:t>
            </a:r>
          </a:p>
          <a:p>
            <a:r>
              <a:rPr lang="ru-RU" sz="2000" b="1" dirty="0" smtClean="0"/>
              <a:t>Иван </a:t>
            </a:r>
            <a:r>
              <a:rPr lang="ru-RU" sz="2000" b="1" dirty="0"/>
              <a:t>считает Петра своим другом.</a:t>
            </a:r>
          </a:p>
          <a:p>
            <a:pPr marL="0" indent="0">
              <a:buNone/>
            </a:pPr>
            <a:r>
              <a:rPr lang="en-US" sz="2000" dirty="0" err="1" smtClean="0"/>
              <a:t>hasName</a:t>
            </a:r>
            <a:r>
              <a:rPr lang="en-US" sz="2000" dirty="0" smtClean="0"/>
              <a:t>(Human_1_1</a:t>
            </a:r>
            <a:r>
              <a:rPr lang="en-US" sz="2000" dirty="0"/>
              <a:t>,"Ivan"^^</a:t>
            </a:r>
            <a:r>
              <a:rPr lang="en-US" sz="2000" dirty="0" err="1"/>
              <a:t>xsd:string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hasAgent</a:t>
            </a:r>
            <a:r>
              <a:rPr lang="en-US" sz="2000" dirty="0"/>
              <a:t>(BelieveThat_1_1,Human_1_1)</a:t>
            </a:r>
          </a:p>
          <a:p>
            <a:pPr marL="0" indent="0">
              <a:buNone/>
            </a:pPr>
            <a:r>
              <a:rPr lang="en-US" sz="2000" dirty="0" err="1"/>
              <a:t>hasObject</a:t>
            </a:r>
            <a:r>
              <a:rPr lang="en-US" sz="2000" dirty="0"/>
              <a:t>(BelieveThat_1_1,BeFriends_1_1)</a:t>
            </a:r>
          </a:p>
          <a:p>
            <a:pPr marL="0" indent="0">
              <a:buNone/>
            </a:pPr>
            <a:r>
              <a:rPr lang="en-US" sz="2000" dirty="0" err="1"/>
              <a:t>hasName</a:t>
            </a:r>
            <a:r>
              <a:rPr lang="en-US" sz="2000" dirty="0"/>
              <a:t>(Human_1_2,"Peter"^^</a:t>
            </a:r>
            <a:r>
              <a:rPr lang="en-US" sz="2000" dirty="0" err="1"/>
              <a:t>xsd:string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hasObject</a:t>
            </a:r>
            <a:r>
              <a:rPr lang="en-US" sz="2000" dirty="0"/>
              <a:t>(BeFriends_1_1,Human_1_2)</a:t>
            </a:r>
          </a:p>
          <a:p>
            <a:pPr marL="0" indent="0">
              <a:buNone/>
            </a:pPr>
            <a:r>
              <a:rPr lang="en-US" sz="2000" dirty="0"/>
              <a:t>hasObject2(BeFriends_1_1,Human_1_1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Другие примеры семантических структур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 smtClean="0"/>
              <a:t>Иван </a:t>
            </a:r>
            <a:r>
              <a:rPr lang="ru-RU" sz="2000" b="1" dirty="0"/>
              <a:t>- тренер.</a:t>
            </a:r>
          </a:p>
          <a:p>
            <a:pPr marL="0" indent="0">
              <a:buNone/>
            </a:pPr>
            <a:r>
              <a:rPr lang="en-US" sz="2000" dirty="0" err="1" smtClean="0"/>
              <a:t>hasName</a:t>
            </a:r>
            <a:r>
              <a:rPr lang="en-US" sz="2000" dirty="0" smtClean="0"/>
              <a:t>(Human_1_1</a:t>
            </a:r>
            <a:r>
              <a:rPr lang="en-US" sz="2000" dirty="0"/>
              <a:t>,"Ivan"^^</a:t>
            </a:r>
            <a:r>
              <a:rPr lang="en-US" sz="2000" dirty="0" err="1"/>
              <a:t>xsd:string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hasRole</a:t>
            </a:r>
            <a:r>
              <a:rPr lang="en-US" sz="2000" dirty="0" smtClean="0"/>
              <a:t>(Human_1_1,CoachRole_1_1</a:t>
            </a:r>
            <a:r>
              <a:rPr lang="en-US" sz="2000" dirty="0"/>
              <a:t>)</a:t>
            </a:r>
          </a:p>
          <a:p>
            <a:r>
              <a:rPr lang="ru-RU" sz="2000" dirty="0" smtClean="0"/>
              <a:t>Тренер </a:t>
            </a:r>
            <a:r>
              <a:rPr lang="ru-RU" sz="2000" dirty="0"/>
              <a:t>вошел в комнату.</a:t>
            </a:r>
          </a:p>
          <a:p>
            <a:pPr marL="0" indent="0">
              <a:buNone/>
            </a:pPr>
            <a:r>
              <a:rPr lang="en-US" sz="2000" dirty="0" err="1" smtClean="0"/>
              <a:t>hasRole</a:t>
            </a:r>
            <a:r>
              <a:rPr lang="en-US" sz="2000" dirty="0" smtClean="0"/>
              <a:t>(Human_1_1,CoachRole_1_1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hasAgent</a:t>
            </a:r>
            <a:r>
              <a:rPr lang="en-US" sz="2000" dirty="0"/>
              <a:t>(Translocation_1_1,Human_1_1)</a:t>
            </a:r>
          </a:p>
          <a:p>
            <a:pPr marL="0" indent="0">
              <a:buNone/>
            </a:pPr>
            <a:r>
              <a:rPr lang="en-US" sz="2000" dirty="0" err="1"/>
              <a:t>hasTerminalPoint</a:t>
            </a:r>
            <a:r>
              <a:rPr lang="en-US" sz="2000" dirty="0"/>
              <a:t>(Translocation_1_1,Room_1_1)</a:t>
            </a:r>
          </a:p>
          <a:p>
            <a:r>
              <a:rPr lang="ru-RU" sz="2000" b="1" dirty="0" smtClean="0"/>
              <a:t>Тренер </a:t>
            </a:r>
            <a:r>
              <a:rPr lang="ru-RU" sz="2000" b="1" dirty="0"/>
              <a:t>Иван вошел в комнату.</a:t>
            </a:r>
          </a:p>
          <a:p>
            <a:pPr marL="0" indent="0">
              <a:buNone/>
            </a:pPr>
            <a:r>
              <a:rPr lang="en-US" sz="2000" dirty="0" err="1" smtClean="0"/>
              <a:t>hasName</a:t>
            </a:r>
            <a:r>
              <a:rPr lang="en-US" sz="2000" dirty="0" smtClean="0"/>
              <a:t>(Human_1_1</a:t>
            </a:r>
            <a:r>
              <a:rPr lang="en-US" sz="2000" dirty="0"/>
              <a:t>,"Ivan"^^</a:t>
            </a:r>
            <a:r>
              <a:rPr lang="en-US" sz="2000" dirty="0" err="1"/>
              <a:t>xsd:string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hasRole</a:t>
            </a:r>
            <a:r>
              <a:rPr lang="en-US" sz="2000" dirty="0"/>
              <a:t>(Human_1_1,CoachRole_1_1)</a:t>
            </a:r>
          </a:p>
          <a:p>
            <a:pPr marL="0" indent="0">
              <a:buNone/>
            </a:pPr>
            <a:r>
              <a:rPr lang="en-US" sz="2000" dirty="0" err="1"/>
              <a:t>hasAgent</a:t>
            </a:r>
            <a:r>
              <a:rPr lang="en-US" sz="2000" dirty="0"/>
              <a:t>(Translocation_1_1,Human_1_1)</a:t>
            </a:r>
          </a:p>
          <a:p>
            <a:pPr marL="0" indent="0">
              <a:buNone/>
            </a:pPr>
            <a:r>
              <a:rPr lang="en-US" sz="2000" dirty="0" err="1"/>
              <a:t>hasTerminalPoint</a:t>
            </a:r>
            <a:r>
              <a:rPr lang="en-US" sz="2000" dirty="0"/>
              <a:t>(Translocation_1_1,Room_1_1)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1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smtClean="0"/>
              <a:t>Правила контекстной интерпретации (</a:t>
            </a:r>
            <a:r>
              <a:rPr lang="ru-RU" sz="3600" dirty="0" err="1" smtClean="0"/>
              <a:t>шифтеры</a:t>
            </a:r>
            <a:r>
              <a:rPr lang="ru-RU" sz="3600" dirty="0" smtClean="0"/>
              <a:t> и т.п.)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853136"/>
          </a:xfrm>
        </p:spPr>
        <p:txBody>
          <a:bodyPr>
            <a:noAutofit/>
          </a:bodyPr>
          <a:lstStyle/>
          <a:p>
            <a:r>
              <a:rPr lang="ru-RU" sz="2800" dirty="0"/>
              <a:t>Часто связь между ЕЯ и онтологией понимается как установление соответствия между выражениями ЕЯ и элементами онтологии (</a:t>
            </a:r>
            <a:r>
              <a:rPr lang="en-GB" sz="2800" dirty="0"/>
              <a:t>mapping textual expressions to ontology nodes</a:t>
            </a:r>
            <a:r>
              <a:rPr lang="ru-RU" sz="2800" dirty="0"/>
              <a:t>, </a:t>
            </a:r>
            <a:r>
              <a:rPr lang="en-GB" sz="2800" dirty="0"/>
              <a:t>ontology population</a:t>
            </a:r>
            <a:r>
              <a:rPr lang="ru-RU" sz="2800" dirty="0"/>
              <a:t>). Однако далеко не всегда </a:t>
            </a:r>
            <a:r>
              <a:rPr lang="ru-RU" sz="2800" dirty="0" smtClean="0"/>
              <a:t>выражения </a:t>
            </a:r>
            <a:r>
              <a:rPr lang="ru-RU" sz="2800" dirty="0"/>
              <a:t>имеют фиксированный онтологический коррелят.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</a:t>
            </a:r>
            <a:r>
              <a:rPr lang="ru-RU" sz="2800" dirty="0" smtClean="0"/>
              <a:t>выражение </a:t>
            </a:r>
            <a:r>
              <a:rPr lang="ru-RU" sz="2800" i="1" dirty="0" smtClean="0"/>
              <a:t>местный </a:t>
            </a:r>
            <a:r>
              <a:rPr lang="ru-RU" sz="2800" i="1" dirty="0"/>
              <a:t>собор </a:t>
            </a:r>
            <a:r>
              <a:rPr lang="ru-RU" sz="2800" dirty="0" smtClean="0"/>
              <a:t>соответствует </a:t>
            </a:r>
            <a:r>
              <a:rPr lang="ru-RU" sz="2800" dirty="0"/>
              <a:t>разным индивидам </a:t>
            </a:r>
            <a:r>
              <a:rPr lang="ru-RU" sz="2800" dirty="0" smtClean="0"/>
              <a:t>в </a:t>
            </a:r>
            <a:r>
              <a:rPr lang="ru-RU" sz="2800" dirty="0"/>
              <a:t>зависимости от того, в каком контексте это выражение употреблено. </a:t>
            </a:r>
            <a:endParaRPr lang="ru-RU" sz="2800" dirty="0" smtClean="0"/>
          </a:p>
          <a:p>
            <a:r>
              <a:rPr lang="ru-RU" sz="2800" dirty="0" smtClean="0"/>
              <a:t>Во </a:t>
            </a:r>
            <a:r>
              <a:rPr lang="ru-RU" sz="2800" dirty="0"/>
              <a:t>всех таких случаях пишется специальное правило контекстной интерпретации. 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Гранулярность </a:t>
            </a:r>
            <a:br>
              <a:rPr lang="ru-RU" sz="4400" dirty="0" smtClean="0"/>
            </a:br>
            <a:r>
              <a:rPr lang="ru-RU" sz="4400" dirty="0" smtClean="0"/>
              <a:t>семантического представления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В зависимости от </a:t>
            </a:r>
            <a:r>
              <a:rPr lang="ru-RU" sz="3200" dirty="0" smtClean="0"/>
              <a:t>приложения, для которого строится </a:t>
            </a:r>
            <a:r>
              <a:rPr lang="ru-RU" sz="3200" dirty="0"/>
              <a:t>онтология и какие задачи будут решаться с ее помощью,  выбирается та или иная гранулярность представления семантики. </a:t>
            </a:r>
            <a:endParaRPr lang="ru-RU" sz="32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Гранулярность </a:t>
            </a:r>
            <a:br>
              <a:rPr lang="ru-RU" sz="4400" dirty="0" smtClean="0"/>
            </a:br>
            <a:r>
              <a:rPr lang="ru-RU" sz="4400" dirty="0" smtClean="0"/>
              <a:t>семантического представления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smtClean="0"/>
              <a:t>Пример: </a:t>
            </a:r>
          </a:p>
          <a:p>
            <a:r>
              <a:rPr lang="ru-RU" sz="2800" dirty="0" smtClean="0"/>
              <a:t>Онтология </a:t>
            </a:r>
            <a:r>
              <a:rPr lang="ru-RU" sz="2800" dirty="0"/>
              <a:t>может сказать про гол, что это </a:t>
            </a:r>
            <a:r>
              <a:rPr lang="ru-RU" sz="2800" dirty="0" smtClean="0"/>
              <a:t>событие, </a:t>
            </a:r>
            <a:r>
              <a:rPr lang="ru-RU" sz="2800" dirty="0"/>
              <a:t>которое может произойти во время футбольного </a:t>
            </a:r>
            <a:r>
              <a:rPr lang="ru-RU" sz="2800" dirty="0" smtClean="0"/>
              <a:t>матча (так сделано в </a:t>
            </a:r>
            <a:r>
              <a:rPr lang="ru-RU" sz="2800" dirty="0"/>
              <a:t>специализированной онтологии футбола  </a:t>
            </a:r>
            <a:r>
              <a:rPr lang="ru-RU" sz="2400" u="sng" dirty="0"/>
              <a:t>http://www.lgi2p.ema.fr/~</a:t>
            </a:r>
            <a:r>
              <a:rPr lang="ru-RU" sz="2400" u="sng" dirty="0" smtClean="0"/>
              <a:t>ranwezs/ontologies/soccerV2.0.daml)</a:t>
            </a:r>
            <a:r>
              <a:rPr lang="ru-RU" sz="2400" dirty="0" smtClean="0"/>
              <a:t>. </a:t>
            </a:r>
          </a:p>
          <a:p>
            <a:r>
              <a:rPr lang="ru-RU" sz="2800" dirty="0" smtClean="0"/>
              <a:t>Этот </a:t>
            </a:r>
            <a:r>
              <a:rPr lang="ru-RU" sz="2800" dirty="0"/>
              <a:t>уровень экспликации вполне достаточен для того, чтобы использовать эту онтологию для разметки  онтологическими концептами футбольных репортажей. 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8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Гранулярность </a:t>
            </a:r>
            <a:br>
              <a:rPr lang="ru-RU" sz="4400" dirty="0" smtClean="0"/>
            </a:br>
            <a:r>
              <a:rPr lang="ru-RU" sz="4400" dirty="0" smtClean="0"/>
              <a:t>семантического представления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Однако </a:t>
            </a:r>
            <a:r>
              <a:rPr lang="ru-RU" sz="2800" dirty="0"/>
              <a:t>он не дает </a:t>
            </a:r>
            <a:r>
              <a:rPr lang="ru-RU" sz="2800" dirty="0" smtClean="0"/>
              <a:t>представления </a:t>
            </a:r>
            <a:r>
              <a:rPr lang="ru-RU" sz="2800" dirty="0"/>
              <a:t>о том, в чем именно состоит это событие, и не позволяет делать </a:t>
            </a:r>
            <a:r>
              <a:rPr lang="ru-RU" sz="2800" dirty="0" smtClean="0"/>
              <a:t>сложных умозаключений</a:t>
            </a:r>
            <a:r>
              <a:rPr lang="ru-RU" sz="2800" dirty="0"/>
              <a:t>, требующих такого понимания.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 err="1"/>
              <a:t>OntoEtap</a:t>
            </a:r>
            <a:r>
              <a:rPr lang="ru-RU" sz="2800" dirty="0"/>
              <a:t> </a:t>
            </a:r>
            <a:r>
              <a:rPr lang="ru-RU" sz="2800" dirty="0" smtClean="0"/>
              <a:t>имеется </a:t>
            </a:r>
            <a:r>
              <a:rPr lang="ru-RU" sz="2800" dirty="0"/>
              <a:t>концепт, соответствующий событию </a:t>
            </a:r>
            <a:r>
              <a:rPr lang="ru-RU" sz="2800" i="1" dirty="0"/>
              <a:t>гол </a:t>
            </a:r>
            <a:r>
              <a:rPr lang="ru-RU" sz="2800" dirty="0"/>
              <a:t>– </a:t>
            </a:r>
            <a:r>
              <a:rPr lang="es-ES_tradnl" sz="2800" dirty="0"/>
              <a:t>GoalEvent</a:t>
            </a:r>
            <a:r>
              <a:rPr lang="ru-RU" sz="2800" dirty="0"/>
              <a:t>. </a:t>
            </a:r>
            <a:r>
              <a:rPr lang="ru-RU" sz="2800" dirty="0" smtClean="0"/>
              <a:t>Он снабжен </a:t>
            </a:r>
            <a:r>
              <a:rPr lang="ru-RU" sz="2800" dirty="0"/>
              <a:t>описанием, которое  трактует его как </a:t>
            </a:r>
            <a:r>
              <a:rPr lang="ru-RU" sz="2800" dirty="0" smtClean="0"/>
              <a:t>скрипт, образованный </a:t>
            </a:r>
            <a:r>
              <a:rPr lang="ru-RU" sz="2800" dirty="0"/>
              <a:t>тремя событиями, связанными причинной связью</a:t>
            </a:r>
            <a:r>
              <a:rPr lang="ru-RU" sz="2800" dirty="0" smtClean="0"/>
              <a:t>: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 smtClean="0"/>
              <a:t>Гранулярность </a:t>
            </a:r>
            <a:br>
              <a:rPr lang="ru-RU" sz="4400" dirty="0" smtClean="0"/>
            </a:br>
            <a:r>
              <a:rPr lang="ru-RU" sz="4400" dirty="0" smtClean="0"/>
              <a:t>семантического представления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39170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Ситуация </a:t>
            </a:r>
            <a:r>
              <a:rPr lang="es-ES_tradnl" sz="2800" dirty="0"/>
              <a:t>GoalEvent </a:t>
            </a:r>
            <a:r>
              <a:rPr lang="ru-RU" sz="2800" dirty="0"/>
              <a:t>имеет место тогда, когда: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smtClean="0"/>
              <a:t>Игрок, принадлежащий команде </a:t>
            </a:r>
            <a:r>
              <a:rPr lang="en-US" sz="2800" dirty="0" smtClean="0"/>
              <a:t>Team-1</a:t>
            </a:r>
            <a:r>
              <a:rPr lang="ru-RU" sz="2800" dirty="0" smtClean="0"/>
              <a:t>, бьет по мячу в направлении </a:t>
            </a:r>
            <a:r>
              <a:rPr lang="en-US" sz="2800" dirty="0" err="1" smtClean="0"/>
              <a:t>GoalArea</a:t>
            </a:r>
            <a:r>
              <a:rPr lang="en-US" sz="2800" dirty="0" smtClean="0"/>
              <a:t> </a:t>
            </a:r>
            <a:r>
              <a:rPr lang="ru-RU" sz="2800" dirty="0" smtClean="0"/>
              <a:t>команды</a:t>
            </a:r>
            <a:r>
              <a:rPr lang="en-US" sz="2800" dirty="0" smtClean="0"/>
              <a:t> </a:t>
            </a:r>
            <a:r>
              <a:rPr lang="en-US" sz="2800" dirty="0"/>
              <a:t>Team-2.</a:t>
            </a:r>
            <a:endParaRPr lang="ru-RU" sz="2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smtClean="0"/>
              <a:t>В результате мяч оказывается в </a:t>
            </a:r>
            <a:r>
              <a:rPr lang="en-US" sz="2800" dirty="0" err="1" smtClean="0"/>
              <a:t>GoalArea</a:t>
            </a:r>
            <a:r>
              <a:rPr lang="en-US" sz="2800" dirty="0" smtClean="0"/>
              <a:t> </a:t>
            </a:r>
            <a:r>
              <a:rPr lang="ru-RU" sz="2800" dirty="0" smtClean="0"/>
              <a:t>команды</a:t>
            </a:r>
            <a:r>
              <a:rPr lang="en-US" sz="2800" dirty="0" smtClean="0"/>
              <a:t> </a:t>
            </a:r>
            <a:r>
              <a:rPr lang="en-US" sz="2800" dirty="0"/>
              <a:t>Team-2. </a:t>
            </a:r>
            <a:endParaRPr lang="ru-RU" sz="2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smtClean="0"/>
              <a:t>В результате число очков команды </a:t>
            </a:r>
            <a:r>
              <a:rPr lang="en-US" sz="2800" dirty="0" smtClean="0"/>
              <a:t>Team-1</a:t>
            </a:r>
            <a:r>
              <a:rPr lang="ru-RU" sz="2800" dirty="0" smtClean="0"/>
              <a:t> увеличивается на единицу</a:t>
            </a:r>
            <a:r>
              <a:rPr lang="en-US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Все это можно </a:t>
            </a:r>
            <a:r>
              <a:rPr lang="ru-RU" sz="2800" dirty="0" smtClean="0"/>
              <a:t>записать </a:t>
            </a:r>
            <a:r>
              <a:rPr lang="ru-RU" sz="2800" dirty="0" smtClean="0"/>
              <a:t>на </a:t>
            </a:r>
            <a:r>
              <a:rPr lang="ru-RU" sz="2800" dirty="0"/>
              <a:t>формальном языке.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/>
              <a:t>Гранулярность </a:t>
            </a:r>
            <a:br>
              <a:rPr lang="ru-RU" sz="4400" dirty="0"/>
            </a:br>
            <a:r>
              <a:rPr lang="ru-RU" sz="4400" dirty="0"/>
              <a:t>семантического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Разложение понятия гола на несколько компонентов позволяет получить адекватное представление выражений, в которых эти компоненты актуализуются.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Пример: </a:t>
            </a:r>
            <a:r>
              <a:rPr lang="ru-RU" dirty="0" smtClean="0"/>
              <a:t>Фраза </a:t>
            </a:r>
            <a:r>
              <a:rPr lang="ru-RU" i="1" dirty="0" smtClean="0"/>
              <a:t>Забить </a:t>
            </a:r>
            <a:r>
              <a:rPr lang="ru-RU" i="1" dirty="0"/>
              <a:t>гол головой </a:t>
            </a:r>
            <a:r>
              <a:rPr lang="ru-RU" i="1" dirty="0" smtClean="0"/>
              <a:t>с </a:t>
            </a:r>
            <a:r>
              <a:rPr lang="ru-RU" i="1" dirty="0"/>
              <a:t>10 </a:t>
            </a:r>
            <a:r>
              <a:rPr lang="ru-RU" i="1" dirty="0" smtClean="0"/>
              <a:t>метров</a:t>
            </a:r>
            <a:r>
              <a:rPr lang="ru-RU" dirty="0" smtClean="0"/>
              <a:t> </a:t>
            </a:r>
            <a:r>
              <a:rPr lang="ru-RU" dirty="0"/>
              <a:t>может быть понята только с учетом того, что событие гола включает в свой состав удар по мячу – ср. </a:t>
            </a:r>
            <a:r>
              <a:rPr lang="ru-RU" i="1" dirty="0"/>
              <a:t>удар головой (с 10 метров)</a:t>
            </a:r>
            <a:r>
              <a:rPr lang="ru-RU" dirty="0"/>
              <a:t>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400" dirty="0"/>
              <a:t>Гранулярность </a:t>
            </a:r>
            <a:br>
              <a:rPr lang="ru-RU" sz="4400" dirty="0"/>
            </a:br>
            <a:r>
              <a:rPr lang="ru-RU" sz="4400" dirty="0"/>
              <a:t>семантического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ru-RU" sz="2600" dirty="0" smtClean="0"/>
              <a:t>Кроме </a:t>
            </a:r>
            <a:r>
              <a:rPr lang="ru-RU" sz="2600" dirty="0"/>
              <a:t>того, описание события в виде скрипта </a:t>
            </a:r>
            <a:r>
              <a:rPr lang="ru-RU" sz="2600" dirty="0" smtClean="0"/>
              <a:t>позволяет опознать </a:t>
            </a:r>
            <a:r>
              <a:rPr lang="ru-RU" sz="2600" dirty="0"/>
              <a:t>это событие даже тогда, когда в тексте упомянут только один из его компонентов.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b="1" dirty="0" smtClean="0"/>
              <a:t>Примеры: </a:t>
            </a:r>
            <a:r>
              <a:rPr lang="ru-RU" sz="2600" dirty="0"/>
              <a:t>с</a:t>
            </a:r>
            <a:r>
              <a:rPr lang="ru-RU" sz="2600" dirty="0" smtClean="0"/>
              <a:t>ледующие фразы не </a:t>
            </a:r>
            <a:r>
              <a:rPr lang="ru-RU" sz="2600" dirty="0"/>
              <a:t>содержат </a:t>
            </a:r>
            <a:r>
              <a:rPr lang="ru-RU" sz="2600" dirty="0" smtClean="0"/>
              <a:t>слова </a:t>
            </a:r>
            <a:r>
              <a:rPr lang="ru-RU" sz="2600" i="1" dirty="0"/>
              <a:t>гол</a:t>
            </a:r>
            <a:r>
              <a:rPr lang="ru-RU" sz="2600" dirty="0"/>
              <a:t>, но тем не менее очевидным образом описывают именно это событие: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i="1" dirty="0" err="1" smtClean="0"/>
              <a:t>Месси</a:t>
            </a:r>
            <a:r>
              <a:rPr lang="ru-RU" sz="2600" i="1" dirty="0" smtClean="0"/>
              <a:t> </a:t>
            </a:r>
            <a:r>
              <a:rPr lang="ru-RU" sz="2600" i="1" dirty="0"/>
              <a:t>отправил мяч в левый верхний угол.</a:t>
            </a:r>
            <a:r>
              <a:rPr lang="ru-RU" sz="2600" dirty="0"/>
              <a:t>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i="1" dirty="0" smtClean="0"/>
              <a:t>На </a:t>
            </a:r>
            <a:r>
              <a:rPr lang="ru-RU" sz="2600" i="1" dirty="0"/>
              <a:t>35 минуте мяч снова оказался в сетке ворот Ювентуса. </a:t>
            </a:r>
            <a:endParaRPr lang="ru-RU" sz="2600" i="1" dirty="0" smtClean="0"/>
          </a:p>
          <a:p>
            <a:pPr marL="0" indent="0">
              <a:buNone/>
            </a:pPr>
            <a:r>
              <a:rPr lang="ru-RU" sz="2600" i="1" dirty="0" smtClean="0"/>
              <a:t>Сильный </a:t>
            </a:r>
            <a:r>
              <a:rPr lang="ru-RU" sz="2600" i="1" dirty="0"/>
              <a:t>удар Рональдо с центра поля, и счет становится 2:2</a:t>
            </a:r>
            <a:r>
              <a:rPr lang="ru-RU" sz="2600" i="1" dirty="0" smtClean="0"/>
              <a:t>.</a:t>
            </a: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467CD-2B4E-411E-A012-4B72822A8BEA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0849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ru-RU" altLang="ru-RU" sz="3600" dirty="0" smtClean="0"/>
              <a:t>Как составляется словарь?</a:t>
            </a:r>
            <a:br>
              <a:rPr lang="ru-RU" altLang="ru-RU" sz="3600" dirty="0" smtClean="0"/>
            </a:br>
            <a:r>
              <a:rPr lang="ru-RU" altLang="ru-RU" sz="3600" dirty="0" smtClean="0"/>
              <a:t>2. Синтаксис в словаре. </a:t>
            </a:r>
            <a:r>
              <a:rPr lang="ru-RU" altLang="ru-RU" sz="3600" dirty="0" err="1" smtClean="0"/>
              <a:t>Микросинтаксис</a:t>
            </a:r>
            <a:endParaRPr lang="en-US" altLang="ru-RU" sz="3600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40768"/>
            <a:ext cx="7778824" cy="5142582"/>
          </a:xfrm>
        </p:spPr>
        <p:txBody>
          <a:bodyPr>
            <a:normAutofit lnSpcReduction="10000"/>
          </a:bodyPr>
          <a:lstStyle/>
          <a:p>
            <a:pPr marL="180000" indent="-180000">
              <a:spcBef>
                <a:spcPts val="0"/>
              </a:spcBef>
              <a:buFont typeface="Arial" charset="0"/>
              <a:buNone/>
            </a:pPr>
            <a:r>
              <a:rPr lang="ru-RU" altLang="ru-RU" sz="2400" dirty="0" smtClean="0"/>
              <a:t>(1) </a:t>
            </a:r>
            <a:r>
              <a:rPr lang="ru-RU" altLang="ru-RU" sz="2400" i="1" dirty="0" smtClean="0"/>
              <a:t>Черта с два я приду.</a:t>
            </a:r>
          </a:p>
          <a:p>
            <a:pPr marL="180000" indent="-180000">
              <a:spcBef>
                <a:spcPts val="0"/>
              </a:spcBef>
              <a:buFont typeface="Arial" charset="0"/>
              <a:buNone/>
            </a:pPr>
            <a:r>
              <a:rPr lang="ru-RU" altLang="ru-RU" sz="2400" dirty="0" smtClean="0"/>
              <a:t>(2) </a:t>
            </a:r>
            <a:r>
              <a:rPr lang="ru-RU" altLang="ru-RU" sz="2400" i="1" dirty="0" smtClean="0"/>
              <a:t>Черта с два ты получишь!</a:t>
            </a:r>
          </a:p>
          <a:p>
            <a:pPr marL="180000" indent="-180000">
              <a:spcBef>
                <a:spcPts val="0"/>
              </a:spcBef>
              <a:buFont typeface="Arial" charset="0"/>
              <a:buNone/>
            </a:pPr>
            <a:r>
              <a:rPr lang="ru-RU" altLang="ru-RU" sz="2400" dirty="0" smtClean="0"/>
              <a:t>(3) </a:t>
            </a:r>
            <a:r>
              <a:rPr lang="ru-RU" altLang="ru-RU" sz="2400" i="1" dirty="0" smtClean="0"/>
              <a:t>Черта с два там появилось!</a:t>
            </a:r>
          </a:p>
          <a:p>
            <a:pPr marL="180000" indent="-180000">
              <a:spcBef>
                <a:spcPts val="0"/>
              </a:spcBef>
              <a:buNone/>
            </a:pPr>
            <a:r>
              <a:rPr lang="ru-RU" altLang="ru-RU" sz="2400" dirty="0" smtClean="0"/>
              <a:t>Синтаксическая </a:t>
            </a:r>
            <a:r>
              <a:rPr lang="ru-RU" altLang="ru-RU" sz="2400" dirty="0" err="1" smtClean="0"/>
              <a:t>фразема</a:t>
            </a:r>
            <a:r>
              <a:rPr lang="ru-RU" altLang="ru-RU" sz="2400" dirty="0" smtClean="0"/>
              <a:t>, основанная на аппроксимативной конструкции.</a:t>
            </a:r>
            <a:r>
              <a:rPr lang="ru-RU" altLang="ru-RU" sz="2400" dirty="0"/>
              <a:t> Все слова фиксированы: *</a:t>
            </a:r>
            <a:r>
              <a:rPr lang="ru-RU" altLang="ru-RU" sz="2400" i="1" dirty="0"/>
              <a:t>дьявола с два</a:t>
            </a:r>
            <a:r>
              <a:rPr lang="ru-RU" altLang="ru-RU" sz="2400" dirty="0"/>
              <a:t>, *</a:t>
            </a:r>
            <a:r>
              <a:rPr lang="ru-RU" altLang="ru-RU" sz="2400" i="1" dirty="0"/>
              <a:t>черта с </a:t>
            </a:r>
            <a:r>
              <a:rPr lang="ru-RU" altLang="ru-RU" sz="2400" i="1" dirty="0" smtClean="0"/>
              <a:t>три.</a:t>
            </a:r>
            <a:endParaRPr lang="ru-RU" altLang="ru-RU" sz="2400" i="1" dirty="0"/>
          </a:p>
          <a:p>
            <a:pPr marL="180000" indent="-180000">
              <a:spcBef>
                <a:spcPts val="0"/>
              </a:spcBef>
              <a:buFont typeface="Arial" charset="0"/>
              <a:buNone/>
            </a:pPr>
            <a:r>
              <a:rPr lang="ru-RU" altLang="ru-RU" sz="2400" dirty="0" smtClean="0"/>
              <a:t> Возможно, следует иметь в словаре две единицы: наречие типа </a:t>
            </a:r>
            <a:r>
              <a:rPr lang="ru-RU" altLang="ru-RU" sz="2400" i="1" dirty="0" smtClean="0"/>
              <a:t>вряд ли </a:t>
            </a:r>
            <a:r>
              <a:rPr lang="ru-RU" altLang="ru-RU" sz="2400" dirty="0" smtClean="0"/>
              <a:t>(1) и существительное типа </a:t>
            </a:r>
            <a:r>
              <a:rPr lang="ru-RU" altLang="ru-RU" sz="2400" i="1" dirty="0" smtClean="0"/>
              <a:t>очень немногое </a:t>
            </a:r>
            <a:r>
              <a:rPr lang="ru-RU" altLang="ru-RU" sz="2400" dirty="0" smtClean="0"/>
              <a:t>(2-3). </a:t>
            </a:r>
          </a:p>
          <a:p>
            <a:pPr marL="180000" indent="-180000">
              <a:spcBef>
                <a:spcPts val="0"/>
              </a:spcBef>
              <a:buFont typeface="Arial" charset="0"/>
              <a:buNone/>
            </a:pPr>
            <a:r>
              <a:rPr lang="ru-RU" altLang="ru-RU" sz="2400" i="1" dirty="0" smtClean="0"/>
              <a:t>(4) Какого чёрта ты здесь сидишь?</a:t>
            </a:r>
          </a:p>
          <a:p>
            <a:pPr marL="180000" indent="-180000">
              <a:spcBef>
                <a:spcPts val="0"/>
              </a:spcBef>
              <a:buFont typeface="Arial" charset="0"/>
              <a:buNone/>
            </a:pPr>
            <a:r>
              <a:rPr lang="ru-RU" altLang="ru-RU" sz="2400" dirty="0" smtClean="0"/>
              <a:t>(5) </a:t>
            </a:r>
            <a:r>
              <a:rPr lang="ru-RU" altLang="ru-RU" sz="2400" i="1" dirty="0" smtClean="0"/>
              <a:t>Какого чёрта ты здесь потерял?</a:t>
            </a:r>
          </a:p>
          <a:p>
            <a:pPr marL="180000" indent="-180000">
              <a:spcBef>
                <a:spcPts val="0"/>
              </a:spcBef>
              <a:buFont typeface="Arial" charset="0"/>
              <a:buNone/>
            </a:pPr>
            <a:r>
              <a:rPr lang="ru-RU" altLang="ru-RU" sz="2400" dirty="0" smtClean="0"/>
              <a:t>Другая синтаксическая </a:t>
            </a:r>
            <a:r>
              <a:rPr lang="ru-RU" altLang="ru-RU" sz="2400" dirty="0" err="1" smtClean="0"/>
              <a:t>фразема</a:t>
            </a:r>
            <a:r>
              <a:rPr lang="ru-RU" altLang="ru-RU" sz="2400" dirty="0" smtClean="0"/>
              <a:t>. Второе слово варьируется: </a:t>
            </a:r>
            <a:r>
              <a:rPr lang="ru-RU" altLang="ru-RU" sz="2400" i="1" dirty="0" smtClean="0"/>
              <a:t>какого дьявола, беса, рожна </a:t>
            </a:r>
            <a:r>
              <a:rPr lang="ru-RU" altLang="ru-RU" sz="2400" dirty="0" smtClean="0"/>
              <a:t> и т.д. Тоже возможны две единицы.</a:t>
            </a:r>
          </a:p>
        </p:txBody>
      </p:sp>
      <p:sp>
        <p:nvSpPr>
          <p:cNvPr id="1229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6808D-F3FC-4658-B663-47E734C762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D9D62F7-AF6D-4141-85D6-303583DAD96F}" type="slidenum">
              <a:rPr lang="ru-RU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80</a:t>
            </a:fld>
            <a:endParaRPr lang="ru-RU" sz="1000">
              <a:solidFill>
                <a:schemeClr val="bg2">
                  <a:shade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71363" name="1 Título"/>
          <p:cNvSpPr>
            <a:spLocks noGrp="1"/>
          </p:cNvSpPr>
          <p:nvPr>
            <p:ph type="title" idx="4294967295"/>
          </p:nvPr>
        </p:nvSpPr>
        <p:spPr>
          <a:xfrm>
            <a:off x="492125" y="261938"/>
            <a:ext cx="8183563" cy="1006822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/>
            <a:r>
              <a:rPr lang="ru-RU" sz="3200" dirty="0">
                <a:latin typeface="+mj-lt"/>
              </a:rPr>
              <a:t>Семантический анализатор с участием онтологии</a:t>
            </a:r>
            <a:endParaRPr lang="es-ES" sz="3200" dirty="0">
              <a:latin typeface="+mj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46088" y="1412329"/>
            <a:ext cx="8229600" cy="4752975"/>
          </a:xfrm>
        </p:spPr>
        <p:txBody>
          <a:bodyPr/>
          <a:lstStyle/>
          <a:p>
            <a:pPr marL="265113" indent="-265113" eaLnBrk="1" hangingPunct="1"/>
            <a:r>
              <a:rPr lang="ru-RU" sz="2200" i="1" dirty="0" smtClean="0">
                <a:solidFill>
                  <a:schemeClr val="tx2"/>
                </a:solidFill>
                <a:cs typeface="Arial" charset="0"/>
              </a:rPr>
              <a:t>Сегодня, 14 ноября, </a:t>
            </a:r>
            <a:r>
              <a:rPr lang="es-ES" sz="2200" b="1" i="1" dirty="0" smtClean="0">
                <a:solidFill>
                  <a:srgbClr val="FF0000"/>
                </a:solidFill>
                <a:cs typeface="Arial" charset="0"/>
              </a:rPr>
              <a:t>дружина Петра Воробьева</a:t>
            </a:r>
            <a:r>
              <a:rPr lang="es-ES" sz="2200" i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ru-RU" sz="2200" i="1" dirty="0" smtClean="0">
                <a:solidFill>
                  <a:schemeClr val="tx2"/>
                </a:solidFill>
                <a:cs typeface="Arial" charset="0"/>
              </a:rPr>
              <a:t>в рамках чемпионата Молодежной хоккейной лиги принимала на своем льду "Серебряных Львов" из Санкт-Петербурга. Единственную шайбу в матче забросил форвард ярославцев Максим </a:t>
            </a:r>
            <a:r>
              <a:rPr lang="ru-RU" sz="2200" i="1" dirty="0" err="1" smtClean="0">
                <a:solidFill>
                  <a:schemeClr val="tx2"/>
                </a:solidFill>
                <a:cs typeface="Arial" charset="0"/>
              </a:rPr>
              <a:t>Зюзякин</a:t>
            </a:r>
            <a:r>
              <a:rPr lang="ru-RU" sz="2200" i="1" dirty="0" smtClean="0">
                <a:solidFill>
                  <a:schemeClr val="tx2"/>
                </a:solidFill>
                <a:cs typeface="Arial" charset="0"/>
              </a:rPr>
              <a:t>. </a:t>
            </a:r>
          </a:p>
          <a:p>
            <a:pPr marL="265113" indent="-265113" eaLnBrk="1" hangingPunct="1">
              <a:buFont typeface="Arial" charset="0"/>
              <a:buNone/>
            </a:pPr>
            <a:r>
              <a:rPr lang="ru-RU" sz="2200" b="1" dirty="0" smtClean="0">
                <a:solidFill>
                  <a:srgbClr val="FF0000"/>
                </a:solidFill>
                <a:cs typeface="Arial" charset="0"/>
              </a:rPr>
              <a:t>Языковое значение: </a:t>
            </a:r>
          </a:p>
          <a:p>
            <a:pPr marL="265113" indent="-265113" eaLnBrk="1" hangingPunct="1"/>
            <a:r>
              <a:rPr lang="ru-RU" sz="2200" dirty="0" smtClean="0">
                <a:solidFill>
                  <a:srgbClr val="FF0000"/>
                </a:solidFill>
                <a:cs typeface="Arial" charset="0"/>
              </a:rPr>
              <a:t>команда,  тренером которой является Петр Воробьев</a:t>
            </a:r>
            <a:r>
              <a:rPr lang="ru-RU" sz="2200" b="1" dirty="0" smtClean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marL="265113" indent="-265113" eaLnBrk="1" hangingPunct="1">
              <a:buFont typeface="Arial" charset="0"/>
              <a:buNone/>
            </a:pPr>
            <a:r>
              <a:rPr lang="ru-RU" sz="2200" b="1" dirty="0">
                <a:solidFill>
                  <a:srgbClr val="FF0000"/>
                </a:solidFill>
                <a:cs typeface="Arial" charset="0"/>
              </a:rPr>
              <a:t>Онтологическая информация: </a:t>
            </a:r>
          </a:p>
          <a:p>
            <a:pPr lvl="1" eaLnBrk="1" hangingPunct="1"/>
            <a:r>
              <a:rPr lang="ru-RU" sz="2200" dirty="0" smtClean="0">
                <a:solidFill>
                  <a:srgbClr val="FF0000"/>
                </a:solidFill>
                <a:cs typeface="Arial" charset="0"/>
              </a:rPr>
              <a:t>Команда «Локо» </a:t>
            </a:r>
          </a:p>
          <a:p>
            <a:pPr lvl="1" eaLnBrk="1" hangingPunct="1"/>
            <a:r>
              <a:rPr lang="ru-RU" sz="2200" dirty="0" smtClean="0">
                <a:solidFill>
                  <a:srgbClr val="FF0000"/>
                </a:solidFill>
                <a:cs typeface="Arial" charset="0"/>
              </a:rPr>
              <a:t>вид спорта: хоккей </a:t>
            </a:r>
          </a:p>
          <a:p>
            <a:pPr lvl="1" eaLnBrk="1" hangingPunct="1"/>
            <a:r>
              <a:rPr lang="ru-RU" sz="2200" dirty="0" smtClean="0">
                <a:solidFill>
                  <a:srgbClr val="FF0000"/>
                </a:solidFill>
                <a:cs typeface="Arial" charset="0"/>
              </a:rPr>
              <a:t>категория: молодежная </a:t>
            </a:r>
          </a:p>
          <a:p>
            <a:pPr lvl="1" eaLnBrk="1" hangingPunct="1"/>
            <a:r>
              <a:rPr lang="ru-RU" sz="2200" dirty="0" smtClean="0">
                <a:solidFill>
                  <a:srgbClr val="FF0000"/>
                </a:solidFill>
                <a:cs typeface="Arial" charset="0"/>
              </a:rPr>
              <a:t>город:  Ярославль </a:t>
            </a:r>
          </a:p>
          <a:p>
            <a:pPr lvl="1" eaLnBrk="1" hangingPunct="1"/>
            <a:r>
              <a:rPr lang="ru-RU" sz="2200" dirty="0" smtClean="0">
                <a:solidFill>
                  <a:srgbClr val="FF0000"/>
                </a:solidFill>
                <a:cs typeface="Arial" charset="0"/>
              </a:rPr>
              <a:t>главный тренер: Петр Воробьев</a:t>
            </a:r>
            <a:endParaRPr lang="ru-RU" sz="2200" i="1" dirty="0" smtClean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A073F5-DC76-404F-A998-7E0A0E5D375D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6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eaLnBrk="1" hangingPunct="1"/>
            <a:r>
              <a:rPr lang="ru-RU" sz="28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Сегодня, 14 ноября, </a:t>
            </a:r>
            <a:r>
              <a:rPr lang="es-ES" sz="28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дружина Петра Воробьева </a:t>
            </a:r>
            <a:r>
              <a:rPr lang="ru-RU" sz="28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в рамках чемпионата Молодежной хоккейной лиги </a:t>
            </a:r>
            <a:r>
              <a:rPr lang="ru-RU" sz="28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принимала на своём льду</a:t>
            </a:r>
            <a:r>
              <a:rPr lang="ru-RU" sz="28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ru-RU" sz="28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"Серебряных Львов" из Санкт-Петербурга. Единственную шайбу в матче забросил форвард ярославцев Максим </a:t>
            </a:r>
            <a:r>
              <a:rPr lang="ru-RU" sz="2800" i="1" dirty="0" err="1" smtClean="0">
                <a:solidFill>
                  <a:schemeClr val="tx2"/>
                </a:solidFill>
                <a:latin typeface="Arial" charset="0"/>
                <a:cs typeface="Arial" charset="0"/>
              </a:rPr>
              <a:t>Зюзякин</a:t>
            </a:r>
            <a:r>
              <a:rPr lang="ru-RU" sz="2800" i="1" dirty="0" smtClean="0">
                <a:latin typeface="Arial" charset="0"/>
                <a:cs typeface="Arial" charset="0"/>
              </a:rPr>
              <a:t>. </a:t>
            </a:r>
          </a:p>
          <a:p>
            <a:pPr eaLnBrk="1" hangingPunct="1">
              <a:buFont typeface="Arial" charset="0"/>
              <a:buNone/>
            </a:pPr>
            <a:endParaRPr lang="ru-RU" sz="2800" i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ru-RU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Матч проходил в Ярославле</a:t>
            </a:r>
          </a:p>
        </p:txBody>
      </p:sp>
      <p:sp>
        <p:nvSpPr>
          <p:cNvPr id="273413" name="1 Título"/>
          <p:cNvSpPr>
            <a:spLocks/>
          </p:cNvSpPr>
          <p:nvPr/>
        </p:nvSpPr>
        <p:spPr bwMode="auto">
          <a:xfrm>
            <a:off x="492125" y="261938"/>
            <a:ext cx="8183563" cy="12948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sz="3200" dirty="0" smtClean="0">
                <a:latin typeface="+mj-lt"/>
              </a:rPr>
              <a:t>Семантический анализатор </a:t>
            </a:r>
            <a:r>
              <a:rPr lang="ru-RU" sz="3200" dirty="0">
                <a:latin typeface="+mj-lt"/>
              </a:rPr>
              <a:t>с участием </a:t>
            </a:r>
            <a:r>
              <a:rPr lang="ru-RU" sz="3200" dirty="0" smtClean="0">
                <a:latin typeface="+mj-lt"/>
              </a:rPr>
              <a:t>онтологии</a:t>
            </a:r>
            <a:endParaRPr lang="es-ES" sz="32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81554-C6F0-408B-8268-4A2609EF9F01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8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05288"/>
          </a:xfrm>
        </p:spPr>
        <p:txBody>
          <a:bodyPr/>
          <a:lstStyle/>
          <a:p>
            <a:pPr eaLnBrk="1" hangingPunct="1"/>
            <a:r>
              <a:rPr lang="ru-RU" sz="26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Сегодня, 14 ноября, </a:t>
            </a:r>
            <a:r>
              <a:rPr lang="es-ES" sz="26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дружина Петра Воробьева </a:t>
            </a:r>
            <a:r>
              <a:rPr lang="ru-RU" sz="26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в рамках чемпионата Молодежной хоккейной лиги принимала на своем льду "Серебряных Львов" из Санкт-Петербурга. </a:t>
            </a:r>
            <a:r>
              <a:rPr lang="ru-RU" sz="26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Единственную шайбу в матче</a:t>
            </a:r>
            <a:r>
              <a:rPr lang="ru-RU" sz="26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забросил </a:t>
            </a:r>
            <a:r>
              <a:rPr lang="ru-RU" sz="2600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форвард ярославцев </a:t>
            </a:r>
            <a:r>
              <a:rPr lang="ru-RU" sz="26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Максим </a:t>
            </a:r>
            <a:r>
              <a:rPr lang="ru-RU" sz="2600" i="1" dirty="0" err="1" smtClean="0">
                <a:solidFill>
                  <a:schemeClr val="tx2"/>
                </a:solidFill>
                <a:latin typeface="Arial" charset="0"/>
                <a:cs typeface="Arial" charset="0"/>
              </a:rPr>
              <a:t>Зюзякин</a:t>
            </a:r>
            <a:r>
              <a:rPr lang="ru-RU" sz="2600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. </a:t>
            </a:r>
          </a:p>
          <a:p>
            <a:pPr eaLnBrk="1" hangingPunct="1">
              <a:buFont typeface="Arial" charset="0"/>
              <a:buNone/>
            </a:pPr>
            <a:endParaRPr lang="ru-RU" sz="2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ru-RU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Счет в матче – 1:0</a:t>
            </a:r>
          </a:p>
          <a:p>
            <a:pPr eaLnBrk="1" hangingPunct="1"/>
            <a:r>
              <a:rPr lang="ru-RU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Победила команда «Локо»</a:t>
            </a:r>
            <a:endParaRPr lang="es-ES" sz="2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74437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ru-RU" sz="3200" dirty="0">
                <a:latin typeface="+mj-lt"/>
              </a:rPr>
              <a:t>Семантический анализатор с участием онтологии</a:t>
            </a:r>
            <a:endParaRPr lang="es-ES" sz="32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81554-C6F0-408B-8268-4A2609EF9F01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5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E6707-89A0-4947-BE17-04C1CEB9FDAE}" type="slidenum">
              <a:rPr lang="ru-RU"/>
              <a:pPr>
                <a:defRPr/>
              </a:pPr>
              <a:t>83</a:t>
            </a:fld>
            <a:endParaRPr lang="ru-RU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301625"/>
            <a:ext cx="89281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300" dirty="0" smtClean="0">
                <a:solidFill>
                  <a:schemeClr val="tx1"/>
                </a:solidFill>
              </a:rPr>
              <a:t>Синтаксически аннотированный корпус текстов </a:t>
            </a:r>
            <a:r>
              <a:rPr lang="en-US" sz="3300" dirty="0" err="1" smtClean="0">
                <a:solidFill>
                  <a:schemeClr val="tx1"/>
                </a:solidFill>
              </a:rPr>
              <a:t>SynTagRus</a:t>
            </a:r>
            <a:r>
              <a:rPr lang="en-US" sz="3300" dirty="0" smtClean="0">
                <a:solidFill>
                  <a:schemeClr val="tx1"/>
                </a:solidFill>
              </a:rPr>
              <a:t> </a:t>
            </a:r>
            <a:r>
              <a:rPr lang="ru-RU" sz="3300" dirty="0" smtClean="0">
                <a:solidFill>
                  <a:schemeClr val="tx1"/>
                </a:solidFill>
              </a:rPr>
              <a:t>(ИППИ РАН)</a:t>
            </a:r>
          </a:p>
        </p:txBody>
      </p:sp>
      <p:pic>
        <p:nvPicPr>
          <p:cNvPr id="1639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E5C6A-8725-41FC-957B-B29305E24CFD}" type="slidenum">
              <a:rPr lang="ru-RU"/>
              <a:pPr>
                <a:defRPr/>
              </a:pPr>
              <a:t>84</a:t>
            </a:fld>
            <a:endParaRPr lang="ru-RU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01625"/>
            <a:ext cx="7856537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300" dirty="0" smtClean="0">
                <a:solidFill>
                  <a:schemeClr val="tx1"/>
                </a:solidFill>
              </a:rPr>
              <a:t>Синтаксически аннотированный корпус текстов </a:t>
            </a:r>
            <a:r>
              <a:rPr lang="en-US" sz="3300" dirty="0" err="1" smtClean="0">
                <a:solidFill>
                  <a:schemeClr val="tx1"/>
                </a:solidFill>
              </a:rPr>
              <a:t>SynTagRus</a:t>
            </a:r>
            <a:endParaRPr lang="ru-RU" sz="3300" dirty="0" smtClean="0">
              <a:solidFill>
                <a:schemeClr val="tx1"/>
              </a:solidFill>
            </a:endParaRPr>
          </a:p>
        </p:txBody>
      </p:sp>
      <p:pic>
        <p:nvPicPr>
          <p:cNvPr id="717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30D90-2EA2-47D6-9EB0-F7901314A037}" type="slidenum">
              <a:rPr lang="ru-RU"/>
              <a:pPr>
                <a:defRPr/>
              </a:pPr>
              <a:t>85</a:t>
            </a:fld>
            <a:endParaRPr lang="ru-RU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19" y="301625"/>
            <a:ext cx="7856537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300" dirty="0" smtClean="0">
                <a:solidFill>
                  <a:schemeClr val="tx1"/>
                </a:solidFill>
              </a:rPr>
              <a:t>Синтаксически аннотированный корпус текстов </a:t>
            </a:r>
            <a:r>
              <a:rPr lang="en-US" sz="3300" dirty="0" err="1" smtClean="0">
                <a:solidFill>
                  <a:schemeClr val="tx1"/>
                </a:solidFill>
              </a:rPr>
              <a:t>SynTagRus</a:t>
            </a:r>
            <a:endParaRPr lang="ru-RU" sz="3300" dirty="0" smtClean="0">
              <a:solidFill>
                <a:schemeClr val="tx1"/>
              </a:solidFill>
            </a:endParaRPr>
          </a:p>
        </p:txBody>
      </p:sp>
      <p:pic>
        <p:nvPicPr>
          <p:cNvPr id="819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F689E-688C-4BD3-A275-8F6A88B0DDB9}" type="slidenum">
              <a:rPr lang="ru-RU"/>
              <a:pPr>
                <a:defRPr/>
              </a:pPr>
              <a:t>86</a:t>
            </a:fld>
            <a:endParaRPr lang="ru-RU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01625"/>
            <a:ext cx="7856537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300" dirty="0" smtClean="0">
                <a:solidFill>
                  <a:schemeClr val="tx1"/>
                </a:solidFill>
              </a:rPr>
              <a:t>Синтаксически аннотированный корпус текстов </a:t>
            </a:r>
            <a:r>
              <a:rPr lang="en-US" sz="3300" dirty="0" err="1" smtClean="0">
                <a:solidFill>
                  <a:schemeClr val="tx1"/>
                </a:solidFill>
              </a:rPr>
              <a:t>SynTagRus</a:t>
            </a:r>
            <a:endParaRPr lang="ru-RU" sz="3300" dirty="0" smtClean="0">
              <a:solidFill>
                <a:schemeClr val="tx1"/>
              </a:solidFill>
            </a:endParaRPr>
          </a:p>
        </p:txBody>
      </p:sp>
      <p:pic>
        <p:nvPicPr>
          <p:cNvPr id="922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7841-488B-464E-9842-92B09B6A4872}" type="slidenum">
              <a:rPr lang="ru-RU"/>
              <a:pPr>
                <a:defRPr/>
              </a:pPr>
              <a:t>87</a:t>
            </a:fld>
            <a:endParaRPr lang="ru-RU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01625"/>
            <a:ext cx="7856537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300" dirty="0" smtClean="0">
                <a:solidFill>
                  <a:schemeClr val="tx1"/>
                </a:solidFill>
              </a:rPr>
              <a:t>Синтаксически аннотированный корпус текстов </a:t>
            </a:r>
            <a:r>
              <a:rPr lang="en-US" sz="3300" dirty="0" err="1" smtClean="0">
                <a:solidFill>
                  <a:schemeClr val="tx1"/>
                </a:solidFill>
              </a:rPr>
              <a:t>SynTagRus</a:t>
            </a:r>
            <a:endParaRPr lang="ru-RU" sz="3300" dirty="0" smtClean="0">
              <a:solidFill>
                <a:schemeClr val="tx1"/>
              </a:solidFill>
            </a:endParaRPr>
          </a:p>
        </p:txBody>
      </p:sp>
      <p:pic>
        <p:nvPicPr>
          <p:cNvPr id="1024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975F5-A2E1-4D6B-8C22-229E5E92F132}" type="slidenum">
              <a:rPr lang="ru-RU"/>
              <a:pPr>
                <a:defRPr/>
              </a:pPr>
              <a:t>88</a:t>
            </a:fld>
            <a:endParaRPr lang="ru-RU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01625"/>
            <a:ext cx="7856537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sz="3300" dirty="0" smtClean="0">
                <a:solidFill>
                  <a:schemeClr val="tx1"/>
                </a:solidFill>
              </a:rPr>
              <a:t>Синтаксически аннотированный корпус текстов </a:t>
            </a:r>
            <a:r>
              <a:rPr lang="en-US" sz="3300" dirty="0" err="1" smtClean="0">
                <a:solidFill>
                  <a:schemeClr val="tx1"/>
                </a:solidFill>
              </a:rPr>
              <a:t>SynTagRus</a:t>
            </a:r>
            <a:endParaRPr lang="ru-RU" sz="3300" dirty="0" smtClean="0">
              <a:solidFill>
                <a:schemeClr val="tx1"/>
              </a:solidFill>
            </a:endParaRPr>
          </a:p>
        </p:txBody>
      </p:sp>
      <p:pic>
        <p:nvPicPr>
          <p:cNvPr id="1127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5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4645A-4CCA-4407-BBC7-9541A5F2BE1A}" type="slidenum">
              <a:rPr lang="ru-RU"/>
              <a:pPr>
                <a:defRPr/>
              </a:pPr>
              <a:t>89</a:t>
            </a:fld>
            <a:endParaRPr lang="ru-RU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ru-RU" dirty="0" err="1" smtClean="0"/>
              <a:t>СинТагРус</a:t>
            </a:r>
            <a:endParaRPr lang="ru-RU" dirty="0" smtClean="0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404564" y="2204864"/>
            <a:ext cx="8343900" cy="3508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342900" indent="-342900" algn="just" eaLnBrk="0" hangingPunct="0">
              <a:defRPr/>
            </a:pPr>
            <a:r>
              <a:rPr lang="ru-RU" sz="2800" dirty="0"/>
              <a:t>Морфологическая разметка корпуса опирается на морфологический словарь объемом 130000 слов (свыше 4 млн словоформ). </a:t>
            </a:r>
          </a:p>
          <a:p>
            <a:pPr marL="342900" indent="-342900" algn="just" eaLnBrk="0" hangingPunct="0">
              <a:defRPr/>
            </a:pPr>
            <a:r>
              <a:rPr lang="ru-RU" sz="2800" dirty="0"/>
              <a:t>Морфологический анализатор ЭТАП-3 производит морфологическую аннотацию слов корпуса, включая лемму, метку части речи, набор морфологических характеристик – основных и вспомогательных.</a:t>
            </a:r>
            <a:endParaRPr lang="en-US" sz="2800" dirty="0">
              <a:latin typeface="Constantia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0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00213"/>
            <a:ext cx="4391025" cy="4608512"/>
          </a:xfrm>
        </p:spPr>
        <p:txBody>
          <a:bodyPr/>
          <a:lstStyle/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03744 </a:t>
            </a:r>
            <a:r>
              <a:rPr lang="ru-RU" sz="900" dirty="0" smtClean="0"/>
              <a:t>                                   INFLUENCE1                                                  </a:t>
            </a:r>
            <a:endParaRPr lang="ru-RU" sz="900" dirty="0" smtClean="0"/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POR:S      ЛИ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SYNT:COUNT,VOC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</a:t>
            </a:r>
            <a:r>
              <a:rPr lang="en-US" sz="900" dirty="0" smtClean="0"/>
              <a:t> D</a:t>
            </a:r>
            <a:r>
              <a:rPr lang="ru-RU" sz="900" dirty="0" smtClean="0"/>
              <a:t>ES:'ДЕЙСТВИЕ','ОТНОШЕНИЕ','ФАКТ','ПРОЦЕСС','АБСТРАКТ'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D1.1:OF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D2.1:ON1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D2.2:OVER1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_SYN1:IMPACT1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_V0:INFLUENCE2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_MAGN:POWERFUL/PROFOUND/STRONG/FAR-REACHING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_BON:GOOD1/POSITIVE1/SALUTARY/WHOLESOME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_ANTIBON:BAD/NEGATIVE1/PERNICIOUS/UNWHOLESOME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_OPER1:HAVE/EXERT</a:t>
            </a:r>
          </a:p>
          <a:p>
            <a:pPr marL="469900" indent="-46990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_OPER2:BE&lt;UNDER1&gt;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***************************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ZONE:RU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           TRANS:ВЛИЯНИЕ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TRAF:TRADUCT1.25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// OUTSIDE INFLUENCE -&gt; ВНЕШНЕЕ ВЛИЯНИЕ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LA:OUTSIDE2,LR:ВНЕШНИЙ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TRAF:TRADUCT1.25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LA:BACKSTAIRS1,LR:ЗАКУЛИСНЫЙ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LA:BACKSTAIRS2,LR:ЗАКУЛИСНЫЙ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LA:BAD,LR:ДУРНОЙ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LA:BANEFUL,LR:ПАГУБНЫЙ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LA:CIRCUMAMBIENT,LR:ВСЕСТОРОННИЙ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LA:COMMAND2,LR:РЕШАЮЩИЙ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LA:DEEP1,LR:СИЛЬНЫЙ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LA:DELETERIOUS,LR:ПАГУБНЫЙ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LA:DIRECT2,LR:НЕПОСРЕДСТВЕННЫЙ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LA:DISRUPTIVE,LR:ДУРНОЙ</a:t>
            </a:r>
          </a:p>
          <a:p>
            <a:pPr marL="469900" indent="-46990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900" dirty="0" smtClean="0"/>
              <a:t>LA:EVIL1,LR:ДУРНОЙ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5294313" y="1773238"/>
            <a:ext cx="35258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LA:EXTRANEOUS,LR:ПОСТОРОННИЙ1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LA:GENIAL,LR:БЛАГОТВОРНЫЙ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LA:GOOD1,LR:БЛАГОТВОРНЫЙ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LA:HEALTHY,LR:БЛАГОТВОРНЫЙ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LA:HEAVENLY1,LR:АТМОСФЕРНЫЙ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LA:MALIGN1,LR:ДУРНОЙ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LA:NEGATIVE1,LR:ДУРНОЙ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LA:OUTWARD1,LR:ВНЕШНИЙ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LA:PETTICOAT,LR:ЖЕНСКИЙ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LA:PERNICIOUS,LR:ДУРНОЙ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LA:POISONOUS,LR:ГУБИТЕЛЬНЫЙ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LA:POSITIVE2,LR:ПОЛОЖИТЕЛЬНЫЙ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LA:POWERFUL,LR:СИЛЬНЫЙ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LA:PROFOUND,LR:СИЛЬНЫЙ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LA:SALUTARY,LR:БЛАГОТВОРНЫЙ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LA:SECRET2,LR:СКРЫТЫЙ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LA:SINISTER,LR:ДУРНОЙ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LA:UNWHOLESOME,LR:НЕЗДОРОВЫЙ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LA:WHOLESOME,LR:БЛАГОТВОРНЫЙ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TRAF:TRADUCT1.28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LA:BEAR1,LR:ОКАЗЫВАТЬ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LA:BRING,LR:ОКАЗЫВАТЬ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LA:CONSOLIDATE,LR:УКРЕПЛЯТЬ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LA:COUNTERACT,LR:ПРОТИВОДЕЙСТВОВАТЬ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LA:EXERCISE2,LR:ОКАЗЫВАТЬ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LA:EXERT,LR:ОКАЗЫВАТЬ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LA:EXTEND,LR:РАСПРОСТРАНЯТЬ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LA:GAIN2,LR:ПРИОБРЕТАТЬ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LA:STRENGTHEN,LR:УСИЛИВАТЬ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LA:USE2,LR:ИСПОЛЬЗОВАТЬ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ru-RU" sz="900">
                <a:latin typeface="Arial" charset="0"/>
              </a:rPr>
              <a:t>LA:WIELD,LR:ПОЛЬЗОВАТЬСЯ</a:t>
            </a:r>
          </a:p>
        </p:txBody>
      </p:sp>
      <p:sp>
        <p:nvSpPr>
          <p:cNvPr id="99334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9933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99336" name="Нижний колонтитул 8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7544" y="476250"/>
            <a:ext cx="8352606" cy="711200"/>
          </a:xfrm>
          <a:prstGeom prst="rect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3600" b="1" dirty="0" smtClean="0">
                <a:latin typeface="Calibri" pitchFamily="34" charset="0"/>
              </a:rPr>
              <a:t>Структура словарной статьи</a:t>
            </a:r>
            <a:r>
              <a:rPr lang="en-US" sz="3600" b="1" dirty="0" smtClean="0">
                <a:latin typeface="Calibri" pitchFamily="34" charset="0"/>
              </a:rPr>
              <a:t>: </a:t>
            </a:r>
            <a:r>
              <a:rPr lang="ru-RU" sz="3600" b="1" dirty="0" smtClean="0">
                <a:latin typeface="Calibri" pitchFamily="34" charset="0"/>
              </a:rPr>
              <a:t>общий вид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7C68-D261-4C66-9150-1D9F46CA560D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2222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06" y="317050"/>
            <a:ext cx="8229600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Работа системы ЭТАП-3 </a:t>
            </a:r>
            <a:r>
              <a:rPr lang="en-US" sz="3600" dirty="0" smtClean="0"/>
              <a:t>online: proling.iitp.ru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90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490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9.03.2017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7-8.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</TotalTime>
  <Words>5503</Words>
  <Application>Microsoft Office PowerPoint</Application>
  <PresentationFormat>On-screen Show (4:3)</PresentationFormat>
  <Paragraphs>1036</Paragraphs>
  <Slides>90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Тема Office</vt:lpstr>
      <vt:lpstr>Правиловый машинный перевод: краткий курс A concise course in rule-based machine translation</vt:lpstr>
      <vt:lpstr>Как составляется словарь? 1. Лексическая семантика и словарь</vt:lpstr>
      <vt:lpstr>Как составляется словарь? 1. Лексическая семантика и словарь</vt:lpstr>
      <vt:lpstr>Как составляется словарь? 1. Лексическая семантика и словарь</vt:lpstr>
      <vt:lpstr>Как составляется словарь? 2. Синтаксис в словаре. Микросинтаксис</vt:lpstr>
      <vt:lpstr>Как составляется словарь? 2. Синтаксис в словаре. Микросинтаксис</vt:lpstr>
      <vt:lpstr>Как составляется словарь? 2. Синтаксис в словаре. Микросинтаксис</vt:lpstr>
      <vt:lpstr>Как составляется словарь? 2. Синтаксис в словаре. Микросинтаксис</vt:lpstr>
      <vt:lpstr>PowerPoint Presentation</vt:lpstr>
      <vt:lpstr>Лексические функции в словаре</vt:lpstr>
      <vt:lpstr>Лексические функции в словаре</vt:lpstr>
      <vt:lpstr>Понятие синтагмы</vt:lpstr>
      <vt:lpstr>Группы условий синтагмы</vt:lpstr>
      <vt:lpstr>Группы условий синтагмы</vt:lpstr>
      <vt:lpstr>Группы условий синтагмы</vt:lpstr>
      <vt:lpstr>PowerPoint Presentation</vt:lpstr>
      <vt:lpstr>Группы условий синтагмы</vt:lpstr>
      <vt:lpstr>Трансфер в (правиловом) машинном переводе</vt:lpstr>
      <vt:lpstr>Правила трансфера</vt:lpstr>
      <vt:lpstr>Нормализация СинтС: образец правила</vt:lpstr>
      <vt:lpstr>Трансфер</vt:lpstr>
      <vt:lpstr>Образец трафаретного правило перевода</vt:lpstr>
      <vt:lpstr>PowerPoint Presentation</vt:lpstr>
      <vt:lpstr>Требования лингвистов к формальному языку</vt:lpstr>
      <vt:lpstr>Требования программистов (айтишников) к формальному языку</vt:lpstr>
      <vt:lpstr>Правила в модели “Смысл Текст” и системе ЭТАП</vt:lpstr>
      <vt:lpstr>Пример содержательного описания условий в правиле</vt:lpstr>
      <vt:lpstr>Пример полуформального описания условий в правиле</vt:lpstr>
      <vt:lpstr>Сигнатура трехзначной логики предикатов 1-го порядка</vt:lpstr>
      <vt:lpstr>Элиминация неэлементарных термов (в т.ч. упрощение пар «атрибут-значение»</vt:lpstr>
      <vt:lpstr>Логический язык удобен для лингвистов</vt:lpstr>
      <vt:lpstr>Логический язык неудобен  для программирования</vt:lpstr>
      <vt:lpstr>Поиски компромисса </vt:lpstr>
      <vt:lpstr>Экспликация кванторов</vt:lpstr>
      <vt:lpstr>Область действия кванторов</vt:lpstr>
      <vt:lpstr>Вид допустимой кванторной приставки</vt:lpstr>
      <vt:lpstr>Необходимые и невозможные условия</vt:lpstr>
      <vt:lpstr>Пример формального описания условий правила</vt:lpstr>
      <vt:lpstr>Разноименные кванторы и подправила</vt:lpstr>
      <vt:lpstr>Дизъюнктивная нормальная форма</vt:lpstr>
      <vt:lpstr>“Разворачиваемость” описаний</vt:lpstr>
      <vt:lpstr>Практическая логика</vt:lpstr>
      <vt:lpstr>Конъюнктивные и дизъюнктивные циклы</vt:lpstr>
      <vt:lpstr>Структура правила с подправилами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Семантический анализатор с участием онтологии</vt:lpstr>
      <vt:lpstr>Онтология ОнтоЭтап</vt:lpstr>
      <vt:lpstr>Онтология ОнтоЭтап: концепты</vt:lpstr>
      <vt:lpstr>Онтология ОнтоЭтап: индивиды</vt:lpstr>
      <vt:lpstr>Язык OWL</vt:lpstr>
      <vt:lpstr>Онтология ОнтоЭтап</vt:lpstr>
      <vt:lpstr>Скриншот ОнтоЭтап’а: 1</vt:lpstr>
      <vt:lpstr>Скриншот ОнтоЭтап’а: 2 </vt:lpstr>
      <vt:lpstr>Скриншот ОнтоЭтап’а: 3 </vt:lpstr>
      <vt:lpstr>Онтология - основа семантического представления</vt:lpstr>
      <vt:lpstr>Онтология - основа семантического представления</vt:lpstr>
      <vt:lpstr>Структура из нескольких концептов</vt:lpstr>
      <vt:lpstr>Примеры структур из нескольких концептов</vt:lpstr>
      <vt:lpstr>Примеры структур из нескольких концептов</vt:lpstr>
      <vt:lpstr>Примеры структур из нескольких концептов</vt:lpstr>
      <vt:lpstr>Семантическая структура предложения Иван открыл счёт</vt:lpstr>
      <vt:lpstr>Семантическая структура предложения Иван открыл счёт (2)</vt:lpstr>
      <vt:lpstr>Семантическая структура предложения Иван открыл счёт (3)</vt:lpstr>
      <vt:lpstr>Другие примеры семантических структур</vt:lpstr>
      <vt:lpstr>Другие примеры семантических структур</vt:lpstr>
      <vt:lpstr>Правила контекстной интерпретации (шифтеры и т.п.)</vt:lpstr>
      <vt:lpstr>Гранулярность  семантического представления</vt:lpstr>
      <vt:lpstr>Гранулярность  семантического представления</vt:lpstr>
      <vt:lpstr>Гранулярность  семантического представления</vt:lpstr>
      <vt:lpstr>Гранулярность  семантического представления</vt:lpstr>
      <vt:lpstr>Гранулярность  семантического представления</vt:lpstr>
      <vt:lpstr>Гранулярность  семантического представления</vt:lpstr>
      <vt:lpstr>Семантический анализатор с участием онтологии</vt:lpstr>
      <vt:lpstr>PowerPoint Presentation</vt:lpstr>
      <vt:lpstr>Семантический анализатор с участием онтологии</vt:lpstr>
      <vt:lpstr>Синтаксически аннотированный корпус текстов SynTagRus (ИППИ РАН)</vt:lpstr>
      <vt:lpstr>Синтаксически аннотированный корпус текстов SynTagRus</vt:lpstr>
      <vt:lpstr>Синтаксически аннотированный корпус текстов SynTagRus</vt:lpstr>
      <vt:lpstr>Синтаксически аннотированный корпус текстов SynTagRus</vt:lpstr>
      <vt:lpstr>Синтаксически аннотированный корпус текстов SynTagRus</vt:lpstr>
      <vt:lpstr>Синтаксически аннотированный корпус текстов SynTagRus</vt:lpstr>
      <vt:lpstr>СинТагРус</vt:lpstr>
      <vt:lpstr>Работа системы ЭТАП-3 online: proling.iitp.ru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Машинный перевод:  успехи, неудачи, надежды.</dc:title>
  <dc:creator>Leonid Iomdin</dc:creator>
  <cp:lastModifiedBy>Leonid L. Iomdin</cp:lastModifiedBy>
  <cp:revision>136</cp:revision>
  <dcterms:created xsi:type="dcterms:W3CDTF">2012-11-11T09:14:23Z</dcterms:created>
  <dcterms:modified xsi:type="dcterms:W3CDTF">2017-03-10T13:41:14Z</dcterms:modified>
</cp:coreProperties>
</file>