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6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59" r:id="rId3"/>
    <p:sldId id="405" r:id="rId4"/>
    <p:sldId id="394" r:id="rId5"/>
    <p:sldId id="393" r:id="rId6"/>
    <p:sldId id="264" r:id="rId7"/>
    <p:sldId id="271" r:id="rId8"/>
    <p:sldId id="266" r:id="rId9"/>
    <p:sldId id="265" r:id="rId10"/>
    <p:sldId id="267" r:id="rId11"/>
    <p:sldId id="268" r:id="rId12"/>
    <p:sldId id="406" r:id="rId13"/>
    <p:sldId id="377" r:id="rId14"/>
    <p:sldId id="391" r:id="rId15"/>
    <p:sldId id="376" r:id="rId16"/>
    <p:sldId id="392" r:id="rId17"/>
    <p:sldId id="407" r:id="rId18"/>
    <p:sldId id="270" r:id="rId19"/>
    <p:sldId id="408" r:id="rId20"/>
    <p:sldId id="410" r:id="rId21"/>
    <p:sldId id="272" r:id="rId22"/>
    <p:sldId id="275" r:id="rId23"/>
    <p:sldId id="390" r:id="rId24"/>
    <p:sldId id="396" r:id="rId25"/>
    <p:sldId id="395" r:id="rId26"/>
    <p:sldId id="274" r:id="rId27"/>
    <p:sldId id="40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364" r:id="rId37"/>
    <p:sldId id="411" r:id="rId38"/>
    <p:sldId id="288" r:id="rId39"/>
    <p:sldId id="289" r:id="rId40"/>
    <p:sldId id="290" r:id="rId41"/>
    <p:sldId id="397" r:id="rId42"/>
    <p:sldId id="398" r:id="rId43"/>
    <p:sldId id="291" r:id="rId44"/>
    <p:sldId id="365" r:id="rId45"/>
    <p:sldId id="293" r:id="rId46"/>
    <p:sldId id="378" r:id="rId47"/>
    <p:sldId id="294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99" r:id="rId59"/>
    <p:sldId id="400" r:id="rId60"/>
    <p:sldId id="379" r:id="rId61"/>
    <p:sldId id="310" r:id="rId62"/>
    <p:sldId id="401" r:id="rId63"/>
    <p:sldId id="312" r:id="rId64"/>
    <p:sldId id="313" r:id="rId65"/>
    <p:sldId id="314" r:id="rId66"/>
    <p:sldId id="315" r:id="rId67"/>
    <p:sldId id="317" r:id="rId68"/>
    <p:sldId id="318" r:id="rId69"/>
    <p:sldId id="402" r:id="rId70"/>
    <p:sldId id="319" r:id="rId71"/>
    <p:sldId id="403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1" autoAdjust="0"/>
  </p:normalViewPr>
  <p:slideViewPr>
    <p:cSldViewPr>
      <p:cViewPr>
        <p:scale>
          <a:sx n="100" d="100"/>
          <a:sy n="100" d="100"/>
        </p:scale>
        <p:origin x="-1752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27C1-82F7-4A51-9401-2B13EF0CB5D8}" type="datetimeFigureOut">
              <a:rPr lang="ru-RU" smtClean="0"/>
              <a:t>17.02.17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616E-4B90-4954-AAE1-6E67C172E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2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EC44-842F-4AB0-BB21-AAB15498E991}" type="datetimeFigureOut">
              <a:rPr lang="ru-RU" smtClean="0"/>
              <a:t>17.02.17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116C-B7CE-4A89-9966-8E737C58F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9081E-E6B0-4074-919A-C6DACDD18219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55587-A1FE-4266-968C-AB03298480BE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963D2-C329-42EC-9B91-F4116B4700C4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3BEA6-9F44-48F3-B560-B3CE34583032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16626-04A8-42D1-AB56-C9658054729E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4298B-DA58-412B-9114-0F97DE826D08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CD82D-FB51-4216-9CD5-33756531354D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BF225-201A-44D9-A04C-0CCFFA82E1DF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731A6-3A7B-4D61-BD58-286C875431F6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238E2-7640-4473-A7B4-674551A5B560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238E2-7640-4473-A7B4-674551A5B560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3D657-8048-4B51-8EC5-B5D5E8A5731E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D2FFB5-6AD0-40D7-A3A1-4572A9662B0C}" type="slidenum">
              <a:rPr lang="ru-RU" sz="1200"/>
              <a:pPr algn="r"/>
              <a:t>39</a:t>
            </a:fld>
            <a:endParaRPr lang="ru-RU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8BA3A-27B7-4E51-89A9-2D1D17639551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DA132B-62E6-4DA8-938F-0740C4484CB5}" type="slidenum">
              <a:rPr lang="ru-RU" sz="1200"/>
              <a:pPr algn="r"/>
              <a:t>40</a:t>
            </a:fld>
            <a:endParaRPr lang="ru-RU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8BA3A-27B7-4E51-89A9-2D1D17639551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DA132B-62E6-4DA8-938F-0740C4484CB5}" type="slidenum">
              <a:rPr lang="ru-RU" sz="1200"/>
              <a:pPr algn="r"/>
              <a:t>41</a:t>
            </a:fld>
            <a:endParaRPr lang="ru-RU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8BA3A-27B7-4E51-89A9-2D1D17639551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DA132B-62E6-4DA8-938F-0740C4484CB5}" type="slidenum">
              <a:rPr lang="ru-RU" sz="1200"/>
              <a:pPr algn="r"/>
              <a:t>42</a:t>
            </a:fld>
            <a:endParaRPr lang="ru-RU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68D41-C901-402A-B85F-C59736D4FAFA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9D4E5B-E2CF-4E16-8111-9AAC95A2D0C9}" type="slidenum">
              <a:rPr lang="ru-RU" sz="1200"/>
              <a:pPr algn="r"/>
              <a:t>43</a:t>
            </a:fld>
            <a:endParaRPr lang="ru-RU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44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45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46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47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7E342-13BA-48B8-8780-1C6E6E681B3E}" type="slidenum">
              <a:rPr lang="ru-RU"/>
              <a:pPr/>
              <a:t>49</a:t>
            </a:fld>
            <a:endParaRPr lang="ru-RU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18943-4927-4E6D-9314-0061D9B4C382}" type="slidenum">
              <a:rPr lang="ru-RU"/>
              <a:pPr/>
              <a:t>50</a:t>
            </a:fld>
            <a:endParaRPr lang="ru-RU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5553-F016-46DF-B9BE-08621A84F846}" type="slidenum">
              <a:rPr lang="ru-RU"/>
              <a:pPr/>
              <a:t>53</a:t>
            </a:fld>
            <a:endParaRPr lang="ru-RU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797D4-87EF-48CD-85DE-89CC01D1C1A4}" type="slidenum">
              <a:rPr lang="ru-RU"/>
              <a:pPr/>
              <a:t>57</a:t>
            </a:fld>
            <a:endParaRPr lang="ru-RU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E9E6FF-53ED-406F-A401-173FDB022155}" type="slidenum">
              <a:rPr lang="ru-RU" b="0" smtClean="0"/>
              <a:pPr eaLnBrk="1" hangingPunct="1"/>
              <a:t>58</a:t>
            </a:fld>
            <a:endParaRPr lang="ru-RU" b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E9E6FF-53ED-406F-A401-173FDB022155}" type="slidenum">
              <a:rPr lang="ru-RU" b="0" smtClean="0"/>
              <a:pPr eaLnBrk="1" hangingPunct="1"/>
              <a:t>59</a:t>
            </a:fld>
            <a:endParaRPr lang="ru-RU" b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E9E6FF-53ED-406F-A401-173FDB022155}" type="slidenum">
              <a:rPr lang="ru-RU" b="0" smtClean="0"/>
              <a:pPr eaLnBrk="1" hangingPunct="1"/>
              <a:t>60</a:t>
            </a:fld>
            <a:endParaRPr lang="ru-RU" b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F26A59-D75D-44B6-8932-4CB5195D3D42}" type="slidenum">
              <a:rPr lang="ru-RU" b="0" smtClean="0"/>
              <a:pPr eaLnBrk="1" hangingPunct="1"/>
              <a:t>61</a:t>
            </a:fld>
            <a:endParaRPr lang="ru-RU" b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39414D-DFB8-4920-85D2-EFE8E8CFA3AA}" type="slidenum">
              <a:rPr lang="ru-RU" b="0" smtClean="0"/>
              <a:pPr eaLnBrk="1" hangingPunct="1"/>
              <a:t>63</a:t>
            </a:fld>
            <a:endParaRPr lang="ru-RU" b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50137C-F908-44CA-89EF-FF2D8C95C8FB}" type="slidenum">
              <a:rPr lang="ru-RU" b="0" smtClean="0"/>
              <a:pPr eaLnBrk="1" hangingPunct="1"/>
              <a:t>64</a:t>
            </a:fld>
            <a:endParaRPr lang="ru-RU" b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F6D8A4-1852-42EF-ACAD-B00456BD1914}" type="slidenum">
              <a:rPr lang="ru-RU" b="0" smtClean="0"/>
              <a:pPr eaLnBrk="1" hangingPunct="1"/>
              <a:t>65</a:t>
            </a:fld>
            <a:endParaRPr lang="ru-RU" b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1A5E55-4C43-4798-BDA2-6D2ED28A5368}" type="slidenum">
              <a:rPr lang="ru-RU" b="0" smtClean="0"/>
              <a:pPr eaLnBrk="1" hangingPunct="1"/>
              <a:t>66</a:t>
            </a:fld>
            <a:endParaRPr lang="ru-RU" b="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596AAA-AEDD-4186-BC50-748B2753197C}" type="slidenum">
              <a:rPr lang="ru-RU" b="0" smtClean="0"/>
              <a:pPr eaLnBrk="1" hangingPunct="1"/>
              <a:t>67</a:t>
            </a:fld>
            <a:endParaRPr lang="ru-RU" b="0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B93D66-9002-4972-9E3C-E5BCFCC0CADA}" type="slidenum">
              <a:rPr lang="ru-RU" b="0" smtClean="0"/>
              <a:pPr eaLnBrk="1" hangingPunct="1"/>
              <a:t>68</a:t>
            </a:fld>
            <a:endParaRPr lang="ru-RU" b="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7AEDF-0D9D-4C41-95DD-C1D5A4A45697}" type="slidenum">
              <a:rPr lang="ru-RU" smtClean="0"/>
              <a:pPr/>
              <a:t>69</a:t>
            </a:fld>
            <a:endParaRPr lang="ru-RU" smtClean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36BE5-D5E2-4003-928B-5B050C2C9732}" type="slidenum">
              <a:rPr lang="ru-RU" b="0" smtClean="0"/>
              <a:pPr eaLnBrk="1" hangingPunct="1"/>
              <a:t>70</a:t>
            </a:fld>
            <a:endParaRPr lang="ru-RU" b="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C2F16-24C9-4953-9314-C48FFFD5C56C}" type="slidenum">
              <a:rPr lang="ru-RU" smtClean="0"/>
              <a:pPr/>
              <a:t>71</a:t>
            </a:fld>
            <a:endParaRPr lang="ru-RU" smtClean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C50228-5EF3-414D-9C6B-47A3C476209F}" type="slidenum">
              <a:rPr lang="ru-RU" b="0" smtClean="0"/>
              <a:pPr eaLnBrk="1" hangingPunct="1"/>
              <a:t>72</a:t>
            </a:fld>
            <a:endParaRPr lang="ru-RU" b="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647911-C721-4079-B9AA-18F0CA61AFEC}" type="slidenum">
              <a:rPr lang="ru-RU" b="0" smtClean="0"/>
              <a:pPr eaLnBrk="1" hangingPunct="1"/>
              <a:t>73</a:t>
            </a:fld>
            <a:endParaRPr lang="ru-RU" b="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5367F3-8419-4FBA-86F1-053FD923AA55}" type="slidenum">
              <a:rPr lang="ru-RU" b="0" smtClean="0"/>
              <a:pPr eaLnBrk="1" hangingPunct="1"/>
              <a:t>74</a:t>
            </a:fld>
            <a:endParaRPr lang="ru-RU" b="0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F43C2-7698-4E1D-B505-BDA1F0A10C59}" type="slidenum">
              <a:rPr lang="ru-RU" b="0" smtClean="0"/>
              <a:pPr eaLnBrk="1" hangingPunct="1"/>
              <a:t>75</a:t>
            </a:fld>
            <a:endParaRPr lang="ru-RU" b="0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7D7AE9-FA8D-45EF-BCDF-C78E360FEB26}" type="slidenum">
              <a:rPr lang="ru-RU" b="0" smtClean="0"/>
              <a:pPr eaLnBrk="1" hangingPunct="1"/>
              <a:t>76</a:t>
            </a:fld>
            <a:endParaRPr lang="ru-RU" b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990FF9-0BC7-44AA-B500-A1963329FA3A}" type="slidenum">
              <a:rPr lang="ru-RU" b="0" smtClean="0"/>
              <a:pPr eaLnBrk="1" hangingPunct="1"/>
              <a:t>77</a:t>
            </a:fld>
            <a:endParaRPr lang="ru-RU" b="0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49AC3-FC82-42D6-83CD-3A3EA642E2D7}" type="slidenum">
              <a:rPr lang="ru-RU" b="0" smtClean="0"/>
              <a:pPr eaLnBrk="1" hangingPunct="1"/>
              <a:t>78</a:t>
            </a:fld>
            <a:endParaRPr lang="ru-RU" b="0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2E84E9-BB88-4EF2-ABF9-00CF543E8920}" type="slidenum">
              <a:rPr lang="ru-RU" b="0" smtClean="0"/>
              <a:pPr eaLnBrk="1" hangingPunct="1"/>
              <a:t>79</a:t>
            </a:fld>
            <a:endParaRPr lang="ru-RU" b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4915FC-5FB9-4F4B-BB86-A3E16E1326AA}" type="slidenum">
              <a:rPr lang="ru-RU" b="0" smtClean="0"/>
              <a:pPr eaLnBrk="1" hangingPunct="1"/>
              <a:t>80</a:t>
            </a:fld>
            <a:endParaRPr lang="ru-RU" b="0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BE094E-DCE7-49CB-8D2D-E0854C1E39AA}" type="slidenum">
              <a:rPr lang="ru-RU" b="0" smtClean="0"/>
              <a:pPr eaLnBrk="1" hangingPunct="1"/>
              <a:t>81</a:t>
            </a:fld>
            <a:endParaRPr lang="ru-RU" b="0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550AF6-0839-4FD1-8EC2-3908EDDC1E89}" type="slidenum">
              <a:rPr lang="ru-RU" b="0" smtClean="0"/>
              <a:pPr eaLnBrk="1" hangingPunct="1"/>
              <a:t>82</a:t>
            </a:fld>
            <a:endParaRPr lang="ru-RU" b="0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810F76-A88F-4E47-AC7F-843A59932D1C}" type="slidenum">
              <a:rPr lang="ru-RU" b="0" smtClean="0"/>
              <a:pPr eaLnBrk="1" hangingPunct="1"/>
              <a:t>83</a:t>
            </a:fld>
            <a:endParaRPr lang="ru-RU" b="0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0E67BA-E9F9-4C88-8B6E-04F40A825DDA}" type="slidenum">
              <a:rPr lang="ru-RU" b="0" smtClean="0"/>
              <a:pPr eaLnBrk="1" hangingPunct="1"/>
              <a:t>84</a:t>
            </a:fld>
            <a:endParaRPr lang="ru-RU" b="0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85A878-D3EE-4015-8DEB-B2CC9B6E2919}" type="slidenum">
              <a:rPr lang="ru-RU" b="0" smtClean="0"/>
              <a:pPr eaLnBrk="1" hangingPunct="1"/>
              <a:t>85</a:t>
            </a:fld>
            <a:endParaRPr lang="ru-RU" b="0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4EAA94-46FA-4B27-80D8-730D41C5032F}" type="slidenum">
              <a:rPr lang="ru-RU" b="0" smtClean="0"/>
              <a:pPr eaLnBrk="1" hangingPunct="1"/>
              <a:t>86</a:t>
            </a:fld>
            <a:endParaRPr lang="ru-RU" b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A8723A-E01E-488B-8006-3578BD1522B0}" type="slidenum">
              <a:rPr lang="ru-RU" b="0" smtClean="0"/>
              <a:pPr eaLnBrk="1" hangingPunct="1"/>
              <a:t>87</a:t>
            </a:fld>
            <a:endParaRPr lang="ru-RU" b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E7D794-8AF6-4723-B988-3AA0DC0F4E46}" type="slidenum">
              <a:rPr lang="ru-RU" b="0" smtClean="0"/>
              <a:pPr eaLnBrk="1" hangingPunct="1"/>
              <a:t>88</a:t>
            </a:fld>
            <a:endParaRPr lang="ru-RU" b="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17C665-FDAA-4438-86EA-1C8300468D4B}" type="slidenum">
              <a:rPr lang="ru-RU" b="0" smtClean="0"/>
              <a:pPr eaLnBrk="1" hangingPunct="1"/>
              <a:t>89</a:t>
            </a:fld>
            <a:endParaRPr lang="ru-RU" b="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DF98FF-C82B-4DFB-86F3-F87D24FFC1D4}" type="slidenum">
              <a:rPr lang="ru-RU" b="0" smtClean="0"/>
              <a:pPr eaLnBrk="1" hangingPunct="1"/>
              <a:t>90</a:t>
            </a:fld>
            <a:endParaRPr lang="ru-RU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17BB8D-95A9-47C3-ACB8-07DDCC201478}" type="slidenum">
              <a:rPr lang="ru-RU" b="0" smtClean="0"/>
              <a:pPr eaLnBrk="1" hangingPunct="1"/>
              <a:t>91</a:t>
            </a:fld>
            <a:endParaRPr lang="ru-RU" b="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F9691E-21D7-4446-B247-FB0DC6A4ACA1}" type="slidenum">
              <a:rPr lang="ru-RU" b="0" smtClean="0"/>
              <a:pPr eaLnBrk="1" hangingPunct="1"/>
              <a:t>92</a:t>
            </a:fld>
            <a:endParaRPr lang="ru-RU" b="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CB00A-047F-4870-AC93-D718F7CF814A}" type="slidenum">
              <a:rPr lang="ru-RU" smtClean="0"/>
              <a:pPr/>
              <a:t>93</a:t>
            </a:fld>
            <a:endParaRPr lang="ru-RU" smtClean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3EA56-FDAB-4CB0-BEBC-E116818B160C}" type="slidenum">
              <a:rPr lang="ru-RU" smtClean="0"/>
              <a:pPr/>
              <a:t>94</a:t>
            </a:fld>
            <a:endParaRPr lang="ru-RU" smtClean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BB904-305F-4C73-8134-DFEBA6B49FA6}" type="slidenum">
              <a:rPr lang="ru-RU" smtClean="0"/>
              <a:pPr/>
              <a:t>95</a:t>
            </a:fld>
            <a:endParaRPr lang="ru-RU" smtClean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33D76-2619-437A-AD32-6050C2E143E8}" type="slidenum">
              <a:rPr lang="ru-RU" smtClean="0"/>
              <a:pPr/>
              <a:t>96</a:t>
            </a:fld>
            <a:endParaRPr lang="ru-RU" smtClean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32BF1-BFC5-4E45-97AE-60253F080928}" type="slidenum">
              <a:rPr lang="ru-RU" smtClean="0"/>
              <a:pPr/>
              <a:t>97</a:t>
            </a:fld>
            <a:endParaRPr lang="ru-RU" smtClean="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A7061-EB01-437D-83D5-EB8EAE0DA548}" type="slidenum">
              <a:rPr lang="ru-RU" smtClean="0"/>
              <a:pPr/>
              <a:t>98</a:t>
            </a:fld>
            <a:endParaRPr lang="ru-RU" smtClean="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949D1-CFF5-4748-B0C3-ACE99F30F5C5}" type="slidenum">
              <a:rPr lang="ru-RU" smtClean="0"/>
              <a:pPr/>
              <a:t>99</a:t>
            </a:fld>
            <a:endParaRPr lang="ru-RU" smtClean="0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9F5D4-E54B-4144-A264-BD9BFC2101A8}" type="slidenum">
              <a:rPr lang="ru-RU" smtClean="0"/>
              <a:pPr/>
              <a:t>100</a:t>
            </a:fld>
            <a:endParaRPr lang="ru-RU" smtClean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9F5D4-E54B-4144-A264-BD9BFC2101A8}" type="slidenum">
              <a:rPr lang="ru-RU" smtClean="0"/>
              <a:pPr/>
              <a:t>101</a:t>
            </a:fld>
            <a:endParaRPr lang="ru-RU" smtClean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116C-B7CE-4A89-9966-8E737C58F93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4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9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1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2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_________Microsoft_Word1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8083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000" b="1" dirty="0" err="1" smtClean="0"/>
              <a:t>Правиловый</a:t>
            </a:r>
            <a:r>
              <a:rPr lang="ru-RU" sz="4000" b="1" dirty="0" smtClean="0"/>
              <a:t> </a:t>
            </a:r>
            <a:r>
              <a:rPr lang="ru-RU" sz="4000" b="1" dirty="0"/>
              <a:t>м</a:t>
            </a:r>
            <a:r>
              <a:rPr lang="ru-RU" sz="4000" b="1" dirty="0" smtClean="0"/>
              <a:t>ашинный перевод: краткий курс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A concise course in rule-based machine translation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416824" cy="209512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Л.Л.Иомдин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Институт проблем передачи информации им.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А.А.Харкевича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РАН;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РГГУ;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Москва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err="1"/>
              <a:t>Джорджтаунский</a:t>
            </a:r>
            <a:r>
              <a:rPr lang="ru-RU" dirty="0"/>
              <a:t> 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00200"/>
            <a:ext cx="8496944" cy="486916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ru-RU" sz="3000" b="1" dirty="0" smtClean="0"/>
              <a:t>Подробности эксперимента </a:t>
            </a:r>
          </a:p>
          <a:p>
            <a:r>
              <a:rPr lang="ru-RU" sz="3000" dirty="0" smtClean="0"/>
              <a:t>перевод с русского на английский: тексты по органической химии, высказывания на общие темы.</a:t>
            </a:r>
          </a:p>
          <a:p>
            <a:r>
              <a:rPr lang="ru-RU" sz="3000" dirty="0" smtClean="0"/>
              <a:t>Словарь – 250 слов. </a:t>
            </a:r>
          </a:p>
          <a:p>
            <a:r>
              <a:rPr lang="ru-RU" sz="3000" dirty="0" smtClean="0"/>
              <a:t>6 правил.</a:t>
            </a:r>
          </a:p>
          <a:p>
            <a:r>
              <a:rPr lang="ru-RU" sz="3000" dirty="0" smtClean="0"/>
              <a:t>Ввод в латинской транскрипции с перфокарт, вывод на принтер.</a:t>
            </a:r>
          </a:p>
          <a:p>
            <a:r>
              <a:rPr lang="ru-RU" sz="3000" dirty="0" smtClean="0"/>
              <a:t>Всего было переведено 60 предложений.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9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44625"/>
            <a:ext cx="8584505" cy="792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100" dirty="0" smtClean="0"/>
              <a:t>Аналитические формы слов</a:t>
            </a:r>
            <a:r>
              <a:rPr lang="en-US" sz="3100" dirty="0" smtClean="0"/>
              <a:t>: 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дальнейшая судьба при обработке</a:t>
            </a:r>
          </a:p>
        </p:txBody>
      </p:sp>
      <p:sp>
        <p:nvSpPr>
          <p:cNvPr id="1382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8243" name="Номер слайда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CF0202-BAF2-43CF-8AED-E183A2EB3E14}" type="slidenum">
              <a:rPr lang="ru-RU" smtClean="0">
                <a:solidFill>
                  <a:schemeClr val="tx1"/>
                </a:solidFill>
              </a:rPr>
              <a:pPr/>
              <a:t>100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AutoShape 4" descr="C:\Users\Ljonja\My documents\etapdata\tree-102-etap.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052736"/>
            <a:ext cx="4141567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851398"/>
            <a:ext cx="4676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94" y="4166592"/>
            <a:ext cx="333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074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dirty="0" smtClean="0"/>
              <a:t>Аналитические формы слов</a:t>
            </a:r>
          </a:p>
        </p:txBody>
      </p:sp>
      <p:sp>
        <p:nvSpPr>
          <p:cNvPr id="1382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8243" name="Номер слайда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CF0202-BAF2-43CF-8AED-E183A2EB3E14}" type="slidenum">
              <a:rPr lang="ru-RU" smtClean="0">
                <a:solidFill>
                  <a:schemeClr val="tx1"/>
                </a:solidFill>
              </a:rPr>
              <a:pPr/>
              <a:t>101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683568" y="1844824"/>
            <a:ext cx="79184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3600" b="1" dirty="0" smtClean="0">
                <a:latin typeface="+mn-lt"/>
              </a:rPr>
              <a:t>Future in the Past Perfect Continuous</a:t>
            </a:r>
            <a:r>
              <a:rPr lang="ru-RU" sz="3600" b="1" dirty="0" smtClean="0">
                <a:latin typeface="+mn-lt"/>
              </a:rPr>
              <a:t>: </a:t>
            </a:r>
            <a:r>
              <a:rPr lang="en-US" sz="3600" b="1" i="1" dirty="0" smtClean="0">
                <a:latin typeface="+mn-lt"/>
              </a:rPr>
              <a:t>Would have been working</a:t>
            </a:r>
            <a:endParaRPr lang="ru-RU" sz="3600" i="1" dirty="0">
              <a:latin typeface="+mn-lt"/>
            </a:endParaRP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826889" y="3140968"/>
            <a:ext cx="763354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400" dirty="0">
              <a:latin typeface="Arial" charset="0"/>
            </a:endParaRPr>
          </a:p>
          <a:p>
            <a:r>
              <a:rPr lang="ru-RU" sz="2400" dirty="0">
                <a:latin typeface="Arial" charset="0"/>
              </a:rPr>
              <a:t> </a:t>
            </a:r>
            <a:r>
              <a:rPr lang="ru-RU" sz="2800" dirty="0" smtClean="0">
                <a:latin typeface="+mn-lt"/>
              </a:rPr>
              <a:t>1.1</a:t>
            </a:r>
            <a:r>
              <a:rPr lang="en-US" sz="2800" dirty="0" smtClean="0">
                <a:latin typeface="+mn-lt"/>
              </a:rPr>
              <a:t>	WOULD</a:t>
            </a:r>
            <a:r>
              <a:rPr lang="en-US" sz="2800" dirty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V,</a:t>
            </a:r>
            <a:r>
              <a:rPr lang="en-US" sz="2800" dirty="0" smtClean="0">
                <a:latin typeface="+mn-lt"/>
              </a:rPr>
              <a:t>PST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2.1</a:t>
            </a:r>
            <a:r>
              <a:rPr lang="en-US" sz="2800" dirty="0" smtClean="0">
                <a:latin typeface="+mn-lt"/>
              </a:rPr>
              <a:t>	HAVE		V,MF</a:t>
            </a:r>
          </a:p>
          <a:p>
            <a:r>
              <a:rPr lang="ru-RU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3</a:t>
            </a:r>
            <a:r>
              <a:rPr lang="ru-RU" sz="2800" dirty="0" smtClean="0">
                <a:latin typeface="+mn-lt"/>
              </a:rPr>
              <a:t>.1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BE</a:t>
            </a:r>
            <a:r>
              <a:rPr lang="en-US" sz="2800" dirty="0">
                <a:latin typeface="+mn-lt"/>
              </a:rPr>
              <a:t>		</a:t>
            </a:r>
            <a:r>
              <a:rPr lang="en-US" sz="2800" dirty="0" smtClean="0">
                <a:latin typeface="+mn-lt"/>
              </a:rPr>
              <a:t>V,PP</a:t>
            </a:r>
            <a:endParaRPr lang="en-US" sz="2800" dirty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4</a:t>
            </a:r>
            <a:r>
              <a:rPr lang="ru-RU" sz="2800" dirty="0" smtClean="0">
                <a:latin typeface="+mn-lt"/>
              </a:rPr>
              <a:t>.1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WORK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V,ING</a:t>
            </a:r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			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74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00200"/>
            <a:ext cx="8496944" cy="692696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ru-RU" b="1" dirty="0" smtClean="0"/>
              <a:t>Примеры перевода</a:t>
            </a:r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08525"/>
              </p:ext>
            </p:extLst>
          </p:nvPr>
        </p:nvGraphicFramePr>
        <p:xfrm>
          <a:off x="518864" y="2636912"/>
          <a:ext cx="8229600" cy="30175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Mi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pyeryedayem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mislyi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posryedstvom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ryechyi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 transmit thoughts by means of speech.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Vyelyichyina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ugla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opryedyelyayetsya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otnoshyenyiyem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dlyini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dugi</a:t>
                      </a:r>
                      <a:r>
                        <a:rPr lang="en-US" sz="2000" dirty="0"/>
                        <a:t> k </a:t>
                      </a:r>
                      <a:r>
                        <a:rPr lang="en-US" sz="2000" dirty="0" err="1" smtClean="0"/>
                        <a:t>radyiusu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Magnitude of angle is determined by the relation of length of arc to radius.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Myezhdunarodnoye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ponyimanyiye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yavlyayetsya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vazhnim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faktorom</a:t>
                      </a:r>
                      <a:r>
                        <a:rPr lang="en-US" sz="2000" dirty="0"/>
                        <a:t> v </a:t>
                      </a:r>
                      <a:r>
                        <a:rPr lang="en-US" sz="2000" dirty="0" err="1"/>
                        <a:t>ryeshyenyiyi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polyityichyeskix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voprosov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International understanding constitutes an important factor in decision of political questions</a:t>
                      </a:r>
                      <a:r>
                        <a:rPr lang="en-US" sz="2000" dirty="0" smtClean="0"/>
                        <a:t>.</a:t>
                      </a:r>
                      <a:endParaRPr lang="ru-RU" sz="2000" dirty="0" smtClean="0"/>
                    </a:p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059831" y="5068315"/>
            <a:ext cx="576064" cy="21602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47863" y="3811589"/>
            <a:ext cx="72887" cy="21602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64787-3315-464B-B541-50DF793080D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000578"/>
              </p:ext>
            </p:extLst>
          </p:nvPr>
        </p:nvGraphicFramePr>
        <p:xfrm>
          <a:off x="467047" y="1484784"/>
          <a:ext cx="8353425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Документ" r:id="rId4" imgW="5930900" imgH="3390900" progId="Word.Document.12">
                  <p:embed/>
                </p:oleObj>
              </mc:Choice>
              <mc:Fallback>
                <p:oleObj name="Документ" r:id="rId4" imgW="5930900" imgH="339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047" y="1484784"/>
                        <a:ext cx="8353425" cy="487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2101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 err="1"/>
              <a:t>Джорджтаунский</a:t>
            </a:r>
            <a:r>
              <a:rPr lang="ru-RU" sz="3600" dirty="0"/>
              <a:t> </a:t>
            </a:r>
            <a:r>
              <a:rPr lang="ru-RU" sz="3600" dirty="0" smtClean="0"/>
              <a:t>эксперимент</a:t>
            </a:r>
            <a:r>
              <a:rPr lang="en-US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8375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2101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err="1"/>
              <a:t>Джорджтаунский</a:t>
            </a:r>
            <a:r>
              <a:rPr lang="ru-RU" dirty="0"/>
              <a:t> эксперимент и сегодняшний </a:t>
            </a:r>
            <a:r>
              <a:rPr lang="ru-RU" dirty="0" smtClean="0"/>
              <a:t>день</a:t>
            </a:r>
            <a:r>
              <a:rPr lang="en-US" dirty="0" smtClean="0"/>
              <a:t>: </a:t>
            </a:r>
            <a:r>
              <a:rPr lang="ru-RU" dirty="0" smtClean="0"/>
              <a:t>ЭТАП-3, 2015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13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5443"/>
            <a:ext cx="8309482" cy="436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6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2101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err="1"/>
              <a:t>Джорджтаунский</a:t>
            </a:r>
            <a:r>
              <a:rPr lang="ru-RU" dirty="0"/>
              <a:t> эксперимент и сегодняшний </a:t>
            </a:r>
            <a:r>
              <a:rPr lang="ru-RU" dirty="0" smtClean="0"/>
              <a:t>день</a:t>
            </a:r>
            <a:r>
              <a:rPr lang="en-US" dirty="0" smtClean="0"/>
              <a:t>: </a:t>
            </a:r>
            <a:r>
              <a:rPr lang="ru-RU" dirty="0" smtClean="0"/>
              <a:t>ЭТАП-3, 201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14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6046"/>
            <a:ext cx="7488832" cy="465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35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 smtClean="0"/>
              <a:t>Джорджтаунский</a:t>
            </a:r>
            <a:r>
              <a:rPr lang="ru-RU" sz="3200" dirty="0" smtClean="0"/>
              <a:t> эксперимент и сегодняшний день: </a:t>
            </a:r>
            <a:r>
              <a:rPr lang="en-US" sz="3200" dirty="0" smtClean="0"/>
              <a:t>Google Translate</a:t>
            </a:r>
            <a:r>
              <a:rPr lang="ru-RU" sz="3200" dirty="0" smtClean="0"/>
              <a:t>, 201</a:t>
            </a:r>
            <a:r>
              <a:rPr lang="en-US" sz="3200" dirty="0" smtClean="0"/>
              <a:t>5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15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60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 smtClean="0"/>
              <a:t>Джорджтаунский</a:t>
            </a:r>
            <a:r>
              <a:rPr lang="ru-RU" sz="3200" dirty="0" smtClean="0"/>
              <a:t> эксперимент и сегодняшний день: </a:t>
            </a:r>
            <a:r>
              <a:rPr lang="en-US" sz="3200" dirty="0" smtClean="0"/>
              <a:t>Google Translate</a:t>
            </a:r>
            <a:r>
              <a:rPr lang="ru-RU" sz="3200" dirty="0" smtClean="0"/>
              <a:t>, 201</a:t>
            </a:r>
            <a:r>
              <a:rPr lang="en-US" sz="3200" dirty="0" smtClean="0"/>
              <a:t>6-17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694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67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 smtClean="0"/>
              <a:t>Джорджтаунский</a:t>
            </a:r>
            <a:r>
              <a:rPr lang="ru-RU" sz="3200" dirty="0" smtClean="0"/>
              <a:t> эксперимент и сегодняшний день: </a:t>
            </a:r>
            <a:r>
              <a:rPr lang="en-US" sz="3200" dirty="0" err="1" smtClean="0"/>
              <a:t>Yandex</a:t>
            </a:r>
            <a:r>
              <a:rPr lang="en-US" sz="3200" dirty="0" smtClean="0"/>
              <a:t> Translate</a:t>
            </a:r>
            <a:r>
              <a:rPr lang="ru-RU" sz="3200" dirty="0" smtClean="0"/>
              <a:t>, 201</a:t>
            </a:r>
            <a:r>
              <a:rPr lang="en-US" sz="3200" dirty="0" smtClean="0"/>
              <a:t>7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255183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Мы передаем мысли посредством речи.</a:t>
            </a:r>
          </a:p>
          <a:p>
            <a:r>
              <a:rPr lang="ru-RU" dirty="0"/>
              <a:t>Величина угла определяется отношением длины дуги к радиусу.</a:t>
            </a:r>
          </a:p>
          <a:p>
            <a:r>
              <a:rPr lang="ru-RU" dirty="0"/>
              <a:t>Международное понимание является важным фактором в решении политических вопросов.</a:t>
            </a:r>
          </a:p>
        </p:txBody>
      </p:sp>
      <p:pic>
        <p:nvPicPr>
          <p:cNvPr id="7" name="Изображение 6" descr="Без названия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9" y="1700808"/>
            <a:ext cx="8642351" cy="43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5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12961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r>
              <a:rPr lang="en-US" dirty="0" smtClean="0"/>
              <a:t>: </a:t>
            </a:r>
            <a:r>
              <a:rPr lang="en-US" dirty="0" err="1" smtClean="0"/>
              <a:t>пресса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00200"/>
            <a:ext cx="8496944" cy="39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i="1" dirty="0" smtClean="0"/>
              <a:t>New </a:t>
            </a:r>
            <a:r>
              <a:rPr lang="en-US" sz="4800" i="1" dirty="0"/>
              <a:t>York Times</a:t>
            </a:r>
            <a:r>
              <a:rPr lang="en-US" sz="4800" dirty="0"/>
              <a:t>, 8 Jan 1954, p.1: ‘</a:t>
            </a:r>
            <a:r>
              <a:rPr lang="en-US" sz="4800" dirty="0" smtClean="0"/>
              <a:t>Russi</a:t>
            </a:r>
            <a:r>
              <a:rPr lang="en-US" sz="4800" dirty="0"/>
              <a:t>a</a:t>
            </a:r>
            <a:r>
              <a:rPr lang="en-US" sz="4800" dirty="0" smtClean="0"/>
              <a:t>n </a:t>
            </a:r>
            <a:r>
              <a:rPr lang="en-US" sz="4800" dirty="0"/>
              <a:t>is turned into English by a fast electronic translator’, </a:t>
            </a:r>
            <a:r>
              <a:rPr lang="en-US" sz="4800" dirty="0" smtClean="0"/>
              <a:t>by</a:t>
            </a:r>
            <a:r>
              <a:rPr lang="ru-RU" sz="4800" dirty="0" smtClean="0"/>
              <a:t> </a:t>
            </a:r>
            <a:r>
              <a:rPr lang="en-US" sz="4800" dirty="0" smtClean="0"/>
              <a:t>Robert </a:t>
            </a:r>
            <a:r>
              <a:rPr lang="en-US" sz="4800" dirty="0" err="1" smtClean="0"/>
              <a:t>K.Plumb</a:t>
            </a:r>
            <a:r>
              <a:rPr lang="en-US" sz="4800" dirty="0"/>
              <a:t>.</a:t>
            </a:r>
            <a:endParaRPr lang="ru-RU" sz="4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24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Начало машинного перевода в СССР и России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>
            <a:noAutofit/>
          </a:bodyPr>
          <a:lstStyle/>
          <a:p>
            <a:r>
              <a:rPr lang="ru-RU" sz="2800" dirty="0"/>
              <a:t>Сообщение </a:t>
            </a:r>
            <a:r>
              <a:rPr lang="ru-RU" sz="2800" dirty="0" smtClean="0"/>
              <a:t>о</a:t>
            </a:r>
            <a:r>
              <a:rPr lang="en-US" sz="2800" dirty="0" smtClean="0"/>
              <a:t> </a:t>
            </a:r>
            <a:r>
              <a:rPr lang="en-US" sz="2800" dirty="0" err="1" smtClean="0"/>
              <a:t>Джорджтаунском</a:t>
            </a:r>
            <a:r>
              <a:rPr lang="en-US" sz="2800" dirty="0" smtClean="0"/>
              <a:t> </a:t>
            </a:r>
            <a:r>
              <a:rPr lang="en-US" sz="2800" dirty="0" err="1" smtClean="0"/>
              <a:t>эксперименте</a:t>
            </a:r>
            <a:r>
              <a:rPr lang="en-US" sz="2800" dirty="0" smtClean="0"/>
              <a:t> </a:t>
            </a:r>
            <a:r>
              <a:rPr lang="ru-RU" sz="2800" dirty="0" smtClean="0"/>
              <a:t>было </a:t>
            </a:r>
            <a:r>
              <a:rPr lang="ru-RU" sz="2800" dirty="0"/>
              <a:t>опубликовано </a:t>
            </a:r>
            <a:r>
              <a:rPr lang="ru-RU" sz="2800" dirty="0" smtClean="0"/>
              <a:t>в </a:t>
            </a:r>
            <a:r>
              <a:rPr lang="ru-RU" sz="2800" dirty="0" err="1" smtClean="0"/>
              <a:t>Computers</a:t>
            </a:r>
            <a:r>
              <a:rPr lang="ru-RU" sz="2800" dirty="0" smtClean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Automation</a:t>
            </a:r>
            <a:r>
              <a:rPr lang="ru-RU" sz="2800" dirty="0"/>
              <a:t>, 1954, № 2. </a:t>
            </a:r>
            <a:r>
              <a:rPr lang="ru-RU" sz="2800" dirty="0" smtClean="0"/>
              <a:t>Реферат, </a:t>
            </a:r>
            <a:r>
              <a:rPr lang="ru-RU" sz="2800" dirty="0"/>
              <a:t>сделанный Д. Ю. Пановым, появился в РЖ ВИНИТИ "Математика", 1954, № 10: "Перевод с одного языка на другой при помощи машины: отчет о первом успешном испытании".</a:t>
            </a:r>
          </a:p>
          <a:p>
            <a:r>
              <a:rPr lang="ru-RU" sz="2800" dirty="0"/>
              <a:t>Это сообщение явилось толчком для начала работ по </a:t>
            </a:r>
            <a:r>
              <a:rPr lang="ru-RU" sz="2800" dirty="0" smtClean="0"/>
              <a:t>МП в </a:t>
            </a:r>
            <a:r>
              <a:rPr lang="ru-RU" sz="2800" dirty="0"/>
              <a:t>СССР. Д. </a:t>
            </a:r>
            <a:r>
              <a:rPr lang="ru-RU" sz="2800" dirty="0" smtClean="0"/>
              <a:t>Ю. Панов</a:t>
            </a:r>
            <a:r>
              <a:rPr lang="ru-RU" sz="2800" dirty="0"/>
              <a:t>, </a:t>
            </a:r>
            <a:r>
              <a:rPr lang="ru-RU" sz="2800" dirty="0" smtClean="0"/>
              <a:t>тогдашний директор ВИНИТИ привлек </a:t>
            </a:r>
            <a:r>
              <a:rPr lang="ru-RU" sz="2800" dirty="0"/>
              <a:t>к работам </a:t>
            </a:r>
            <a:r>
              <a:rPr lang="ru-RU" sz="2800" dirty="0" smtClean="0"/>
              <a:t>И</a:t>
            </a:r>
            <a:r>
              <a:rPr lang="ru-RU" sz="2800" dirty="0"/>
              <a:t>. К. Бельскую, которая затем возглавила группу машинного перевода в ИТМ и ВТ АН СССР. </a:t>
            </a:r>
            <a:endParaRPr lang="ru-RU" sz="36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99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П</a:t>
            </a:r>
            <a:r>
              <a:rPr lang="en-US" dirty="0" err="1" smtClean="0"/>
              <a:t>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5040560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Немного истории</a:t>
            </a:r>
          </a:p>
          <a:p>
            <a:pPr lvl="1"/>
            <a:r>
              <a:rPr lang="ru-RU" sz="2200" dirty="0" smtClean="0"/>
              <a:t>Предыстория</a:t>
            </a:r>
          </a:p>
          <a:p>
            <a:pPr lvl="1"/>
            <a:r>
              <a:rPr lang="ru-RU" sz="2200" dirty="0" err="1" smtClean="0"/>
              <a:t>Джорджтаунский</a:t>
            </a:r>
            <a:r>
              <a:rPr lang="ru-RU" sz="2200" dirty="0" smtClean="0"/>
              <a:t> эксперимент</a:t>
            </a:r>
          </a:p>
          <a:p>
            <a:pPr lvl="1"/>
            <a:r>
              <a:rPr lang="ru-RU" sz="2200" dirty="0"/>
              <a:t>Начало машинного перевода в СССР и </a:t>
            </a:r>
            <a:r>
              <a:rPr lang="ru-RU" sz="2200" dirty="0" smtClean="0"/>
              <a:t>России</a:t>
            </a:r>
          </a:p>
          <a:p>
            <a:pPr lvl="1"/>
            <a:r>
              <a:rPr lang="ru-RU" sz="2200" dirty="0" smtClean="0"/>
              <a:t>После </a:t>
            </a:r>
            <a:r>
              <a:rPr lang="ru-RU" sz="2200" dirty="0" err="1" smtClean="0"/>
              <a:t>Джордтауна</a:t>
            </a:r>
            <a:endParaRPr lang="ru-RU" sz="2200" dirty="0" smtClean="0"/>
          </a:p>
          <a:p>
            <a:r>
              <a:rPr lang="ru-RU" sz="2400" dirty="0" smtClean="0"/>
              <a:t>Лингвистическая теория «Смысл – Текст»</a:t>
            </a:r>
          </a:p>
          <a:p>
            <a:pPr lvl="1"/>
            <a:r>
              <a:rPr lang="ru-RU" sz="2200" dirty="0" smtClean="0"/>
              <a:t>Конкретизированная постановка задачи МП</a:t>
            </a:r>
          </a:p>
          <a:p>
            <a:pPr lvl="1"/>
            <a:r>
              <a:rPr lang="ru-RU" sz="2200" dirty="0" smtClean="0"/>
              <a:t>Проблема неоднозначности</a:t>
            </a:r>
          </a:p>
          <a:p>
            <a:r>
              <a:rPr lang="ru-RU" sz="2400" dirty="0" err="1" smtClean="0"/>
              <a:t>Правиловый</a:t>
            </a:r>
            <a:r>
              <a:rPr lang="ru-RU" sz="2400" dirty="0" smtClean="0"/>
              <a:t> машинный перевод. Система ЭТАП-3</a:t>
            </a:r>
          </a:p>
          <a:p>
            <a:pPr lvl="1"/>
            <a:r>
              <a:rPr lang="ru-RU" sz="2200" dirty="0" smtClean="0"/>
              <a:t>Морфологический анализ и синтез</a:t>
            </a:r>
          </a:p>
          <a:p>
            <a:pPr lvl="1"/>
            <a:r>
              <a:rPr lang="ru-RU" sz="2200" dirty="0" smtClean="0"/>
              <a:t>Морфологическая структура </a:t>
            </a:r>
          </a:p>
          <a:p>
            <a:pPr lvl="1"/>
            <a:r>
              <a:rPr lang="ru-RU" sz="2200" dirty="0" smtClean="0"/>
              <a:t>Морфологический анализатор</a:t>
            </a:r>
          </a:p>
          <a:p>
            <a:pPr lvl="1"/>
            <a:endParaRPr lang="ru-RU" sz="24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224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Начало машинного перевода в СССР и России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844824"/>
            <a:ext cx="7920880" cy="454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Первый </a:t>
            </a:r>
            <a:r>
              <a:rPr lang="ru-RU" sz="2800" dirty="0"/>
              <a:t>опыт перевода с английского языка на русский </a:t>
            </a:r>
            <a:r>
              <a:rPr lang="ru-RU" sz="2800" dirty="0" smtClean="0"/>
              <a:t>был </a:t>
            </a:r>
            <a:r>
              <a:rPr lang="ru-RU" sz="2800" dirty="0"/>
              <a:t>получен уже к концу 1955 г. с помощью машины </a:t>
            </a:r>
            <a:r>
              <a:rPr lang="ru-RU" sz="2800" dirty="0" smtClean="0"/>
              <a:t>БЭСМ. </a:t>
            </a:r>
          </a:p>
          <a:p>
            <a:pPr marL="0" indent="0">
              <a:buNone/>
            </a:pPr>
            <a:r>
              <a:rPr lang="ru-RU" sz="2800" dirty="0" smtClean="0"/>
              <a:t>Программы составляли </a:t>
            </a:r>
            <a:r>
              <a:rPr lang="ru-RU" sz="2800" dirty="0"/>
              <a:t>Н. П. Трифонов и Л. Н. Королев, кандидатская диссертация которого была посвящена методам построения словарей для машинного перевода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r">
              <a:buNone/>
            </a:pPr>
            <a:r>
              <a:rPr lang="en-US" sz="2400" dirty="0"/>
              <a:t>http://</a:t>
            </a:r>
            <a:r>
              <a:rPr lang="en-US" sz="2400" dirty="0" err="1"/>
              <a:t>www.computer-museum.ru</a:t>
            </a:r>
            <a:r>
              <a:rPr lang="en-US" sz="2400" dirty="0"/>
              <a:t>/</a:t>
            </a:r>
            <a:r>
              <a:rPr lang="en-US" sz="2400" dirty="0" err="1"/>
              <a:t>histsoft</a:t>
            </a:r>
            <a:r>
              <a:rPr lang="en-US" sz="2400" dirty="0"/>
              <a:t>/</a:t>
            </a:r>
            <a:r>
              <a:rPr lang="en-US" sz="2400" dirty="0" err="1"/>
              <a:t>histmt.htm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6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224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Начало машинного перевода в СССР и России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54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Дмитрий Юрьевич </a:t>
            </a:r>
            <a:r>
              <a:rPr lang="ru-RU" sz="3600" b="1" dirty="0" smtClean="0"/>
              <a:t>Панов</a:t>
            </a:r>
            <a:r>
              <a:rPr lang="ru-RU" sz="3600" dirty="0" smtClean="0"/>
              <a:t> (Институт научной информации</a:t>
            </a:r>
            <a:r>
              <a:rPr lang="en-US" sz="3600" dirty="0" smtClean="0"/>
              <a:t> АН СССР</a:t>
            </a:r>
            <a:r>
              <a:rPr lang="ru-RU" sz="3600" dirty="0" smtClean="0"/>
              <a:t>, </a:t>
            </a:r>
            <a:r>
              <a:rPr lang="ru-RU" sz="3600" dirty="0" err="1" smtClean="0"/>
              <a:t>ИТМиВТ</a:t>
            </a:r>
            <a:r>
              <a:rPr lang="ru-RU" sz="3600" dirty="0" smtClean="0"/>
              <a:t>, Физтех)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38749"/>
            <a:ext cx="1722487" cy="26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12368" y="393305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Панов Д.Ю. Автоматический перевод. </a:t>
            </a:r>
            <a:r>
              <a:rPr lang="ru-RU" sz="2000" dirty="0" smtClean="0"/>
              <a:t>Ответственный </a:t>
            </a:r>
            <a:r>
              <a:rPr lang="ru-RU" sz="2000" dirty="0"/>
              <a:t>редактор </a:t>
            </a:r>
            <a:r>
              <a:rPr lang="ru-RU" sz="2000" dirty="0" err="1"/>
              <a:t>А.Н.Несмеянов</a:t>
            </a:r>
            <a:r>
              <a:rPr lang="ru-RU" sz="2000" dirty="0" smtClean="0"/>
              <a:t>. (</a:t>
            </a:r>
            <a:r>
              <a:rPr lang="ru-RU" sz="2000" dirty="0"/>
              <a:t>М.: Издательство Академии наук СССР, 1958. - Научно-популярная серия)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0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012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Начало машинного перевода в СССР и России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0"/>
            <a:ext cx="8640960" cy="4752528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Алексей Андреевич </a:t>
            </a:r>
            <a:r>
              <a:rPr lang="ru-RU" sz="3200" b="1" dirty="0" smtClean="0"/>
              <a:t>Ляпунов </a:t>
            </a:r>
            <a:r>
              <a:rPr lang="ru-RU" sz="3200" dirty="0" smtClean="0"/>
              <a:t>(Математический институт им. Стеклова), Ольга Сергеевна </a:t>
            </a:r>
            <a:r>
              <a:rPr lang="ru-RU" sz="3200" b="1" dirty="0" smtClean="0"/>
              <a:t>Кулагина</a:t>
            </a:r>
            <a:r>
              <a:rPr lang="ru-RU" sz="3200" dirty="0" smtClean="0"/>
              <a:t> (ИПМ)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12368" y="4509120"/>
            <a:ext cx="486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Ляпунов А.А. и </a:t>
            </a:r>
            <a:r>
              <a:rPr lang="ru-RU" dirty="0" err="1" smtClean="0"/>
              <a:t>О.С.Кулагина</a:t>
            </a:r>
            <a:r>
              <a:rPr lang="ru-RU" dirty="0" smtClean="0"/>
              <a:t>. Использование </a:t>
            </a:r>
            <a:r>
              <a:rPr lang="ru-RU" dirty="0"/>
              <a:t>вычислительных машин для перевода </a:t>
            </a:r>
            <a:r>
              <a:rPr lang="ru-RU" dirty="0" smtClean="0"/>
              <a:t>с одного </a:t>
            </a:r>
            <a:r>
              <a:rPr lang="ru-RU" dirty="0"/>
              <a:t>языка на </a:t>
            </a:r>
            <a:r>
              <a:rPr lang="ru-RU" dirty="0" smtClean="0"/>
              <a:t>другой. Природа, </a:t>
            </a:r>
            <a:r>
              <a:rPr lang="ru-RU" dirty="0"/>
              <a:t>1955, </a:t>
            </a:r>
            <a:r>
              <a:rPr lang="ru-RU" dirty="0" smtClean="0"/>
              <a:t>№ 8</a:t>
            </a:r>
            <a:r>
              <a:rPr lang="ru-RU" dirty="0"/>
              <a:t>, </a:t>
            </a:r>
            <a:r>
              <a:rPr lang="ru-RU" dirty="0" smtClean="0"/>
              <a:t> с. 83-85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2232248" cy="305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ALPAC</a:t>
            </a:r>
            <a:r>
              <a:rPr lang="ru-RU" dirty="0" smtClean="0"/>
              <a:t> </a:t>
            </a:r>
            <a:r>
              <a:rPr lang="en-US" dirty="0" smtClean="0"/>
              <a:t>report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8496944" cy="429309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dirty="0" smtClean="0"/>
              <a:t>В 1966 г. </a:t>
            </a:r>
            <a:r>
              <a:rPr lang="ru-RU" dirty="0"/>
              <a:t>и</a:t>
            </a:r>
            <a:r>
              <a:rPr lang="ru-RU" dirty="0" smtClean="0"/>
              <a:t>сследованиям по МП был нанесен сокрушительный удар отчетом группы ALPAC (</a:t>
            </a:r>
            <a:r>
              <a:rPr lang="ru-RU" dirty="0" err="1" smtClean="0"/>
              <a:t>Automatic</a:t>
            </a:r>
            <a:r>
              <a:rPr lang="ru-RU" dirty="0" smtClean="0"/>
              <a:t>  </a:t>
            </a:r>
            <a:r>
              <a:rPr lang="ru-RU" dirty="0" err="1" smtClean="0"/>
              <a:t>Language</a:t>
            </a:r>
            <a:r>
              <a:rPr lang="ru-RU" dirty="0" smtClean="0"/>
              <a:t> </a:t>
            </a:r>
            <a:r>
              <a:rPr lang="ru-RU" dirty="0" err="1" smtClean="0"/>
              <a:t>Processing</a:t>
            </a:r>
            <a:r>
              <a:rPr lang="ru-RU" dirty="0" smtClean="0"/>
              <a:t> </a:t>
            </a:r>
            <a:r>
              <a:rPr lang="ru-RU" dirty="0" err="1" smtClean="0"/>
              <a:t>Advisory</a:t>
            </a:r>
            <a:r>
              <a:rPr lang="ru-RU" dirty="0" smtClean="0"/>
              <a:t> </a:t>
            </a:r>
            <a:r>
              <a:rPr lang="ru-RU" dirty="0" err="1" smtClean="0"/>
              <a:t>Committee</a:t>
            </a:r>
            <a:r>
              <a:rPr lang="ru-RU" dirty="0" smtClean="0"/>
              <a:t>), созданной решением правительства США в 1964 г. Комитет в составе 7 ученых решил, что МП дороже, медленнее и менее точен, чем человеческий перевод, и не сможет достичь целей в обозримом будущем.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5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Выступления </a:t>
            </a:r>
            <a:r>
              <a:rPr lang="ru-RU" dirty="0" err="1" smtClean="0"/>
              <a:t>Й.Бар-Хиллела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4" cy="48965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400" dirty="0"/>
              <a:t>В </a:t>
            </a:r>
            <a:r>
              <a:rPr lang="ru-RU" sz="2400" dirty="0" smtClean="0"/>
              <a:t>1959</a:t>
            </a:r>
            <a:r>
              <a:rPr lang="en-US" sz="2400" dirty="0" smtClean="0"/>
              <a:t>-60</a:t>
            </a:r>
            <a:r>
              <a:rPr lang="ru-RU" sz="2400" dirty="0" smtClean="0"/>
              <a:t> г. философ</a:t>
            </a:r>
            <a:r>
              <a:rPr lang="en-US" sz="2400" dirty="0" smtClean="0"/>
              <a:t> </a:t>
            </a:r>
            <a:r>
              <a:rPr lang="ru-RU" sz="2400" dirty="0" smtClean="0"/>
              <a:t>и лингвист </a:t>
            </a:r>
            <a:r>
              <a:rPr lang="ru-RU" sz="2400" dirty="0"/>
              <a:t>Й. Бар-</a:t>
            </a:r>
            <a:r>
              <a:rPr lang="ru-RU" sz="2400" dirty="0" err="1"/>
              <a:t>Хиллел</a:t>
            </a:r>
            <a:r>
              <a:rPr lang="ru-RU" sz="2400" dirty="0"/>
              <a:t> (</a:t>
            </a:r>
            <a:r>
              <a:rPr lang="ru-RU" sz="2400" dirty="0" smtClean="0"/>
              <a:t>Y</a:t>
            </a:r>
            <a:r>
              <a:rPr lang="en-US" sz="2400" dirty="0" smtClean="0"/>
              <a:t>e</a:t>
            </a:r>
            <a:r>
              <a:rPr lang="ru-RU" sz="2400" dirty="0" err="1" smtClean="0"/>
              <a:t>hoshua</a:t>
            </a:r>
            <a:r>
              <a:rPr lang="ru-RU" sz="2400" dirty="0" smtClean="0"/>
              <a:t> </a:t>
            </a:r>
            <a:r>
              <a:rPr lang="ru-RU" sz="2400" dirty="0" err="1"/>
              <a:t>Bar-Hillel</a:t>
            </a:r>
            <a:r>
              <a:rPr lang="ru-RU" sz="2400" dirty="0"/>
              <a:t>) выступил с утверждением, что высококачественный полностью автоматический МП (</a:t>
            </a:r>
            <a:r>
              <a:rPr lang="ru-RU" sz="2400" dirty="0" smtClean="0"/>
              <a:t>FAHQMT</a:t>
            </a:r>
            <a:r>
              <a:rPr lang="en-US" sz="2400" dirty="0" smtClean="0"/>
              <a:t>, fully automatic high quality machine translation</a:t>
            </a:r>
            <a:r>
              <a:rPr lang="ru-RU" sz="2400" dirty="0" smtClean="0"/>
              <a:t>) </a:t>
            </a:r>
            <a:r>
              <a:rPr lang="ru-RU" sz="2400" dirty="0"/>
              <a:t>не может быть достигнут в принципе. </a:t>
            </a:r>
            <a:endParaRPr lang="ru-RU" sz="2400" dirty="0" smtClean="0"/>
          </a:p>
          <a:p>
            <a:pPr marL="109728" indent="0">
              <a:buNone/>
            </a:pPr>
            <a:r>
              <a:rPr lang="en-US" sz="2400" dirty="0" smtClean="0"/>
              <a:t>Y. Bar-Hillel. The </a:t>
            </a:r>
            <a:r>
              <a:rPr lang="en-US" sz="2400" dirty="0"/>
              <a:t>present status of automatic translation of languages', Advances in Computers, vol.1 (1960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109728" indent="0">
              <a:buNone/>
            </a:pPr>
            <a:r>
              <a:rPr lang="ru-RU" sz="2400" i="1" dirty="0"/>
              <a:t>Бар</a:t>
            </a:r>
            <a:r>
              <a:rPr lang="ru-RU" sz="2400" dirty="0"/>
              <a:t>-</a:t>
            </a:r>
            <a:r>
              <a:rPr lang="ru-RU" sz="2400" i="1" dirty="0" err="1"/>
              <a:t>Хиллел</a:t>
            </a:r>
            <a:r>
              <a:rPr lang="ru-RU" sz="2400" dirty="0"/>
              <a:t> И. Будущее машинного перевода (почему машины не могут научиться переводить) // </a:t>
            </a:r>
            <a:r>
              <a:rPr lang="ru-RU" sz="2400" i="1" dirty="0"/>
              <a:t>Вопросы языкознания</a:t>
            </a:r>
            <a:r>
              <a:rPr lang="ru-RU" sz="2400" dirty="0"/>
              <a:t>. 1969</a:t>
            </a:r>
            <a:r>
              <a:rPr lang="ru-RU" sz="2400" dirty="0" smtClean="0"/>
              <a:t>. № 4</a:t>
            </a:r>
            <a:r>
              <a:rPr lang="en-US" sz="2400" dirty="0" smtClean="0"/>
              <a:t>, c. 113-119 – </a:t>
            </a:r>
            <a:r>
              <a:rPr lang="ru-RU" sz="2400" dirty="0" smtClean="0"/>
              <a:t>перевод с нем. </a:t>
            </a:r>
            <a:r>
              <a:rPr lang="ru-RU" sz="2400" dirty="0"/>
              <a:t>с</a:t>
            </a:r>
            <a:r>
              <a:rPr lang="ru-RU" sz="2400" dirty="0" smtClean="0"/>
              <a:t>татьи 1967 г. в </a:t>
            </a:r>
            <a:r>
              <a:rPr lang="en-US" sz="2400" dirty="0" err="1" smtClean="0"/>
              <a:t>Sprache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</a:t>
            </a:r>
            <a:r>
              <a:rPr lang="en-US" sz="2400" dirty="0" err="1" smtClean="0"/>
              <a:t>technischen</a:t>
            </a:r>
            <a:r>
              <a:rPr lang="en-US" sz="2400" dirty="0" smtClean="0"/>
              <a:t> </a:t>
            </a:r>
            <a:r>
              <a:rPr lang="en-US" sz="2400" dirty="0" err="1" smtClean="0"/>
              <a:t>Zeitalter</a:t>
            </a:r>
            <a:r>
              <a:rPr lang="ru-RU" sz="2400" dirty="0"/>
              <a:t>:</a:t>
            </a:r>
            <a:r>
              <a:rPr lang="en-US" sz="2400" dirty="0" smtClean="0"/>
              <a:t> http</a:t>
            </a:r>
            <a:r>
              <a:rPr lang="en-US" sz="2400" dirty="0"/>
              <a:t>://www.ruslang.ru/doc/voprosy/voprosy1969-4.pdf</a:t>
            </a:r>
            <a:endParaRPr lang="ru-RU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Выступления </a:t>
            </a:r>
            <a:r>
              <a:rPr lang="ru-RU" dirty="0" err="1" smtClean="0"/>
              <a:t>Й.Бар-Хиллела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496944" cy="429309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2800" dirty="0" smtClean="0"/>
              <a:t>Известен следующий пример Бар-</a:t>
            </a:r>
            <a:r>
              <a:rPr lang="ru-RU" sz="2800" dirty="0" err="1" smtClean="0"/>
              <a:t>Хиллела</a:t>
            </a:r>
            <a:r>
              <a:rPr lang="ru-RU" sz="2800" dirty="0" smtClean="0"/>
              <a:t>. </a:t>
            </a:r>
          </a:p>
          <a:p>
            <a:pPr marL="109728" indent="0">
              <a:buNone/>
            </a:pPr>
            <a:r>
              <a:rPr lang="ru-RU" sz="2800" i="1" dirty="0" err="1" smtClean="0"/>
              <a:t>John</a:t>
            </a:r>
            <a:r>
              <a:rPr lang="ru-RU" sz="2800" i="1" dirty="0" smtClean="0"/>
              <a:t> </a:t>
            </a:r>
            <a:r>
              <a:rPr lang="ru-RU" sz="2800" i="1" dirty="0" err="1"/>
              <a:t>was</a:t>
            </a:r>
            <a:r>
              <a:rPr lang="ru-RU" sz="2800" i="1" dirty="0"/>
              <a:t> </a:t>
            </a:r>
            <a:r>
              <a:rPr lang="ru-RU" sz="2800" i="1" dirty="0" err="1"/>
              <a:t>looking</a:t>
            </a:r>
            <a:r>
              <a:rPr lang="ru-RU" sz="2800" i="1" dirty="0"/>
              <a:t> </a:t>
            </a:r>
            <a:r>
              <a:rPr lang="ru-RU" sz="2800" i="1" dirty="0" err="1"/>
              <a:t>for</a:t>
            </a:r>
            <a:r>
              <a:rPr lang="ru-RU" sz="2800" i="1" dirty="0"/>
              <a:t> </a:t>
            </a:r>
            <a:r>
              <a:rPr lang="ru-RU" sz="2800" i="1" dirty="0" err="1"/>
              <a:t>his</a:t>
            </a:r>
            <a:r>
              <a:rPr lang="ru-RU" sz="2800" i="1" dirty="0"/>
              <a:t> </a:t>
            </a:r>
            <a:r>
              <a:rPr lang="ru-RU" sz="2800" i="1" dirty="0" err="1"/>
              <a:t>toy</a:t>
            </a:r>
            <a:r>
              <a:rPr lang="ru-RU" sz="2800" i="1" dirty="0"/>
              <a:t> </a:t>
            </a:r>
            <a:r>
              <a:rPr lang="ru-RU" sz="2800" i="1" dirty="0" err="1"/>
              <a:t>box</a:t>
            </a:r>
            <a:r>
              <a:rPr lang="ru-RU" sz="2800" i="1" dirty="0"/>
              <a:t>. </a:t>
            </a:r>
            <a:r>
              <a:rPr lang="ru-RU" sz="2800" i="1" dirty="0" err="1"/>
              <a:t>Finally</a:t>
            </a:r>
            <a:r>
              <a:rPr lang="ru-RU" sz="2800" i="1" dirty="0"/>
              <a:t> </a:t>
            </a:r>
            <a:r>
              <a:rPr lang="ru-RU" sz="2800" i="1" dirty="0" err="1"/>
              <a:t>he</a:t>
            </a:r>
            <a:r>
              <a:rPr lang="ru-RU" sz="2800" i="1" dirty="0"/>
              <a:t> </a:t>
            </a:r>
            <a:r>
              <a:rPr lang="ru-RU" sz="2800" i="1" dirty="0" err="1"/>
              <a:t>found</a:t>
            </a:r>
            <a:r>
              <a:rPr lang="ru-RU" sz="2800" i="1" dirty="0"/>
              <a:t> </a:t>
            </a:r>
            <a:r>
              <a:rPr lang="ru-RU" sz="2800" i="1" dirty="0" err="1"/>
              <a:t>it</a:t>
            </a:r>
            <a:r>
              <a:rPr lang="ru-RU" sz="2800" i="1" dirty="0"/>
              <a:t>. </a:t>
            </a:r>
            <a:r>
              <a:rPr lang="ru-RU" sz="2800" i="1" dirty="0" err="1"/>
              <a:t>The</a:t>
            </a:r>
            <a:r>
              <a:rPr lang="ru-RU" sz="2800" i="1" dirty="0"/>
              <a:t> </a:t>
            </a:r>
            <a:r>
              <a:rPr lang="ru-RU" sz="2800" i="1" dirty="0" err="1"/>
              <a:t>box</a:t>
            </a:r>
            <a:r>
              <a:rPr lang="ru-RU" sz="2800" i="1" dirty="0"/>
              <a:t> </a:t>
            </a:r>
            <a:r>
              <a:rPr lang="ru-RU" sz="2800" i="1" dirty="0" err="1"/>
              <a:t>was</a:t>
            </a:r>
            <a:r>
              <a:rPr lang="ru-RU" sz="2800" i="1" dirty="0"/>
              <a:t> </a:t>
            </a:r>
            <a:r>
              <a:rPr lang="ru-RU" sz="2800" i="1" dirty="0" err="1"/>
              <a:t>in</a:t>
            </a:r>
            <a:r>
              <a:rPr lang="ru-RU" sz="2800" i="1" dirty="0"/>
              <a:t> </a:t>
            </a:r>
            <a:r>
              <a:rPr lang="ru-RU" sz="2800" i="1" dirty="0" err="1"/>
              <a:t>the</a:t>
            </a:r>
            <a:r>
              <a:rPr lang="ru-RU" sz="2800" i="1" dirty="0"/>
              <a:t> </a:t>
            </a:r>
            <a:r>
              <a:rPr lang="ru-RU" sz="2800" i="1" dirty="0" err="1"/>
              <a:t>pen</a:t>
            </a:r>
            <a:r>
              <a:rPr lang="ru-RU" sz="2800" i="1" dirty="0"/>
              <a:t>. </a:t>
            </a:r>
            <a:r>
              <a:rPr lang="ru-RU" sz="2800" i="1" dirty="0" err="1"/>
              <a:t>John</a:t>
            </a:r>
            <a:r>
              <a:rPr lang="ru-RU" sz="2800" i="1" dirty="0"/>
              <a:t> </a:t>
            </a:r>
            <a:r>
              <a:rPr lang="ru-RU" sz="2800" i="1" dirty="0" err="1"/>
              <a:t>was</a:t>
            </a:r>
            <a:r>
              <a:rPr lang="ru-RU" sz="2800" i="1" dirty="0"/>
              <a:t> </a:t>
            </a:r>
            <a:r>
              <a:rPr lang="ru-RU" sz="2800" i="1" dirty="0" err="1"/>
              <a:t>very</a:t>
            </a:r>
            <a:r>
              <a:rPr lang="ru-RU" sz="2800" i="1" dirty="0"/>
              <a:t> </a:t>
            </a:r>
            <a:r>
              <a:rPr lang="ru-RU" sz="2800" i="1" dirty="0" err="1"/>
              <a:t>happy</a:t>
            </a:r>
            <a:r>
              <a:rPr lang="ru-RU" sz="2800" i="1" dirty="0"/>
              <a:t> </a:t>
            </a:r>
            <a:endParaRPr lang="ru-RU" sz="2800" i="1" dirty="0" smtClean="0"/>
          </a:p>
          <a:p>
            <a:pPr marL="109728" indent="0">
              <a:buNone/>
            </a:pPr>
            <a:endParaRPr lang="ru-RU" sz="2800" dirty="0" smtClean="0"/>
          </a:p>
          <a:p>
            <a:pPr marL="109728" indent="0">
              <a:buNone/>
            </a:pPr>
            <a:r>
              <a:rPr lang="ru-RU" sz="2800" dirty="0" err="1" smtClean="0"/>
              <a:t>Pen</a:t>
            </a:r>
            <a:r>
              <a:rPr lang="ru-RU" sz="2800" dirty="0" smtClean="0"/>
              <a:t> здесь должно </a:t>
            </a:r>
            <a:r>
              <a:rPr lang="ru-RU" sz="2800" dirty="0"/>
              <a:t>переводиться не как «ручка</a:t>
            </a:r>
            <a:r>
              <a:rPr lang="ru-RU" sz="2800" dirty="0" smtClean="0"/>
              <a:t>», </a:t>
            </a:r>
            <a:r>
              <a:rPr lang="ru-RU" sz="2800" dirty="0"/>
              <a:t>а как «детский манеж</a:t>
            </a:r>
            <a:r>
              <a:rPr lang="ru-RU" sz="2800" dirty="0" smtClean="0"/>
              <a:t>». Выбор перевода </a:t>
            </a:r>
            <a:r>
              <a:rPr lang="ru-RU" sz="2800" dirty="0"/>
              <a:t>в </a:t>
            </a:r>
            <a:r>
              <a:rPr lang="ru-RU" sz="2800" dirty="0" smtClean="0"/>
              <a:t>общем случае обусловлен знанием </a:t>
            </a:r>
            <a:r>
              <a:rPr lang="ru-RU" sz="2800" dirty="0"/>
              <a:t>внеязыковой действительности, а это знание слишком обширно и разнообразно, чтобы вводить его в компьютер</a:t>
            </a:r>
            <a:r>
              <a:rPr lang="ru-RU" dirty="0"/>
              <a:t>. 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Машинный перевод в мире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8496944" cy="429309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4000" dirty="0" smtClean="0"/>
              <a:t>США, Великобритания, Франция, Мексика, Япония, КНР и др.</a:t>
            </a:r>
          </a:p>
          <a:p>
            <a:pPr marL="109728" indent="0">
              <a:buNone/>
            </a:pPr>
            <a:r>
              <a:rPr lang="en-US" sz="4000" dirty="0" err="1" smtClean="0"/>
              <a:t>Systran</a:t>
            </a:r>
            <a:r>
              <a:rPr lang="en-US" sz="4000" dirty="0" smtClean="0"/>
              <a:t>, Logos, Atlas, Ariane </a:t>
            </a:r>
            <a:r>
              <a:rPr lang="en-US" sz="4000" dirty="0"/>
              <a:t>(</a:t>
            </a:r>
            <a:r>
              <a:rPr lang="en-US" sz="4000" dirty="0" smtClean="0"/>
              <a:t>GETA, Bernard </a:t>
            </a:r>
            <a:r>
              <a:rPr lang="en-US" sz="4000" dirty="0" err="1" smtClean="0"/>
              <a:t>Vauquois</a:t>
            </a:r>
            <a:r>
              <a:rPr lang="en-US" sz="4000" dirty="0"/>
              <a:t>)</a:t>
            </a:r>
            <a:endParaRPr lang="ru-RU" sz="4000" dirty="0"/>
          </a:p>
          <a:p>
            <a:pPr marL="109728" indent="0">
              <a:buNone/>
            </a:pPr>
            <a:r>
              <a:rPr lang="ru-RU" sz="4000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4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Машинный перевод в СССР и России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8496944" cy="429309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ru-RU" sz="4000" dirty="0" smtClean="0"/>
              <a:t>Ольга Сергеевна </a:t>
            </a:r>
            <a:r>
              <a:rPr lang="ru-RU" sz="4000" b="1" dirty="0" smtClean="0"/>
              <a:t>Кулагина</a:t>
            </a:r>
            <a:r>
              <a:rPr lang="ru-RU" sz="4000" dirty="0" smtClean="0"/>
              <a:t> </a:t>
            </a:r>
            <a:br>
              <a:rPr lang="ru-RU" sz="4000" dirty="0" smtClean="0"/>
            </a:br>
            <a:r>
              <a:rPr lang="ru-RU" sz="4000" dirty="0" smtClean="0"/>
              <a:t>и Игорь Александрович </a:t>
            </a:r>
            <a:r>
              <a:rPr lang="ru-RU" sz="4000" b="1" dirty="0" smtClean="0"/>
              <a:t>Мельчук</a:t>
            </a:r>
            <a:endParaRPr lang="ru-RU" sz="40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8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108012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Теория «Смысл </a:t>
            </a:r>
            <a:r>
              <a:rPr lang="ru-RU" sz="3600" dirty="0">
                <a:latin typeface="+mj-lt"/>
                <a:ea typeface="+mj-ea"/>
                <a:cs typeface="+mj-cs"/>
                <a:sym typeface="Symbol" pitchFamily="18" charset="2"/>
              </a:rPr>
              <a:t> Текст»</a:t>
            </a:r>
            <a:br>
              <a:rPr lang="ru-RU" sz="3600" dirty="0">
                <a:latin typeface="+mj-lt"/>
                <a:ea typeface="+mj-ea"/>
                <a:cs typeface="+mj-cs"/>
                <a:sym typeface="Symbol" pitchFamily="18" charset="2"/>
              </a:rPr>
            </a:br>
            <a:r>
              <a:rPr lang="ru-RU" sz="3600" dirty="0">
                <a:latin typeface="+mj-lt"/>
                <a:ea typeface="+mj-ea"/>
                <a:cs typeface="+mj-cs"/>
                <a:sym typeface="Symbol" pitchFamily="18" charset="2"/>
              </a:rPr>
              <a:t>И.А. Мельчука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23554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1916113"/>
            <a:ext cx="82296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4000" dirty="0">
                <a:sym typeface="Symbol" pitchFamily="18" charset="2"/>
              </a:rPr>
              <a:t>И.А. Мельчук.</a:t>
            </a:r>
            <a:br>
              <a:rPr lang="ru-RU" sz="4000" dirty="0">
                <a:sym typeface="Symbol" pitchFamily="18" charset="2"/>
              </a:rPr>
            </a:br>
            <a:r>
              <a:rPr lang="ru-RU" sz="4000" dirty="0"/>
              <a:t>Опыт теории лингвистических моделей «Смысл </a:t>
            </a:r>
            <a:r>
              <a:rPr lang="ru-RU" sz="4000" dirty="0">
                <a:sym typeface="Symbol" pitchFamily="18" charset="2"/>
              </a:rPr>
              <a:t> Текст». Москва, «Наука», 1974</a:t>
            </a:r>
            <a:r>
              <a:rPr lang="en-US" sz="4000" dirty="0">
                <a:sym typeface="Symbol" pitchFamily="18" charset="2"/>
              </a:rPr>
              <a:t> / </a:t>
            </a:r>
            <a:r>
              <a:rPr lang="ru-RU" sz="4000" dirty="0">
                <a:sym typeface="Symbol" pitchFamily="18" charset="2"/>
              </a:rPr>
              <a:t>Москва, Школа «Языки русской культуры», 199</a:t>
            </a:r>
            <a:r>
              <a:rPr lang="en-US" sz="4000" dirty="0">
                <a:sym typeface="Symbol" pitchFamily="18" charset="2"/>
              </a:rPr>
              <a:t>9</a:t>
            </a:r>
            <a:endParaRPr lang="ru-RU" sz="4000" dirty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51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13667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Теория интегрального описания языка </a:t>
            </a:r>
            <a:r>
              <a:rPr lang="ru-RU" sz="3600" dirty="0" err="1">
                <a:latin typeface="+mj-lt"/>
                <a:ea typeface="+mj-ea"/>
                <a:cs typeface="+mj-cs"/>
              </a:rPr>
              <a:t>Ю.Д.Апресяна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25602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5605" name="Rectangle 2"/>
          <p:cNvSpPr txBox="1">
            <a:spLocks noChangeArrowheads="1"/>
          </p:cNvSpPr>
          <p:nvPr/>
        </p:nvSpPr>
        <p:spPr bwMode="auto">
          <a:xfrm>
            <a:off x="468313" y="1989138"/>
            <a:ext cx="82296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4000" dirty="0" err="1"/>
              <a:t>Ю.Д.Апресян</a:t>
            </a:r>
            <a:r>
              <a:rPr lang="ru-RU" sz="4000" dirty="0">
                <a:sym typeface="Symbol" pitchFamily="18" charset="2"/>
              </a:rPr>
              <a:t>.</a:t>
            </a:r>
            <a:br>
              <a:rPr lang="ru-RU" sz="4000" dirty="0">
                <a:sym typeface="Symbol" pitchFamily="18" charset="2"/>
              </a:rPr>
            </a:br>
            <a:r>
              <a:rPr lang="ru-RU" sz="4000" dirty="0">
                <a:sym typeface="Symbol" pitchFamily="18" charset="2"/>
              </a:rPr>
              <a:t>Избранные труды, том 2. Интегральное описание языка и системная лексикография. - М.: Школа «Языки русской культуры», 1995.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59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Предыстория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496944" cy="4869160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Некоторые считают, что история машинного </a:t>
            </a:r>
            <a:r>
              <a:rPr lang="ru-RU" sz="2800" dirty="0"/>
              <a:t>перевода берет начало в XVII веке, когда </a:t>
            </a:r>
            <a:r>
              <a:rPr lang="ru-RU" sz="2800" dirty="0" smtClean="0"/>
              <a:t>Лейбниц </a:t>
            </a:r>
            <a:r>
              <a:rPr lang="ru-RU" sz="2800" dirty="0"/>
              <a:t>и Декарт </a:t>
            </a:r>
            <a:r>
              <a:rPr lang="ru-RU" sz="2800" dirty="0" smtClean="0"/>
              <a:t>предположили, что существует код, соединяющий между </a:t>
            </a:r>
            <a:r>
              <a:rPr lang="ru-RU" sz="2800" dirty="0"/>
              <a:t>собой слова разных языков. </a:t>
            </a:r>
          </a:p>
          <a:p>
            <a:r>
              <a:rPr lang="ru-RU" sz="2800" dirty="0" smtClean="0"/>
              <a:t>В середине 1930-х годов были поданы заявки на </a:t>
            </a:r>
            <a:r>
              <a:rPr lang="ru-RU" sz="2800" dirty="0"/>
              <a:t>получение патента на «переводческую машину</a:t>
            </a:r>
            <a:r>
              <a:rPr lang="ru-RU" sz="2800" dirty="0" smtClean="0"/>
              <a:t>». В частности, француз </a:t>
            </a:r>
            <a:r>
              <a:rPr lang="ru-RU" sz="2800" dirty="0"/>
              <a:t>Ж. </a:t>
            </a:r>
            <a:r>
              <a:rPr lang="ru-RU" sz="2800" dirty="0" err="1" smtClean="0"/>
              <a:t>Арцруни</a:t>
            </a:r>
            <a:r>
              <a:rPr lang="ru-RU" sz="2800" dirty="0" smtClean="0"/>
              <a:t> создал двуязычный </a:t>
            </a:r>
            <a:r>
              <a:rPr lang="ru-RU" sz="2800" dirty="0"/>
              <a:t>словарь на перфоленте. </a:t>
            </a:r>
            <a:r>
              <a:rPr lang="ru-RU" sz="2800" dirty="0" smtClean="0"/>
              <a:t>Другая заявка была от Петра Троянского (СССР), который изобрел словарь и систему работы с грамматическим ролями. 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8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4789"/>
            <a:ext cx="8229600" cy="2392363"/>
          </a:xfrm>
        </p:spPr>
        <p:txBody>
          <a:bodyPr/>
          <a:lstStyle/>
          <a:p>
            <a:pPr eaLnBrk="1" hangingPunct="1"/>
            <a:r>
              <a:rPr lang="ru-RU" b="1" dirty="0" smtClean="0"/>
              <a:t>Язык есть универсальный преобразователь из смыслов в тексты и обратно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27650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30</a:t>
            </a:fld>
            <a:endParaRPr lang="ru-RU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548680"/>
            <a:ext cx="8229600" cy="1366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Основной постулат теории «Смысл </a:t>
            </a:r>
            <a:r>
              <a:rPr lang="ru-RU" dirty="0">
                <a:solidFill>
                  <a:schemeClr val="tx1"/>
                </a:solidFill>
                <a:sym typeface="Symbol" pitchFamily="18" charset="2"/>
              </a:rPr>
              <a:t> </a:t>
            </a:r>
            <a:r>
              <a:rPr lang="ru-RU" dirty="0" smtClean="0">
                <a:solidFill>
                  <a:schemeClr val="tx1"/>
                </a:solidFill>
                <a:sym typeface="Symbol" pitchFamily="18" charset="2"/>
              </a:rPr>
              <a:t>Текст»</a:t>
            </a:r>
            <a:endParaRPr lang="ru-RU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9643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title"/>
          </p:nvPr>
        </p:nvSpPr>
        <p:spPr>
          <a:xfrm>
            <a:off x="446856" y="2204641"/>
            <a:ext cx="8229600" cy="2376487"/>
          </a:xfrm>
        </p:spPr>
        <p:txBody>
          <a:bodyPr>
            <a:normAutofit/>
          </a:bodyPr>
          <a:lstStyle/>
          <a:p>
            <a:pPr eaLnBrk="1" hangingPunct="1"/>
            <a:r>
              <a:rPr lang="ru-RU" b="1" dirty="0" smtClean="0"/>
              <a:t>Наблюдаемый текст и</a:t>
            </a:r>
            <a:br>
              <a:rPr lang="ru-RU" b="1" dirty="0" smtClean="0"/>
            </a:br>
            <a:r>
              <a:rPr lang="ru-RU" b="1" dirty="0"/>
              <a:t>н</a:t>
            </a:r>
            <a:r>
              <a:rPr lang="ru-RU" b="1" dirty="0" smtClean="0"/>
              <a:t>енаблюдаемый смысл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29698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31</a:t>
            </a:fld>
            <a:endParaRPr lang="ru-RU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548680"/>
            <a:ext cx="8229600" cy="1366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Текст и смысл: различие в статусе</a:t>
            </a:r>
            <a:endParaRPr lang="ru-RU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3084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32856"/>
            <a:ext cx="8229600" cy="2232025"/>
          </a:xfrm>
        </p:spPr>
        <p:txBody>
          <a:bodyPr>
            <a:normAutofit/>
          </a:bodyPr>
          <a:lstStyle/>
          <a:p>
            <a:pPr eaLnBrk="1" hangingPunct="1"/>
            <a:r>
              <a:rPr lang="ru-RU" b="1" dirty="0" smtClean="0"/>
              <a:t>Смысл – конструкт, представление на специальном семантическом языке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174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548680"/>
            <a:ext cx="8229600" cy="1366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Разрешение конфликта для моделирования</a:t>
            </a:r>
            <a:endParaRPr lang="ru-RU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528" y="4365104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Варианты: язык семантических примитивов (</a:t>
            </a:r>
            <a:r>
              <a:rPr lang="ru-RU" sz="2800" b="1" dirty="0" err="1" smtClean="0"/>
              <a:t>А.Вежбицка</a:t>
            </a:r>
            <a:r>
              <a:rPr lang="ru-RU" sz="2800" b="1" dirty="0" smtClean="0"/>
              <a:t>), язык элементарных смыслов (</a:t>
            </a:r>
            <a:r>
              <a:rPr lang="ru-RU" sz="2800" b="1" dirty="0" err="1" smtClean="0"/>
              <a:t>Ю.Д.Апресян</a:t>
            </a:r>
            <a:r>
              <a:rPr lang="ru-RU" sz="2800" b="1" dirty="0" smtClean="0"/>
              <a:t>) и др. </a:t>
            </a:r>
          </a:p>
        </p:txBody>
      </p:sp>
    </p:spTree>
    <p:extLst>
      <p:ext uri="{BB962C8B-B14F-4D97-AF65-F5344CB8AC3E}">
        <p14:creationId xmlns:p14="http://schemas.microsoft.com/office/powerpoint/2010/main" val="1201529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476672"/>
            <a:ext cx="8229600" cy="13541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Направление преобразования, осуществляемого языком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410544"/>
            <a:ext cx="80645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sz="4000" b="1" dirty="0">
                <a:latin typeface="+mj-lt"/>
                <a:ea typeface="+mj-ea"/>
                <a:cs typeface="+mj-cs"/>
              </a:rPr>
              <a:t>Анализ текста</a:t>
            </a:r>
          </a:p>
          <a:p>
            <a:pPr eaLnBrk="1" hangingPunct="1">
              <a:buFontTx/>
              <a:buChar char="•"/>
            </a:pPr>
            <a:r>
              <a:rPr lang="ru-RU" sz="4000" b="1" dirty="0">
                <a:latin typeface="+mj-lt"/>
                <a:ea typeface="+mj-ea"/>
                <a:cs typeface="+mj-cs"/>
              </a:rPr>
              <a:t>Синтез текста</a:t>
            </a:r>
          </a:p>
          <a:p>
            <a:pPr eaLnBrk="1" hangingPunct="1">
              <a:buFont typeface="Wingdings" pitchFamily="2" charset="2"/>
              <a:buNone/>
            </a:pPr>
            <a:endParaRPr lang="ru-RU" sz="3400" b="1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3200" b="1" dirty="0" smtClean="0">
                <a:latin typeface="+mj-lt"/>
                <a:ea typeface="+mj-ea"/>
                <a:cs typeface="+mj-cs"/>
              </a:rPr>
              <a:t>Первичность синтеза по </a:t>
            </a:r>
            <a:r>
              <a:rPr lang="ru-RU" sz="3200" b="1" dirty="0" err="1" smtClean="0">
                <a:latin typeface="+mj-lt"/>
                <a:ea typeface="+mj-ea"/>
                <a:cs typeface="+mj-cs"/>
              </a:rPr>
              <a:t>И.А.Мельчуку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379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957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205038"/>
            <a:ext cx="6465887" cy="2808287"/>
          </a:xfrm>
        </p:spPr>
        <p:txBody>
          <a:bodyPr/>
          <a:lstStyle/>
          <a:p>
            <a:pPr eaLnBrk="1" hangingPunct="1"/>
            <a:r>
              <a:rPr lang="ru-RU" sz="4200" dirty="0" smtClean="0"/>
              <a:t>фонетический</a:t>
            </a:r>
            <a:br>
              <a:rPr lang="ru-RU" sz="4200" dirty="0" smtClean="0"/>
            </a:br>
            <a:r>
              <a:rPr lang="ru-RU" sz="4200" dirty="0" smtClean="0"/>
              <a:t>морфологический</a:t>
            </a:r>
            <a:br>
              <a:rPr lang="ru-RU" sz="4200" dirty="0" smtClean="0"/>
            </a:br>
            <a:r>
              <a:rPr lang="ru-RU" sz="4200" dirty="0" smtClean="0"/>
              <a:t>синтаксический</a:t>
            </a:r>
            <a:br>
              <a:rPr lang="ru-RU" sz="4200" dirty="0" smtClean="0"/>
            </a:br>
            <a:r>
              <a:rPr lang="ru-RU" sz="4200" dirty="0" smtClean="0"/>
              <a:t>семантический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5842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71600" y="836712"/>
            <a:ext cx="7343775" cy="7699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4400" dirty="0">
                <a:latin typeface="+mj-lt"/>
              </a:rPr>
              <a:t>Лингвистические уровни: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62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133600"/>
            <a:ext cx="8229600" cy="3671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поверхностно-морфологический</a:t>
            </a:r>
            <a:br>
              <a:rPr lang="ru-RU" dirty="0" smtClean="0"/>
            </a:br>
            <a:r>
              <a:rPr lang="ru-RU" dirty="0" smtClean="0"/>
              <a:t>глубинно-морфологический</a:t>
            </a:r>
            <a:br>
              <a:rPr lang="ru-RU" dirty="0" smtClean="0"/>
            </a:br>
            <a:r>
              <a:rPr lang="ru-RU" dirty="0" smtClean="0"/>
              <a:t>поверхностно-синтаксический</a:t>
            </a:r>
            <a:br>
              <a:rPr lang="ru-RU" dirty="0" smtClean="0"/>
            </a:br>
            <a:r>
              <a:rPr lang="ru-RU" dirty="0" smtClean="0"/>
              <a:t>глубинно-синтаксический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46082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11560" y="908720"/>
            <a:ext cx="7920880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4000" dirty="0">
                <a:latin typeface="+mj-lt"/>
              </a:rPr>
              <a:t>Лингвистические подуровни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8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989138"/>
            <a:ext cx="7292975" cy="3024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семантический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поверхностная семантика (Апресян 1980) </a:t>
            </a:r>
            <a:br>
              <a:rPr lang="ru-RU" dirty="0" smtClean="0"/>
            </a:br>
            <a:r>
              <a:rPr lang="ru-RU" dirty="0" smtClean="0"/>
              <a:t>глубинная семантика</a:t>
            </a:r>
          </a:p>
        </p:txBody>
      </p:sp>
      <p:sp>
        <p:nvSpPr>
          <p:cNvPr id="48130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187450" y="620713"/>
            <a:ext cx="6769100" cy="6413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Лингвистические подуровни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2870-F5CE-4A6C-9E77-89FF7B10F0BD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99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Диалог </a:t>
            </a:r>
            <a:r>
              <a:rPr lang="en-US" sz="3600" dirty="0" smtClean="0"/>
              <a:t>vs.</a:t>
            </a:r>
            <a:r>
              <a:rPr lang="ru-RU" sz="3600" dirty="0" smtClean="0"/>
              <a:t> перевод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/>
              <a:t>Типичное поведение собеседников: чередование анализа и синтеза. </a:t>
            </a: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 smtClean="0"/>
              <a:t>Диалог</a:t>
            </a:r>
            <a:r>
              <a:rPr lang="en-US" sz="2400" b="1" dirty="0" smtClean="0"/>
              <a:t> </a:t>
            </a:r>
            <a:r>
              <a:rPr lang="ru-RU" sz="2400" b="1" dirty="0" smtClean="0"/>
              <a:t>на одном языке между </a:t>
            </a:r>
            <a:r>
              <a:rPr lang="en-US" sz="2400" b="1" dirty="0" smtClean="0"/>
              <a:t>A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B: </a:t>
            </a:r>
            <a:r>
              <a:rPr lang="ru-RU" sz="2400" dirty="0" smtClean="0"/>
              <a:t>А передает смысл 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А</a:t>
            </a:r>
            <a:r>
              <a:rPr lang="ru-RU" sz="2400" dirty="0" smtClean="0"/>
              <a:t>, синтезируя текст </a:t>
            </a:r>
            <a:r>
              <a:rPr lang="en-US" sz="2400" dirty="0" smtClean="0"/>
              <a:t>T</a:t>
            </a:r>
            <a:r>
              <a:rPr lang="ru-RU" sz="2400" baseline="-25000" dirty="0" smtClean="0"/>
              <a:t>А</a:t>
            </a:r>
            <a:r>
              <a:rPr lang="ru-RU" sz="2400" dirty="0" smtClean="0"/>
              <a:t>; </a:t>
            </a:r>
            <a:r>
              <a:rPr lang="en-US" sz="2400" dirty="0" smtClean="0"/>
              <a:t>B </a:t>
            </a:r>
            <a:r>
              <a:rPr lang="ru-RU" sz="2400" dirty="0" smtClean="0"/>
              <a:t>воспринимает </a:t>
            </a:r>
            <a:r>
              <a:rPr lang="en-US" sz="2400" dirty="0"/>
              <a:t>T</a:t>
            </a:r>
            <a:r>
              <a:rPr lang="ru-RU" sz="2400" baseline="-25000" dirty="0"/>
              <a:t>А</a:t>
            </a:r>
            <a:r>
              <a:rPr lang="en-US" sz="2400" dirty="0" smtClean="0"/>
              <a:t> </a:t>
            </a:r>
            <a:r>
              <a:rPr lang="ru-RU" sz="2400" dirty="0" smtClean="0"/>
              <a:t>и анализирует </a:t>
            </a:r>
            <a:r>
              <a:rPr lang="en-US" sz="2400" dirty="0"/>
              <a:t>T</a:t>
            </a:r>
            <a:r>
              <a:rPr lang="ru-RU" sz="2400" baseline="-25000" dirty="0" smtClean="0"/>
              <a:t>А</a:t>
            </a:r>
            <a:r>
              <a:rPr lang="ru-RU" sz="2400" dirty="0" smtClean="0"/>
              <a:t>, извлекая </a:t>
            </a:r>
            <a:r>
              <a:rPr lang="en-US" sz="2400" dirty="0"/>
              <a:t>S</a:t>
            </a:r>
            <a:r>
              <a:rPr lang="ru-RU" sz="2400" baseline="-25000" dirty="0" smtClean="0"/>
              <a:t>А</a:t>
            </a:r>
            <a:r>
              <a:rPr lang="ru-RU" sz="2400" dirty="0" smtClean="0"/>
              <a:t>; </a:t>
            </a:r>
            <a:r>
              <a:rPr lang="en-US" sz="2400" dirty="0"/>
              <a:t>S</a:t>
            </a:r>
            <a:r>
              <a:rPr lang="ru-RU" sz="2400" baseline="-25000" dirty="0"/>
              <a:t>А </a:t>
            </a:r>
            <a:r>
              <a:rPr lang="ru-RU" sz="2400" dirty="0" smtClean="0"/>
              <a:t>служит стимулом для порождения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B</a:t>
            </a:r>
            <a:r>
              <a:rPr lang="ru-RU" sz="2400" dirty="0" smtClean="0"/>
              <a:t>; В </a:t>
            </a:r>
            <a:r>
              <a:rPr lang="ru-RU" sz="2400" dirty="0"/>
              <a:t>передает смысл 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В</a:t>
            </a:r>
            <a:r>
              <a:rPr lang="ru-RU" sz="2400" dirty="0" smtClean="0"/>
              <a:t>, </a:t>
            </a:r>
            <a:r>
              <a:rPr lang="ru-RU" sz="2400" dirty="0"/>
              <a:t>синтезируя текст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B</a:t>
            </a:r>
            <a:r>
              <a:rPr lang="en-US" sz="2400" dirty="0"/>
              <a:t>; </a:t>
            </a:r>
            <a:r>
              <a:rPr lang="en-US" sz="2400" dirty="0" smtClean="0"/>
              <a:t>A </a:t>
            </a:r>
            <a:r>
              <a:rPr lang="ru-RU" sz="2400" dirty="0"/>
              <a:t>воспринимает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</a:t>
            </a:r>
            <a:r>
              <a:rPr lang="ru-RU" sz="2400" dirty="0"/>
              <a:t>и анализирует </a:t>
            </a:r>
            <a:r>
              <a:rPr lang="en-US" sz="2400" dirty="0" smtClean="0"/>
              <a:t>T</a:t>
            </a:r>
            <a:r>
              <a:rPr lang="en-US" sz="2400" baseline="-25000" dirty="0"/>
              <a:t>B</a:t>
            </a:r>
            <a:r>
              <a:rPr lang="ru-RU" sz="2400" dirty="0" smtClean="0"/>
              <a:t>, </a:t>
            </a:r>
            <a:r>
              <a:rPr lang="ru-RU" sz="2400" dirty="0"/>
              <a:t>извлекая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B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и т.д.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/>
              <a:t>Диалог</a:t>
            </a:r>
            <a:r>
              <a:rPr lang="en-US" sz="2400" b="1" dirty="0"/>
              <a:t> </a:t>
            </a:r>
            <a:r>
              <a:rPr lang="ru-RU" sz="2400" b="1" dirty="0" smtClean="0"/>
              <a:t>между </a:t>
            </a:r>
            <a:r>
              <a:rPr lang="en-US" sz="2400" b="1" dirty="0"/>
              <a:t>A </a:t>
            </a:r>
            <a:r>
              <a:rPr lang="ru-RU" sz="2400" b="1" dirty="0"/>
              <a:t>и </a:t>
            </a:r>
            <a:r>
              <a:rPr lang="en-US" sz="2400" b="1" dirty="0" smtClean="0"/>
              <a:t>B</a:t>
            </a:r>
            <a:r>
              <a:rPr lang="ru-RU" sz="2400" b="1" dirty="0" smtClean="0"/>
              <a:t> через переводчика </a:t>
            </a:r>
            <a:r>
              <a:rPr lang="en-US" sz="2400" b="1" dirty="0" smtClean="0"/>
              <a:t>P:</a:t>
            </a:r>
            <a:r>
              <a:rPr lang="ru-RU" sz="2400" b="1" dirty="0" smtClean="0"/>
              <a:t> </a:t>
            </a:r>
            <a:r>
              <a:rPr lang="ru-RU" sz="2400" dirty="0"/>
              <a:t>А передает смысл </a:t>
            </a:r>
            <a:r>
              <a:rPr lang="en-US" sz="2400" dirty="0"/>
              <a:t>S</a:t>
            </a:r>
            <a:r>
              <a:rPr lang="ru-RU" sz="2400" baseline="-25000" dirty="0"/>
              <a:t>А</a:t>
            </a:r>
            <a:r>
              <a:rPr lang="ru-RU" sz="2400" dirty="0"/>
              <a:t>, синтезируя текст </a:t>
            </a:r>
            <a:r>
              <a:rPr lang="en-US" sz="2400" dirty="0"/>
              <a:t>T</a:t>
            </a:r>
            <a:r>
              <a:rPr lang="ru-RU" sz="2400" baseline="-25000" dirty="0" smtClean="0"/>
              <a:t>А</a:t>
            </a:r>
            <a:r>
              <a:rPr lang="ru-RU" sz="2400" dirty="0"/>
              <a:t> </a:t>
            </a:r>
            <a:r>
              <a:rPr lang="ru-RU" sz="2400" dirty="0" smtClean="0"/>
              <a:t>; </a:t>
            </a:r>
            <a:r>
              <a:rPr lang="en-US" sz="2400" dirty="0"/>
              <a:t>P</a:t>
            </a:r>
            <a:r>
              <a:rPr lang="en-US" sz="2400" dirty="0" smtClean="0"/>
              <a:t> </a:t>
            </a:r>
            <a:r>
              <a:rPr lang="en-US" sz="2400" dirty="0"/>
              <a:t>B </a:t>
            </a:r>
            <a:r>
              <a:rPr lang="ru-RU" sz="2400" dirty="0"/>
              <a:t>воспринимает </a:t>
            </a:r>
            <a:r>
              <a:rPr lang="en-US" sz="2400" dirty="0"/>
              <a:t>T</a:t>
            </a:r>
            <a:r>
              <a:rPr lang="ru-RU" sz="2400" baseline="-25000" dirty="0"/>
              <a:t>А</a:t>
            </a:r>
            <a:r>
              <a:rPr lang="en-US" sz="2400" dirty="0"/>
              <a:t> </a:t>
            </a:r>
            <a:r>
              <a:rPr lang="ru-RU" sz="2400" dirty="0"/>
              <a:t>и анализирует </a:t>
            </a:r>
            <a:r>
              <a:rPr lang="en-US" sz="2400" dirty="0"/>
              <a:t>T</a:t>
            </a:r>
            <a:r>
              <a:rPr lang="ru-RU" sz="2400" baseline="-25000" dirty="0"/>
              <a:t>А</a:t>
            </a:r>
            <a:r>
              <a:rPr lang="ru-RU" sz="2400" dirty="0"/>
              <a:t>, извлекая </a:t>
            </a:r>
            <a:r>
              <a:rPr lang="en-US" sz="2400" dirty="0"/>
              <a:t>S</a:t>
            </a:r>
            <a:r>
              <a:rPr lang="ru-RU" sz="2400" baseline="-25000" dirty="0"/>
              <a:t>А</a:t>
            </a:r>
            <a:r>
              <a:rPr lang="ru-RU" sz="2400" dirty="0"/>
              <a:t>; </a:t>
            </a:r>
            <a:r>
              <a:rPr lang="en-US" sz="2400" dirty="0"/>
              <a:t>P</a:t>
            </a:r>
            <a:r>
              <a:rPr lang="ru-RU" sz="2400" dirty="0" smtClean="0"/>
              <a:t> передает – на другом языке </a:t>
            </a:r>
            <a:r>
              <a:rPr lang="en-US" sz="2400" dirty="0" smtClean="0"/>
              <a:t>- </a:t>
            </a:r>
            <a:r>
              <a:rPr lang="ru-RU" sz="2400" dirty="0" smtClean="0"/>
              <a:t>смысл </a:t>
            </a:r>
            <a:r>
              <a:rPr lang="en-US" sz="2400" dirty="0" smtClean="0"/>
              <a:t>S</a:t>
            </a:r>
            <a:r>
              <a:rPr lang="en-US" sz="2400" baseline="-25000" dirty="0"/>
              <a:t>A</a:t>
            </a:r>
            <a:r>
              <a:rPr lang="ru-RU" sz="2400" dirty="0" smtClean="0"/>
              <a:t>, </a:t>
            </a:r>
            <a:r>
              <a:rPr lang="ru-RU" sz="2400" dirty="0"/>
              <a:t>синтезируя текст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A1</a:t>
            </a:r>
            <a:r>
              <a:rPr lang="en-US" sz="2400" dirty="0" smtClean="0"/>
              <a:t> </a:t>
            </a:r>
            <a:r>
              <a:rPr lang="en-US" sz="2400" dirty="0"/>
              <a:t>; A </a:t>
            </a:r>
            <a:r>
              <a:rPr lang="ru-RU" sz="2400" dirty="0"/>
              <a:t>воспринимает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A1</a:t>
            </a:r>
            <a:r>
              <a:rPr lang="en-US" sz="2400" dirty="0" smtClean="0"/>
              <a:t> </a:t>
            </a:r>
            <a:r>
              <a:rPr lang="ru-RU" sz="2400" dirty="0"/>
              <a:t>и анализирует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A1</a:t>
            </a:r>
            <a:r>
              <a:rPr lang="ru-RU" sz="2400" dirty="0" smtClean="0"/>
              <a:t>, </a:t>
            </a:r>
            <a:r>
              <a:rPr lang="ru-RU" sz="2400" dirty="0"/>
              <a:t>извлекая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A</a:t>
            </a:r>
            <a:r>
              <a:rPr lang="ru-RU" sz="2400" dirty="0" smtClean="0"/>
              <a:t>; </a:t>
            </a:r>
            <a:r>
              <a:rPr lang="en-US" sz="2400" dirty="0" smtClean="0"/>
              <a:t>S</a:t>
            </a:r>
            <a:r>
              <a:rPr lang="en-US" sz="2400" baseline="-25000" dirty="0"/>
              <a:t>A</a:t>
            </a:r>
            <a:r>
              <a:rPr lang="ru-RU" sz="2400" baseline="-25000" dirty="0" smtClean="0"/>
              <a:t> </a:t>
            </a:r>
            <a:r>
              <a:rPr lang="ru-RU" sz="2400" dirty="0"/>
              <a:t>служит стимулом для порождения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B</a:t>
            </a:r>
            <a:r>
              <a:rPr lang="ru-RU" sz="2400" dirty="0"/>
              <a:t> ;</a:t>
            </a:r>
            <a:r>
              <a:rPr lang="en-US" sz="2400" baseline="-25000" dirty="0" smtClean="0"/>
              <a:t> </a:t>
            </a:r>
            <a:r>
              <a:rPr lang="ru-RU" sz="2400" dirty="0"/>
              <a:t>В передает смысл </a:t>
            </a:r>
            <a:r>
              <a:rPr lang="en-US" sz="2400" dirty="0"/>
              <a:t>S</a:t>
            </a:r>
            <a:r>
              <a:rPr lang="ru-RU" sz="2400" baseline="-25000" dirty="0"/>
              <a:t>В</a:t>
            </a:r>
            <a:r>
              <a:rPr lang="ru-RU" sz="2400" dirty="0"/>
              <a:t>, синтезируя текст </a:t>
            </a:r>
            <a:r>
              <a:rPr lang="en-US" sz="2400" dirty="0"/>
              <a:t>T</a:t>
            </a:r>
            <a:r>
              <a:rPr lang="en-US" sz="2400" baseline="-25000" dirty="0"/>
              <a:t>B</a:t>
            </a:r>
            <a:r>
              <a:rPr lang="en-US" sz="2400" dirty="0" smtClean="0"/>
              <a:t>; </a:t>
            </a:r>
            <a:r>
              <a:rPr lang="en-US" sz="2400" dirty="0"/>
              <a:t>P </a:t>
            </a:r>
            <a:r>
              <a:rPr lang="ru-RU" sz="2400" dirty="0" smtClean="0"/>
              <a:t>воспринимает </a:t>
            </a:r>
            <a:r>
              <a:rPr lang="en-US" sz="2400" dirty="0" smtClean="0"/>
              <a:t>T</a:t>
            </a:r>
            <a:r>
              <a:rPr lang="en-US" sz="2400" baseline="-25000" dirty="0"/>
              <a:t>B</a:t>
            </a:r>
            <a:r>
              <a:rPr lang="en-US" sz="2400" dirty="0" smtClean="0"/>
              <a:t> </a:t>
            </a:r>
            <a:r>
              <a:rPr lang="ru-RU" sz="2400" dirty="0"/>
              <a:t>и анализирует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B</a:t>
            </a:r>
            <a:r>
              <a:rPr lang="ru-RU" sz="2400" dirty="0" smtClean="0"/>
              <a:t>, </a:t>
            </a:r>
            <a:r>
              <a:rPr lang="ru-RU" sz="2400" dirty="0"/>
              <a:t>извлекая </a:t>
            </a:r>
            <a:r>
              <a:rPr lang="en-US" sz="2400" dirty="0" smtClean="0"/>
              <a:t>S</a:t>
            </a:r>
            <a:r>
              <a:rPr lang="ru-RU" sz="2400" baseline="-25000" dirty="0" smtClean="0"/>
              <a:t>В  </a:t>
            </a:r>
            <a:r>
              <a:rPr lang="ru-RU" sz="2400" dirty="0" smtClean="0"/>
              <a:t>и т.д.</a:t>
            </a:r>
            <a:endParaRPr lang="ru-RU" sz="24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3DA7-F748-40C2-92FB-6A6ACC9A7B2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30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7099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3600" dirty="0">
                <a:solidFill>
                  <a:schemeClr val="tx1"/>
                </a:solidFill>
                <a:latin typeface="+mj-lt"/>
                <a:cs typeface="Arial" charset="0"/>
              </a:rPr>
              <a:t>Основные подходы компьютерной </a:t>
            </a:r>
            <a:r>
              <a:rPr lang="ru-RU" sz="3600" dirty="0" smtClean="0">
                <a:solidFill>
                  <a:schemeClr val="tx1"/>
                </a:solidFill>
                <a:latin typeface="+mj-lt"/>
                <a:cs typeface="Arial" charset="0"/>
              </a:rPr>
              <a:t>лингвистики к машинному переводу</a:t>
            </a:r>
            <a:endParaRPr lang="ru-RU" sz="36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996953"/>
            <a:ext cx="8229600" cy="3024336"/>
          </a:xfrm>
        </p:spPr>
        <p:txBody>
          <a:bodyPr/>
          <a:lstStyle/>
          <a:p>
            <a:pPr eaLnBrk="1" hangingPunct="1"/>
            <a:r>
              <a:rPr lang="ru-RU" sz="4000" dirty="0" err="1" smtClean="0"/>
              <a:t>Правиловый</a:t>
            </a:r>
            <a:r>
              <a:rPr lang="ru-RU" sz="4000" dirty="0" smtClean="0"/>
              <a:t> подход</a:t>
            </a:r>
          </a:p>
          <a:p>
            <a:pPr eaLnBrk="1" hangingPunct="1"/>
            <a:r>
              <a:rPr lang="ru-RU" sz="4000" dirty="0" smtClean="0"/>
              <a:t>Статистический подход</a:t>
            </a:r>
          </a:p>
          <a:p>
            <a:pPr eaLnBrk="1" hangingPunct="1"/>
            <a:r>
              <a:rPr lang="ru-RU" sz="4000" dirty="0" smtClean="0"/>
              <a:t>Гибридные подходы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52227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43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5427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54275" name="Подзаголовок 3"/>
          <p:cNvSpPr>
            <a:spLocks noGrp="1"/>
          </p:cNvSpPr>
          <p:nvPr>
            <p:ph type="subTitle" idx="4294967295"/>
          </p:nvPr>
        </p:nvSpPr>
        <p:spPr>
          <a:xfrm>
            <a:off x="755576" y="2277467"/>
            <a:ext cx="7773988" cy="2879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3700" dirty="0" smtClean="0"/>
              <a:t>Самая трудная проблема автоматической обработки текста и, в частности, машинного перевода </a:t>
            </a:r>
            <a:r>
              <a:rPr lang="en-US" sz="3700" dirty="0" smtClean="0"/>
              <a:t>-</a:t>
            </a:r>
            <a:r>
              <a:rPr lang="ru-RU" sz="3700" dirty="0" smtClean="0"/>
              <a:t> неоднозначность естественного языка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827584" y="1146894"/>
            <a:ext cx="7632848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600" dirty="0">
                <a:solidFill>
                  <a:schemeClr val="tx1"/>
                </a:solidFill>
                <a:latin typeface="+mj-lt"/>
                <a:cs typeface="Arial" charset="0"/>
                <a:sym typeface="Symbol" pitchFamily="18" charset="2"/>
              </a:rPr>
              <a:t>Проблема неоднозначности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89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Предыстория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496944" cy="4869160"/>
          </a:xfrm>
        </p:spPr>
        <p:txBody>
          <a:bodyPr>
            <a:noAutofit/>
          </a:bodyPr>
          <a:lstStyle/>
          <a:p>
            <a:r>
              <a:rPr lang="ru-RU" sz="2200" dirty="0" smtClean="0"/>
              <a:t>Первый </a:t>
            </a:r>
            <a:r>
              <a:rPr lang="ru-RU" sz="2200" dirty="0"/>
              <a:t>план по созданию машин для перевода на базе компьютеров был предложен Уорреном </a:t>
            </a:r>
            <a:r>
              <a:rPr lang="ru-RU" sz="2200" dirty="0" err="1"/>
              <a:t>Уивером</a:t>
            </a:r>
            <a:r>
              <a:rPr lang="ru-RU" sz="2200" dirty="0"/>
              <a:t>, исследователем Фонда </a:t>
            </a:r>
            <a:r>
              <a:rPr lang="ru-RU" sz="2200" dirty="0" smtClean="0"/>
              <a:t>Рокфеллера</a:t>
            </a:r>
            <a:r>
              <a:rPr lang="en-US" sz="2200" dirty="0" smtClean="0"/>
              <a:t>, </a:t>
            </a:r>
            <a:r>
              <a:rPr lang="ru-RU" sz="2200" dirty="0" smtClean="0"/>
              <a:t>кратко в письме к </a:t>
            </a:r>
            <a:r>
              <a:rPr lang="ru-RU" sz="2200" dirty="0" err="1" smtClean="0"/>
              <a:t>Норберту</a:t>
            </a:r>
            <a:r>
              <a:rPr lang="ru-RU" sz="2200" dirty="0" smtClean="0"/>
              <a:t> Винеру, а подробно </a:t>
            </a:r>
            <a:r>
              <a:rPr lang="ru-RU" sz="2200" dirty="0"/>
              <a:t>в </a:t>
            </a:r>
            <a:r>
              <a:rPr lang="ru-RU" sz="2200" dirty="0" smtClean="0"/>
              <a:t>меморандуме </a:t>
            </a:r>
            <a:r>
              <a:rPr lang="ru-RU" sz="2200" dirty="0"/>
              <a:t>от июля </a:t>
            </a:r>
            <a:r>
              <a:rPr lang="ru-RU" sz="2200" dirty="0" smtClean="0"/>
              <a:t>1949 года (</a:t>
            </a:r>
            <a:r>
              <a:rPr lang="en-US" sz="2200" dirty="0" smtClean="0"/>
              <a:t>Warren Weaver Translation Memorandum)</a:t>
            </a:r>
            <a:r>
              <a:rPr lang="ru-RU" sz="2200" dirty="0" smtClean="0"/>
              <a:t>.</a:t>
            </a:r>
            <a:r>
              <a:rPr lang="ru-RU" sz="2200" dirty="0"/>
              <a:t> 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r>
              <a:rPr lang="ru-RU" sz="2200" dirty="0" smtClean="0"/>
              <a:t>Предложения </a:t>
            </a:r>
            <a:r>
              <a:rPr lang="ru-RU" sz="2200" dirty="0" err="1" smtClean="0"/>
              <a:t>Уивера</a:t>
            </a:r>
            <a:r>
              <a:rPr lang="ru-RU" sz="2200" dirty="0" smtClean="0"/>
              <a:t> базировались </a:t>
            </a:r>
            <a:r>
              <a:rPr lang="ru-RU" sz="2200" dirty="0"/>
              <a:t>на теории информации, </a:t>
            </a:r>
            <a:r>
              <a:rPr lang="ru-RU" sz="2200" dirty="0" smtClean="0"/>
              <a:t>которая получила развитие во </a:t>
            </a:r>
            <a:r>
              <a:rPr lang="ru-RU" sz="2200" dirty="0"/>
              <a:t>время Второй Мировой войны в связи с криптографией и распространения идеи об универсальных принципах естественных языков</a:t>
            </a:r>
            <a:r>
              <a:rPr lang="ru-RU" sz="2200" dirty="0" smtClean="0"/>
              <a:t>.</a:t>
            </a:r>
          </a:p>
          <a:p>
            <a:r>
              <a:rPr lang="en-US" sz="2200" dirty="0" smtClean="0"/>
              <a:t>Weaver: “I </a:t>
            </a:r>
            <a:r>
              <a:rPr lang="en-US" sz="2200" dirty="0"/>
              <a:t>have a text in front of me which is written in Russian but I am going to pretend that it is really written in English and that it has been coded in some strange symbols. All I need to do is strip off the code in order to retrieve the information contained in the </a:t>
            </a:r>
            <a:r>
              <a:rPr lang="en-US" sz="2200" dirty="0" smtClean="0"/>
              <a:t>text”.</a:t>
            </a:r>
            <a:endParaRPr lang="ru-RU" sz="2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56321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755576" y="1270720"/>
            <a:ext cx="756151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600" dirty="0">
                <a:latin typeface="+mj-lt"/>
                <a:sym typeface="Symbol" pitchFamily="18" charset="2"/>
              </a:rPr>
              <a:t>Проблема </a:t>
            </a:r>
            <a:r>
              <a:rPr lang="ru-RU" sz="3600" dirty="0" smtClean="0">
                <a:latin typeface="+mj-lt"/>
                <a:sym typeface="Symbol" pitchFamily="18" charset="2"/>
              </a:rPr>
              <a:t>неоднозначности: лексика</a:t>
            </a:r>
            <a:endParaRPr lang="ru-RU" sz="3600" dirty="0">
              <a:latin typeface="+mj-lt"/>
              <a:sym typeface="Symbol" pitchFamily="18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2349500"/>
            <a:ext cx="540067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i="1" dirty="0"/>
              <a:t>Я купил капусту</a:t>
            </a:r>
          </a:p>
          <a:p>
            <a:r>
              <a:rPr lang="en-US" sz="3200" dirty="0"/>
              <a:t>I bought a cabbage</a:t>
            </a:r>
          </a:p>
          <a:p>
            <a:endParaRPr lang="ru-RU" sz="3200" dirty="0"/>
          </a:p>
          <a:p>
            <a:r>
              <a:rPr lang="ru-RU" sz="3200" i="1" dirty="0"/>
              <a:t>Она продает капусту</a:t>
            </a:r>
          </a:p>
          <a:p>
            <a:r>
              <a:rPr lang="en-US" sz="3200" dirty="0"/>
              <a:t>She sells a cabbage</a:t>
            </a:r>
          </a:p>
          <a:p>
            <a:r>
              <a:rPr lang="en-US" sz="3200" dirty="0"/>
              <a:t>She sells cabbage</a:t>
            </a:r>
            <a:endParaRPr lang="ru-RU" sz="3200" dirty="0"/>
          </a:p>
          <a:p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4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23528" y="468313"/>
            <a:ext cx="8424936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200" dirty="0">
                <a:sym typeface="Symbol" pitchFamily="18" charset="2"/>
              </a:rPr>
              <a:t>Проблема </a:t>
            </a:r>
            <a:r>
              <a:rPr lang="ru-RU" sz="3200" dirty="0" smtClean="0">
                <a:sym typeface="Symbol" pitchFamily="18" charset="2"/>
              </a:rPr>
              <a:t>неоднозначности: лексика</a:t>
            </a:r>
            <a:endParaRPr lang="ru-RU" sz="3200" dirty="0">
              <a:sym typeface="Symbol" pitchFamily="18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03648" y="2132856"/>
            <a:ext cx="6552728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I </a:t>
            </a:r>
            <a:r>
              <a:rPr lang="en-US" sz="3200" dirty="0"/>
              <a:t>bought a cabbage</a:t>
            </a:r>
          </a:p>
          <a:p>
            <a:r>
              <a:rPr lang="ru-RU" sz="3200" i="1" dirty="0"/>
              <a:t>Я купил капусту</a:t>
            </a:r>
          </a:p>
          <a:p>
            <a:endParaRPr lang="ru-RU" sz="3200" dirty="0"/>
          </a:p>
          <a:p>
            <a:r>
              <a:rPr lang="en-US" sz="3200" i="1" dirty="0" smtClean="0"/>
              <a:t>I bought two cabbages </a:t>
            </a:r>
          </a:p>
          <a:p>
            <a:r>
              <a:rPr lang="ru-RU" sz="3200" i="1" dirty="0" smtClean="0"/>
              <a:t>*Я </a:t>
            </a:r>
            <a:r>
              <a:rPr lang="ru-RU" sz="3200" i="1" dirty="0"/>
              <a:t>купил </a:t>
            </a:r>
            <a:r>
              <a:rPr lang="ru-RU" sz="3200" i="1" dirty="0" smtClean="0"/>
              <a:t>две капусты</a:t>
            </a:r>
          </a:p>
          <a:p>
            <a:r>
              <a:rPr lang="ru-RU" sz="3200" i="1" dirty="0" smtClean="0"/>
              <a:t>Я купил два кочана капусты</a:t>
            </a:r>
            <a:endParaRPr lang="ru-RU" sz="3200" i="1" dirty="0"/>
          </a:p>
          <a:p>
            <a:endParaRPr lang="ru-RU" sz="2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30EC8-840C-4758-9F93-959DAC5F49A8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23528" y="468313"/>
            <a:ext cx="8424936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200" dirty="0">
                <a:sym typeface="Symbol" pitchFamily="18" charset="2"/>
              </a:rPr>
              <a:t>Проблема </a:t>
            </a:r>
            <a:r>
              <a:rPr lang="ru-RU" sz="3200" dirty="0" smtClean="0">
                <a:sym typeface="Symbol" pitchFamily="18" charset="2"/>
              </a:rPr>
              <a:t>неоднозначности: лексика</a:t>
            </a:r>
            <a:endParaRPr lang="ru-RU" sz="3200" dirty="0">
              <a:sym typeface="Symbol" pitchFamily="18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99592" y="2132856"/>
            <a:ext cx="748883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i="1" dirty="0" smtClean="0"/>
              <a:t>В магазине продаются:</a:t>
            </a:r>
          </a:p>
          <a:p>
            <a:r>
              <a:rPr lang="ru-RU" sz="3200" i="1" dirty="0"/>
              <a:t>к</a:t>
            </a:r>
            <a:r>
              <a:rPr lang="ru-RU" sz="3200" i="1" dirty="0" smtClean="0"/>
              <a:t>артошки, морковки, свеклы, капусты, баклажан, огурец, помидор, банан, яблоко, груша, вишня, слива, клубника</a:t>
            </a:r>
            <a:r>
              <a:rPr lang="ru-RU" sz="3200" dirty="0"/>
              <a:t>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Что неверно?</a:t>
            </a:r>
            <a:endParaRPr lang="ru-RU" sz="2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30EC8-840C-4758-9F93-959DAC5F49A8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2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58369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827088" y="332656"/>
            <a:ext cx="770572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600" dirty="0">
                <a:latin typeface="+mj-lt"/>
                <a:sym typeface="Symbol" pitchFamily="18" charset="2"/>
              </a:rPr>
              <a:t>Проблема </a:t>
            </a:r>
            <a:r>
              <a:rPr lang="ru-RU" sz="3600" dirty="0" smtClean="0">
                <a:latin typeface="+mj-lt"/>
                <a:sym typeface="Symbol" pitchFamily="18" charset="2"/>
              </a:rPr>
              <a:t>неоднозначности</a:t>
            </a:r>
            <a:r>
              <a:rPr lang="en-US" sz="3600" dirty="0" smtClean="0">
                <a:latin typeface="+mj-lt"/>
                <a:sym typeface="Symbol" pitchFamily="18" charset="2"/>
              </a:rPr>
              <a:t>: </a:t>
            </a:r>
            <a:r>
              <a:rPr lang="ru-RU" sz="3600" dirty="0" smtClean="0">
                <a:latin typeface="+mj-lt"/>
                <a:sym typeface="Symbol" pitchFamily="18" charset="2"/>
              </a:rPr>
              <a:t>лексика</a:t>
            </a:r>
            <a:endParaRPr lang="ru-RU" sz="3600" dirty="0">
              <a:latin typeface="+mj-lt"/>
              <a:sym typeface="Symbol" pitchFamily="18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1124744"/>
            <a:ext cx="54006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 dirty="0"/>
              <a:t>Мальчик упал.</a:t>
            </a:r>
          </a:p>
          <a:p>
            <a:r>
              <a:rPr lang="ru-RU" sz="2800" i="1" dirty="0"/>
              <a:t>Мальчик поднялся.</a:t>
            </a:r>
          </a:p>
          <a:p>
            <a:r>
              <a:rPr lang="ru-RU" sz="2800" i="1" dirty="0"/>
              <a:t>Ручка упала.</a:t>
            </a:r>
          </a:p>
          <a:p>
            <a:r>
              <a:rPr lang="ru-RU" sz="2800" i="1" dirty="0"/>
              <a:t>Ручка поднялась.</a:t>
            </a:r>
          </a:p>
          <a:p>
            <a:r>
              <a:rPr lang="ru-RU" sz="2800" i="1" dirty="0"/>
              <a:t>Монетка упала.</a:t>
            </a:r>
          </a:p>
          <a:p>
            <a:r>
              <a:rPr lang="ru-RU" sz="2800" i="1" dirty="0"/>
              <a:t>Рубль упал.</a:t>
            </a:r>
          </a:p>
          <a:p>
            <a:r>
              <a:rPr lang="ru-RU" sz="2800" i="1" dirty="0"/>
              <a:t>Рубль поднялся.</a:t>
            </a:r>
            <a:endParaRPr lang="en-US" sz="2800" i="1" dirty="0"/>
          </a:p>
          <a:p>
            <a:r>
              <a:rPr lang="ru-RU" sz="2800" i="1" dirty="0"/>
              <a:t>Нефть упала. </a:t>
            </a:r>
          </a:p>
          <a:p>
            <a:r>
              <a:rPr lang="ru-RU" sz="2800" i="1" baseline="30000" dirty="0"/>
              <a:t>?</a:t>
            </a:r>
            <a:r>
              <a:rPr lang="ru-RU" sz="2800" i="1" dirty="0"/>
              <a:t>Бензин упал.</a:t>
            </a:r>
          </a:p>
          <a:p>
            <a:r>
              <a:rPr lang="ru-RU" sz="2800" i="1" baseline="30000" dirty="0"/>
              <a:t>?</a:t>
            </a:r>
            <a:r>
              <a:rPr lang="ru-RU" sz="2800" i="1" dirty="0"/>
              <a:t>Мясо упало.</a:t>
            </a:r>
          </a:p>
          <a:p>
            <a:r>
              <a:rPr lang="ru-RU" sz="2800" i="1" baseline="30000" dirty="0"/>
              <a:t>? </a:t>
            </a:r>
            <a:r>
              <a:rPr lang="ru-RU" sz="2800" i="1" dirty="0"/>
              <a:t>Смартфоны упали.</a:t>
            </a:r>
          </a:p>
          <a:p>
            <a:r>
              <a:rPr lang="ru-RU" sz="2800" i="1" dirty="0"/>
              <a:t>Интерес упал.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5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bg2"/>
                </a:solidFill>
              </a:rPr>
              <a:pPr/>
              <a:t>44</a:t>
            </a:fld>
            <a:endParaRPr lang="ru-RU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59978" y="1556792"/>
            <a:ext cx="7056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Распоряжение</a:t>
            </a:r>
            <a:r>
              <a:rPr lang="ru-RU" sz="2800" baseline="30000" dirty="0" smtClean="0"/>
              <a:t>1</a:t>
            </a:r>
            <a:r>
              <a:rPr lang="ru-RU" sz="2800" dirty="0" smtClean="0"/>
              <a:t> </a:t>
            </a:r>
            <a:r>
              <a:rPr lang="en-US" sz="2800" dirty="0" smtClean="0"/>
              <a:t>‘</a:t>
            </a:r>
            <a:r>
              <a:rPr lang="ru-RU" sz="2800" dirty="0" smtClean="0"/>
              <a:t>приказ</a:t>
            </a:r>
            <a:r>
              <a:rPr lang="en-US" sz="2800" dirty="0" smtClean="0"/>
              <a:t>’</a:t>
            </a:r>
            <a:endParaRPr lang="ru-RU" sz="2800" dirty="0" smtClean="0"/>
          </a:p>
          <a:p>
            <a:r>
              <a:rPr lang="ru-RU" sz="2800" dirty="0" smtClean="0"/>
              <a:t>Распоряжение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 </a:t>
            </a:r>
            <a:r>
              <a:rPr lang="en-US" sz="2800" dirty="0" smtClean="0"/>
              <a:t>‘</a:t>
            </a:r>
            <a:r>
              <a:rPr lang="ru-RU" sz="2800" dirty="0" smtClean="0"/>
              <a:t>возможность использования</a:t>
            </a:r>
            <a:r>
              <a:rPr lang="en-US" sz="2800" dirty="0" smtClean="0"/>
              <a:t>’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/>
              <a:t>Даже кажущийся «железным» контекст не абсолютен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i="1" dirty="0" smtClean="0"/>
              <a:t>В его распоряжении</a:t>
            </a:r>
            <a:r>
              <a:rPr lang="ru-RU" sz="2800" baseline="30000" dirty="0" smtClean="0"/>
              <a:t>2</a:t>
            </a:r>
            <a:r>
              <a:rPr lang="ru-RU" sz="2800" i="1" dirty="0" smtClean="0"/>
              <a:t> оказались секретные документы</a:t>
            </a:r>
          </a:p>
          <a:p>
            <a:r>
              <a:rPr lang="ru-RU" sz="2800" i="1" dirty="0" smtClean="0"/>
              <a:t>В его распоряжении</a:t>
            </a:r>
            <a:r>
              <a:rPr lang="ru-RU" sz="2800" i="1" baseline="30000" dirty="0" smtClean="0"/>
              <a:t>1</a:t>
            </a:r>
            <a:r>
              <a:rPr lang="ru-RU" sz="2800" i="1" dirty="0" smtClean="0"/>
              <a:t> оказались существенные изъяны</a:t>
            </a:r>
          </a:p>
          <a:p>
            <a:r>
              <a:rPr lang="ru-RU" sz="2800" i="1" dirty="0"/>
              <a:t>В его </a:t>
            </a:r>
            <a:r>
              <a:rPr lang="ru-RU" sz="2800" i="1" dirty="0" smtClean="0"/>
              <a:t>распоряжении</a:t>
            </a:r>
            <a:r>
              <a:rPr lang="ru-RU" sz="2800" i="1" baseline="30000" dirty="0" smtClean="0"/>
              <a:t>1?2?</a:t>
            </a:r>
            <a:r>
              <a:rPr lang="ru-RU" sz="2800" i="1" dirty="0" smtClean="0"/>
              <a:t> </a:t>
            </a:r>
            <a:r>
              <a:rPr lang="ru-RU" sz="2800" i="1" dirty="0"/>
              <a:t>оказались </a:t>
            </a:r>
            <a:r>
              <a:rPr lang="ru-RU" sz="2800" i="1" dirty="0" smtClean="0"/>
              <a:t>ошибки</a:t>
            </a:r>
            <a:endParaRPr lang="ru-RU" sz="2800" i="1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476672"/>
            <a:ext cx="7992888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600" dirty="0">
                <a:latin typeface="+mj-lt"/>
                <a:sym typeface="Symbol" pitchFamily="18" charset="2"/>
              </a:rPr>
              <a:t>Проблема </a:t>
            </a:r>
            <a:r>
              <a:rPr lang="ru-RU" sz="3600" dirty="0" smtClean="0">
                <a:latin typeface="+mj-lt"/>
                <a:sym typeface="Symbol" pitchFamily="18" charset="2"/>
              </a:rPr>
              <a:t>неоднозначности</a:t>
            </a:r>
            <a:r>
              <a:rPr lang="en-US" sz="3600" dirty="0" smtClean="0">
                <a:latin typeface="+mj-lt"/>
                <a:sym typeface="Symbol" pitchFamily="18" charset="2"/>
              </a:rPr>
              <a:t>: </a:t>
            </a:r>
            <a:r>
              <a:rPr lang="ru-RU" sz="3600" dirty="0" smtClean="0">
                <a:latin typeface="+mj-lt"/>
                <a:sym typeface="Symbol" pitchFamily="18" charset="2"/>
              </a:rPr>
              <a:t>лексика</a:t>
            </a:r>
            <a:endParaRPr lang="ru-RU" sz="3600" dirty="0"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583616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60417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67544" y="476672"/>
            <a:ext cx="828092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600" dirty="0">
                <a:latin typeface="+mj-lt"/>
                <a:sym typeface="Symbol" pitchFamily="18" charset="2"/>
              </a:rPr>
              <a:t>Проблема </a:t>
            </a:r>
            <a:r>
              <a:rPr lang="ru-RU" sz="3600" dirty="0" smtClean="0">
                <a:latin typeface="+mj-lt"/>
                <a:sym typeface="Symbol" pitchFamily="18" charset="2"/>
              </a:rPr>
              <a:t>неоднозначности</a:t>
            </a:r>
            <a:r>
              <a:rPr lang="en-US" sz="3600" dirty="0" smtClean="0">
                <a:latin typeface="+mj-lt"/>
                <a:sym typeface="Symbol" pitchFamily="18" charset="2"/>
              </a:rPr>
              <a:t>: </a:t>
            </a:r>
            <a:r>
              <a:rPr lang="ru-RU" sz="3600" dirty="0" smtClean="0">
                <a:latin typeface="+mj-lt"/>
                <a:sym typeface="Symbol" pitchFamily="18" charset="2"/>
              </a:rPr>
              <a:t>синтаксис</a:t>
            </a:r>
            <a:endParaRPr lang="ru-RU" sz="3600" dirty="0">
              <a:latin typeface="+mj-lt"/>
              <a:sym typeface="Symbol" pitchFamily="18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1550" y="2349500"/>
            <a:ext cx="705643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 dirty="0"/>
              <a:t>Наша цель: хорошо </a:t>
            </a:r>
            <a:r>
              <a:rPr lang="ru-RU" sz="2800" i="1" dirty="0" smtClean="0"/>
              <a:t>учиться.</a:t>
            </a:r>
            <a:endParaRPr lang="ru-RU" sz="2800" i="1" dirty="0"/>
          </a:p>
          <a:p>
            <a:r>
              <a:rPr lang="en-US" sz="2800" dirty="0"/>
              <a:t>Our purpose</a:t>
            </a:r>
            <a:r>
              <a:rPr lang="ru-RU" sz="2800" dirty="0"/>
              <a:t> </a:t>
            </a:r>
            <a:r>
              <a:rPr lang="en-US" sz="2800" dirty="0"/>
              <a:t>is to learn </a:t>
            </a:r>
            <a:r>
              <a:rPr lang="en-US" sz="2800" dirty="0" smtClean="0"/>
              <a:t>well</a:t>
            </a:r>
            <a:r>
              <a:rPr lang="ru-RU" sz="2800" dirty="0"/>
              <a:t>.</a:t>
            </a:r>
            <a:endParaRPr lang="en-US" sz="2800" dirty="0"/>
          </a:p>
          <a:p>
            <a:endParaRPr lang="ru-RU" sz="2800" dirty="0"/>
          </a:p>
          <a:p>
            <a:r>
              <a:rPr lang="ru-RU" sz="2800" i="1" dirty="0"/>
              <a:t>Наше мнение: хорошо </a:t>
            </a:r>
            <a:r>
              <a:rPr lang="ru-RU" sz="2800" i="1" dirty="0" smtClean="0"/>
              <a:t>учиться.</a:t>
            </a:r>
            <a:endParaRPr lang="en-US" sz="2800" i="1" dirty="0"/>
          </a:p>
          <a:p>
            <a:r>
              <a:rPr lang="en-US" sz="2800" dirty="0"/>
              <a:t>Our opinion is to learn </a:t>
            </a:r>
            <a:r>
              <a:rPr lang="en-US" sz="2800" dirty="0" smtClean="0"/>
              <a:t>well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en-US" sz="2800" dirty="0"/>
              <a:t>Our opinion is that to learn is </a:t>
            </a:r>
            <a:r>
              <a:rPr lang="en-US" sz="2800" dirty="0" smtClean="0"/>
              <a:t>good</a:t>
            </a:r>
            <a:r>
              <a:rPr lang="ru-RU" sz="28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279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60417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67544" y="476672"/>
            <a:ext cx="8280920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600" dirty="0">
                <a:latin typeface="+mj-lt"/>
                <a:sym typeface="Symbol" pitchFamily="18" charset="2"/>
              </a:rPr>
              <a:t>Проблема </a:t>
            </a:r>
            <a:r>
              <a:rPr lang="ru-RU" sz="3600" dirty="0" smtClean="0">
                <a:latin typeface="+mj-lt"/>
                <a:sym typeface="Symbol" pitchFamily="18" charset="2"/>
              </a:rPr>
              <a:t>неоднозначности</a:t>
            </a:r>
            <a:r>
              <a:rPr lang="en-US" sz="3600" dirty="0" smtClean="0">
                <a:latin typeface="+mj-lt"/>
                <a:sym typeface="Symbol" pitchFamily="18" charset="2"/>
              </a:rPr>
              <a:t>: </a:t>
            </a:r>
            <a:r>
              <a:rPr lang="ru-RU" sz="3600" dirty="0" smtClean="0">
                <a:latin typeface="+mj-lt"/>
                <a:sym typeface="Symbol" pitchFamily="18" charset="2"/>
              </a:rPr>
              <a:t/>
            </a:r>
            <a:br>
              <a:rPr lang="ru-RU" sz="3600" dirty="0" smtClean="0">
                <a:latin typeface="+mj-lt"/>
                <a:sym typeface="Symbol" pitchFamily="18" charset="2"/>
              </a:rPr>
            </a:br>
            <a:r>
              <a:rPr lang="ru-RU" sz="3600" dirty="0" smtClean="0">
                <a:latin typeface="+mj-lt"/>
                <a:sym typeface="Symbol" pitchFamily="18" charset="2"/>
              </a:rPr>
              <a:t>синтаксис и лексика</a:t>
            </a:r>
            <a:endParaRPr lang="ru-RU" sz="3600" dirty="0">
              <a:latin typeface="+mj-lt"/>
              <a:sym typeface="Symbol" pitchFamily="18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1550" y="2349500"/>
            <a:ext cx="70564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 dirty="0" smtClean="0"/>
              <a:t>У нас холодно.</a:t>
            </a:r>
          </a:p>
          <a:p>
            <a:r>
              <a:rPr lang="ru-RU" sz="2800" i="1" dirty="0" smtClean="0"/>
              <a:t>У нас тепло.</a:t>
            </a:r>
          </a:p>
          <a:p>
            <a:r>
              <a:rPr lang="ru-RU" sz="2800" i="1" dirty="0" smtClean="0"/>
              <a:t>У нас по-настоящему тепло.</a:t>
            </a:r>
          </a:p>
          <a:p>
            <a:r>
              <a:rPr lang="ru-RU" sz="2800" i="1" dirty="0" smtClean="0"/>
              <a:t>У нас настоящее тепло.</a:t>
            </a:r>
          </a:p>
          <a:p>
            <a:r>
              <a:rPr lang="ru-RU" sz="2800" i="1" dirty="0" smtClean="0"/>
              <a:t>У нас есть тепло.</a:t>
            </a:r>
          </a:p>
          <a:p>
            <a:endParaRPr lang="ru-RU" sz="2800" i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3474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60417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27038" y="836712"/>
            <a:ext cx="7705402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4000" dirty="0" err="1">
                <a:latin typeface="+mj-lt"/>
                <a:sym typeface="Symbol" pitchFamily="18" charset="2"/>
              </a:rPr>
              <a:t>Правиловый</a:t>
            </a:r>
            <a:r>
              <a:rPr lang="ru-RU" sz="4000" dirty="0">
                <a:latin typeface="+mj-lt"/>
                <a:sym typeface="Symbol" pitchFamily="18" charset="2"/>
              </a:rPr>
              <a:t> машинный перевод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3528" y="1844824"/>
            <a:ext cx="82089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 smtClean="0"/>
              <a:t>Система ЭТАП-3:</a:t>
            </a:r>
          </a:p>
          <a:p>
            <a:endParaRPr lang="ru-RU" sz="3200" dirty="0"/>
          </a:p>
          <a:p>
            <a:pPr marL="457200" indent="-457200">
              <a:buFont typeface="Arial"/>
              <a:buChar char="•"/>
            </a:pPr>
            <a:r>
              <a:rPr lang="ru-RU" sz="3200" dirty="0" smtClean="0"/>
              <a:t>Дерево синтаксических зависимостей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 smtClean="0"/>
              <a:t>Большие и богатые словари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 smtClean="0"/>
              <a:t>Развитая система правил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 smtClean="0"/>
              <a:t>Широкое использование лексических функций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 smtClean="0"/>
              <a:t>Интерактивный режим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/>
              <a:t>О</a:t>
            </a:r>
            <a:r>
              <a:rPr lang="ru-RU" sz="3200" dirty="0" smtClean="0"/>
              <a:t>бращение к глубокой семантике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7499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12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1029122" name="Rectangle 2"/>
          <p:cNvSpPr>
            <a:spLocks noChangeArrowheads="1"/>
          </p:cNvSpPr>
          <p:nvPr/>
        </p:nvSpPr>
        <p:spPr bwMode="auto">
          <a:xfrm>
            <a:off x="1827213" y="1196752"/>
            <a:ext cx="519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sz="1600" b="1" dirty="0">
                <a:solidFill>
                  <a:srgbClr val="000000"/>
                </a:solidFill>
              </a:rPr>
              <a:t>Объекты                Этапы                            Словари</a:t>
            </a:r>
            <a:endParaRPr lang="ru-RU" sz="1600" b="1" dirty="0"/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1855788" y="1557338"/>
            <a:ext cx="7953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ru-RU" sz="900" b="1" dirty="0">
                <a:solidFill>
                  <a:srgbClr val="0033CC"/>
                </a:solidFill>
              </a:rPr>
              <a:t>Входное</a:t>
            </a:r>
            <a:br>
              <a:rPr lang="ru-RU" sz="900" b="1" dirty="0">
                <a:solidFill>
                  <a:srgbClr val="0033CC"/>
                </a:solidFill>
              </a:rPr>
            </a:br>
            <a:r>
              <a:rPr lang="ru-RU" sz="900" b="1" dirty="0">
                <a:solidFill>
                  <a:srgbClr val="0033CC"/>
                </a:solidFill>
              </a:rPr>
              <a:t> предложение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1811338" y="1484313"/>
            <a:ext cx="965200" cy="468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1873250" y="4076700"/>
            <a:ext cx="733425" cy="596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1835150" y="1989138"/>
            <a:ext cx="803275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27" name="Rectangle 7"/>
          <p:cNvSpPr>
            <a:spLocks noChangeArrowheads="1"/>
          </p:cNvSpPr>
          <p:nvPr/>
        </p:nvSpPr>
        <p:spPr bwMode="auto">
          <a:xfrm>
            <a:off x="1873250" y="4797425"/>
            <a:ext cx="733425" cy="511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28" name="Rectangle 8"/>
          <p:cNvSpPr>
            <a:spLocks noChangeArrowheads="1"/>
          </p:cNvSpPr>
          <p:nvPr/>
        </p:nvSpPr>
        <p:spPr bwMode="auto">
          <a:xfrm>
            <a:off x="1873250" y="2636838"/>
            <a:ext cx="733425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29" name="Rectangle 9"/>
          <p:cNvSpPr>
            <a:spLocks noChangeArrowheads="1"/>
          </p:cNvSpPr>
          <p:nvPr/>
        </p:nvSpPr>
        <p:spPr bwMode="auto">
          <a:xfrm>
            <a:off x="1873250" y="5373688"/>
            <a:ext cx="733425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0" name="Rectangle 10"/>
          <p:cNvSpPr>
            <a:spLocks noChangeArrowheads="1"/>
          </p:cNvSpPr>
          <p:nvPr/>
        </p:nvSpPr>
        <p:spPr bwMode="auto">
          <a:xfrm>
            <a:off x="1873250" y="3284538"/>
            <a:ext cx="733425" cy="606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1" name="Rectangle 11"/>
          <p:cNvSpPr>
            <a:spLocks noChangeArrowheads="1"/>
          </p:cNvSpPr>
          <p:nvPr/>
        </p:nvSpPr>
        <p:spPr bwMode="auto">
          <a:xfrm>
            <a:off x="1811338" y="6021388"/>
            <a:ext cx="839787" cy="468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2" name="Rectangle 12"/>
          <p:cNvSpPr>
            <a:spLocks noChangeArrowheads="1"/>
          </p:cNvSpPr>
          <p:nvPr/>
        </p:nvSpPr>
        <p:spPr bwMode="auto">
          <a:xfrm>
            <a:off x="3519488" y="2060575"/>
            <a:ext cx="1190625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3" name="Rectangle 13"/>
          <p:cNvSpPr>
            <a:spLocks noChangeArrowheads="1"/>
          </p:cNvSpPr>
          <p:nvPr/>
        </p:nvSpPr>
        <p:spPr bwMode="auto">
          <a:xfrm>
            <a:off x="3519488" y="1484313"/>
            <a:ext cx="1190625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4" name="Rectangle 14"/>
          <p:cNvSpPr>
            <a:spLocks noChangeArrowheads="1"/>
          </p:cNvSpPr>
          <p:nvPr/>
        </p:nvSpPr>
        <p:spPr bwMode="auto">
          <a:xfrm>
            <a:off x="3519488" y="2781300"/>
            <a:ext cx="1190625" cy="546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5" name="Rectangle 15"/>
          <p:cNvSpPr>
            <a:spLocks noChangeArrowheads="1"/>
          </p:cNvSpPr>
          <p:nvPr/>
        </p:nvSpPr>
        <p:spPr bwMode="auto">
          <a:xfrm>
            <a:off x="3519488" y="3500438"/>
            <a:ext cx="1190625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6" name="Rectangle 16"/>
          <p:cNvSpPr>
            <a:spLocks noChangeArrowheads="1"/>
          </p:cNvSpPr>
          <p:nvPr/>
        </p:nvSpPr>
        <p:spPr bwMode="auto">
          <a:xfrm>
            <a:off x="3519488" y="4076700"/>
            <a:ext cx="1190625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ru-RU" sz="1200"/>
              <a:t>Расширение</a:t>
            </a:r>
            <a:endParaRPr lang="ru-RU" sz="2000">
              <a:latin typeface="Times New Roman" pitchFamily="18" charset="0"/>
            </a:endParaRPr>
          </a:p>
        </p:txBody>
      </p:sp>
      <p:sp>
        <p:nvSpPr>
          <p:cNvPr id="1029137" name="Rectangle 17"/>
          <p:cNvSpPr>
            <a:spLocks noChangeArrowheads="1"/>
          </p:cNvSpPr>
          <p:nvPr/>
        </p:nvSpPr>
        <p:spPr bwMode="auto">
          <a:xfrm>
            <a:off x="3519488" y="4941888"/>
            <a:ext cx="1190625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8" name="Rectangle 18"/>
          <p:cNvSpPr>
            <a:spLocks noChangeArrowheads="1"/>
          </p:cNvSpPr>
          <p:nvPr/>
        </p:nvSpPr>
        <p:spPr bwMode="auto">
          <a:xfrm>
            <a:off x="3519488" y="5516563"/>
            <a:ext cx="1190625" cy="70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39" name="Rectangle 19"/>
          <p:cNvSpPr>
            <a:spLocks noChangeArrowheads="1"/>
          </p:cNvSpPr>
          <p:nvPr/>
        </p:nvSpPr>
        <p:spPr bwMode="auto">
          <a:xfrm>
            <a:off x="5530850" y="1484313"/>
            <a:ext cx="2136775" cy="619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40" name="Rectangle 20"/>
          <p:cNvSpPr>
            <a:spLocks noChangeArrowheads="1"/>
          </p:cNvSpPr>
          <p:nvPr/>
        </p:nvSpPr>
        <p:spPr bwMode="auto">
          <a:xfrm>
            <a:off x="5530850" y="2133600"/>
            <a:ext cx="2136775" cy="1712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41" name="Rectangle 21"/>
          <p:cNvSpPr>
            <a:spLocks noChangeArrowheads="1"/>
          </p:cNvSpPr>
          <p:nvPr/>
        </p:nvSpPr>
        <p:spPr bwMode="auto">
          <a:xfrm>
            <a:off x="5530850" y="4005263"/>
            <a:ext cx="2136775" cy="1401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142" name="Rectangle 22"/>
          <p:cNvSpPr>
            <a:spLocks noChangeArrowheads="1"/>
          </p:cNvSpPr>
          <p:nvPr/>
        </p:nvSpPr>
        <p:spPr bwMode="auto">
          <a:xfrm>
            <a:off x="5530850" y="5589588"/>
            <a:ext cx="2136775" cy="70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29143" name="Group 23"/>
          <p:cNvGrpSpPr>
            <a:grpSpLocks/>
          </p:cNvGrpSpPr>
          <p:nvPr/>
        </p:nvGrpSpPr>
        <p:grpSpPr bwMode="auto">
          <a:xfrm>
            <a:off x="2695575" y="2205038"/>
            <a:ext cx="731838" cy="111125"/>
            <a:chOff x="1698" y="1488"/>
            <a:chExt cx="461" cy="70"/>
          </a:xfrm>
        </p:grpSpPr>
        <p:sp>
          <p:nvSpPr>
            <p:cNvPr id="1029144" name="Line 24"/>
            <p:cNvSpPr>
              <a:spLocks noChangeShapeType="1"/>
            </p:cNvSpPr>
            <p:nvPr/>
          </p:nvSpPr>
          <p:spPr bwMode="auto">
            <a:xfrm>
              <a:off x="1698" y="1488"/>
              <a:ext cx="402" cy="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45" name="Freeform 25"/>
            <p:cNvSpPr>
              <a:spLocks/>
            </p:cNvSpPr>
            <p:nvPr/>
          </p:nvSpPr>
          <p:spPr bwMode="auto">
            <a:xfrm>
              <a:off x="2093" y="1505"/>
              <a:ext cx="66" cy="53"/>
            </a:xfrm>
            <a:custGeom>
              <a:avLst/>
              <a:gdLst>
                <a:gd name="T0" fmla="*/ 0 w 133"/>
                <a:gd name="T1" fmla="*/ 106 h 106"/>
                <a:gd name="T2" fmla="*/ 133 w 133"/>
                <a:gd name="T3" fmla="*/ 65 h 106"/>
                <a:gd name="T4" fmla="*/ 15 w 133"/>
                <a:gd name="T5" fmla="*/ 0 h 106"/>
                <a:gd name="T6" fmla="*/ 0 w 133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06">
                  <a:moveTo>
                    <a:pt x="0" y="106"/>
                  </a:moveTo>
                  <a:lnTo>
                    <a:pt x="133" y="65"/>
                  </a:lnTo>
                  <a:lnTo>
                    <a:pt x="15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46" name="Group 26"/>
          <p:cNvGrpSpPr>
            <a:grpSpLocks/>
          </p:cNvGrpSpPr>
          <p:nvPr/>
        </p:nvGrpSpPr>
        <p:grpSpPr bwMode="auto">
          <a:xfrm>
            <a:off x="2695575" y="2516188"/>
            <a:ext cx="731838" cy="388937"/>
            <a:chOff x="1698" y="1585"/>
            <a:chExt cx="461" cy="245"/>
          </a:xfrm>
        </p:grpSpPr>
        <p:sp>
          <p:nvSpPr>
            <p:cNvPr id="1029147" name="Line 27"/>
            <p:cNvSpPr>
              <a:spLocks noChangeShapeType="1"/>
            </p:cNvSpPr>
            <p:nvPr/>
          </p:nvSpPr>
          <p:spPr bwMode="auto">
            <a:xfrm flipH="1">
              <a:off x="1749" y="1585"/>
              <a:ext cx="41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48" name="Freeform 28"/>
            <p:cNvSpPr>
              <a:spLocks/>
            </p:cNvSpPr>
            <p:nvPr/>
          </p:nvSpPr>
          <p:spPr bwMode="auto">
            <a:xfrm>
              <a:off x="1698" y="1779"/>
              <a:ext cx="69" cy="51"/>
            </a:xfrm>
            <a:custGeom>
              <a:avLst/>
              <a:gdLst>
                <a:gd name="T0" fmla="*/ 71 w 138"/>
                <a:gd name="T1" fmla="*/ 0 h 103"/>
                <a:gd name="T2" fmla="*/ 0 w 138"/>
                <a:gd name="T3" fmla="*/ 103 h 103"/>
                <a:gd name="T4" fmla="*/ 138 w 138"/>
                <a:gd name="T5" fmla="*/ 90 h 103"/>
                <a:gd name="T6" fmla="*/ 71 w 138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03">
                  <a:moveTo>
                    <a:pt x="71" y="0"/>
                  </a:moveTo>
                  <a:lnTo>
                    <a:pt x="0" y="103"/>
                  </a:lnTo>
                  <a:lnTo>
                    <a:pt x="138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49" name="Group 29"/>
          <p:cNvGrpSpPr>
            <a:grpSpLocks/>
          </p:cNvGrpSpPr>
          <p:nvPr/>
        </p:nvGrpSpPr>
        <p:grpSpPr bwMode="auto">
          <a:xfrm>
            <a:off x="2695575" y="2979738"/>
            <a:ext cx="731838" cy="177800"/>
            <a:chOff x="1698" y="1877"/>
            <a:chExt cx="461" cy="112"/>
          </a:xfrm>
        </p:grpSpPr>
        <p:sp>
          <p:nvSpPr>
            <p:cNvPr id="1029150" name="Line 30"/>
            <p:cNvSpPr>
              <a:spLocks noChangeShapeType="1"/>
            </p:cNvSpPr>
            <p:nvPr/>
          </p:nvSpPr>
          <p:spPr bwMode="auto">
            <a:xfrm>
              <a:off x="1698" y="1877"/>
              <a:ext cx="403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51" name="Freeform 31"/>
            <p:cNvSpPr>
              <a:spLocks/>
            </p:cNvSpPr>
            <p:nvPr/>
          </p:nvSpPr>
          <p:spPr bwMode="auto">
            <a:xfrm>
              <a:off x="2091" y="1937"/>
              <a:ext cx="68" cy="52"/>
            </a:xfrm>
            <a:custGeom>
              <a:avLst/>
              <a:gdLst>
                <a:gd name="T0" fmla="*/ 0 w 137"/>
                <a:gd name="T1" fmla="*/ 103 h 103"/>
                <a:gd name="T2" fmla="*/ 137 w 137"/>
                <a:gd name="T3" fmla="*/ 77 h 103"/>
                <a:gd name="T4" fmla="*/ 31 w 137"/>
                <a:gd name="T5" fmla="*/ 0 h 103"/>
                <a:gd name="T6" fmla="*/ 0 w 13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03">
                  <a:moveTo>
                    <a:pt x="0" y="103"/>
                  </a:moveTo>
                  <a:lnTo>
                    <a:pt x="137" y="77"/>
                  </a:lnTo>
                  <a:lnTo>
                    <a:pt x="31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52" name="Group 32"/>
          <p:cNvGrpSpPr>
            <a:grpSpLocks/>
          </p:cNvGrpSpPr>
          <p:nvPr/>
        </p:nvGrpSpPr>
        <p:grpSpPr bwMode="auto">
          <a:xfrm>
            <a:off x="2695575" y="3213100"/>
            <a:ext cx="731838" cy="312738"/>
            <a:chOff x="1698" y="2071"/>
            <a:chExt cx="461" cy="197"/>
          </a:xfrm>
        </p:grpSpPr>
        <p:sp>
          <p:nvSpPr>
            <p:cNvPr id="1029153" name="Line 33"/>
            <p:cNvSpPr>
              <a:spLocks noChangeShapeType="1"/>
            </p:cNvSpPr>
            <p:nvPr/>
          </p:nvSpPr>
          <p:spPr bwMode="auto">
            <a:xfrm flipH="1">
              <a:off x="1752" y="2071"/>
              <a:ext cx="407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54" name="Freeform 34"/>
            <p:cNvSpPr>
              <a:spLocks/>
            </p:cNvSpPr>
            <p:nvPr/>
          </p:nvSpPr>
          <p:spPr bwMode="auto">
            <a:xfrm>
              <a:off x="1698" y="2220"/>
              <a:ext cx="69" cy="48"/>
            </a:xfrm>
            <a:custGeom>
              <a:avLst/>
              <a:gdLst>
                <a:gd name="T0" fmla="*/ 82 w 138"/>
                <a:gd name="T1" fmla="*/ 0 h 96"/>
                <a:gd name="T2" fmla="*/ 0 w 138"/>
                <a:gd name="T3" fmla="*/ 96 h 96"/>
                <a:gd name="T4" fmla="*/ 138 w 138"/>
                <a:gd name="T5" fmla="*/ 96 h 96"/>
                <a:gd name="T6" fmla="*/ 82 w 138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96">
                  <a:moveTo>
                    <a:pt x="82" y="0"/>
                  </a:moveTo>
                  <a:lnTo>
                    <a:pt x="0" y="96"/>
                  </a:lnTo>
                  <a:lnTo>
                    <a:pt x="138" y="9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55" name="Group 35"/>
          <p:cNvGrpSpPr>
            <a:grpSpLocks/>
          </p:cNvGrpSpPr>
          <p:nvPr/>
        </p:nvGrpSpPr>
        <p:grpSpPr bwMode="auto">
          <a:xfrm>
            <a:off x="2695575" y="3573463"/>
            <a:ext cx="731838" cy="177800"/>
            <a:chOff x="1698" y="2315"/>
            <a:chExt cx="461" cy="112"/>
          </a:xfrm>
        </p:grpSpPr>
        <p:sp>
          <p:nvSpPr>
            <p:cNvPr id="1029156" name="Line 36"/>
            <p:cNvSpPr>
              <a:spLocks noChangeShapeType="1"/>
            </p:cNvSpPr>
            <p:nvPr/>
          </p:nvSpPr>
          <p:spPr bwMode="auto">
            <a:xfrm>
              <a:off x="1698" y="2315"/>
              <a:ext cx="403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57" name="Freeform 37"/>
            <p:cNvSpPr>
              <a:spLocks/>
            </p:cNvSpPr>
            <p:nvPr/>
          </p:nvSpPr>
          <p:spPr bwMode="auto">
            <a:xfrm>
              <a:off x="2091" y="2375"/>
              <a:ext cx="68" cy="52"/>
            </a:xfrm>
            <a:custGeom>
              <a:avLst/>
              <a:gdLst>
                <a:gd name="T0" fmla="*/ 0 w 137"/>
                <a:gd name="T1" fmla="*/ 103 h 103"/>
                <a:gd name="T2" fmla="*/ 137 w 137"/>
                <a:gd name="T3" fmla="*/ 76 h 103"/>
                <a:gd name="T4" fmla="*/ 31 w 137"/>
                <a:gd name="T5" fmla="*/ 0 h 103"/>
                <a:gd name="T6" fmla="*/ 0 w 13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03">
                  <a:moveTo>
                    <a:pt x="0" y="103"/>
                  </a:moveTo>
                  <a:lnTo>
                    <a:pt x="137" y="76"/>
                  </a:lnTo>
                  <a:lnTo>
                    <a:pt x="31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58" name="Group 38"/>
          <p:cNvGrpSpPr>
            <a:grpSpLocks/>
          </p:cNvGrpSpPr>
          <p:nvPr/>
        </p:nvGrpSpPr>
        <p:grpSpPr bwMode="auto">
          <a:xfrm>
            <a:off x="2695575" y="3789363"/>
            <a:ext cx="731838" cy="544512"/>
            <a:chOff x="1698" y="2461"/>
            <a:chExt cx="461" cy="343"/>
          </a:xfrm>
        </p:grpSpPr>
        <p:sp>
          <p:nvSpPr>
            <p:cNvPr id="1029159" name="Line 39"/>
            <p:cNvSpPr>
              <a:spLocks noChangeShapeType="1"/>
            </p:cNvSpPr>
            <p:nvPr/>
          </p:nvSpPr>
          <p:spPr bwMode="auto">
            <a:xfrm flipH="1">
              <a:off x="1743" y="2461"/>
              <a:ext cx="416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60" name="Freeform 40"/>
            <p:cNvSpPr>
              <a:spLocks/>
            </p:cNvSpPr>
            <p:nvPr/>
          </p:nvSpPr>
          <p:spPr bwMode="auto">
            <a:xfrm>
              <a:off x="1698" y="2749"/>
              <a:ext cx="68" cy="55"/>
            </a:xfrm>
            <a:custGeom>
              <a:avLst/>
              <a:gdLst>
                <a:gd name="T0" fmla="*/ 52 w 134"/>
                <a:gd name="T1" fmla="*/ 0 h 111"/>
                <a:gd name="T2" fmla="*/ 0 w 134"/>
                <a:gd name="T3" fmla="*/ 111 h 111"/>
                <a:gd name="T4" fmla="*/ 134 w 134"/>
                <a:gd name="T5" fmla="*/ 80 h 111"/>
                <a:gd name="T6" fmla="*/ 52 w 134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11">
                  <a:moveTo>
                    <a:pt x="52" y="0"/>
                  </a:moveTo>
                  <a:lnTo>
                    <a:pt x="0" y="111"/>
                  </a:lnTo>
                  <a:lnTo>
                    <a:pt x="134" y="8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61" name="Group 41"/>
          <p:cNvGrpSpPr>
            <a:grpSpLocks/>
          </p:cNvGrpSpPr>
          <p:nvPr/>
        </p:nvGrpSpPr>
        <p:grpSpPr bwMode="auto">
          <a:xfrm>
            <a:off x="2695575" y="4365625"/>
            <a:ext cx="731838" cy="111125"/>
            <a:chOff x="1698" y="2850"/>
            <a:chExt cx="461" cy="70"/>
          </a:xfrm>
        </p:grpSpPr>
        <p:sp>
          <p:nvSpPr>
            <p:cNvPr id="1029162" name="Line 42"/>
            <p:cNvSpPr>
              <a:spLocks noChangeShapeType="1"/>
            </p:cNvSpPr>
            <p:nvPr/>
          </p:nvSpPr>
          <p:spPr bwMode="auto">
            <a:xfrm>
              <a:off x="1698" y="2850"/>
              <a:ext cx="402" cy="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63" name="Freeform 43"/>
            <p:cNvSpPr>
              <a:spLocks/>
            </p:cNvSpPr>
            <p:nvPr/>
          </p:nvSpPr>
          <p:spPr bwMode="auto">
            <a:xfrm>
              <a:off x="2093" y="2867"/>
              <a:ext cx="66" cy="53"/>
            </a:xfrm>
            <a:custGeom>
              <a:avLst/>
              <a:gdLst>
                <a:gd name="T0" fmla="*/ 0 w 133"/>
                <a:gd name="T1" fmla="*/ 106 h 106"/>
                <a:gd name="T2" fmla="*/ 133 w 133"/>
                <a:gd name="T3" fmla="*/ 65 h 106"/>
                <a:gd name="T4" fmla="*/ 15 w 133"/>
                <a:gd name="T5" fmla="*/ 0 h 106"/>
                <a:gd name="T6" fmla="*/ 0 w 133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06">
                  <a:moveTo>
                    <a:pt x="0" y="106"/>
                  </a:moveTo>
                  <a:lnTo>
                    <a:pt x="133" y="65"/>
                  </a:lnTo>
                  <a:lnTo>
                    <a:pt x="15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64" name="Group 44"/>
          <p:cNvGrpSpPr>
            <a:grpSpLocks/>
          </p:cNvGrpSpPr>
          <p:nvPr/>
        </p:nvGrpSpPr>
        <p:grpSpPr bwMode="auto">
          <a:xfrm>
            <a:off x="2695575" y="4508500"/>
            <a:ext cx="731838" cy="468313"/>
            <a:chOff x="1698" y="2947"/>
            <a:chExt cx="461" cy="295"/>
          </a:xfrm>
        </p:grpSpPr>
        <p:sp>
          <p:nvSpPr>
            <p:cNvPr id="1029165" name="Line 45"/>
            <p:cNvSpPr>
              <a:spLocks noChangeShapeType="1"/>
            </p:cNvSpPr>
            <p:nvPr/>
          </p:nvSpPr>
          <p:spPr bwMode="auto">
            <a:xfrm flipH="1">
              <a:off x="1746" y="2947"/>
              <a:ext cx="413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66" name="Freeform 46"/>
            <p:cNvSpPr>
              <a:spLocks/>
            </p:cNvSpPr>
            <p:nvPr/>
          </p:nvSpPr>
          <p:spPr bwMode="auto">
            <a:xfrm>
              <a:off x="1698" y="3189"/>
              <a:ext cx="69" cy="53"/>
            </a:xfrm>
            <a:custGeom>
              <a:avLst/>
              <a:gdLst>
                <a:gd name="T0" fmla="*/ 61 w 136"/>
                <a:gd name="T1" fmla="*/ 0 h 106"/>
                <a:gd name="T2" fmla="*/ 0 w 136"/>
                <a:gd name="T3" fmla="*/ 106 h 106"/>
                <a:gd name="T4" fmla="*/ 136 w 136"/>
                <a:gd name="T5" fmla="*/ 84 h 106"/>
                <a:gd name="T6" fmla="*/ 61 w 13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06">
                  <a:moveTo>
                    <a:pt x="61" y="0"/>
                  </a:moveTo>
                  <a:lnTo>
                    <a:pt x="0" y="106"/>
                  </a:lnTo>
                  <a:lnTo>
                    <a:pt x="136" y="8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67" name="Group 47"/>
          <p:cNvGrpSpPr>
            <a:grpSpLocks/>
          </p:cNvGrpSpPr>
          <p:nvPr/>
        </p:nvGrpSpPr>
        <p:grpSpPr bwMode="auto">
          <a:xfrm>
            <a:off x="2695575" y="5084763"/>
            <a:ext cx="731838" cy="176212"/>
            <a:chOff x="1698" y="3287"/>
            <a:chExt cx="461" cy="111"/>
          </a:xfrm>
        </p:grpSpPr>
        <p:sp>
          <p:nvSpPr>
            <p:cNvPr id="1029168" name="Line 48"/>
            <p:cNvSpPr>
              <a:spLocks noChangeShapeType="1"/>
            </p:cNvSpPr>
            <p:nvPr/>
          </p:nvSpPr>
          <p:spPr bwMode="auto">
            <a:xfrm>
              <a:off x="1698" y="3287"/>
              <a:ext cx="403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69" name="Freeform 49"/>
            <p:cNvSpPr>
              <a:spLocks/>
            </p:cNvSpPr>
            <p:nvPr/>
          </p:nvSpPr>
          <p:spPr bwMode="auto">
            <a:xfrm>
              <a:off x="2091" y="3347"/>
              <a:ext cx="68" cy="51"/>
            </a:xfrm>
            <a:custGeom>
              <a:avLst/>
              <a:gdLst>
                <a:gd name="T0" fmla="*/ 0 w 137"/>
                <a:gd name="T1" fmla="*/ 103 h 103"/>
                <a:gd name="T2" fmla="*/ 137 w 137"/>
                <a:gd name="T3" fmla="*/ 77 h 103"/>
                <a:gd name="T4" fmla="*/ 31 w 137"/>
                <a:gd name="T5" fmla="*/ 0 h 103"/>
                <a:gd name="T6" fmla="*/ 0 w 13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03">
                  <a:moveTo>
                    <a:pt x="0" y="103"/>
                  </a:moveTo>
                  <a:lnTo>
                    <a:pt x="137" y="77"/>
                  </a:lnTo>
                  <a:lnTo>
                    <a:pt x="31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70" name="Group 50"/>
          <p:cNvGrpSpPr>
            <a:grpSpLocks/>
          </p:cNvGrpSpPr>
          <p:nvPr/>
        </p:nvGrpSpPr>
        <p:grpSpPr bwMode="auto">
          <a:xfrm>
            <a:off x="2695575" y="5300663"/>
            <a:ext cx="731838" cy="242887"/>
            <a:chOff x="1698" y="3434"/>
            <a:chExt cx="461" cy="153"/>
          </a:xfrm>
        </p:grpSpPr>
        <p:sp>
          <p:nvSpPr>
            <p:cNvPr id="1029171" name="Line 51"/>
            <p:cNvSpPr>
              <a:spLocks noChangeShapeType="1"/>
            </p:cNvSpPr>
            <p:nvPr/>
          </p:nvSpPr>
          <p:spPr bwMode="auto">
            <a:xfrm flipH="1">
              <a:off x="1755" y="3434"/>
              <a:ext cx="404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72" name="Freeform 52"/>
            <p:cNvSpPr>
              <a:spLocks/>
            </p:cNvSpPr>
            <p:nvPr/>
          </p:nvSpPr>
          <p:spPr bwMode="auto">
            <a:xfrm>
              <a:off x="1698" y="3537"/>
              <a:ext cx="69" cy="50"/>
            </a:xfrm>
            <a:custGeom>
              <a:avLst/>
              <a:gdLst>
                <a:gd name="T0" fmla="*/ 94 w 138"/>
                <a:gd name="T1" fmla="*/ 0 h 100"/>
                <a:gd name="T2" fmla="*/ 0 w 138"/>
                <a:gd name="T3" fmla="*/ 88 h 100"/>
                <a:gd name="T4" fmla="*/ 138 w 138"/>
                <a:gd name="T5" fmla="*/ 100 h 100"/>
                <a:gd name="T6" fmla="*/ 94 w 13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00">
                  <a:moveTo>
                    <a:pt x="94" y="0"/>
                  </a:moveTo>
                  <a:lnTo>
                    <a:pt x="0" y="88"/>
                  </a:lnTo>
                  <a:lnTo>
                    <a:pt x="138" y="10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73" name="Group 53"/>
          <p:cNvGrpSpPr>
            <a:grpSpLocks/>
          </p:cNvGrpSpPr>
          <p:nvPr/>
        </p:nvGrpSpPr>
        <p:grpSpPr bwMode="auto">
          <a:xfrm>
            <a:off x="2695575" y="5589588"/>
            <a:ext cx="731838" cy="388937"/>
            <a:chOff x="1698" y="3629"/>
            <a:chExt cx="461" cy="245"/>
          </a:xfrm>
        </p:grpSpPr>
        <p:sp>
          <p:nvSpPr>
            <p:cNvPr id="1029174" name="Line 54"/>
            <p:cNvSpPr>
              <a:spLocks noChangeShapeType="1"/>
            </p:cNvSpPr>
            <p:nvPr/>
          </p:nvSpPr>
          <p:spPr bwMode="auto">
            <a:xfrm>
              <a:off x="1698" y="3629"/>
              <a:ext cx="41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75" name="Freeform 55"/>
            <p:cNvSpPr>
              <a:spLocks/>
            </p:cNvSpPr>
            <p:nvPr/>
          </p:nvSpPr>
          <p:spPr bwMode="auto">
            <a:xfrm>
              <a:off x="2089" y="3823"/>
              <a:ext cx="70" cy="51"/>
            </a:xfrm>
            <a:custGeom>
              <a:avLst/>
              <a:gdLst>
                <a:gd name="T0" fmla="*/ 0 w 141"/>
                <a:gd name="T1" fmla="*/ 90 h 101"/>
                <a:gd name="T2" fmla="*/ 141 w 141"/>
                <a:gd name="T3" fmla="*/ 101 h 101"/>
                <a:gd name="T4" fmla="*/ 68 w 141"/>
                <a:gd name="T5" fmla="*/ 0 h 101"/>
                <a:gd name="T6" fmla="*/ 0 w 141"/>
                <a:gd name="T7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01">
                  <a:moveTo>
                    <a:pt x="0" y="90"/>
                  </a:moveTo>
                  <a:lnTo>
                    <a:pt x="141" y="101"/>
                  </a:lnTo>
                  <a:lnTo>
                    <a:pt x="68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76" name="Group 56"/>
          <p:cNvGrpSpPr>
            <a:grpSpLocks/>
          </p:cNvGrpSpPr>
          <p:nvPr/>
        </p:nvGrpSpPr>
        <p:grpSpPr bwMode="auto">
          <a:xfrm>
            <a:off x="2695575" y="6092825"/>
            <a:ext cx="731838" cy="174625"/>
            <a:chOff x="1698" y="3969"/>
            <a:chExt cx="461" cy="110"/>
          </a:xfrm>
        </p:grpSpPr>
        <p:sp>
          <p:nvSpPr>
            <p:cNvPr id="1029177" name="Line 57"/>
            <p:cNvSpPr>
              <a:spLocks noChangeShapeType="1"/>
            </p:cNvSpPr>
            <p:nvPr/>
          </p:nvSpPr>
          <p:spPr bwMode="auto">
            <a:xfrm flipH="1">
              <a:off x="1757" y="3969"/>
              <a:ext cx="402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78" name="Freeform 58"/>
            <p:cNvSpPr>
              <a:spLocks/>
            </p:cNvSpPr>
            <p:nvPr/>
          </p:nvSpPr>
          <p:spPr bwMode="auto">
            <a:xfrm>
              <a:off x="1698" y="4027"/>
              <a:ext cx="69" cy="52"/>
            </a:xfrm>
            <a:custGeom>
              <a:avLst/>
              <a:gdLst>
                <a:gd name="T0" fmla="*/ 105 w 136"/>
                <a:gd name="T1" fmla="*/ 0 h 103"/>
                <a:gd name="T2" fmla="*/ 0 w 136"/>
                <a:gd name="T3" fmla="*/ 78 h 103"/>
                <a:gd name="T4" fmla="*/ 136 w 136"/>
                <a:gd name="T5" fmla="*/ 103 h 103"/>
                <a:gd name="T6" fmla="*/ 105 w 13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03">
                  <a:moveTo>
                    <a:pt x="105" y="0"/>
                  </a:moveTo>
                  <a:lnTo>
                    <a:pt x="0" y="78"/>
                  </a:lnTo>
                  <a:lnTo>
                    <a:pt x="136" y="103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79" name="Group 59"/>
          <p:cNvGrpSpPr>
            <a:grpSpLocks/>
          </p:cNvGrpSpPr>
          <p:nvPr/>
        </p:nvGrpSpPr>
        <p:grpSpPr bwMode="auto">
          <a:xfrm>
            <a:off x="4800600" y="2133600"/>
            <a:ext cx="639763" cy="84138"/>
            <a:chOff x="3024" y="1597"/>
            <a:chExt cx="403" cy="53"/>
          </a:xfrm>
        </p:grpSpPr>
        <p:sp>
          <p:nvSpPr>
            <p:cNvPr id="1029180" name="Line 60"/>
            <p:cNvSpPr>
              <a:spLocks noChangeShapeType="1"/>
            </p:cNvSpPr>
            <p:nvPr/>
          </p:nvSpPr>
          <p:spPr bwMode="auto">
            <a:xfrm>
              <a:off x="3024" y="1623"/>
              <a:ext cx="3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81" name="Freeform 61"/>
            <p:cNvSpPr>
              <a:spLocks/>
            </p:cNvSpPr>
            <p:nvPr/>
          </p:nvSpPr>
          <p:spPr bwMode="auto">
            <a:xfrm>
              <a:off x="3364" y="1597"/>
              <a:ext cx="63" cy="53"/>
            </a:xfrm>
            <a:custGeom>
              <a:avLst/>
              <a:gdLst>
                <a:gd name="T0" fmla="*/ 0 w 125"/>
                <a:gd name="T1" fmla="*/ 106 h 106"/>
                <a:gd name="T2" fmla="*/ 125 w 125"/>
                <a:gd name="T3" fmla="*/ 52 h 106"/>
                <a:gd name="T4" fmla="*/ 0 w 125"/>
                <a:gd name="T5" fmla="*/ 0 h 106"/>
                <a:gd name="T6" fmla="*/ 0 w 12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106"/>
                  </a:moveTo>
                  <a:lnTo>
                    <a:pt x="125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82" name="Group 62"/>
          <p:cNvGrpSpPr>
            <a:grpSpLocks/>
          </p:cNvGrpSpPr>
          <p:nvPr/>
        </p:nvGrpSpPr>
        <p:grpSpPr bwMode="auto">
          <a:xfrm>
            <a:off x="4800600" y="2349500"/>
            <a:ext cx="639763" cy="85725"/>
            <a:chOff x="3024" y="1692"/>
            <a:chExt cx="403" cy="54"/>
          </a:xfrm>
        </p:grpSpPr>
        <p:sp>
          <p:nvSpPr>
            <p:cNvPr id="1029183" name="Line 63"/>
            <p:cNvSpPr>
              <a:spLocks noChangeShapeType="1"/>
            </p:cNvSpPr>
            <p:nvPr/>
          </p:nvSpPr>
          <p:spPr bwMode="auto">
            <a:xfrm flipH="1">
              <a:off x="3084" y="1719"/>
              <a:ext cx="3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84" name="Freeform 64"/>
            <p:cNvSpPr>
              <a:spLocks/>
            </p:cNvSpPr>
            <p:nvPr/>
          </p:nvSpPr>
          <p:spPr bwMode="auto">
            <a:xfrm>
              <a:off x="3024" y="1692"/>
              <a:ext cx="62" cy="54"/>
            </a:xfrm>
            <a:custGeom>
              <a:avLst/>
              <a:gdLst>
                <a:gd name="T0" fmla="*/ 125 w 125"/>
                <a:gd name="T1" fmla="*/ 0 h 106"/>
                <a:gd name="T2" fmla="*/ 0 w 125"/>
                <a:gd name="T3" fmla="*/ 54 h 106"/>
                <a:gd name="T4" fmla="*/ 125 w 125"/>
                <a:gd name="T5" fmla="*/ 106 h 106"/>
                <a:gd name="T6" fmla="*/ 125 w 12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125" y="0"/>
                  </a:moveTo>
                  <a:lnTo>
                    <a:pt x="0" y="54"/>
                  </a:lnTo>
                  <a:lnTo>
                    <a:pt x="125" y="1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85" name="Group 65"/>
          <p:cNvGrpSpPr>
            <a:grpSpLocks/>
          </p:cNvGrpSpPr>
          <p:nvPr/>
        </p:nvGrpSpPr>
        <p:grpSpPr bwMode="auto">
          <a:xfrm>
            <a:off x="4800600" y="1773238"/>
            <a:ext cx="639763" cy="85725"/>
            <a:chOff x="3024" y="1218"/>
            <a:chExt cx="403" cy="54"/>
          </a:xfrm>
        </p:grpSpPr>
        <p:sp>
          <p:nvSpPr>
            <p:cNvPr id="1029186" name="Line 66"/>
            <p:cNvSpPr>
              <a:spLocks noChangeShapeType="1"/>
            </p:cNvSpPr>
            <p:nvPr/>
          </p:nvSpPr>
          <p:spPr bwMode="auto">
            <a:xfrm flipH="1">
              <a:off x="3084" y="1245"/>
              <a:ext cx="3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87" name="Freeform 67"/>
            <p:cNvSpPr>
              <a:spLocks/>
            </p:cNvSpPr>
            <p:nvPr/>
          </p:nvSpPr>
          <p:spPr bwMode="auto">
            <a:xfrm>
              <a:off x="3024" y="1218"/>
              <a:ext cx="62" cy="54"/>
            </a:xfrm>
            <a:custGeom>
              <a:avLst/>
              <a:gdLst>
                <a:gd name="T0" fmla="*/ 125 w 125"/>
                <a:gd name="T1" fmla="*/ 0 h 106"/>
                <a:gd name="T2" fmla="*/ 0 w 125"/>
                <a:gd name="T3" fmla="*/ 54 h 106"/>
                <a:gd name="T4" fmla="*/ 125 w 125"/>
                <a:gd name="T5" fmla="*/ 106 h 106"/>
                <a:gd name="T6" fmla="*/ 125 w 12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125" y="0"/>
                  </a:moveTo>
                  <a:lnTo>
                    <a:pt x="0" y="54"/>
                  </a:lnTo>
                  <a:lnTo>
                    <a:pt x="125" y="1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88" name="Group 68"/>
          <p:cNvGrpSpPr>
            <a:grpSpLocks/>
          </p:cNvGrpSpPr>
          <p:nvPr/>
        </p:nvGrpSpPr>
        <p:grpSpPr bwMode="auto">
          <a:xfrm>
            <a:off x="4800600" y="2852738"/>
            <a:ext cx="639763" cy="84137"/>
            <a:chOff x="3024" y="1901"/>
            <a:chExt cx="403" cy="53"/>
          </a:xfrm>
        </p:grpSpPr>
        <p:sp>
          <p:nvSpPr>
            <p:cNvPr id="1029189" name="Line 69"/>
            <p:cNvSpPr>
              <a:spLocks noChangeShapeType="1"/>
            </p:cNvSpPr>
            <p:nvPr/>
          </p:nvSpPr>
          <p:spPr bwMode="auto">
            <a:xfrm>
              <a:off x="3024" y="1926"/>
              <a:ext cx="3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90" name="Freeform 70"/>
            <p:cNvSpPr>
              <a:spLocks/>
            </p:cNvSpPr>
            <p:nvPr/>
          </p:nvSpPr>
          <p:spPr bwMode="auto">
            <a:xfrm>
              <a:off x="3364" y="1901"/>
              <a:ext cx="63" cy="53"/>
            </a:xfrm>
            <a:custGeom>
              <a:avLst/>
              <a:gdLst>
                <a:gd name="T0" fmla="*/ 0 w 125"/>
                <a:gd name="T1" fmla="*/ 106 h 106"/>
                <a:gd name="T2" fmla="*/ 125 w 125"/>
                <a:gd name="T3" fmla="*/ 52 h 106"/>
                <a:gd name="T4" fmla="*/ 0 w 125"/>
                <a:gd name="T5" fmla="*/ 0 h 106"/>
                <a:gd name="T6" fmla="*/ 0 w 12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106"/>
                  </a:moveTo>
                  <a:lnTo>
                    <a:pt x="125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91" name="Group 71"/>
          <p:cNvGrpSpPr>
            <a:grpSpLocks/>
          </p:cNvGrpSpPr>
          <p:nvPr/>
        </p:nvGrpSpPr>
        <p:grpSpPr bwMode="auto">
          <a:xfrm>
            <a:off x="4800600" y="3500438"/>
            <a:ext cx="639763" cy="84137"/>
            <a:chOff x="3024" y="2338"/>
            <a:chExt cx="403" cy="53"/>
          </a:xfrm>
        </p:grpSpPr>
        <p:sp>
          <p:nvSpPr>
            <p:cNvPr id="1029192" name="Line 72"/>
            <p:cNvSpPr>
              <a:spLocks noChangeShapeType="1"/>
            </p:cNvSpPr>
            <p:nvPr/>
          </p:nvSpPr>
          <p:spPr bwMode="auto">
            <a:xfrm>
              <a:off x="3024" y="2363"/>
              <a:ext cx="3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93" name="Freeform 73"/>
            <p:cNvSpPr>
              <a:spLocks/>
            </p:cNvSpPr>
            <p:nvPr/>
          </p:nvSpPr>
          <p:spPr bwMode="auto">
            <a:xfrm>
              <a:off x="3364" y="2338"/>
              <a:ext cx="63" cy="53"/>
            </a:xfrm>
            <a:custGeom>
              <a:avLst/>
              <a:gdLst>
                <a:gd name="T0" fmla="*/ 0 w 125"/>
                <a:gd name="T1" fmla="*/ 106 h 106"/>
                <a:gd name="T2" fmla="*/ 125 w 125"/>
                <a:gd name="T3" fmla="*/ 52 h 106"/>
                <a:gd name="T4" fmla="*/ 0 w 125"/>
                <a:gd name="T5" fmla="*/ 0 h 106"/>
                <a:gd name="T6" fmla="*/ 0 w 12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106"/>
                  </a:moveTo>
                  <a:lnTo>
                    <a:pt x="125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94" name="Group 74"/>
          <p:cNvGrpSpPr>
            <a:grpSpLocks/>
          </p:cNvGrpSpPr>
          <p:nvPr/>
        </p:nvGrpSpPr>
        <p:grpSpPr bwMode="auto">
          <a:xfrm>
            <a:off x="4800600" y="3716338"/>
            <a:ext cx="639763" cy="84137"/>
            <a:chOff x="3024" y="2435"/>
            <a:chExt cx="403" cy="53"/>
          </a:xfrm>
        </p:grpSpPr>
        <p:sp>
          <p:nvSpPr>
            <p:cNvPr id="1029195" name="Line 75"/>
            <p:cNvSpPr>
              <a:spLocks noChangeShapeType="1"/>
            </p:cNvSpPr>
            <p:nvPr/>
          </p:nvSpPr>
          <p:spPr bwMode="auto">
            <a:xfrm flipH="1">
              <a:off x="3084" y="2461"/>
              <a:ext cx="3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96" name="Freeform 76"/>
            <p:cNvSpPr>
              <a:spLocks/>
            </p:cNvSpPr>
            <p:nvPr/>
          </p:nvSpPr>
          <p:spPr bwMode="auto">
            <a:xfrm>
              <a:off x="3024" y="2435"/>
              <a:ext cx="62" cy="53"/>
            </a:xfrm>
            <a:custGeom>
              <a:avLst/>
              <a:gdLst>
                <a:gd name="T0" fmla="*/ 125 w 125"/>
                <a:gd name="T1" fmla="*/ 0 h 106"/>
                <a:gd name="T2" fmla="*/ 0 w 125"/>
                <a:gd name="T3" fmla="*/ 54 h 106"/>
                <a:gd name="T4" fmla="*/ 125 w 125"/>
                <a:gd name="T5" fmla="*/ 106 h 106"/>
                <a:gd name="T6" fmla="*/ 125 w 12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125" y="0"/>
                  </a:moveTo>
                  <a:lnTo>
                    <a:pt x="0" y="54"/>
                  </a:lnTo>
                  <a:lnTo>
                    <a:pt x="125" y="1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197" name="Group 77"/>
          <p:cNvGrpSpPr>
            <a:grpSpLocks/>
          </p:cNvGrpSpPr>
          <p:nvPr/>
        </p:nvGrpSpPr>
        <p:grpSpPr bwMode="auto">
          <a:xfrm>
            <a:off x="4800600" y="4149725"/>
            <a:ext cx="639763" cy="84138"/>
            <a:chOff x="3024" y="2776"/>
            <a:chExt cx="403" cy="53"/>
          </a:xfrm>
        </p:grpSpPr>
        <p:sp>
          <p:nvSpPr>
            <p:cNvPr id="1029198" name="Line 78"/>
            <p:cNvSpPr>
              <a:spLocks noChangeShapeType="1"/>
            </p:cNvSpPr>
            <p:nvPr/>
          </p:nvSpPr>
          <p:spPr bwMode="auto">
            <a:xfrm>
              <a:off x="3024" y="2801"/>
              <a:ext cx="3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199" name="Freeform 79"/>
            <p:cNvSpPr>
              <a:spLocks/>
            </p:cNvSpPr>
            <p:nvPr/>
          </p:nvSpPr>
          <p:spPr bwMode="auto">
            <a:xfrm>
              <a:off x="3364" y="2776"/>
              <a:ext cx="63" cy="53"/>
            </a:xfrm>
            <a:custGeom>
              <a:avLst/>
              <a:gdLst>
                <a:gd name="T0" fmla="*/ 0 w 125"/>
                <a:gd name="T1" fmla="*/ 106 h 106"/>
                <a:gd name="T2" fmla="*/ 125 w 125"/>
                <a:gd name="T3" fmla="*/ 52 h 106"/>
                <a:gd name="T4" fmla="*/ 0 w 125"/>
                <a:gd name="T5" fmla="*/ 0 h 106"/>
                <a:gd name="T6" fmla="*/ 0 w 12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106"/>
                  </a:moveTo>
                  <a:lnTo>
                    <a:pt x="125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00" name="Group 80"/>
          <p:cNvGrpSpPr>
            <a:grpSpLocks/>
          </p:cNvGrpSpPr>
          <p:nvPr/>
        </p:nvGrpSpPr>
        <p:grpSpPr bwMode="auto">
          <a:xfrm>
            <a:off x="4800600" y="5734050"/>
            <a:ext cx="547688" cy="84138"/>
            <a:chOff x="3024" y="3846"/>
            <a:chExt cx="345" cy="53"/>
          </a:xfrm>
        </p:grpSpPr>
        <p:sp>
          <p:nvSpPr>
            <p:cNvPr id="1029201" name="Line 81"/>
            <p:cNvSpPr>
              <a:spLocks noChangeShapeType="1"/>
            </p:cNvSpPr>
            <p:nvPr/>
          </p:nvSpPr>
          <p:spPr bwMode="auto">
            <a:xfrm>
              <a:off x="3024" y="3872"/>
              <a:ext cx="2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02" name="Freeform 82"/>
            <p:cNvSpPr>
              <a:spLocks/>
            </p:cNvSpPr>
            <p:nvPr/>
          </p:nvSpPr>
          <p:spPr bwMode="auto">
            <a:xfrm>
              <a:off x="3307" y="3846"/>
              <a:ext cx="62" cy="53"/>
            </a:xfrm>
            <a:custGeom>
              <a:avLst/>
              <a:gdLst>
                <a:gd name="T0" fmla="*/ 0 w 124"/>
                <a:gd name="T1" fmla="*/ 106 h 106"/>
                <a:gd name="T2" fmla="*/ 124 w 124"/>
                <a:gd name="T3" fmla="*/ 52 h 106"/>
                <a:gd name="T4" fmla="*/ 0 w 124"/>
                <a:gd name="T5" fmla="*/ 0 h 106"/>
                <a:gd name="T6" fmla="*/ 0 w 124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06">
                  <a:moveTo>
                    <a:pt x="0" y="106"/>
                  </a:moveTo>
                  <a:lnTo>
                    <a:pt x="124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03" name="Group 83"/>
          <p:cNvGrpSpPr>
            <a:grpSpLocks/>
          </p:cNvGrpSpPr>
          <p:nvPr/>
        </p:nvGrpSpPr>
        <p:grpSpPr bwMode="auto">
          <a:xfrm>
            <a:off x="4800600" y="5949950"/>
            <a:ext cx="547688" cy="84138"/>
            <a:chOff x="3024" y="3991"/>
            <a:chExt cx="345" cy="53"/>
          </a:xfrm>
        </p:grpSpPr>
        <p:sp>
          <p:nvSpPr>
            <p:cNvPr id="1029204" name="Line 84"/>
            <p:cNvSpPr>
              <a:spLocks noChangeShapeType="1"/>
            </p:cNvSpPr>
            <p:nvPr/>
          </p:nvSpPr>
          <p:spPr bwMode="auto">
            <a:xfrm flipH="1">
              <a:off x="3084" y="4018"/>
              <a:ext cx="2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05" name="Freeform 85"/>
            <p:cNvSpPr>
              <a:spLocks/>
            </p:cNvSpPr>
            <p:nvPr/>
          </p:nvSpPr>
          <p:spPr bwMode="auto">
            <a:xfrm>
              <a:off x="3024" y="3991"/>
              <a:ext cx="62" cy="53"/>
            </a:xfrm>
            <a:custGeom>
              <a:avLst/>
              <a:gdLst>
                <a:gd name="T0" fmla="*/ 125 w 125"/>
                <a:gd name="T1" fmla="*/ 0 h 107"/>
                <a:gd name="T2" fmla="*/ 0 w 125"/>
                <a:gd name="T3" fmla="*/ 54 h 107"/>
                <a:gd name="T4" fmla="*/ 125 w 125"/>
                <a:gd name="T5" fmla="*/ 107 h 107"/>
                <a:gd name="T6" fmla="*/ 125 w 12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7">
                  <a:moveTo>
                    <a:pt x="125" y="0"/>
                  </a:moveTo>
                  <a:lnTo>
                    <a:pt x="0" y="54"/>
                  </a:lnTo>
                  <a:lnTo>
                    <a:pt x="125" y="10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06" name="Group 86"/>
          <p:cNvGrpSpPr>
            <a:grpSpLocks/>
          </p:cNvGrpSpPr>
          <p:nvPr/>
        </p:nvGrpSpPr>
        <p:grpSpPr bwMode="auto">
          <a:xfrm>
            <a:off x="2695575" y="1820863"/>
            <a:ext cx="731838" cy="312737"/>
            <a:chOff x="1698" y="1238"/>
            <a:chExt cx="461" cy="197"/>
          </a:xfrm>
        </p:grpSpPr>
        <p:sp>
          <p:nvSpPr>
            <p:cNvPr id="1029207" name="Line 87"/>
            <p:cNvSpPr>
              <a:spLocks noChangeShapeType="1"/>
            </p:cNvSpPr>
            <p:nvPr/>
          </p:nvSpPr>
          <p:spPr bwMode="auto">
            <a:xfrm flipH="1">
              <a:off x="1752" y="1238"/>
              <a:ext cx="407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08" name="Freeform 88"/>
            <p:cNvSpPr>
              <a:spLocks/>
            </p:cNvSpPr>
            <p:nvPr/>
          </p:nvSpPr>
          <p:spPr bwMode="auto">
            <a:xfrm>
              <a:off x="1698" y="1387"/>
              <a:ext cx="69" cy="48"/>
            </a:xfrm>
            <a:custGeom>
              <a:avLst/>
              <a:gdLst>
                <a:gd name="T0" fmla="*/ 82 w 138"/>
                <a:gd name="T1" fmla="*/ 0 h 96"/>
                <a:gd name="T2" fmla="*/ 0 w 138"/>
                <a:gd name="T3" fmla="*/ 96 h 96"/>
                <a:gd name="T4" fmla="*/ 138 w 138"/>
                <a:gd name="T5" fmla="*/ 96 h 96"/>
                <a:gd name="T6" fmla="*/ 82 w 138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96">
                  <a:moveTo>
                    <a:pt x="82" y="0"/>
                  </a:moveTo>
                  <a:lnTo>
                    <a:pt x="0" y="96"/>
                  </a:lnTo>
                  <a:lnTo>
                    <a:pt x="138" y="9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09" name="Group 89"/>
          <p:cNvGrpSpPr>
            <a:grpSpLocks/>
          </p:cNvGrpSpPr>
          <p:nvPr/>
        </p:nvGrpSpPr>
        <p:grpSpPr bwMode="auto">
          <a:xfrm>
            <a:off x="2692400" y="1484313"/>
            <a:ext cx="800100" cy="211137"/>
            <a:chOff x="1698" y="1092"/>
            <a:chExt cx="461" cy="112"/>
          </a:xfrm>
        </p:grpSpPr>
        <p:sp>
          <p:nvSpPr>
            <p:cNvPr id="1029210" name="Line 90"/>
            <p:cNvSpPr>
              <a:spLocks noChangeShapeType="1"/>
            </p:cNvSpPr>
            <p:nvPr/>
          </p:nvSpPr>
          <p:spPr bwMode="auto">
            <a:xfrm>
              <a:off x="1698" y="1092"/>
              <a:ext cx="403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11" name="Freeform 91"/>
            <p:cNvSpPr>
              <a:spLocks/>
            </p:cNvSpPr>
            <p:nvPr/>
          </p:nvSpPr>
          <p:spPr bwMode="auto">
            <a:xfrm>
              <a:off x="2091" y="1152"/>
              <a:ext cx="68" cy="52"/>
            </a:xfrm>
            <a:custGeom>
              <a:avLst/>
              <a:gdLst>
                <a:gd name="T0" fmla="*/ 0 w 137"/>
                <a:gd name="T1" fmla="*/ 103 h 103"/>
                <a:gd name="T2" fmla="*/ 137 w 137"/>
                <a:gd name="T3" fmla="*/ 76 h 103"/>
                <a:gd name="T4" fmla="*/ 31 w 137"/>
                <a:gd name="T5" fmla="*/ 0 h 103"/>
                <a:gd name="T6" fmla="*/ 0 w 13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03">
                  <a:moveTo>
                    <a:pt x="0" y="103"/>
                  </a:moveTo>
                  <a:lnTo>
                    <a:pt x="137" y="76"/>
                  </a:lnTo>
                  <a:lnTo>
                    <a:pt x="31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12" name="Group 92"/>
          <p:cNvGrpSpPr>
            <a:grpSpLocks/>
          </p:cNvGrpSpPr>
          <p:nvPr/>
        </p:nvGrpSpPr>
        <p:grpSpPr bwMode="auto">
          <a:xfrm>
            <a:off x="4859338" y="1627188"/>
            <a:ext cx="712787" cy="1587"/>
            <a:chOff x="3024" y="1122"/>
            <a:chExt cx="403" cy="53"/>
          </a:xfrm>
        </p:grpSpPr>
        <p:sp>
          <p:nvSpPr>
            <p:cNvPr id="1029213" name="Line 93"/>
            <p:cNvSpPr>
              <a:spLocks noChangeShapeType="1"/>
            </p:cNvSpPr>
            <p:nvPr/>
          </p:nvSpPr>
          <p:spPr bwMode="auto">
            <a:xfrm>
              <a:off x="3024" y="1148"/>
              <a:ext cx="3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14" name="Freeform 94"/>
            <p:cNvSpPr>
              <a:spLocks/>
            </p:cNvSpPr>
            <p:nvPr/>
          </p:nvSpPr>
          <p:spPr bwMode="auto">
            <a:xfrm>
              <a:off x="3364" y="1122"/>
              <a:ext cx="63" cy="53"/>
            </a:xfrm>
            <a:custGeom>
              <a:avLst/>
              <a:gdLst>
                <a:gd name="T0" fmla="*/ 0 w 125"/>
                <a:gd name="T1" fmla="*/ 106 h 106"/>
                <a:gd name="T2" fmla="*/ 125 w 125"/>
                <a:gd name="T3" fmla="*/ 53 h 106"/>
                <a:gd name="T4" fmla="*/ 0 w 125"/>
                <a:gd name="T5" fmla="*/ 0 h 106"/>
                <a:gd name="T6" fmla="*/ 0 w 12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106"/>
                  </a:moveTo>
                  <a:lnTo>
                    <a:pt x="125" y="53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15" name="Group 95"/>
          <p:cNvGrpSpPr>
            <a:grpSpLocks/>
          </p:cNvGrpSpPr>
          <p:nvPr/>
        </p:nvGrpSpPr>
        <p:grpSpPr bwMode="auto">
          <a:xfrm>
            <a:off x="4800600" y="3068638"/>
            <a:ext cx="639763" cy="84137"/>
            <a:chOff x="3024" y="2051"/>
            <a:chExt cx="403" cy="53"/>
          </a:xfrm>
        </p:grpSpPr>
        <p:sp>
          <p:nvSpPr>
            <p:cNvPr id="1029216" name="Line 96"/>
            <p:cNvSpPr>
              <a:spLocks noChangeShapeType="1"/>
            </p:cNvSpPr>
            <p:nvPr/>
          </p:nvSpPr>
          <p:spPr bwMode="auto">
            <a:xfrm flipH="1">
              <a:off x="3084" y="2078"/>
              <a:ext cx="3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17" name="Freeform 97"/>
            <p:cNvSpPr>
              <a:spLocks/>
            </p:cNvSpPr>
            <p:nvPr/>
          </p:nvSpPr>
          <p:spPr bwMode="auto">
            <a:xfrm>
              <a:off x="3024" y="2051"/>
              <a:ext cx="62" cy="53"/>
            </a:xfrm>
            <a:custGeom>
              <a:avLst/>
              <a:gdLst>
                <a:gd name="T0" fmla="*/ 125 w 125"/>
                <a:gd name="T1" fmla="*/ 0 h 106"/>
                <a:gd name="T2" fmla="*/ 0 w 125"/>
                <a:gd name="T3" fmla="*/ 54 h 106"/>
                <a:gd name="T4" fmla="*/ 125 w 125"/>
                <a:gd name="T5" fmla="*/ 106 h 106"/>
                <a:gd name="T6" fmla="*/ 125 w 12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125" y="0"/>
                  </a:moveTo>
                  <a:lnTo>
                    <a:pt x="0" y="54"/>
                  </a:lnTo>
                  <a:lnTo>
                    <a:pt x="125" y="1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18" name="Group 98"/>
          <p:cNvGrpSpPr>
            <a:grpSpLocks/>
          </p:cNvGrpSpPr>
          <p:nvPr/>
        </p:nvGrpSpPr>
        <p:grpSpPr bwMode="auto">
          <a:xfrm>
            <a:off x="4800600" y="4365625"/>
            <a:ext cx="639763" cy="84138"/>
            <a:chOff x="3024" y="2884"/>
            <a:chExt cx="403" cy="53"/>
          </a:xfrm>
        </p:grpSpPr>
        <p:sp>
          <p:nvSpPr>
            <p:cNvPr id="1029219" name="Line 99"/>
            <p:cNvSpPr>
              <a:spLocks noChangeShapeType="1"/>
            </p:cNvSpPr>
            <p:nvPr/>
          </p:nvSpPr>
          <p:spPr bwMode="auto">
            <a:xfrm flipH="1">
              <a:off x="3084" y="2911"/>
              <a:ext cx="3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20" name="Freeform 100"/>
            <p:cNvSpPr>
              <a:spLocks/>
            </p:cNvSpPr>
            <p:nvPr/>
          </p:nvSpPr>
          <p:spPr bwMode="auto">
            <a:xfrm>
              <a:off x="3024" y="2884"/>
              <a:ext cx="62" cy="53"/>
            </a:xfrm>
            <a:custGeom>
              <a:avLst/>
              <a:gdLst>
                <a:gd name="T0" fmla="*/ 125 w 125"/>
                <a:gd name="T1" fmla="*/ 0 h 106"/>
                <a:gd name="T2" fmla="*/ 0 w 125"/>
                <a:gd name="T3" fmla="*/ 54 h 106"/>
                <a:gd name="T4" fmla="*/ 125 w 125"/>
                <a:gd name="T5" fmla="*/ 106 h 106"/>
                <a:gd name="T6" fmla="*/ 125 w 12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125" y="0"/>
                  </a:moveTo>
                  <a:lnTo>
                    <a:pt x="0" y="54"/>
                  </a:lnTo>
                  <a:lnTo>
                    <a:pt x="125" y="1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9221" name="Text Box 101"/>
          <p:cNvSpPr txBox="1">
            <a:spLocks noChangeArrowheads="1"/>
          </p:cNvSpPr>
          <p:nvPr/>
        </p:nvSpPr>
        <p:spPr bwMode="auto">
          <a:xfrm>
            <a:off x="3490913" y="1484313"/>
            <a:ext cx="129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200"/>
              <a:t>Морфологичес-кий анализ</a:t>
            </a:r>
          </a:p>
        </p:txBody>
      </p:sp>
      <p:sp>
        <p:nvSpPr>
          <p:cNvPr id="1029222" name="Text Box 102"/>
          <p:cNvSpPr txBox="1">
            <a:spLocks noChangeArrowheads="1"/>
          </p:cNvSpPr>
          <p:nvPr/>
        </p:nvSpPr>
        <p:spPr bwMode="auto">
          <a:xfrm>
            <a:off x="5494338" y="1557338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200"/>
              <a:t>Морфологический словарь</a:t>
            </a:r>
            <a:br>
              <a:rPr lang="ru-RU" sz="1200"/>
            </a:br>
            <a:r>
              <a:rPr lang="ru-RU" sz="1200"/>
              <a:t> входного языка</a:t>
            </a:r>
          </a:p>
        </p:txBody>
      </p:sp>
      <p:sp>
        <p:nvSpPr>
          <p:cNvPr id="1029223" name="Text Box 103"/>
          <p:cNvSpPr txBox="1">
            <a:spLocks noChangeArrowheads="1"/>
          </p:cNvSpPr>
          <p:nvPr/>
        </p:nvSpPr>
        <p:spPr bwMode="auto">
          <a:xfrm>
            <a:off x="5767388" y="2636838"/>
            <a:ext cx="16843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400"/>
              <a:t>Комбинаторный словарь </a:t>
            </a:r>
            <a:br>
              <a:rPr lang="ru-RU" sz="1400"/>
            </a:br>
            <a:r>
              <a:rPr lang="ru-RU" sz="1400"/>
              <a:t>входного языка</a:t>
            </a:r>
          </a:p>
        </p:txBody>
      </p:sp>
      <p:sp>
        <p:nvSpPr>
          <p:cNvPr id="1029224" name="Text Box 104"/>
          <p:cNvSpPr txBox="1">
            <a:spLocks noChangeArrowheads="1"/>
          </p:cNvSpPr>
          <p:nvPr/>
        </p:nvSpPr>
        <p:spPr bwMode="auto">
          <a:xfrm>
            <a:off x="3671888" y="2133600"/>
            <a:ext cx="862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400"/>
              <a:t>Парсинг</a:t>
            </a:r>
          </a:p>
        </p:txBody>
      </p:sp>
      <p:sp>
        <p:nvSpPr>
          <p:cNvPr id="1029225" name="Text Box 105"/>
          <p:cNvSpPr txBox="1">
            <a:spLocks noChangeArrowheads="1"/>
          </p:cNvSpPr>
          <p:nvPr/>
        </p:nvSpPr>
        <p:spPr bwMode="auto">
          <a:xfrm>
            <a:off x="1835150" y="2060575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000"/>
              <a:t>Входная</a:t>
            </a:r>
            <a:br>
              <a:rPr lang="ru-RU" sz="1000"/>
            </a:br>
            <a:r>
              <a:rPr lang="ru-RU" sz="1000"/>
              <a:t>МорфС</a:t>
            </a:r>
          </a:p>
        </p:txBody>
      </p:sp>
      <p:sp>
        <p:nvSpPr>
          <p:cNvPr id="1029226" name="Text Box 106"/>
          <p:cNvSpPr txBox="1">
            <a:spLocks noChangeArrowheads="1"/>
          </p:cNvSpPr>
          <p:nvPr/>
        </p:nvSpPr>
        <p:spPr bwMode="auto">
          <a:xfrm>
            <a:off x="1879600" y="2636838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000"/>
              <a:t>Входная</a:t>
            </a:r>
            <a:br>
              <a:rPr lang="ru-RU" sz="1000"/>
            </a:br>
            <a:r>
              <a:rPr lang="ru-RU" sz="1000"/>
              <a:t>СинтС</a:t>
            </a:r>
          </a:p>
        </p:txBody>
      </p:sp>
      <p:sp>
        <p:nvSpPr>
          <p:cNvPr id="1029227" name="Text Box 107"/>
          <p:cNvSpPr txBox="1">
            <a:spLocks noChangeArrowheads="1"/>
          </p:cNvSpPr>
          <p:nvPr/>
        </p:nvSpPr>
        <p:spPr bwMode="auto">
          <a:xfrm>
            <a:off x="3492500" y="2924175"/>
            <a:ext cx="1235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200"/>
              <a:t>Нормализация</a:t>
            </a:r>
          </a:p>
        </p:txBody>
      </p:sp>
      <p:sp>
        <p:nvSpPr>
          <p:cNvPr id="1029228" name="Text Box 108"/>
          <p:cNvSpPr txBox="1">
            <a:spLocks noChangeArrowheads="1"/>
          </p:cNvSpPr>
          <p:nvPr/>
        </p:nvSpPr>
        <p:spPr bwMode="auto">
          <a:xfrm>
            <a:off x="1905000" y="3357563"/>
            <a:ext cx="657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900"/>
              <a:t>Входная НормС</a:t>
            </a:r>
          </a:p>
        </p:txBody>
      </p:sp>
      <p:sp>
        <p:nvSpPr>
          <p:cNvPr id="1029229" name="Text Box 109"/>
          <p:cNvSpPr txBox="1">
            <a:spLocks noChangeArrowheads="1"/>
          </p:cNvSpPr>
          <p:nvPr/>
        </p:nvSpPr>
        <p:spPr bwMode="auto">
          <a:xfrm>
            <a:off x="3567113" y="3573463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400"/>
              <a:t>Трансфер</a:t>
            </a:r>
          </a:p>
        </p:txBody>
      </p:sp>
      <p:sp>
        <p:nvSpPr>
          <p:cNvPr id="1029230" name="Text Box 110"/>
          <p:cNvSpPr txBox="1">
            <a:spLocks noChangeArrowheads="1"/>
          </p:cNvSpPr>
          <p:nvPr/>
        </p:nvSpPr>
        <p:spPr bwMode="auto">
          <a:xfrm>
            <a:off x="5811838" y="4292600"/>
            <a:ext cx="16398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400"/>
              <a:t>Комбинаторный</a:t>
            </a:r>
            <a:br>
              <a:rPr lang="ru-RU" sz="1400"/>
            </a:br>
            <a:r>
              <a:rPr lang="ru-RU" sz="1400"/>
              <a:t>словарь</a:t>
            </a:r>
            <a:br>
              <a:rPr lang="ru-RU" sz="1400"/>
            </a:br>
            <a:r>
              <a:rPr lang="ru-RU" sz="1400"/>
              <a:t> выходного языка</a:t>
            </a:r>
          </a:p>
        </p:txBody>
      </p:sp>
      <p:sp>
        <p:nvSpPr>
          <p:cNvPr id="1029231" name="Text Box 111"/>
          <p:cNvSpPr txBox="1">
            <a:spLocks noChangeArrowheads="1"/>
          </p:cNvSpPr>
          <p:nvPr/>
        </p:nvSpPr>
        <p:spPr bwMode="auto">
          <a:xfrm>
            <a:off x="1863725" y="4221163"/>
            <a:ext cx="7191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900"/>
              <a:t>Выходная</a:t>
            </a:r>
            <a:br>
              <a:rPr lang="ru-RU" sz="900"/>
            </a:br>
            <a:r>
              <a:rPr lang="ru-RU" sz="900"/>
              <a:t>НормС</a:t>
            </a:r>
          </a:p>
        </p:txBody>
      </p:sp>
      <p:sp>
        <p:nvSpPr>
          <p:cNvPr id="1029233" name="Rectangle 113"/>
          <p:cNvSpPr>
            <a:spLocks noChangeArrowheads="1"/>
          </p:cNvSpPr>
          <p:nvPr/>
        </p:nvSpPr>
        <p:spPr bwMode="auto">
          <a:xfrm>
            <a:off x="3463925" y="4916488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1200"/>
              <a:t>Синтаксический</a:t>
            </a:r>
            <a:br>
              <a:rPr lang="ru-RU" sz="1200"/>
            </a:br>
            <a:r>
              <a:rPr lang="ru-RU" sz="1200"/>
              <a:t>синтез</a:t>
            </a:r>
          </a:p>
        </p:txBody>
      </p:sp>
      <p:grpSp>
        <p:nvGrpSpPr>
          <p:cNvPr id="1029234" name="Group 114"/>
          <p:cNvGrpSpPr>
            <a:grpSpLocks/>
          </p:cNvGrpSpPr>
          <p:nvPr/>
        </p:nvGrpSpPr>
        <p:grpSpPr bwMode="auto">
          <a:xfrm>
            <a:off x="4800600" y="5229225"/>
            <a:ext cx="639763" cy="84138"/>
            <a:chOff x="3024" y="2884"/>
            <a:chExt cx="403" cy="53"/>
          </a:xfrm>
        </p:grpSpPr>
        <p:sp>
          <p:nvSpPr>
            <p:cNvPr id="1029235" name="Line 115"/>
            <p:cNvSpPr>
              <a:spLocks noChangeShapeType="1"/>
            </p:cNvSpPr>
            <p:nvPr/>
          </p:nvSpPr>
          <p:spPr bwMode="auto">
            <a:xfrm flipH="1">
              <a:off x="3084" y="2911"/>
              <a:ext cx="3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36" name="Freeform 116"/>
            <p:cNvSpPr>
              <a:spLocks/>
            </p:cNvSpPr>
            <p:nvPr/>
          </p:nvSpPr>
          <p:spPr bwMode="auto">
            <a:xfrm>
              <a:off x="3024" y="2884"/>
              <a:ext cx="62" cy="53"/>
            </a:xfrm>
            <a:custGeom>
              <a:avLst/>
              <a:gdLst>
                <a:gd name="T0" fmla="*/ 125 w 125"/>
                <a:gd name="T1" fmla="*/ 0 h 106"/>
                <a:gd name="T2" fmla="*/ 0 w 125"/>
                <a:gd name="T3" fmla="*/ 54 h 106"/>
                <a:gd name="T4" fmla="*/ 125 w 125"/>
                <a:gd name="T5" fmla="*/ 106 h 106"/>
                <a:gd name="T6" fmla="*/ 125 w 125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125" y="0"/>
                  </a:moveTo>
                  <a:lnTo>
                    <a:pt x="0" y="54"/>
                  </a:lnTo>
                  <a:lnTo>
                    <a:pt x="125" y="1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9237" name="Group 117"/>
          <p:cNvGrpSpPr>
            <a:grpSpLocks/>
          </p:cNvGrpSpPr>
          <p:nvPr/>
        </p:nvGrpSpPr>
        <p:grpSpPr bwMode="auto">
          <a:xfrm>
            <a:off x="4800600" y="5013325"/>
            <a:ext cx="639763" cy="84138"/>
            <a:chOff x="3024" y="2776"/>
            <a:chExt cx="403" cy="53"/>
          </a:xfrm>
        </p:grpSpPr>
        <p:sp>
          <p:nvSpPr>
            <p:cNvPr id="1029238" name="Line 118"/>
            <p:cNvSpPr>
              <a:spLocks noChangeShapeType="1"/>
            </p:cNvSpPr>
            <p:nvPr/>
          </p:nvSpPr>
          <p:spPr bwMode="auto">
            <a:xfrm>
              <a:off x="3024" y="2801"/>
              <a:ext cx="3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9239" name="Freeform 119"/>
            <p:cNvSpPr>
              <a:spLocks/>
            </p:cNvSpPr>
            <p:nvPr/>
          </p:nvSpPr>
          <p:spPr bwMode="auto">
            <a:xfrm>
              <a:off x="3364" y="2776"/>
              <a:ext cx="63" cy="53"/>
            </a:xfrm>
            <a:custGeom>
              <a:avLst/>
              <a:gdLst>
                <a:gd name="T0" fmla="*/ 0 w 125"/>
                <a:gd name="T1" fmla="*/ 106 h 106"/>
                <a:gd name="T2" fmla="*/ 125 w 125"/>
                <a:gd name="T3" fmla="*/ 52 h 106"/>
                <a:gd name="T4" fmla="*/ 0 w 125"/>
                <a:gd name="T5" fmla="*/ 0 h 106"/>
                <a:gd name="T6" fmla="*/ 0 w 12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106"/>
                  </a:moveTo>
                  <a:lnTo>
                    <a:pt x="125" y="52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9240" name="Rectangle 120"/>
          <p:cNvSpPr>
            <a:spLocks noChangeArrowheads="1"/>
          </p:cNvSpPr>
          <p:nvPr/>
        </p:nvSpPr>
        <p:spPr bwMode="auto">
          <a:xfrm>
            <a:off x="3348038" y="57340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200"/>
              <a:t>Морфологичес-</a:t>
            </a:r>
            <a:br>
              <a:rPr lang="ru-RU" sz="1200"/>
            </a:br>
            <a:r>
              <a:rPr lang="ru-RU" sz="1200"/>
              <a:t>кий синтез</a:t>
            </a:r>
          </a:p>
        </p:txBody>
      </p:sp>
      <p:sp>
        <p:nvSpPr>
          <p:cNvPr id="1029241" name="Rectangle 121"/>
          <p:cNvSpPr>
            <a:spLocks noChangeArrowheads="1"/>
          </p:cNvSpPr>
          <p:nvPr/>
        </p:nvSpPr>
        <p:spPr bwMode="auto">
          <a:xfrm>
            <a:off x="5842000" y="5589588"/>
            <a:ext cx="16097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200"/>
              <a:t>Морфологический словарь</a:t>
            </a:r>
            <a:br>
              <a:rPr lang="ru-RU" sz="1200"/>
            </a:br>
            <a:r>
              <a:rPr lang="ru-RU" sz="1200"/>
              <a:t> входного языка</a:t>
            </a:r>
          </a:p>
        </p:txBody>
      </p:sp>
      <p:sp>
        <p:nvSpPr>
          <p:cNvPr id="1029244" name="Rectangle 124"/>
          <p:cNvSpPr>
            <a:spLocks noChangeArrowheads="1"/>
          </p:cNvSpPr>
          <p:nvPr/>
        </p:nvSpPr>
        <p:spPr bwMode="auto">
          <a:xfrm>
            <a:off x="200025" y="260648"/>
            <a:ext cx="8764588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838200" indent="-838200" algn="ctr"/>
            <a:r>
              <a:rPr lang="ru-RU" sz="3600" dirty="0">
                <a:solidFill>
                  <a:schemeClr val="tx1"/>
                </a:solidFill>
                <a:latin typeface="+mj-lt"/>
                <a:cs typeface="Arial" charset="0"/>
              </a:rPr>
              <a:t>Общая архитектура процесса перевода</a:t>
            </a:r>
          </a:p>
        </p:txBody>
      </p:sp>
      <p:sp>
        <p:nvSpPr>
          <p:cNvPr id="1029245" name="Text Box 125"/>
          <p:cNvSpPr txBox="1">
            <a:spLocks noChangeArrowheads="1"/>
          </p:cNvSpPr>
          <p:nvPr/>
        </p:nvSpPr>
        <p:spPr bwMode="auto">
          <a:xfrm>
            <a:off x="1909763" y="4792663"/>
            <a:ext cx="7191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900"/>
              <a:t>Выходная</a:t>
            </a:r>
            <a:br>
              <a:rPr lang="ru-RU" sz="900"/>
            </a:br>
            <a:r>
              <a:rPr lang="ru-RU" sz="900"/>
              <a:t>СинтС</a:t>
            </a:r>
          </a:p>
        </p:txBody>
      </p:sp>
      <p:sp>
        <p:nvSpPr>
          <p:cNvPr id="1029246" name="Text Box 126"/>
          <p:cNvSpPr txBox="1">
            <a:spLocks noChangeArrowheads="1"/>
          </p:cNvSpPr>
          <p:nvPr/>
        </p:nvSpPr>
        <p:spPr bwMode="auto">
          <a:xfrm>
            <a:off x="1908175" y="5445125"/>
            <a:ext cx="7191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900"/>
              <a:t>Выходная</a:t>
            </a:r>
            <a:br>
              <a:rPr lang="ru-RU" sz="900"/>
            </a:br>
            <a:r>
              <a:rPr lang="ru-RU" sz="900"/>
              <a:t>МорфС</a:t>
            </a:r>
          </a:p>
        </p:txBody>
      </p:sp>
      <p:sp>
        <p:nvSpPr>
          <p:cNvPr id="1029247" name="Rectangle 127"/>
          <p:cNvSpPr>
            <a:spLocks noChangeArrowheads="1"/>
          </p:cNvSpPr>
          <p:nvPr/>
        </p:nvSpPr>
        <p:spPr bwMode="auto">
          <a:xfrm>
            <a:off x="1811338" y="6092825"/>
            <a:ext cx="7953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ru-RU" sz="900" b="1" dirty="0">
                <a:solidFill>
                  <a:srgbClr val="FF3300"/>
                </a:solidFill>
              </a:rPr>
              <a:t>Выходное</a:t>
            </a:r>
            <a:br>
              <a:rPr lang="ru-RU" sz="900" b="1" dirty="0">
                <a:solidFill>
                  <a:srgbClr val="FF3300"/>
                </a:solidFill>
              </a:rPr>
            </a:br>
            <a:r>
              <a:rPr lang="ru-RU" sz="900" b="1" dirty="0">
                <a:solidFill>
                  <a:srgbClr val="FF3300"/>
                </a:solidFill>
              </a:rPr>
              <a:t> предложение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4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47130"/>
            <a:ext cx="8507413" cy="13017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системы МП </a:t>
            </a:r>
            <a:r>
              <a:rPr lang="ru-RU" sz="3200" dirty="0" smtClean="0"/>
              <a:t>ЭТАП-3</a:t>
            </a:r>
            <a:r>
              <a:rPr lang="en-US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1. Множественный перевод</a:t>
            </a:r>
            <a:endParaRPr lang="en-US" sz="3200" dirty="0"/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80928"/>
            <a:ext cx="8229600" cy="3577584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i="1" dirty="0">
                <a:latin typeface="Arial" charset="0"/>
              </a:rPr>
              <a:t>They made a general remark that …</a:t>
            </a:r>
          </a:p>
          <a:p>
            <a:endParaRPr lang="en-US" b="1" i="1" dirty="0">
              <a:latin typeface="Arial" charset="0"/>
            </a:endParaRPr>
          </a:p>
          <a:p>
            <a:pPr marL="411480" lvl="1" indent="0">
              <a:buNone/>
            </a:pPr>
            <a:r>
              <a:rPr lang="en-US" b="1" dirty="0">
                <a:latin typeface="Arial" charset="0"/>
              </a:rPr>
              <a:t>(a) ‘they remarked in a general way that…’</a:t>
            </a:r>
          </a:p>
          <a:p>
            <a:pPr lvl="1">
              <a:buFont typeface="Wingdings" pitchFamily="2" charset="2"/>
              <a:buNone/>
            </a:pPr>
            <a:endParaRPr lang="en-US" b="1" dirty="0">
              <a:latin typeface="Arial" charset="0"/>
            </a:endParaRPr>
          </a:p>
          <a:p>
            <a:pPr marL="411480" lvl="1" indent="0">
              <a:buNone/>
            </a:pPr>
            <a:r>
              <a:rPr lang="en-US" b="1" dirty="0">
                <a:latin typeface="Arial" charset="0"/>
              </a:rPr>
              <a:t>(b) ‘they forced a general to remark that…’</a:t>
            </a:r>
            <a:endParaRPr lang="en-US" i="1" dirty="0">
              <a:latin typeface="Arial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3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496944" cy="4869160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Состоялся в штаб-квартире </a:t>
            </a:r>
            <a:r>
              <a:rPr lang="en-US" sz="3200" dirty="0" smtClean="0"/>
              <a:t>IBM </a:t>
            </a:r>
            <a:r>
              <a:rPr lang="ru-RU" sz="3200" dirty="0" smtClean="0"/>
              <a:t>в Нью-Йорке 7 января 1954 года, более правильное название – </a:t>
            </a:r>
            <a:r>
              <a:rPr lang="ru-RU" sz="3200" dirty="0" err="1" smtClean="0"/>
              <a:t>Джорджтаунский</a:t>
            </a:r>
            <a:r>
              <a:rPr lang="ru-RU" sz="3200" dirty="0" smtClean="0"/>
              <a:t>-</a:t>
            </a:r>
            <a:r>
              <a:rPr lang="en-US" sz="3200" dirty="0" smtClean="0"/>
              <a:t>IBM </a:t>
            </a:r>
            <a:r>
              <a:rPr lang="ru-RU" sz="3200" dirty="0" smtClean="0"/>
              <a:t>эксперимент.</a:t>
            </a:r>
          </a:p>
          <a:p>
            <a:r>
              <a:rPr lang="ru-RU" sz="3200" dirty="0" smtClean="0"/>
              <a:t>Содержательная идея предложена лингвистами </a:t>
            </a:r>
            <a:r>
              <a:rPr lang="ru-RU" sz="3200" dirty="0" err="1" smtClean="0"/>
              <a:t>Джорджтаунского</a:t>
            </a:r>
            <a:r>
              <a:rPr lang="ru-RU" sz="3200" dirty="0" smtClean="0"/>
              <a:t> университета (</a:t>
            </a:r>
            <a:r>
              <a:rPr lang="en-US" dirty="0" smtClean="0"/>
              <a:t>Georgetown University), </a:t>
            </a:r>
            <a:r>
              <a:rPr lang="ru-RU" sz="3200" dirty="0" smtClean="0"/>
              <a:t>г. Вашингтон.</a:t>
            </a:r>
          </a:p>
          <a:p>
            <a:r>
              <a:rPr lang="ru-RU" dirty="0"/>
              <a:t>П</a:t>
            </a:r>
            <a:r>
              <a:rPr lang="ru-RU" sz="3200" dirty="0" smtClean="0"/>
              <a:t>рограмма работала на суперкомпьютере </a:t>
            </a:r>
            <a:r>
              <a:rPr lang="en-US" sz="3200" dirty="0" smtClean="0"/>
              <a:t>IBM-701. </a:t>
            </a:r>
            <a:endParaRPr lang="ru-RU" sz="3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7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48147"/>
            <a:ext cx="8229600" cy="1228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>
                <a:latin typeface="Arial" charset="0"/>
              </a:rPr>
              <a:t>Неоднозначное английское предложение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0272"/>
            <a:ext cx="8229600" cy="3893064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b="1" i="1" dirty="0">
                <a:latin typeface="Arial" charset="0"/>
              </a:rPr>
              <a:t>He made a general remark that everything was OK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58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6" grpId="0" animBg="1"/>
      <p:bldP spid="10301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8"/>
            <a:ext cx="8435975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000" dirty="0"/>
              <a:t>Первый вариант древесной </a:t>
            </a:r>
            <a:r>
              <a:rPr lang="ru-RU" sz="4000" dirty="0" err="1"/>
              <a:t>СинтС</a:t>
            </a:r>
            <a:endParaRPr lang="ru-RU" sz="4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20" y="2327126"/>
            <a:ext cx="8522868" cy="355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3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435975" cy="92380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000" dirty="0"/>
              <a:t>Второй вариант древесной </a:t>
            </a:r>
            <a:r>
              <a:rPr lang="ru-RU" sz="4000" dirty="0" err="1"/>
              <a:t>СинтС</a:t>
            </a:r>
            <a:endParaRPr lang="ru-RU" sz="4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46015"/>
            <a:ext cx="8410321" cy="350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4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6139"/>
            <a:ext cx="8229600" cy="1228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>
                <a:latin typeface="Arial" charset="0"/>
              </a:rPr>
              <a:t>Неоднозначное русское предложение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65448"/>
            <a:ext cx="8229600" cy="3627848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ru-RU" b="1" i="1" dirty="0">
                <a:latin typeface="Arial" charset="0"/>
              </a:rPr>
              <a:t>Моих друзей звали Иван и Петр</a:t>
            </a:r>
            <a:endParaRPr lang="en-US" b="1" i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08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8" grpId="0" animBg="1"/>
      <p:bldP spid="10895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Первый вариант </a:t>
            </a:r>
            <a:r>
              <a:rPr lang="ru-RU" dirty="0" err="1"/>
              <a:t>СинтС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pic>
        <p:nvPicPr>
          <p:cNvPr id="1091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52688"/>
            <a:ext cx="780573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0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Второй вариант </a:t>
            </a:r>
            <a:r>
              <a:rPr lang="ru-RU" dirty="0" err="1"/>
              <a:t>СинтС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pic>
        <p:nvPicPr>
          <p:cNvPr id="1092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52688"/>
            <a:ext cx="7726362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5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8640763" cy="13017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системы МП </a:t>
            </a:r>
            <a:r>
              <a:rPr lang="ru-RU" sz="3200" dirty="0" smtClean="0"/>
              <a:t>ЭТАП-3</a:t>
            </a:r>
            <a:r>
              <a:rPr lang="en-US" sz="3200" dirty="0" smtClean="0"/>
              <a:t>.</a:t>
            </a:r>
            <a:r>
              <a:rPr lang="ru-RU" sz="32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2. </a:t>
            </a:r>
            <a:r>
              <a:rPr lang="ru-RU" sz="3200" dirty="0" smtClean="0"/>
              <a:t>Интерактивность</a:t>
            </a:r>
            <a:endParaRPr lang="ru-RU" sz="3200" dirty="0"/>
          </a:p>
        </p:txBody>
      </p:sp>
      <p:pic>
        <p:nvPicPr>
          <p:cNvPr id="1093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r="-13"/>
          <a:stretch>
            <a:fillRect/>
          </a:stretch>
        </p:blipFill>
        <p:spPr>
          <a:xfrm>
            <a:off x="2133259" y="1814082"/>
            <a:ext cx="4877481" cy="4495238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6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1224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>
                <a:latin typeface="Arial" charset="0"/>
              </a:rPr>
              <a:t>Самонастройка: г</a:t>
            </a:r>
            <a:r>
              <a:rPr lang="ru-RU" sz="3600" dirty="0" smtClean="0">
                <a:latin typeface="Arial" charset="0"/>
              </a:rPr>
              <a:t>рамматика </a:t>
            </a:r>
            <a:r>
              <a:rPr lang="ru-RU" sz="3600" dirty="0">
                <a:latin typeface="Arial" charset="0"/>
              </a:rPr>
              <a:t>и словарь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204448" cy="4536504"/>
          </a:xfrm>
        </p:spPr>
        <p:txBody>
          <a:bodyPr>
            <a:noAutofit/>
          </a:bodyPr>
          <a:lstStyle/>
          <a:p>
            <a:pPr>
              <a:buSzTx/>
              <a:buFontTx/>
              <a:buChar char="•"/>
            </a:pPr>
            <a:r>
              <a:rPr lang="ru-RU" sz="2800" dirty="0">
                <a:latin typeface="Arial" charset="0"/>
              </a:rPr>
              <a:t>Общие закономерности</a:t>
            </a:r>
            <a:r>
              <a:rPr lang="en-US" sz="2800" dirty="0">
                <a:latin typeface="Arial" charset="0"/>
              </a:rPr>
              <a:t>: </a:t>
            </a:r>
            <a:r>
              <a:rPr lang="ru-RU" sz="2800" dirty="0">
                <a:latin typeface="Arial" charset="0"/>
              </a:rPr>
              <a:t>общие правила, применяемые к большим классам слов и используемые во всяком предложении</a:t>
            </a:r>
            <a:endParaRPr lang="en-US" sz="2800" dirty="0">
              <a:latin typeface="Arial" charset="0"/>
            </a:endParaRPr>
          </a:p>
          <a:p>
            <a:pPr lvl="1"/>
            <a:r>
              <a:rPr lang="ru-RU" sz="2400" dirty="0">
                <a:latin typeface="Arial" charset="0"/>
              </a:rPr>
              <a:t>Пример</a:t>
            </a:r>
            <a:r>
              <a:rPr lang="en-US" sz="2400" dirty="0">
                <a:latin typeface="Arial" charset="0"/>
              </a:rPr>
              <a:t>: </a:t>
            </a:r>
            <a:r>
              <a:rPr lang="ru-RU" sz="2400" dirty="0">
                <a:latin typeface="Arial" charset="0"/>
              </a:rPr>
              <a:t>согласование </a:t>
            </a:r>
            <a:r>
              <a:rPr lang="en-US" sz="2400" dirty="0" err="1">
                <a:latin typeface="Arial" charset="0"/>
              </a:rPr>
              <a:t>Adj</a:t>
            </a:r>
            <a:r>
              <a:rPr lang="en-US" sz="2400" dirty="0">
                <a:latin typeface="Arial" charset="0"/>
              </a:rPr>
              <a:t> + N</a:t>
            </a:r>
          </a:p>
          <a:p>
            <a:pPr>
              <a:buSzTx/>
              <a:buFontTx/>
              <a:buChar char="•"/>
            </a:pPr>
            <a:r>
              <a:rPr lang="ru-RU" sz="2800" dirty="0">
                <a:latin typeface="Arial" charset="0"/>
              </a:rPr>
              <a:t>Менее общие закономерности</a:t>
            </a:r>
            <a:r>
              <a:rPr lang="en-US" sz="2800" dirty="0">
                <a:latin typeface="Arial" charset="0"/>
              </a:rPr>
              <a:t>: </a:t>
            </a:r>
            <a:r>
              <a:rPr lang="ru-RU" sz="2800" dirty="0">
                <a:latin typeface="Arial" charset="0"/>
              </a:rPr>
              <a:t>конкретные правила, применяемые к замкнутым классам слов и имеющие ограниченную встречаемость.</a:t>
            </a:r>
            <a:r>
              <a:rPr lang="en-US" sz="2800" dirty="0">
                <a:latin typeface="Arial" charset="0"/>
              </a:rPr>
              <a:t> </a:t>
            </a:r>
          </a:p>
          <a:p>
            <a:pPr lvl="1"/>
            <a:r>
              <a:rPr lang="ru-RU" sz="2400" dirty="0">
                <a:latin typeface="Arial" charset="0"/>
              </a:rPr>
              <a:t>Пример 1</a:t>
            </a:r>
            <a:r>
              <a:rPr lang="en-US" sz="2400" dirty="0">
                <a:latin typeface="Arial" charset="0"/>
              </a:rPr>
              <a:t>: </a:t>
            </a:r>
            <a:r>
              <a:rPr lang="ru-RU" sz="2400" dirty="0">
                <a:latin typeface="Arial" charset="0"/>
              </a:rPr>
              <a:t>составные числительные</a:t>
            </a:r>
          </a:p>
          <a:p>
            <a:pPr lvl="1"/>
            <a:r>
              <a:rPr lang="ru-RU" sz="2400" dirty="0">
                <a:latin typeface="Arial" charset="0"/>
              </a:rPr>
              <a:t>Пример 2</a:t>
            </a:r>
            <a:r>
              <a:rPr lang="en-US" sz="2400" dirty="0">
                <a:latin typeface="Arial" charset="0"/>
              </a:rPr>
              <a:t>: </a:t>
            </a:r>
            <a:r>
              <a:rPr lang="ru-RU" sz="2400" dirty="0">
                <a:latin typeface="Arial" charset="0"/>
              </a:rPr>
              <a:t>длительные конструкции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3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4000" dirty="0">
                <a:solidFill>
                  <a:schemeClr val="tx1"/>
                </a:solidFill>
                <a:cs typeface="Arial" charset="0"/>
              </a:rPr>
              <a:t>М</a:t>
            </a:r>
            <a:r>
              <a:rPr lang="ru-RU" sz="4000" dirty="0" smtClean="0">
                <a:solidFill>
                  <a:schemeClr val="tx1"/>
                </a:solidFill>
                <a:cs typeface="Arial" charset="0"/>
              </a:rPr>
              <a:t>орфологический </a:t>
            </a:r>
            <a:r>
              <a:rPr lang="ru-RU" sz="4000" dirty="0">
                <a:solidFill>
                  <a:schemeClr val="tx1"/>
                </a:solidFill>
                <a:cs typeface="Arial" charset="0"/>
              </a:rPr>
              <a:t>анализ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595699" y="1916832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sz="3400" b="1" dirty="0" smtClean="0"/>
              <a:t>Поверхностный</a:t>
            </a:r>
            <a:r>
              <a:rPr lang="ru-RU" sz="3400" dirty="0" smtClean="0"/>
              <a:t> морфологический анализ</a:t>
            </a:r>
            <a:r>
              <a:rPr lang="en-US" sz="3400" dirty="0" smtClean="0"/>
              <a:t>: </a:t>
            </a:r>
            <a:r>
              <a:rPr lang="ru-RU" sz="3400" dirty="0" smtClean="0"/>
              <a:t>свойства морфем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ид</a:t>
            </a:r>
            <a:r>
              <a:rPr lang="ru-RU" sz="3400" b="1" i="1" dirty="0" smtClean="0"/>
              <a:t>ущ</a:t>
            </a:r>
            <a:r>
              <a:rPr lang="ru-RU" sz="3400" i="1" dirty="0" smtClean="0"/>
              <a:t>ий – лет</a:t>
            </a:r>
            <a:r>
              <a:rPr lang="ru-RU" sz="3400" b="1" i="1" dirty="0" smtClean="0"/>
              <a:t>ящ</a:t>
            </a:r>
            <a:r>
              <a:rPr lang="ru-RU" sz="3400" i="1" dirty="0" smtClean="0"/>
              <a:t>ий – кол</a:t>
            </a:r>
            <a:r>
              <a:rPr lang="ru-RU" sz="3400" b="1" i="1" dirty="0" smtClean="0"/>
              <a:t>ющ</a:t>
            </a:r>
            <a:r>
              <a:rPr lang="ru-RU" sz="3400" i="1" dirty="0" smtClean="0"/>
              <a:t>ий - молч</a:t>
            </a:r>
            <a:r>
              <a:rPr lang="ru-RU" sz="3400" b="1" i="1" dirty="0" smtClean="0"/>
              <a:t>ащ</a:t>
            </a:r>
            <a:r>
              <a:rPr lang="ru-RU" sz="3400" i="1" dirty="0" smtClean="0"/>
              <a:t>ий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брат – брат</a:t>
            </a:r>
            <a:r>
              <a:rPr lang="ru-RU" sz="3400" b="1" i="1" dirty="0" smtClean="0"/>
              <a:t>ья</a:t>
            </a:r>
            <a:r>
              <a:rPr lang="ru-RU" sz="3400" i="1" dirty="0" smtClean="0"/>
              <a:t>, отец – отц</a:t>
            </a:r>
            <a:r>
              <a:rPr lang="ru-RU" sz="3400" b="1" i="1" dirty="0" smtClean="0"/>
              <a:t>ы</a:t>
            </a:r>
            <a:r>
              <a:rPr lang="ru-RU" sz="3400" i="1" dirty="0" smtClean="0"/>
              <a:t>, мать – мат</a:t>
            </a:r>
            <a:r>
              <a:rPr lang="ru-RU" sz="3400" b="1" i="1" dirty="0" smtClean="0"/>
              <a:t>ери</a:t>
            </a:r>
            <a:r>
              <a:rPr lang="ru-RU" sz="3400" i="1" dirty="0" smtClean="0"/>
              <a:t>, сестра - с</a:t>
            </a:r>
            <a:r>
              <a:rPr lang="ru-RU" sz="3400" b="1" i="1" dirty="0" smtClean="0"/>
              <a:t>ё</a:t>
            </a:r>
            <a:r>
              <a:rPr lang="ru-RU" sz="3400" i="1" dirty="0" smtClean="0"/>
              <a:t>стры</a:t>
            </a:r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3DA7-F748-40C2-92FB-6A6ACC9A7B28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4000" dirty="0">
                <a:solidFill>
                  <a:schemeClr val="tx1"/>
                </a:solidFill>
                <a:cs typeface="Arial" charset="0"/>
              </a:rPr>
              <a:t>М</a:t>
            </a:r>
            <a:r>
              <a:rPr lang="ru-RU" sz="4000" dirty="0" smtClean="0">
                <a:solidFill>
                  <a:schemeClr val="tx1"/>
                </a:solidFill>
                <a:cs typeface="Arial" charset="0"/>
              </a:rPr>
              <a:t>орфологический </a:t>
            </a:r>
            <a:r>
              <a:rPr lang="ru-RU" sz="4000" dirty="0">
                <a:solidFill>
                  <a:schemeClr val="tx1"/>
                </a:solidFill>
                <a:cs typeface="Arial" charset="0"/>
              </a:rPr>
              <a:t>анализ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595699" y="1916832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ru-RU" sz="3400" b="1" dirty="0"/>
              <a:t>Глубинный </a:t>
            </a:r>
            <a:r>
              <a:rPr lang="ru-RU" sz="3400" dirty="0"/>
              <a:t>морфологический анализ – общие характеристики слов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ид</a:t>
            </a:r>
            <a:r>
              <a:rPr lang="ru-RU" sz="3400" b="1" i="1" dirty="0" smtClean="0"/>
              <a:t>ущ</a:t>
            </a:r>
            <a:r>
              <a:rPr lang="ru-RU" sz="3400" i="1" dirty="0" smtClean="0"/>
              <a:t>ий – ИДТИ, </a:t>
            </a:r>
            <a:r>
              <a:rPr lang="ru-RU" sz="3400" i="1" dirty="0" err="1" smtClean="0"/>
              <a:t>прич</a:t>
            </a:r>
            <a:r>
              <a:rPr lang="ru-RU" sz="3400" i="1" dirty="0" smtClean="0"/>
              <a:t>, </a:t>
            </a:r>
            <a:r>
              <a:rPr lang="ru-RU" sz="3400" i="1" dirty="0" err="1" smtClean="0"/>
              <a:t>несов</a:t>
            </a:r>
            <a:r>
              <a:rPr lang="ru-RU" sz="3400" i="1" dirty="0" smtClean="0"/>
              <a:t>, </a:t>
            </a:r>
            <a:r>
              <a:rPr lang="ru-RU" sz="3400" i="1" dirty="0" err="1" smtClean="0"/>
              <a:t>непрош</a:t>
            </a:r>
            <a:r>
              <a:rPr lang="ru-RU" sz="3400" i="1" dirty="0" smtClean="0"/>
              <a:t>, </a:t>
            </a:r>
            <a:r>
              <a:rPr lang="ru-RU" sz="3400" i="1" dirty="0" err="1" smtClean="0"/>
              <a:t>ед</a:t>
            </a:r>
            <a:r>
              <a:rPr lang="ru-RU" sz="3400" i="1" dirty="0" smtClean="0"/>
              <a:t>, муж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брат</a:t>
            </a:r>
            <a:r>
              <a:rPr lang="ru-RU" sz="3400" b="1" i="1" dirty="0" smtClean="0"/>
              <a:t>ья </a:t>
            </a:r>
            <a:r>
              <a:rPr lang="ru-RU" sz="3400" i="1" dirty="0" smtClean="0"/>
              <a:t>- БРАТ, </a:t>
            </a:r>
            <a:r>
              <a:rPr lang="ru-RU" sz="3400" i="1" dirty="0" err="1" smtClean="0"/>
              <a:t>мн</a:t>
            </a:r>
            <a:r>
              <a:rPr lang="ru-RU" sz="3400" i="1" dirty="0" smtClean="0"/>
              <a:t>, им</a:t>
            </a:r>
          </a:p>
          <a:p>
            <a:pPr marL="0" indent="0" eaLnBrk="1" hangingPunct="1">
              <a:buNone/>
            </a:pPr>
            <a:r>
              <a:rPr lang="ru-RU" sz="3400" i="1" dirty="0"/>
              <a:t>отцы - </a:t>
            </a:r>
            <a:r>
              <a:rPr lang="ru-RU" sz="3400" i="1" dirty="0" smtClean="0"/>
              <a:t>ОТЕЦ, </a:t>
            </a:r>
            <a:r>
              <a:rPr lang="ru-RU" sz="3400" i="1" dirty="0" err="1"/>
              <a:t>мн</a:t>
            </a:r>
            <a:r>
              <a:rPr lang="ru-RU" sz="3400" i="1" dirty="0"/>
              <a:t>, им</a:t>
            </a:r>
          </a:p>
          <a:p>
            <a:pPr marL="0" indent="0" eaLnBrk="1" hangingPunct="1">
              <a:buNone/>
            </a:pPr>
            <a:r>
              <a:rPr lang="ru-RU" sz="3400" i="1" dirty="0" smtClean="0"/>
              <a:t>мат</a:t>
            </a:r>
            <a:r>
              <a:rPr lang="ru-RU" sz="3400" b="1" i="1" dirty="0" smtClean="0"/>
              <a:t>ери </a:t>
            </a:r>
            <a:r>
              <a:rPr lang="ru-RU" sz="3400" i="1" dirty="0" smtClean="0"/>
              <a:t>– МАТЬ, </a:t>
            </a:r>
            <a:r>
              <a:rPr lang="ru-RU" sz="3400" i="1" dirty="0" err="1"/>
              <a:t>мн</a:t>
            </a:r>
            <a:r>
              <a:rPr lang="ru-RU" sz="3400" i="1" dirty="0"/>
              <a:t>, </a:t>
            </a:r>
            <a:r>
              <a:rPr lang="ru-RU" sz="3400" i="1" dirty="0" smtClean="0"/>
              <a:t>им</a:t>
            </a:r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3DA7-F748-40C2-92FB-6A6ACC9A7B28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200" dirty="0" err="1" smtClean="0"/>
              <a:t>Джорджтаунский</a:t>
            </a:r>
            <a:r>
              <a:rPr lang="ru-RU" sz="3200" dirty="0" smtClean="0"/>
              <a:t> эксперимент</a:t>
            </a:r>
            <a:r>
              <a:rPr lang="en-US" sz="3200" dirty="0" smtClean="0"/>
              <a:t>: IBM-701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76875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4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 smtClean="0">
                <a:solidFill>
                  <a:schemeClr val="tx1"/>
                </a:solidFill>
                <a:ea typeface="+mn-ea"/>
                <a:cs typeface="Arial" charset="0"/>
              </a:rPr>
              <a:t>Глубинный морфологический </a:t>
            </a:r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анализ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94520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sz="3400" dirty="0" smtClean="0"/>
              <a:t>Вход – предложение в обычной орфографической записи </a:t>
            </a:r>
          </a:p>
          <a:p>
            <a:pPr eaLnBrk="1" hangingPunct="1">
              <a:buFontTx/>
              <a:buChar char="•"/>
            </a:pPr>
            <a:r>
              <a:rPr lang="ru-RU" sz="3400" dirty="0" smtClean="0"/>
              <a:t>Выход – морфологическая структура предложения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1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64704"/>
            <a:ext cx="8001000" cy="71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(Глубинный) морфологический 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анализ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6488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SzPct val="50000"/>
              <a:buFontTx/>
              <a:buChar char="•"/>
            </a:pPr>
            <a:r>
              <a:rPr lang="ru-RU" sz="3200" dirty="0" smtClean="0"/>
              <a:t>Вход – предложение в обычной орфографической записи: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3800" i="1" dirty="0" smtClean="0"/>
              <a:t>Все эти типы стали есть в литейном цехе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>
                <a:cs typeface="Arial" charset="0"/>
              </a:rPr>
              <a:t>Морфологический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ВСЕ1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S,</a:t>
            </a:r>
            <a:r>
              <a:rPr lang="ru-RU" dirty="0" smtClean="0"/>
              <a:t>ЕД,СРЕД,ИМ,НЕОД,</a:t>
            </a:r>
            <a:r>
              <a:rPr lang="en-US" dirty="0" smtClean="0"/>
              <a:t>ALTJO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ВСЕ1</a:t>
            </a:r>
            <a:r>
              <a:rPr lang="en-US" dirty="0" smtClean="0"/>
              <a:t> </a:t>
            </a:r>
            <a:r>
              <a:rPr lang="en-US" dirty="0"/>
              <a:t>- S,</a:t>
            </a:r>
            <a:r>
              <a:rPr lang="ru-RU" dirty="0" smtClean="0"/>
              <a:t>ЕД,СРЕД,ВИН,НЕОД,</a:t>
            </a:r>
            <a:r>
              <a:rPr lang="en-US" dirty="0"/>
              <a:t>ALTJO</a:t>
            </a:r>
          </a:p>
          <a:p>
            <a:pPr marL="0" indent="0">
              <a:buNone/>
            </a:pPr>
            <a:r>
              <a:rPr lang="ru-RU" dirty="0" smtClean="0"/>
              <a:t>ВСЕ3 - </a:t>
            </a:r>
            <a:r>
              <a:rPr lang="en-US" dirty="0" smtClean="0"/>
              <a:t>S,</a:t>
            </a:r>
            <a:r>
              <a:rPr lang="ru-RU" dirty="0" smtClean="0"/>
              <a:t>МН,ИМ,ОД</a:t>
            </a:r>
          </a:p>
          <a:p>
            <a:pPr marL="0" indent="0">
              <a:buNone/>
            </a:pPr>
            <a:r>
              <a:rPr lang="ru-RU" dirty="0" smtClean="0"/>
              <a:t>ВЕСЬ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A,</a:t>
            </a:r>
            <a:r>
              <a:rPr lang="ru-RU" dirty="0" smtClean="0"/>
              <a:t>ЕД,СРЕД,ИМ,</a:t>
            </a:r>
            <a:r>
              <a:rPr lang="en-US" dirty="0" smtClean="0"/>
              <a:t>ALTJO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ВЕСЬ</a:t>
            </a:r>
            <a:r>
              <a:rPr lang="en-US" dirty="0" smtClean="0"/>
              <a:t> </a:t>
            </a:r>
            <a:r>
              <a:rPr lang="en-US" dirty="0"/>
              <a:t>- A,</a:t>
            </a:r>
            <a:r>
              <a:rPr lang="ru-RU" dirty="0" smtClean="0"/>
              <a:t>ЕД,СРЕД,ВИН,</a:t>
            </a:r>
            <a:r>
              <a:rPr lang="en-US" dirty="0"/>
              <a:t>ALTJO</a:t>
            </a:r>
          </a:p>
          <a:p>
            <a:pPr marL="0" indent="0">
              <a:buNone/>
            </a:pPr>
            <a:r>
              <a:rPr lang="ru-RU" dirty="0" smtClean="0"/>
              <a:t>ВЕСЬ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A,</a:t>
            </a:r>
            <a:r>
              <a:rPr lang="ru-RU" dirty="0" smtClean="0"/>
              <a:t>МН,ИМ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ВЕСЬ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A,</a:t>
            </a:r>
            <a:r>
              <a:rPr lang="ru-RU" dirty="0" smtClean="0"/>
              <a:t>МН,ВИН,НЕОД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ВСЕ2 </a:t>
            </a:r>
            <a:r>
              <a:rPr lang="en-US" dirty="0" smtClean="0"/>
              <a:t>- PART,ALTJO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6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188640"/>
            <a:ext cx="8229600" cy="8318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40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Морфологический анализ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95289" y="1974304"/>
            <a:ext cx="4176711" cy="4191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1.1   ВСЕ1</a:t>
            </a:r>
            <a:r>
              <a:rPr lang="en-US" sz="1100" b="1" dirty="0" smtClean="0">
                <a:latin typeface="Arial" charset="0"/>
              </a:rPr>
              <a:t> </a:t>
            </a:r>
            <a:r>
              <a:rPr lang="ru-RU" sz="1100" b="1" dirty="0" smtClean="0">
                <a:latin typeface="Arial" charset="0"/>
              </a:rPr>
              <a:t>                        </a:t>
            </a:r>
            <a:r>
              <a:rPr lang="en-US" sz="1100" b="1" dirty="0" smtClean="0">
                <a:latin typeface="Arial" charset="0"/>
              </a:rPr>
              <a:t>S,</a:t>
            </a:r>
            <a:r>
              <a:rPr lang="ru-RU" sz="1100" b="1" dirty="0">
                <a:latin typeface="Arial" charset="0"/>
              </a:rPr>
              <a:t>ЕД,СРЕД,ИМ,НЕОД,</a:t>
            </a:r>
            <a:r>
              <a:rPr lang="en-US" sz="1100" b="1" dirty="0">
                <a:latin typeface="Arial" charset="0"/>
              </a:rPr>
              <a:t>ALTJO</a:t>
            </a: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1.2   ВСЕ1</a:t>
            </a:r>
            <a:r>
              <a:rPr lang="en-US" sz="1100" b="1" dirty="0" smtClean="0">
                <a:latin typeface="Arial" charset="0"/>
              </a:rPr>
              <a:t> </a:t>
            </a:r>
            <a:r>
              <a:rPr lang="ru-RU" sz="1100" b="1" dirty="0" smtClean="0">
                <a:latin typeface="Arial" charset="0"/>
              </a:rPr>
              <a:t>                        </a:t>
            </a:r>
            <a:r>
              <a:rPr lang="en-US" sz="1100" b="1" dirty="0" smtClean="0">
                <a:latin typeface="Arial" charset="0"/>
              </a:rPr>
              <a:t>S,</a:t>
            </a:r>
            <a:r>
              <a:rPr lang="ru-RU" sz="1100" b="1" dirty="0">
                <a:latin typeface="Arial" charset="0"/>
              </a:rPr>
              <a:t>ЕД,СРЕД,ВИН,НЕОД,</a:t>
            </a:r>
            <a:r>
              <a:rPr lang="en-US" sz="1100" b="1" dirty="0">
                <a:latin typeface="Arial" charset="0"/>
              </a:rPr>
              <a:t>ALTJO</a:t>
            </a: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1.3   ВСЕ3                         </a:t>
            </a:r>
            <a:r>
              <a:rPr lang="en-US" sz="1100" b="1" dirty="0" smtClean="0">
                <a:latin typeface="Arial" charset="0"/>
              </a:rPr>
              <a:t>S,</a:t>
            </a:r>
            <a:r>
              <a:rPr lang="ru-RU" sz="1100" b="1" dirty="0">
                <a:latin typeface="Arial" charset="0"/>
              </a:rPr>
              <a:t>МН,ИМ,ОД</a:t>
            </a: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1.4   ВЕСЬ</a:t>
            </a:r>
            <a:r>
              <a:rPr lang="en-US" sz="1100" b="1" dirty="0" smtClean="0">
                <a:latin typeface="Arial" charset="0"/>
              </a:rPr>
              <a:t> </a:t>
            </a:r>
            <a:r>
              <a:rPr lang="ru-RU" sz="1100" b="1" dirty="0" smtClean="0">
                <a:latin typeface="Arial" charset="0"/>
              </a:rPr>
              <a:t>                        </a:t>
            </a:r>
            <a:r>
              <a:rPr lang="en-US" sz="1100" b="1" dirty="0" smtClean="0">
                <a:latin typeface="Arial" charset="0"/>
              </a:rPr>
              <a:t>A,</a:t>
            </a:r>
            <a:r>
              <a:rPr lang="ru-RU" sz="1100" b="1" dirty="0">
                <a:latin typeface="Arial" charset="0"/>
              </a:rPr>
              <a:t>ЕД,СРЕД,ИМ,</a:t>
            </a:r>
            <a:r>
              <a:rPr lang="en-US" sz="1100" b="1" dirty="0">
                <a:latin typeface="Arial" charset="0"/>
              </a:rPr>
              <a:t>ALTJO</a:t>
            </a:r>
            <a:endParaRPr lang="ru-RU" sz="1100" b="1" dirty="0">
              <a:latin typeface="Arial" charset="0"/>
            </a:endParaRP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1.5   ВЕСЬ                        </a:t>
            </a:r>
            <a:r>
              <a:rPr lang="en-US" sz="1100" b="1" dirty="0" smtClean="0">
                <a:latin typeface="Arial" charset="0"/>
              </a:rPr>
              <a:t> A,</a:t>
            </a:r>
            <a:r>
              <a:rPr lang="ru-RU" sz="1100" b="1" dirty="0">
                <a:latin typeface="Arial" charset="0"/>
              </a:rPr>
              <a:t>ЕД,СРЕД,ВИН,</a:t>
            </a:r>
            <a:r>
              <a:rPr lang="en-US" sz="1100" b="1" dirty="0">
                <a:latin typeface="Arial" charset="0"/>
              </a:rPr>
              <a:t>ALTJO</a:t>
            </a: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1.6   ВЕСЬ                         </a:t>
            </a:r>
            <a:r>
              <a:rPr lang="en-US" sz="1100" b="1" dirty="0" smtClean="0">
                <a:latin typeface="Arial" charset="0"/>
              </a:rPr>
              <a:t>A,</a:t>
            </a:r>
            <a:r>
              <a:rPr lang="ru-RU" sz="1100" b="1" dirty="0">
                <a:latin typeface="Arial" charset="0"/>
              </a:rPr>
              <a:t>МН,ИМ</a:t>
            </a: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1.7   ВЕСЬ</a:t>
            </a:r>
            <a:r>
              <a:rPr lang="en-US" sz="1100" b="1" dirty="0" smtClean="0">
                <a:latin typeface="Arial" charset="0"/>
              </a:rPr>
              <a:t> </a:t>
            </a:r>
            <a:r>
              <a:rPr lang="ru-RU" sz="1100" b="1" dirty="0" smtClean="0">
                <a:latin typeface="Arial" charset="0"/>
              </a:rPr>
              <a:t>	                    </a:t>
            </a:r>
            <a:r>
              <a:rPr lang="en-US" sz="1100" b="1" dirty="0" smtClean="0">
                <a:latin typeface="Arial" charset="0"/>
              </a:rPr>
              <a:t>A,</a:t>
            </a:r>
            <a:r>
              <a:rPr lang="ru-RU" sz="1100" b="1" dirty="0">
                <a:latin typeface="Arial" charset="0"/>
              </a:rPr>
              <a:t>МН,ВИН,НЕОД</a:t>
            </a:r>
          </a:p>
          <a:p>
            <a:pPr marL="0" indent="0">
              <a:buNone/>
            </a:pPr>
            <a:r>
              <a:rPr lang="ru-RU" sz="1100" b="1" dirty="0" smtClean="0">
                <a:latin typeface="Arial" charset="0"/>
              </a:rPr>
              <a:t>1.8   ВСЕ2 </a:t>
            </a:r>
            <a:r>
              <a:rPr lang="ru-RU" sz="1100" b="1" dirty="0">
                <a:latin typeface="Arial" charset="0"/>
              </a:rPr>
              <a:t>	 </a:t>
            </a:r>
            <a:r>
              <a:rPr lang="ru-RU" sz="1100" b="1" dirty="0" smtClean="0">
                <a:latin typeface="Arial" charset="0"/>
              </a:rPr>
              <a:t>                   </a:t>
            </a:r>
            <a:r>
              <a:rPr lang="en-US" sz="1100" b="1" dirty="0" smtClean="0">
                <a:latin typeface="Arial" charset="0"/>
              </a:rPr>
              <a:t>PART,ALTJO</a:t>
            </a:r>
            <a:endParaRPr lang="ru-RU" sz="11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 smtClean="0">
                <a:latin typeface="Arial" charset="0"/>
              </a:rPr>
              <a:t>2.1   ЭТОТ                          A,ИМ,МН,CAPIT,CAP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2</a:t>
            </a:r>
            <a:r>
              <a:rPr lang="ru-RU" sz="1100" b="1" dirty="0" smtClean="0">
                <a:latin typeface="Arial" charset="0"/>
              </a:rPr>
              <a:t>.2   ЭТОТ                          A,ВИН,МН,НЕОД,CAPIT,CAP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 smtClean="0">
                <a:latin typeface="Arial" charset="0"/>
              </a:rPr>
              <a:t>3.1   ТИП1                          S,ИМ,МН,МУЖ,НЕОД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 smtClean="0">
                <a:latin typeface="Arial" charset="0"/>
              </a:rPr>
              <a:t>3.2   ТИП1                          S,ВИН,МН,МУЖ,НЕОД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3</a:t>
            </a:r>
            <a:r>
              <a:rPr lang="ru-RU" sz="1100" b="1" dirty="0" smtClean="0">
                <a:latin typeface="Arial" charset="0"/>
              </a:rPr>
              <a:t>.3   ТИП2                          S,ИМ,МН,МУЖ,ОД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 smtClean="0">
                <a:latin typeface="Arial" charset="0"/>
              </a:rPr>
              <a:t>4.1   СТАТЬ1                     V,ПРОШ,МН,ИЗЪЯВ,СОВ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4</a:t>
            </a:r>
            <a:r>
              <a:rPr lang="ru-RU" sz="1100" b="1" dirty="0" smtClean="0">
                <a:latin typeface="Arial" charset="0"/>
              </a:rPr>
              <a:t>.2   СТАНОВИТЬСЯ1     V,ПРОШ,МН,ИЗЪЯВ,СОВ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4</a:t>
            </a:r>
            <a:r>
              <a:rPr lang="ru-RU" sz="1100" b="1" dirty="0" smtClean="0">
                <a:latin typeface="Arial" charset="0"/>
              </a:rPr>
              <a:t>.3   СТАНОВИТЬСЯ2     V,ПРОШ,МН,ИЗЪЯВ,СОВ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4</a:t>
            </a:r>
            <a:r>
              <a:rPr lang="ru-RU" sz="1100" b="1" dirty="0" smtClean="0">
                <a:latin typeface="Arial" charset="0"/>
              </a:rPr>
              <a:t>.4   СТАЛЬ                       S,РОД,ЕД,ЖЕН,НЕОД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4</a:t>
            </a:r>
            <a:r>
              <a:rPr lang="ru-RU" sz="1100" b="1" dirty="0" smtClean="0">
                <a:latin typeface="Arial" charset="0"/>
              </a:rPr>
              <a:t>.5   СТАЛЬ                       S,ДАТ,ЕД,ЖЕН,НЕОД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4</a:t>
            </a:r>
            <a:r>
              <a:rPr lang="ru-RU" sz="1100" b="1" dirty="0" smtClean="0">
                <a:latin typeface="Arial" charset="0"/>
              </a:rPr>
              <a:t>.6   СТАЛЬ                       S,ПР,ЕД,ЖЕН,НЕОД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>
                <a:latin typeface="Arial" charset="0"/>
              </a:rPr>
              <a:t>4</a:t>
            </a:r>
            <a:r>
              <a:rPr lang="ru-RU" sz="1100" b="1" dirty="0" smtClean="0">
                <a:latin typeface="Arial" charset="0"/>
              </a:rPr>
              <a:t>.7   СТАЛЬ                       S,ИМ,МН,ЖЕН,НЕОД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100" b="1" dirty="0" smtClean="0">
                <a:latin typeface="Arial" charset="0"/>
              </a:rPr>
              <a:t>4.8   СТАЛЬ                       S,ВИН,МН,ЖЕН,НЕОД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4716463" y="1974850"/>
            <a:ext cx="424815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5.1   ЕСТЬ1                        V,ИНФ,НЕСОВ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5.2   БЫТЬ                         V,НАСТ,ЕД,ИЗЪЯВ,1-Л,НЕСОВ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5.3   БЫТЬ                         V,НАСТ,ЕД,ИЗЪЯВ,2-Л,НЕСОВ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5.4   БЫТЬ                         V,НАСТ,ЕД,ИЗЪЯВ,3-Л,НЕСОВ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5.5   БЫТЬ                         V,НАСТ,МН,ИЗЪЯВ,1-Л,НЕСОВ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5.6   БЫТЬ                         V,НАСТ,МН,ИЗЪЯВ,2-Л,НЕСОВ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5.7   БЫТЬ                         V,НАСТ,МН,ИЗЪЯВ,3-Л,НЕСОВ</a:t>
            </a:r>
          </a:p>
          <a:p>
            <a:pPr>
              <a:lnSpc>
                <a:spcPct val="80000"/>
              </a:lnSpc>
            </a:pPr>
            <a:r>
              <a:rPr lang="ru-RU" sz="1100" b="1" dirty="0">
                <a:latin typeface="Arial" charset="0"/>
              </a:rPr>
              <a:t>5.8   ЕСТЬ2                        </a:t>
            </a:r>
            <a:r>
              <a:rPr lang="ru-RU" sz="1100" b="1" dirty="0" smtClean="0">
                <a:latin typeface="Arial" charset="0"/>
              </a:rPr>
              <a:t> INTJ</a:t>
            </a:r>
            <a:endParaRPr lang="ru-RU" sz="1100" b="1" dirty="0">
              <a:latin typeface="Arial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6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.1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В1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                  PR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6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.2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В2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                  PR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6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.3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В3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                  PR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6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.4   В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(ФИКТ-КОМПОЗИТ)    COM,CAP-MIX,STRICT_ABBR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7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.1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ЛИТЕЙНЫЙ    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A,ПР,ЕД,МУЖ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7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.2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ЛИТЕЙНЫЙ    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A,ПР,ЕД,СРЕД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8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.1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ЦЕХ1                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S,ПР,ЕД,МУЖ,НЕОД</a:t>
            </a:r>
            <a:endParaRPr lang="ru-RU" sz="11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100" b="1" dirty="0">
                <a:latin typeface="Arial" pitchFamily="34" charset="0"/>
                <a:cs typeface="Arial" pitchFamily="34" charset="0"/>
              </a:rPr>
              <a:t>8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.2   </a:t>
            </a:r>
            <a:r>
              <a:rPr lang="ru-RU" sz="1100" b="1" dirty="0">
                <a:latin typeface="Arial" pitchFamily="34" charset="0"/>
                <a:cs typeface="Arial" pitchFamily="34" charset="0"/>
              </a:rPr>
              <a:t>ЦЕХ2                              </a:t>
            </a:r>
            <a:r>
              <a:rPr lang="ru-RU" sz="1100" b="1" dirty="0" smtClean="0">
                <a:latin typeface="Arial" pitchFamily="34" charset="0"/>
                <a:cs typeface="Arial" pitchFamily="34" charset="0"/>
              </a:rPr>
              <a:t>S,ПР,ЕД,МУЖ,НЕО</a:t>
            </a:r>
            <a:r>
              <a:rPr lang="ru-RU" sz="1100" dirty="0" smtClean="0"/>
              <a:t>Д</a:t>
            </a:r>
            <a:endParaRPr lang="ru-RU" sz="1100" dirty="0"/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ru-RU" sz="1100" dirty="0"/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63</a:t>
            </a:fld>
            <a:endParaRPr lang="ru-RU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1" y="1170757"/>
            <a:ext cx="8496943" cy="60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ru-RU" sz="2800" dirty="0" smtClean="0"/>
              <a:t>Выход – морфологическая структура предложения</a:t>
            </a:r>
            <a:r>
              <a:rPr lang="ru-RU" sz="28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30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7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7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7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7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7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7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7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7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7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7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7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7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7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7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Морфологическая структура предложения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23528" y="1844824"/>
            <a:ext cx="8207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Arial" panose="020B0604020202020204" pitchFamily="34" charset="0"/>
                <a:cs typeface="Arial" panose="020B0604020202020204" pitchFamily="34" charset="0"/>
              </a:rPr>
              <a:t>МС предложения – последовательность МС всех входящих в него слов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Arial" panose="020B0604020202020204" pitchFamily="34" charset="0"/>
                <a:cs typeface="Arial" panose="020B0604020202020204" pitchFamily="34" charset="0"/>
              </a:rPr>
              <a:t>МС слова – совокупность МС всех омонимов данного слова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Arial" panose="020B0604020202020204" pitchFamily="34" charset="0"/>
                <a:cs typeface="Arial" panose="020B0604020202020204" pitchFamily="34" charset="0"/>
              </a:rPr>
              <a:t>МС омонима – имя лексемы (лемма) плюс часть речи плюс набор словоизменительных морфологических характеристик</a:t>
            </a: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6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345976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Морфологическая структура предложения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611560" y="1628800"/>
            <a:ext cx="7918451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2200" b="0" dirty="0">
                <a:solidFill>
                  <a:srgbClr val="B2B2B2"/>
                </a:solidFill>
                <a:latin typeface="Verdana" pitchFamily="34" charset="0"/>
              </a:rPr>
              <a:t>МС слова – совокупность МС всех омонимов данного слова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2200" b="0" dirty="0">
                <a:solidFill>
                  <a:srgbClr val="B2B2B2"/>
                </a:solidFill>
                <a:latin typeface="Verdana" pitchFamily="34" charset="0"/>
              </a:rPr>
              <a:t>МС омонима – имя лексемы (лемма) плюс набор словоизменительных морфологических характеристик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1200" dirty="0">
                <a:latin typeface="Verdana" pitchFamily="34" charset="0"/>
              </a:rPr>
              <a:t> </a:t>
            </a:r>
            <a:endParaRPr lang="ru-RU" sz="3000" b="0" dirty="0">
              <a:latin typeface="Verdana" pitchFamily="34" charset="0"/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899592" y="3212976"/>
            <a:ext cx="7342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dirty="0"/>
              <a:t> </a:t>
            </a:r>
            <a:r>
              <a:rPr lang="ru-RU" dirty="0"/>
              <a:t>4</a:t>
            </a:r>
            <a:r>
              <a:rPr lang="ru-RU" dirty="0" smtClean="0"/>
              <a:t>.1   </a:t>
            </a:r>
            <a:r>
              <a:rPr lang="ru-RU" i="1" dirty="0"/>
              <a:t>СТАТЬ1  </a:t>
            </a:r>
            <a:r>
              <a:rPr lang="ru-RU" dirty="0"/>
              <a:t>                              </a:t>
            </a:r>
            <a:r>
              <a:rPr lang="ru-RU" dirty="0" smtClean="0"/>
              <a:t> V</a:t>
            </a:r>
            <a:r>
              <a:rPr lang="ru-RU" dirty="0"/>
              <a:t>,ПРОШ,МН,ИЗЪЯВ,СОВ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4.2   </a:t>
            </a:r>
            <a:r>
              <a:rPr lang="ru-RU" i="1" dirty="0"/>
              <a:t>СТАНОВИТЬСЯ1</a:t>
            </a:r>
            <a:r>
              <a:rPr lang="ru-RU" dirty="0"/>
              <a:t>                 V,ПРОШ,МН,ИЗЪЯВ,СОВ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4.3   </a:t>
            </a:r>
            <a:r>
              <a:rPr lang="ru-RU" i="1" dirty="0"/>
              <a:t>СТАНОВИТЬСЯ2</a:t>
            </a:r>
            <a:r>
              <a:rPr lang="ru-RU" dirty="0"/>
              <a:t>                 V,ПРОШ,МН,ИЗЪЯВ,СОВ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4.4   </a:t>
            </a:r>
            <a:r>
              <a:rPr lang="ru-RU" i="1" dirty="0"/>
              <a:t>СТАЛЬ</a:t>
            </a:r>
            <a:r>
              <a:rPr lang="ru-RU" dirty="0"/>
              <a:t>                                   S,РОД,ЕД,ЖЕН,НЕОД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4.5   </a:t>
            </a:r>
            <a:r>
              <a:rPr lang="ru-RU" i="1" dirty="0"/>
              <a:t>СТАЛЬ</a:t>
            </a:r>
            <a:r>
              <a:rPr lang="ru-RU" dirty="0"/>
              <a:t>                                   S,ДАТ,ЕД,ЖЕН,НЕОД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4.6   </a:t>
            </a:r>
            <a:r>
              <a:rPr lang="ru-RU" i="1" dirty="0"/>
              <a:t>СТАЛЬ</a:t>
            </a:r>
            <a:r>
              <a:rPr lang="ru-RU" dirty="0"/>
              <a:t>                                   S,ПР,ЕД,ЖЕН,НЕОД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4.7   </a:t>
            </a:r>
            <a:r>
              <a:rPr lang="ru-RU" i="1" dirty="0"/>
              <a:t>СТАЛЬ</a:t>
            </a:r>
            <a:r>
              <a:rPr lang="ru-RU" dirty="0"/>
              <a:t>                                   S,ИМ,МН,ЖЕН,НЕОД</a:t>
            </a:r>
          </a:p>
          <a:p>
            <a:pPr eaLnBrk="1" hangingPunct="1"/>
            <a:r>
              <a:rPr lang="ru-RU" dirty="0"/>
              <a:t> </a:t>
            </a:r>
            <a:r>
              <a:rPr lang="ru-RU" dirty="0" smtClean="0"/>
              <a:t>4.8   </a:t>
            </a:r>
            <a:r>
              <a:rPr lang="ru-RU" i="1" dirty="0"/>
              <a:t>СТАЛЬ</a:t>
            </a:r>
            <a:r>
              <a:rPr lang="ru-RU" dirty="0"/>
              <a:t>                                   S,ВИН,МН,ЖЕН,НЕОД</a:t>
            </a:r>
            <a:endParaRPr lang="ru-RU" b="0" dirty="0"/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618623"/>
            <a:ext cx="7198546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2000" dirty="0"/>
              <a:t>МС омонима – имя лексемы (лемма) плюс набор словоизменительных морфологических характеристик (каждая из строчек </a:t>
            </a:r>
            <a:r>
              <a:rPr lang="ru-RU" sz="2000" dirty="0" smtClean="0"/>
              <a:t>4.1-4.8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208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40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 и морфологические категории</a:t>
            </a:r>
            <a:endParaRPr lang="ru-RU" sz="40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395536" y="1772816"/>
            <a:ext cx="813447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4000" b="0" dirty="0">
                <a:latin typeface="Arial" panose="020B0604020202020204" pitchFamily="34" charset="0"/>
                <a:cs typeface="Arial" panose="020B0604020202020204" pitchFamily="34" charset="0"/>
              </a:rPr>
              <a:t>Морфологические характеристики –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0" dirty="0">
                <a:latin typeface="Arial" panose="020B0604020202020204" pitchFamily="34" charset="0"/>
                <a:cs typeface="Arial" panose="020B0604020202020204" pitchFamily="34" charset="0"/>
              </a:rPr>
              <a:t>значения морфологических категорий</a:t>
            </a: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66</a:t>
            </a:fld>
            <a:endParaRPr lang="ru-RU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5536" y="4207222"/>
            <a:ext cx="7918451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Морфологические </a:t>
            </a:r>
            <a:r>
              <a:rPr lang="ru-RU" sz="4000" b="0" dirty="0">
                <a:latin typeface="Arial" panose="020B0604020202020204" pitchFamily="34" charset="0"/>
                <a:cs typeface="Arial" panose="020B0604020202020204" pitchFamily="34" charset="0"/>
              </a:rPr>
              <a:t>категории разные у разных частей речи</a:t>
            </a:r>
          </a:p>
        </p:txBody>
      </p:sp>
    </p:spTree>
    <p:extLst>
      <p:ext uri="{BB962C8B-B14F-4D97-AF65-F5344CB8AC3E}">
        <p14:creationId xmlns:p14="http://schemas.microsoft.com/office/powerpoint/2010/main" val="40073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48680"/>
            <a:ext cx="8001000" cy="11877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40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категории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683568" y="2767558"/>
            <a:ext cx="7918451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800" b="0" dirty="0">
                <a:latin typeface="Verdana" pitchFamily="34" charset="0"/>
              </a:rPr>
              <a:t>Словоизменительные морфологические категории 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800" b="0" dirty="0">
                <a:latin typeface="Verdana" pitchFamily="34" charset="0"/>
              </a:rPr>
              <a:t>Классифицирующие морфологические категории </a:t>
            </a: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8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cs typeface="Arial" charset="0"/>
              </a:rPr>
              <a:t>Части речи в русском языке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611560" y="2132856"/>
            <a:ext cx="7918451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400" b="0" dirty="0">
                <a:latin typeface="Verdana" pitchFamily="34" charset="0"/>
              </a:rPr>
              <a:t>   </a:t>
            </a:r>
            <a:endParaRPr lang="ru-RU" sz="3800" b="0" dirty="0">
              <a:latin typeface="Verdana" pitchFamily="34" charset="0"/>
            </a:endParaRP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2051968" y="2276872"/>
            <a:ext cx="50403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Существительное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Прилагательное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Числительное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Глагол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Наречие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Союз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Предлог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Частица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Междометие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7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Части речи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83568" y="1700808"/>
            <a:ext cx="79184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400" dirty="0"/>
              <a:t>   </a:t>
            </a:r>
            <a:r>
              <a:rPr lang="ru-RU" sz="3400" dirty="0" smtClean="0"/>
              <a:t>Русский язык</a:t>
            </a:r>
            <a:endParaRPr lang="ru-RU" sz="3800" dirty="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584" y="2276872"/>
            <a:ext cx="734481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800" dirty="0" smtClean="0"/>
              <a:t>Местоимения – не особая часть речи. Они распадаются на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местоименные существительные (</a:t>
            </a:r>
            <a:r>
              <a:rPr lang="ru-RU" sz="2800" i="1" dirty="0" smtClean="0"/>
              <a:t>я, ты, он, что, кто </a:t>
            </a:r>
            <a:r>
              <a:rPr lang="ru-RU" sz="2800" dirty="0" smtClean="0"/>
              <a:t>и др.);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местоименные прилагательные (</a:t>
            </a:r>
            <a:r>
              <a:rPr lang="ru-RU" sz="2800" i="1" dirty="0" smtClean="0"/>
              <a:t>мой, твой, свой, чей, каковой </a:t>
            </a:r>
            <a:r>
              <a:rPr lang="ru-RU" sz="2800" dirty="0"/>
              <a:t>и др.);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местоименные наречия (</a:t>
            </a:r>
            <a:r>
              <a:rPr lang="ru-RU" sz="2800" i="1" dirty="0" smtClean="0"/>
              <a:t>где, там, тут, откуда, оттуда, почему </a:t>
            </a:r>
            <a:r>
              <a:rPr lang="ru-RU" sz="2800" dirty="0" smtClean="0"/>
              <a:t>и </a:t>
            </a:r>
            <a:r>
              <a:rPr lang="ru-RU" sz="2800" dirty="0"/>
              <a:t>др</a:t>
            </a:r>
            <a:r>
              <a:rPr lang="ru-RU" sz="2800" dirty="0" smtClean="0"/>
              <a:t>.).</a:t>
            </a:r>
            <a:endParaRPr lang="ru-RU" sz="2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3DA7-F748-40C2-92FB-6A6ACC9A7B28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377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200" dirty="0" err="1" smtClean="0"/>
              <a:t>Джорджтаунский</a:t>
            </a:r>
            <a:r>
              <a:rPr lang="ru-RU" sz="3200" dirty="0" smtClean="0"/>
              <a:t> эксперимент</a:t>
            </a:r>
            <a:r>
              <a:rPr lang="en-US" sz="3200" dirty="0" smtClean="0"/>
              <a:t>: IBM-701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12776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400" dirty="0" smtClean="0">
                <a:latin typeface="TimesNewRoman"/>
              </a:rPr>
              <a:t>IBM-701 </a:t>
            </a:r>
            <a:r>
              <a:rPr lang="ru-RU" sz="2400" dirty="0" smtClean="0">
                <a:latin typeface="TimesNewRoman"/>
              </a:rPr>
              <a:t>была разработана для военных целей и вошла в строй в апреле 1953 года. Ее арендовали за </a:t>
            </a:r>
            <a:r>
              <a:rPr lang="en-US" sz="2400" dirty="0" smtClean="0">
                <a:latin typeface="TimesNewRoman"/>
              </a:rPr>
              <a:t>$</a:t>
            </a:r>
            <a:r>
              <a:rPr lang="en-US" sz="2400" dirty="0">
                <a:latin typeface="TimesNewRoman"/>
              </a:rPr>
              <a:t>15,000 </a:t>
            </a:r>
            <a:r>
              <a:rPr lang="ru-RU" sz="2400" dirty="0" smtClean="0">
                <a:latin typeface="TimesNewRoman"/>
              </a:rPr>
              <a:t>в месяц, а в конце концов продали за </a:t>
            </a:r>
            <a:r>
              <a:rPr lang="en-US" sz="2400" dirty="0" smtClean="0">
                <a:latin typeface="TimesNewRoman"/>
              </a:rPr>
              <a:t>$500,000</a:t>
            </a:r>
            <a:r>
              <a:rPr lang="ru-RU" sz="2400" dirty="0" smtClean="0">
                <a:latin typeface="TimesNewRoman"/>
              </a:rPr>
              <a:t>. </a:t>
            </a:r>
          </a:p>
          <a:p>
            <a:pPr indent="457200"/>
            <a:r>
              <a:rPr lang="ru-RU" sz="2400" dirty="0" smtClean="0">
                <a:latin typeface="TimesNewRoman"/>
              </a:rPr>
              <a:t>В мире существовало не более 100 компьютеров общего назначения. Машина представляла собой систему из 11 электронных блоков</a:t>
            </a:r>
            <a:r>
              <a:rPr lang="en-US" sz="2400" dirty="0" smtClean="0">
                <a:latin typeface="TimesNewRoman"/>
              </a:rPr>
              <a:t> </a:t>
            </a:r>
            <a:r>
              <a:rPr lang="ru-RU" sz="2400" dirty="0" smtClean="0">
                <a:latin typeface="TimesNewRoman"/>
              </a:rPr>
              <a:t>и занимала пространство размером примерно с теннисный корт</a:t>
            </a:r>
            <a:r>
              <a:rPr lang="en-US" sz="2400" dirty="0" smtClean="0">
                <a:latin typeface="TimesNewRoman"/>
              </a:rPr>
              <a:t>.</a:t>
            </a:r>
          </a:p>
          <a:p>
            <a:pPr indent="457200"/>
            <a:endParaRPr lang="ru-RU" sz="2400" dirty="0" smtClean="0">
              <a:latin typeface="TimesNewRoman"/>
            </a:endParaRPr>
          </a:p>
          <a:p>
            <a:pPr algn="r"/>
            <a:r>
              <a:rPr lang="en-US" sz="2400" dirty="0" smtClean="0">
                <a:latin typeface="TimesNewRoman"/>
              </a:rPr>
              <a:t>John Hutchins</a:t>
            </a:r>
          </a:p>
          <a:p>
            <a:pPr algn="r"/>
            <a:r>
              <a:rPr lang="en-US" sz="2400" dirty="0">
                <a:latin typeface="TimesNewRoman"/>
              </a:rPr>
              <a:t>The first public demonstration of machine translation: </a:t>
            </a:r>
            <a:r>
              <a:rPr lang="en-US" sz="2400" dirty="0" smtClean="0">
                <a:latin typeface="TimesNewRoman"/>
              </a:rPr>
              <a:t>the </a:t>
            </a:r>
            <a:r>
              <a:rPr lang="en-US" sz="2400" dirty="0">
                <a:latin typeface="TimesNewRoman"/>
              </a:rPr>
              <a:t>Georgetown-IBM system, 7th January 1954 </a:t>
            </a:r>
          </a:p>
          <a:p>
            <a:pPr algn="r"/>
            <a:r>
              <a:rPr lang="en-US" sz="2400" dirty="0" smtClean="0">
                <a:latin typeface="TimesNewRoman"/>
              </a:rPr>
              <a:t>http</a:t>
            </a:r>
            <a:r>
              <a:rPr lang="en-US" sz="2400" dirty="0">
                <a:latin typeface="TimesNewRoman"/>
              </a:rPr>
              <a:t>://www.hutchinsweb.me.uk/GU-IBM-2005.pdf</a:t>
            </a:r>
            <a:endParaRPr lang="ru-RU" sz="2400" dirty="0">
              <a:latin typeface="TimesNew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Части речи в английском языке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683568" y="1988642"/>
            <a:ext cx="791845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400" b="0" dirty="0">
                <a:latin typeface="Verdana" pitchFamily="34" charset="0"/>
              </a:rPr>
              <a:t>   </a:t>
            </a:r>
            <a:endParaRPr lang="ru-RU" sz="3800" b="0" dirty="0">
              <a:latin typeface="Verdana" pitchFamily="34" charset="0"/>
            </a:endParaRP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755651" y="2290118"/>
            <a:ext cx="396081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Существительное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Прилагательное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Числительное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Глагол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Наречие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Союз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Предлог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Частица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Междометие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732835" y="2276946"/>
            <a:ext cx="396081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Артикль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utoUpdateAnimBg="0"/>
      <p:bldP spid="38605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59904"/>
            <a:ext cx="8001000" cy="11528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4200" dirty="0" smtClean="0"/>
              <a:t>Морфологические категории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684213" y="1628800"/>
            <a:ext cx="79184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800" dirty="0">
                <a:latin typeface="+mn-lt"/>
              </a:rPr>
              <a:t>Словоизменительные морфологические </a:t>
            </a:r>
            <a:r>
              <a:rPr lang="ru-RU" sz="3800" dirty="0" smtClean="0">
                <a:latin typeface="+mn-lt"/>
              </a:rPr>
              <a:t>категории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ru-RU" sz="2800" dirty="0" smtClean="0">
                <a:latin typeface="+mn-lt"/>
              </a:rPr>
              <a:t>Для русского существительного – число и падеж </a:t>
            </a:r>
            <a:endParaRPr lang="ru-RU" sz="2800" dirty="0">
              <a:latin typeface="+mn-lt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800" dirty="0">
                <a:latin typeface="+mn-lt"/>
              </a:rPr>
              <a:t>Классифицирующие морфологические </a:t>
            </a:r>
            <a:r>
              <a:rPr lang="ru-RU" sz="3800" dirty="0" smtClean="0">
                <a:latin typeface="+mn-lt"/>
              </a:rPr>
              <a:t>категории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ru-RU" sz="2800" dirty="0">
                <a:latin typeface="+mn-lt"/>
              </a:rPr>
              <a:t>Для русского существительного – </a:t>
            </a:r>
            <a:r>
              <a:rPr lang="ru-RU" sz="2800" dirty="0" smtClean="0">
                <a:latin typeface="+mn-lt"/>
              </a:rPr>
              <a:t>род и одушевленность.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ru-RU" sz="2800" dirty="0" smtClean="0">
              <a:latin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ru-RU" sz="3200" dirty="0" smtClean="0">
                <a:latin typeface="+mn-lt"/>
              </a:rPr>
              <a:t>В английском языке классифицирующих морфологических категорий нет.</a:t>
            </a:r>
            <a:endParaRPr lang="ru-RU" sz="44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3DA7-F748-40C2-92FB-6A6ACC9A7B28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01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224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600" dirty="0" smtClean="0">
                <a:solidFill>
                  <a:schemeClr val="tx1"/>
                </a:solidFill>
                <a:cs typeface="Arial" charset="0"/>
              </a:rPr>
              <a:t>Словоизменительные морфологические категории для частей речи</a:t>
            </a:r>
            <a:endParaRPr lang="ru-RU" sz="3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611560" y="2853655"/>
            <a:ext cx="7918451" cy="331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Существительные</a:t>
            </a:r>
            <a:r>
              <a:rPr lang="en-US" sz="3400" b="0" dirty="0">
                <a:latin typeface="Verdana" pitchFamily="34" charset="0"/>
              </a:rPr>
              <a:t>:</a:t>
            </a:r>
            <a:r>
              <a:rPr lang="ru-RU" sz="3400" b="0" dirty="0">
                <a:latin typeface="Verdana" pitchFamily="34" charset="0"/>
              </a:rPr>
              <a:t> число и падеж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Прилагательные: число, падеж, род, одушевленность, краткость, степени сравнения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Числительные: падеж, род, одушевленность, число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195514" y="1980129"/>
            <a:ext cx="489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600" b="0" dirty="0"/>
              <a:t>Русский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0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539552" y="3070001"/>
            <a:ext cx="7918451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Глаголы: репрезентация, наклонение, время, вид, залог, лицо, число, род, падеж, одушевленность, краткость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195514" y="2196153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/>
              <a:t>Русский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73</a:t>
            </a:fld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67544" y="562000"/>
            <a:ext cx="82296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solidFill>
                  <a:schemeClr val="tx1"/>
                </a:solidFill>
                <a:cs typeface="Arial" charset="0"/>
              </a:rPr>
              <a:t>Морфологические категории частей речи</a:t>
            </a:r>
            <a:endParaRPr lang="ru-RU" sz="36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2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</a:t>
            </a:r>
            <a:r>
              <a:rPr lang="ru-RU" sz="36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категории частей речи</a:t>
            </a:r>
            <a:endParaRPr lang="ru-RU" sz="36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683568" y="3070001"/>
            <a:ext cx="7918451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Наречия: степени сравнения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Союзы: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Предлоги: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Частицы: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Междометия: нет категорий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2195514" y="2340169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8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категории частей речи</a:t>
            </a:r>
            <a:endParaRPr lang="ru-RU" sz="36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900113" y="2997993"/>
            <a:ext cx="7918451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32000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</a:t>
            </a:r>
            <a:r>
              <a:rPr lang="ru-RU" sz="3400" b="0" dirty="0">
                <a:latin typeface="Arial" panose="020B0604020202020204" pitchFamily="34" charset="0"/>
                <a:cs typeface="Arial" panose="020B0604020202020204" pitchFamily="34" charset="0"/>
              </a:rPr>
              <a:t>категория: </a:t>
            </a:r>
            <a:r>
              <a:rPr lang="ru-RU" sz="3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смягчение сравнительной степени </a:t>
            </a:r>
            <a:r>
              <a:rPr lang="ru-RU" sz="3400" b="0" dirty="0">
                <a:latin typeface="Arial" panose="020B0604020202020204" pitchFamily="34" charset="0"/>
                <a:cs typeface="Arial" panose="020B0604020202020204" pitchFamily="34" charset="0"/>
              </a:rPr>
              <a:t>прилагательных и </a:t>
            </a:r>
            <a:r>
              <a:rPr lang="ru-RU" sz="3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наречий</a:t>
            </a:r>
            <a:r>
              <a:rPr lang="en-US" sz="3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(на </a:t>
            </a:r>
            <a:r>
              <a:rPr lang="ru-RU" sz="3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по-: </a:t>
            </a:r>
            <a:r>
              <a:rPr lang="ru-RU" sz="3400" i="1" dirty="0">
                <a:latin typeface="Arial" panose="020B0604020202020204" pitchFamily="34" charset="0"/>
                <a:cs typeface="Arial" panose="020B0604020202020204" pitchFamily="34" charset="0"/>
              </a:rPr>
              <a:t>посильнее, получше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195514" y="2132856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3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683568" y="3429719"/>
            <a:ext cx="7918451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Существительные</a:t>
            </a:r>
            <a:r>
              <a:rPr lang="en-US" sz="3400" b="0" dirty="0">
                <a:latin typeface="Verdana" pitchFamily="34" charset="0"/>
              </a:rPr>
              <a:t>:</a:t>
            </a:r>
            <a:r>
              <a:rPr lang="ru-RU" sz="3400" b="0" dirty="0">
                <a:latin typeface="Verdana" pitchFamily="34" charset="0"/>
              </a:rPr>
              <a:t> число и падеж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Прилагательные: степени сравнения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979712" y="2412177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/>
              <a:t>Английский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76</a:t>
            </a:fld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solidFill>
                  <a:schemeClr val="tx1"/>
                </a:solidFill>
                <a:cs typeface="Arial" charset="0"/>
              </a:rPr>
              <a:t>Морфологические категории частей речи</a:t>
            </a:r>
            <a:endParaRPr lang="ru-RU" sz="36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500" dirty="0">
                <a:solidFill>
                  <a:schemeClr val="tx1"/>
                </a:solidFill>
                <a:cs typeface="Arial" charset="0"/>
              </a:rPr>
              <a:t>Морфологические </a:t>
            </a:r>
            <a:r>
              <a:rPr lang="ru-RU" sz="3500" dirty="0" smtClean="0">
                <a:solidFill>
                  <a:schemeClr val="tx1"/>
                </a:solidFill>
                <a:cs typeface="Arial" charset="0"/>
              </a:rPr>
              <a:t>категории частей речи</a:t>
            </a:r>
            <a:endParaRPr lang="ru-RU" sz="35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683568" y="3286025"/>
            <a:ext cx="7918451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Глаголы: репрезентация, время, лицо, число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2050827" y="2484185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Английский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5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</a:t>
            </a:r>
            <a:r>
              <a:rPr lang="ru-RU" sz="36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категории частей речи</a:t>
            </a:r>
            <a:endParaRPr lang="ru-RU" sz="36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613989" y="2492896"/>
            <a:ext cx="7918451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Числительные: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Наречия: степени сравнения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Союзы: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Предлоги: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Частицы: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Междометия: нет категорий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ru-RU" sz="3400" b="0" dirty="0">
                <a:latin typeface="Verdana" pitchFamily="34" charset="0"/>
              </a:rPr>
              <a:t>Артикли: нет категорий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2123728" y="1700808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Английский язык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6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8135937" cy="10524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974029" y="2348881"/>
            <a:ext cx="791845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Падеж существительного: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2123728" y="1628800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827732" y="2852936"/>
            <a:ext cx="763270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Именительный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Родительный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Партитивный (2-й родительный)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Дательный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Винительный 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Творительный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Предложный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Местный (2-й предложный)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Звательный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200" b="0" dirty="0">
                <a:latin typeface="Verdana" pitchFamily="34" charset="0"/>
              </a:rPr>
              <a:t>Счетная форма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7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00200"/>
            <a:ext cx="8496944" cy="486916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ru-RU" dirty="0" smtClean="0"/>
              <a:t>Участники: </a:t>
            </a:r>
            <a:endParaRPr lang="en-US" dirty="0" smtClean="0"/>
          </a:p>
          <a:p>
            <a:r>
              <a:rPr lang="ru-RU" sz="3600" b="1" dirty="0" err="1" smtClean="0"/>
              <a:t>Джорджтаунский</a:t>
            </a:r>
            <a:r>
              <a:rPr lang="ru-RU" sz="3600" b="1" dirty="0" smtClean="0"/>
              <a:t> университет</a:t>
            </a:r>
            <a:r>
              <a:rPr lang="ru-RU" sz="3600" dirty="0" smtClean="0"/>
              <a:t>: </a:t>
            </a:r>
            <a:r>
              <a:rPr lang="ru-RU" sz="3600" u="sng" dirty="0" smtClean="0"/>
              <a:t>Леон </a:t>
            </a:r>
            <a:r>
              <a:rPr lang="ru-RU" sz="3600" u="sng" dirty="0" err="1" smtClean="0"/>
              <a:t>Достерт</a:t>
            </a:r>
            <a:r>
              <a:rPr lang="ru-RU" sz="3600" dirty="0" smtClean="0"/>
              <a:t> (</a:t>
            </a:r>
            <a:r>
              <a:rPr lang="en-US" sz="3600" dirty="0" smtClean="0"/>
              <a:t>Leon </a:t>
            </a:r>
            <a:r>
              <a:rPr lang="en-US" sz="3600" dirty="0" err="1" smtClean="0"/>
              <a:t>Dostert</a:t>
            </a:r>
            <a:r>
              <a:rPr lang="en-US" sz="3600" dirty="0" smtClean="0"/>
              <a:t>)</a:t>
            </a:r>
            <a:r>
              <a:rPr lang="ru-RU" sz="3600" dirty="0" smtClean="0"/>
              <a:t>, Пол </a:t>
            </a:r>
            <a:r>
              <a:rPr lang="ru-RU" sz="3600" dirty="0" err="1" smtClean="0"/>
              <a:t>Гарвин</a:t>
            </a:r>
            <a:r>
              <a:rPr lang="ru-RU" sz="3600" dirty="0" smtClean="0"/>
              <a:t> (</a:t>
            </a:r>
            <a:r>
              <a:rPr lang="en-US" sz="3600" dirty="0" smtClean="0"/>
              <a:t>Paul Garvin)</a:t>
            </a:r>
            <a:r>
              <a:rPr lang="ru-RU" sz="3600" dirty="0" smtClean="0"/>
              <a:t>, </a:t>
            </a:r>
            <a:endParaRPr lang="en-US" sz="3600" dirty="0" smtClean="0"/>
          </a:p>
          <a:p>
            <a:r>
              <a:rPr lang="en-US" sz="3600" b="1" dirty="0" smtClean="0"/>
              <a:t>IBM</a:t>
            </a:r>
            <a:r>
              <a:rPr lang="en-US" sz="3600" dirty="0" smtClean="0"/>
              <a:t>: </a:t>
            </a:r>
            <a:r>
              <a:rPr lang="ru-RU" sz="3600" u="sng" dirty="0" err="1" smtClean="0"/>
              <a:t>Катберд</a:t>
            </a:r>
            <a:r>
              <a:rPr lang="ru-RU" sz="3600" u="sng" dirty="0" smtClean="0"/>
              <a:t> </a:t>
            </a:r>
            <a:r>
              <a:rPr lang="ru-RU" sz="3600" u="sng" dirty="0" err="1" smtClean="0"/>
              <a:t>Хёрд</a:t>
            </a:r>
            <a:r>
              <a:rPr lang="ru-RU" sz="3600" u="sng" dirty="0" smtClean="0"/>
              <a:t> </a:t>
            </a:r>
            <a:r>
              <a:rPr lang="ru-RU" sz="3600" dirty="0" smtClean="0"/>
              <a:t>(</a:t>
            </a:r>
            <a:r>
              <a:rPr lang="en-US" sz="3600" dirty="0" smtClean="0"/>
              <a:t>Cuthbert </a:t>
            </a:r>
            <a:r>
              <a:rPr lang="en-US" sz="3600" dirty="0" err="1" smtClean="0"/>
              <a:t>Hurd</a:t>
            </a:r>
            <a:r>
              <a:rPr lang="en-US" sz="3600" dirty="0" smtClean="0"/>
              <a:t>), </a:t>
            </a:r>
            <a:r>
              <a:rPr lang="ru-RU" sz="3600" dirty="0" smtClean="0"/>
              <a:t>Петер Шеридан (</a:t>
            </a:r>
            <a:r>
              <a:rPr lang="en-US" sz="3600" dirty="0" smtClean="0"/>
              <a:t>Peter Sheridan)</a:t>
            </a:r>
            <a:r>
              <a:rPr lang="ru-RU" sz="3600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5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7" y="936428"/>
            <a:ext cx="8135937" cy="9804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900113" y="2707829"/>
            <a:ext cx="7918451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Падеж прилагательного, числительного, причастия: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195514" y="2124145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971551" y="3646066"/>
            <a:ext cx="3455988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Именительный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Родительный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Дательный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Винительный 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Творительный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Предложный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65646"/>
            <a:ext cx="8266112" cy="102319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900113" y="2924994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Род прилагательного, числительного, причастия: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2051720" y="2124145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971551" y="4005932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Мужской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Женский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Средний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9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4" y="836712"/>
            <a:ext cx="8050212" cy="100739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900113" y="2708970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Число: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2195514" y="1980129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899592" y="3861916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Единственное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Множественное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8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1" y="1004689"/>
            <a:ext cx="8228013" cy="105615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827584" y="2924994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Одушевленность прилагательного, числительного, причастия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195514" y="2124145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971551" y="4077940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 err="1">
                <a:latin typeface="Verdana" pitchFamily="34" charset="0"/>
              </a:rPr>
              <a:t>Одуш</a:t>
            </a:r>
            <a:endParaRPr lang="ru-RU" sz="2600" b="0" dirty="0">
              <a:latin typeface="Verdana" pitchFamily="34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 err="1">
                <a:latin typeface="Verdana" pitchFamily="34" charset="0"/>
              </a:rPr>
              <a:t>Неод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692696"/>
            <a:ext cx="8050212" cy="108012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827584" y="2708970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Степени сравнения прилагательного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2195514" y="1908121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971551" y="3933924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положительная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сравнительная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превосходная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49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4" y="692696"/>
            <a:ext cx="80502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900113" y="2997002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Степени сравнения наречия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2195514" y="2196153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971551" y="4149948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положительная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сравнительная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44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4" y="692696"/>
            <a:ext cx="8156575" cy="10460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900113" y="2924994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Краткость прилагательного и причастия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2195514" y="2052137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971551" y="3933924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полное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краткое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7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65646"/>
            <a:ext cx="8050213" cy="102319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ru-RU" sz="3200" dirty="0">
                <a:solidFill>
                  <a:schemeClr val="tx1"/>
                </a:solidFill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900113" y="2852986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Репрезентация глагола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2195514" y="2052137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971551" y="3861023"/>
            <a:ext cx="5905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Личная форма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Инфинитив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Причастие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Деепричастие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7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9" y="909440"/>
            <a:ext cx="8339137" cy="108316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900113" y="2924994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Наклонение глагола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2195514" y="2124145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971551" y="4077047"/>
            <a:ext cx="5905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Изъявительное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Повелительное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6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4" y="981448"/>
            <a:ext cx="8050212" cy="11514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900113" y="3069010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Время глагола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195514" y="2268161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971551" y="4077940"/>
            <a:ext cx="59055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Непрошедшее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Прошедшее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Настоящее (для глагола </a:t>
            </a:r>
            <a:r>
              <a:rPr lang="ru-RU" sz="2600" b="0" i="1" dirty="0">
                <a:latin typeface="Verdana" pitchFamily="34" charset="0"/>
              </a:rPr>
              <a:t>быть</a:t>
            </a:r>
            <a:r>
              <a:rPr lang="ru-RU" sz="2600" b="0" dirty="0">
                <a:latin typeface="Verdana" pitchFamily="34" charset="0"/>
              </a:rPr>
              <a:t>)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8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07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4869160"/>
          </a:xfrm>
        </p:spPr>
        <p:txBody>
          <a:bodyPr>
            <a:noAutofit/>
          </a:bodyPr>
          <a:lstStyle/>
          <a:p>
            <a:r>
              <a:rPr lang="ru-RU" sz="2600" dirty="0" err="1" smtClean="0"/>
              <a:t>Достерт</a:t>
            </a:r>
            <a:r>
              <a:rPr lang="ru-RU" sz="2600" dirty="0" smtClean="0"/>
              <a:t> – личный переводчик Эйзенхауэра в 1944-1945 гг., офицер связи у Шарля де Голля в Алжире,  сотрудник Управления стратегических служб (</a:t>
            </a:r>
            <a:r>
              <a:rPr lang="en-US" sz="2600" dirty="0" smtClean="0"/>
              <a:t>Office of Strategic Services</a:t>
            </a:r>
            <a:r>
              <a:rPr lang="ru-RU" sz="2600" dirty="0" smtClean="0"/>
              <a:t>)</a:t>
            </a:r>
            <a:r>
              <a:rPr lang="en-US" sz="2600" dirty="0" smtClean="0"/>
              <a:t>, </a:t>
            </a:r>
            <a:r>
              <a:rPr lang="ru-RU" sz="2600" dirty="0" smtClean="0"/>
              <a:t>предшественника ЦРУ</a:t>
            </a:r>
            <a:r>
              <a:rPr lang="en-US" sz="2600" dirty="0" smtClean="0"/>
              <a:t>. </a:t>
            </a:r>
            <a:r>
              <a:rPr lang="ru-RU" sz="2600" dirty="0" smtClean="0"/>
              <a:t>Он отвечал за организацию службы синхронного перевода на Нюрнбергском процессе и впоследствии в ООН. Был хорошо знаком с первым руководителем </a:t>
            </a:r>
            <a:r>
              <a:rPr lang="en-US" sz="2600" dirty="0" smtClean="0"/>
              <a:t>IBM </a:t>
            </a:r>
            <a:r>
              <a:rPr lang="ru-RU" sz="2600" dirty="0" smtClean="0"/>
              <a:t>Ватсоном</a:t>
            </a:r>
            <a:r>
              <a:rPr lang="en-US" sz="2600" dirty="0"/>
              <a:t>.</a:t>
            </a:r>
            <a:r>
              <a:rPr lang="ru-RU" sz="2600" dirty="0" smtClean="0"/>
              <a:t> </a:t>
            </a:r>
          </a:p>
          <a:p>
            <a:r>
              <a:rPr lang="ru-RU" sz="2600" dirty="0" err="1" smtClean="0"/>
              <a:t>К.Хёрд</a:t>
            </a:r>
            <a:r>
              <a:rPr lang="ru-RU" sz="2600" dirty="0" smtClean="0"/>
              <a:t> был руководителем отдела прикладных исследований </a:t>
            </a:r>
            <a:r>
              <a:rPr lang="en-US" sz="2600" dirty="0" smtClean="0"/>
              <a:t>IBM.</a:t>
            </a:r>
            <a:endParaRPr lang="ru-RU" sz="2600" dirty="0" smtClean="0"/>
          </a:p>
          <a:p>
            <a:r>
              <a:rPr lang="ru-RU" sz="2600" dirty="0" err="1" smtClean="0"/>
              <a:t>П.Шеридан</a:t>
            </a:r>
            <a:r>
              <a:rPr lang="ru-RU" sz="2600" dirty="0" smtClean="0"/>
              <a:t> впоследствии участвовал в разработке языка Фортран</a:t>
            </a:r>
            <a:r>
              <a:rPr lang="en-US" sz="2600" dirty="0" smtClean="0"/>
              <a:t>.</a:t>
            </a:r>
            <a:endParaRPr lang="en-US" sz="2600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5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4" y="909440"/>
            <a:ext cx="8050212" cy="11514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900113" y="2924994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Вид глагола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195514" y="2196153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971551" y="4149948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Несовершенный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Совершенный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8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1" y="981448"/>
            <a:ext cx="8050213" cy="1079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900113" y="2997002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Залог глагола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195514" y="2268161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971551" y="4293964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Действительный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Страдательный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10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050212" cy="1079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ru-RU" sz="3600" dirty="0">
                <a:solidFill>
                  <a:schemeClr val="tx1"/>
                </a:solidFill>
                <a:ea typeface="+mn-ea"/>
                <a:cs typeface="Arial" charset="0"/>
              </a:rPr>
              <a:t>Морфологические характеристики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</a:t>
            </a:r>
            <a:endParaRPr lang="ru-RU"/>
          </a:p>
        </p:txBody>
      </p:sp>
      <p:sp>
        <p:nvSpPr>
          <p:cNvPr id="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900113" y="2708970"/>
            <a:ext cx="7918451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dirty="0">
                <a:latin typeface="Verdana" pitchFamily="34" charset="0"/>
              </a:rPr>
              <a:t>Лицо глагола</a:t>
            </a:r>
            <a:endParaRPr lang="ru-RU" sz="2600" b="0" dirty="0">
              <a:latin typeface="Verdana" pitchFamily="34" charset="0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2195514" y="1980129"/>
            <a:ext cx="4897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 b="0" dirty="0">
                <a:solidFill>
                  <a:srgbClr val="B2B2B2"/>
                </a:solidFill>
              </a:rPr>
              <a:t>Русский язык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971551" y="3861916"/>
            <a:ext cx="34559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Первое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Второе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600" b="0" dirty="0">
                <a:latin typeface="Verdana" pitchFamily="34" charset="0"/>
              </a:rPr>
              <a:t>Третье</a:t>
            </a:r>
          </a:p>
        </p:txBody>
      </p:sp>
      <p:sp>
        <p:nvSpPr>
          <p:cNvPr id="9" name="Дата 8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18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050213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Морфологические характеристики</a:t>
            </a:r>
          </a:p>
        </p:txBody>
      </p:sp>
      <p:sp>
        <p:nvSpPr>
          <p:cNvPr id="1320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900113" y="2204864"/>
            <a:ext cx="7416303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Падеж </a:t>
            </a:r>
            <a:r>
              <a:rPr lang="ru-RU" sz="3600" b="1" dirty="0" smtClean="0">
                <a:latin typeface="+mn-lt"/>
              </a:rPr>
              <a:t>существительного</a:t>
            </a:r>
            <a:r>
              <a:rPr lang="en-US" sz="3600" b="1" dirty="0" smtClean="0">
                <a:latin typeface="+mn-lt"/>
              </a:rPr>
              <a:t> (case)</a:t>
            </a:r>
            <a:endParaRPr lang="ru-RU" sz="3600" b="1" dirty="0">
              <a:latin typeface="+mn-lt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195513" y="1412776"/>
            <a:ext cx="4897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dirty="0">
                <a:latin typeface="+mn-lt"/>
              </a:rPr>
              <a:t>Английский язык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331640" y="2852936"/>
            <a:ext cx="676875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Основной</a:t>
            </a:r>
            <a:r>
              <a:rPr lang="en-US" sz="3200" dirty="0" smtClean="0">
                <a:latin typeface="+mn-lt"/>
              </a:rPr>
              <a:t> (common case)</a:t>
            </a:r>
            <a:endParaRPr lang="ru-RU" sz="3200" dirty="0">
              <a:latin typeface="+mn-lt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Притяжательный</a:t>
            </a:r>
            <a:r>
              <a:rPr lang="en-US" sz="3200" dirty="0" smtClean="0">
                <a:latin typeface="+mn-lt"/>
              </a:rPr>
              <a:t> (possessive case)</a:t>
            </a:r>
            <a:endParaRPr lang="ru-RU" sz="3200" dirty="0">
              <a:latin typeface="+mn-lt"/>
            </a:endParaRPr>
          </a:p>
        </p:txBody>
      </p:sp>
      <p:sp>
        <p:nvSpPr>
          <p:cNvPr id="132102" name="Rectangle 3"/>
          <p:cNvSpPr>
            <a:spLocks noChangeArrowheads="1"/>
          </p:cNvSpPr>
          <p:nvPr/>
        </p:nvSpPr>
        <p:spPr bwMode="auto">
          <a:xfrm>
            <a:off x="467545" y="3933056"/>
            <a:ext cx="799288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Падеж </a:t>
            </a:r>
            <a:r>
              <a:rPr lang="ru-RU" sz="3600" b="1" dirty="0" smtClean="0"/>
              <a:t>личного </a:t>
            </a:r>
            <a:r>
              <a:rPr lang="ru-RU" sz="3600" b="1" dirty="0" smtClean="0">
                <a:latin typeface="+mn-lt"/>
              </a:rPr>
              <a:t>местоименного</a:t>
            </a:r>
            <a:r>
              <a:rPr lang="en-US" sz="3600" b="1" dirty="0" smtClean="0">
                <a:latin typeface="+mn-lt"/>
              </a:rPr>
              <a:t> </a:t>
            </a:r>
            <a:r>
              <a:rPr lang="ru-RU" sz="3600" b="1" dirty="0" smtClean="0">
                <a:latin typeface="+mn-lt"/>
              </a:rPr>
              <a:t>существительного (+</a:t>
            </a:r>
            <a:r>
              <a:rPr lang="en-US" sz="3600" b="1" dirty="0" smtClean="0">
                <a:latin typeface="+mn-lt"/>
              </a:rPr>
              <a:t>who)</a:t>
            </a:r>
            <a:endParaRPr lang="ru-RU" sz="3600" b="1" dirty="0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31640" y="5013176"/>
            <a:ext cx="67687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Основной</a:t>
            </a:r>
            <a:r>
              <a:rPr lang="en-US" sz="3200" dirty="0" smtClean="0">
                <a:latin typeface="+mn-lt"/>
              </a:rPr>
              <a:t> (common case</a:t>
            </a:r>
            <a:r>
              <a:rPr lang="ru-RU" sz="3200" dirty="0" smtClean="0">
                <a:latin typeface="+mn-lt"/>
              </a:rPr>
              <a:t> </a:t>
            </a:r>
            <a:r>
              <a:rPr lang="en-US" sz="3200" dirty="0" smtClean="0"/>
              <a:t>or nominative case</a:t>
            </a:r>
            <a:r>
              <a:rPr lang="en-US" sz="3200" dirty="0" smtClean="0">
                <a:latin typeface="+mn-lt"/>
              </a:rPr>
              <a:t>)</a:t>
            </a:r>
            <a:endParaRPr lang="ru-RU" sz="3200" dirty="0">
              <a:latin typeface="+mn-lt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Объектный</a:t>
            </a:r>
            <a:r>
              <a:rPr lang="en-US" sz="3200" dirty="0" smtClean="0">
                <a:latin typeface="+mn-lt"/>
              </a:rPr>
              <a:t> (object case)</a:t>
            </a:r>
            <a:endParaRPr lang="ru-RU" sz="3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5CB0E-F5A7-4086-A86F-ACD3D2E124EA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9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  <p:bldP spid="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050213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Морфологические характеристики</a:t>
            </a:r>
          </a:p>
        </p:txBody>
      </p:sp>
      <p:sp>
        <p:nvSpPr>
          <p:cNvPr id="13414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900113" y="2420938"/>
            <a:ext cx="741630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Число существительного и </a:t>
            </a:r>
            <a:r>
              <a:rPr lang="ru-RU" sz="3600" b="1" dirty="0" smtClean="0">
                <a:latin typeface="+mn-lt"/>
              </a:rPr>
              <a:t>глагола (</a:t>
            </a:r>
            <a:r>
              <a:rPr lang="en-US" sz="3600" b="1" dirty="0" smtClean="0">
                <a:latin typeface="+mn-lt"/>
              </a:rPr>
              <a:t>number)</a:t>
            </a:r>
            <a:endParaRPr lang="ru-RU" sz="3600" b="1" dirty="0">
              <a:latin typeface="+mn-lt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195513" y="1719870"/>
            <a:ext cx="4897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Английский язык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691680" y="3573463"/>
            <a:ext cx="6192688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Единственное</a:t>
            </a:r>
            <a:r>
              <a:rPr lang="en-US" sz="3200" dirty="0" smtClean="0">
                <a:latin typeface="+mn-lt"/>
              </a:rPr>
              <a:t> (singular number)</a:t>
            </a:r>
            <a:endParaRPr lang="ru-RU" sz="3200" dirty="0">
              <a:latin typeface="+mn-lt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Множественное</a:t>
            </a:r>
            <a:r>
              <a:rPr lang="en-US" sz="3200" dirty="0" smtClean="0">
                <a:latin typeface="+mn-lt"/>
              </a:rPr>
              <a:t> (plural number)</a:t>
            </a:r>
            <a:endParaRPr lang="ru-RU" sz="3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57EFA-2E6C-4A87-AB2A-62DF7D8DDE8E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656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Морфологические характеристики</a:t>
            </a:r>
            <a:endParaRPr lang="ru-RU" sz="3400" dirty="0" smtClean="0">
              <a:solidFill>
                <a:schemeClr val="tx1"/>
              </a:solidFill>
            </a:endParaRPr>
          </a:p>
        </p:txBody>
      </p:sp>
      <p:sp>
        <p:nvSpPr>
          <p:cNvPr id="13619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900113" y="2420938"/>
            <a:ext cx="7918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 smtClean="0">
                <a:latin typeface="+mn-lt"/>
              </a:rPr>
              <a:t>Степен</a:t>
            </a:r>
            <a:r>
              <a:rPr lang="ru-RU" sz="3600" b="1" dirty="0">
                <a:latin typeface="+mn-lt"/>
              </a:rPr>
              <a:t>ь</a:t>
            </a:r>
            <a:r>
              <a:rPr lang="ru-RU" sz="3600" b="1" dirty="0" smtClean="0">
                <a:latin typeface="+mn-lt"/>
              </a:rPr>
              <a:t> </a:t>
            </a:r>
            <a:r>
              <a:rPr lang="ru-RU" sz="3600" b="1" dirty="0">
                <a:latin typeface="+mn-lt"/>
              </a:rPr>
              <a:t>сравнения </a:t>
            </a:r>
            <a:r>
              <a:rPr lang="ru-RU" sz="3600" b="1" dirty="0" smtClean="0">
                <a:latin typeface="+mn-lt"/>
              </a:rPr>
              <a:t>прилагательного</a:t>
            </a:r>
            <a:endParaRPr lang="en-US" sz="3600" b="1" dirty="0" smtClean="0"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 smtClean="0">
                <a:latin typeface="+mn-lt"/>
              </a:rPr>
              <a:t>и наречия</a:t>
            </a:r>
            <a:r>
              <a:rPr lang="en-US" sz="3600" b="1" dirty="0" smtClean="0">
                <a:latin typeface="+mn-lt"/>
              </a:rPr>
              <a:t> (degree of comparison)</a:t>
            </a:r>
            <a:endParaRPr lang="ru-RU" sz="3600" b="1" dirty="0">
              <a:latin typeface="+mn-lt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195513" y="1700213"/>
            <a:ext cx="4897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Английский язык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043608" y="3645024"/>
            <a:ext cx="712879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положительная</a:t>
            </a:r>
            <a:r>
              <a:rPr lang="en-US" sz="3200" dirty="0" smtClean="0">
                <a:latin typeface="+mn-lt"/>
              </a:rPr>
              <a:t> (positive degree)</a:t>
            </a:r>
            <a:endParaRPr lang="ru-RU" sz="3200" dirty="0">
              <a:latin typeface="+mn-lt"/>
            </a:endParaRPr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сравнительная</a:t>
            </a:r>
            <a:r>
              <a:rPr lang="en-US" sz="3200" dirty="0" smtClean="0">
                <a:latin typeface="+mn-lt"/>
              </a:rPr>
              <a:t> (comparative degree)</a:t>
            </a:r>
            <a:endParaRPr lang="ru-RU" sz="3200" dirty="0">
              <a:latin typeface="+mn-lt"/>
            </a:endParaRPr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превосходная</a:t>
            </a:r>
            <a:r>
              <a:rPr lang="en-US" sz="3200" dirty="0" smtClean="0">
                <a:latin typeface="+mn-lt"/>
              </a:rPr>
              <a:t> (superlative degree)</a:t>
            </a:r>
            <a:endParaRPr lang="ru-RU" sz="3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1C5A4-71EB-4AF9-8DB8-D6C74F930E9F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95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Морфологические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характеристики</a:t>
            </a:r>
          </a:p>
        </p:txBody>
      </p:sp>
      <p:sp>
        <p:nvSpPr>
          <p:cNvPr id="1382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83568" y="2204864"/>
            <a:ext cx="8134995" cy="86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Репрезентация </a:t>
            </a:r>
            <a:r>
              <a:rPr lang="ru-RU" sz="3600" b="1" dirty="0" smtClean="0">
                <a:latin typeface="+mn-lt"/>
              </a:rPr>
              <a:t>глагола</a:t>
            </a:r>
            <a:r>
              <a:rPr lang="en-US" sz="3600" b="1" dirty="0" smtClean="0">
                <a:latin typeface="+mn-lt"/>
              </a:rPr>
              <a:t> (representation)</a:t>
            </a:r>
            <a:endParaRPr lang="ru-RU" sz="3600" b="1" dirty="0">
              <a:latin typeface="+mn-lt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195513" y="1412776"/>
            <a:ext cx="4897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Английский язык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755576" y="2924944"/>
            <a:ext cx="792088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о</a:t>
            </a:r>
            <a:r>
              <a:rPr lang="ru-RU" sz="3200" dirty="0" smtClean="0">
                <a:latin typeface="+mn-lt"/>
              </a:rPr>
              <a:t>сновная форма</a:t>
            </a:r>
            <a:r>
              <a:rPr lang="en-US" sz="3200" dirty="0" smtClean="0">
                <a:latin typeface="+mn-lt"/>
              </a:rPr>
              <a:t> (main form)</a:t>
            </a:r>
            <a:endParaRPr lang="ru-RU" sz="3200" dirty="0">
              <a:latin typeface="+mn-lt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активное причастие</a:t>
            </a:r>
            <a:r>
              <a:rPr lang="en-US" sz="3200" dirty="0" smtClean="0">
                <a:latin typeface="+mn-lt"/>
              </a:rPr>
              <a:t> (</a:t>
            </a:r>
            <a:r>
              <a:rPr lang="en-US" sz="3200" dirty="0" smtClean="0"/>
              <a:t>active participle)</a:t>
            </a:r>
            <a:endParaRPr lang="en-US" sz="3200" dirty="0" smtClean="0">
              <a:latin typeface="+mn-lt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/>
              <a:t>пассивное</a:t>
            </a:r>
            <a:r>
              <a:rPr lang="en-US" sz="3200" dirty="0" smtClean="0"/>
              <a:t> </a:t>
            </a:r>
            <a:r>
              <a:rPr lang="en-US" sz="3200" dirty="0" err="1" smtClean="0"/>
              <a:t>причастие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+mn-lt"/>
              </a:rPr>
              <a:t>(passive participle)</a:t>
            </a:r>
            <a:endParaRPr lang="ru-RU" sz="3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C0750-C2C6-4502-9091-5A356BBE3D64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4725144"/>
            <a:ext cx="7272808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NB: 1. </a:t>
            </a:r>
            <a:r>
              <a:rPr lang="ru-RU" sz="2000" dirty="0"/>
              <a:t>Инфинитивы (</a:t>
            </a:r>
            <a:r>
              <a:rPr lang="en-US" sz="2000" dirty="0"/>
              <a:t>infinitives) </a:t>
            </a:r>
            <a:r>
              <a:rPr lang="ru-RU" sz="2000" dirty="0"/>
              <a:t>и личные формы </a:t>
            </a:r>
            <a:r>
              <a:rPr lang="en-US" sz="2000" dirty="0"/>
              <a:t>(finite forms) </a:t>
            </a:r>
            <a:r>
              <a:rPr lang="ru-RU" sz="2000" dirty="0"/>
              <a:t>– выходят за пределы категории репрезентации. Это характеристики, появляющиеся при обработке текста позднее</a:t>
            </a:r>
            <a:r>
              <a:rPr lang="en-US" sz="2000" dirty="0"/>
              <a:t> </a:t>
            </a:r>
            <a:r>
              <a:rPr lang="ru-RU" sz="2000" dirty="0"/>
              <a:t>морфологии.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ru-RU" sz="2000" dirty="0"/>
              <a:t>2. У форм </a:t>
            </a:r>
            <a:r>
              <a:rPr lang="en-US" sz="2000" dirty="0" err="1"/>
              <a:t>prs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pst</a:t>
            </a:r>
            <a:r>
              <a:rPr lang="en-US" sz="2000" dirty="0"/>
              <a:t> </a:t>
            </a:r>
            <a:r>
              <a:rPr lang="ru-RU" sz="2000" dirty="0"/>
              <a:t>не указывается </a:t>
            </a:r>
            <a:r>
              <a:rPr lang="en-US" sz="2000" dirty="0"/>
              <a:t>main </a:t>
            </a:r>
            <a:r>
              <a:rPr lang="en-US" sz="2000" dirty="0" smtClean="0"/>
              <a:t>form.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6137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050213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Морфологические характеристики</a:t>
            </a:r>
          </a:p>
        </p:txBody>
      </p:sp>
      <p:sp>
        <p:nvSpPr>
          <p:cNvPr id="1402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900113" y="2420938"/>
            <a:ext cx="741630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Время </a:t>
            </a:r>
            <a:r>
              <a:rPr lang="ru-RU" sz="3600" b="1" dirty="0" smtClean="0">
                <a:latin typeface="+mn-lt"/>
              </a:rPr>
              <a:t>глагола</a:t>
            </a:r>
            <a:r>
              <a:rPr lang="en-US" sz="3600" b="1" dirty="0" smtClean="0">
                <a:latin typeface="+mn-lt"/>
              </a:rPr>
              <a:t> (tense)</a:t>
            </a:r>
            <a:endParaRPr lang="ru-RU" sz="3600" b="1" dirty="0">
              <a:latin typeface="+mn-lt"/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195513" y="1700213"/>
            <a:ext cx="4897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Английский язык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900113" y="3573463"/>
            <a:ext cx="741630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н</a:t>
            </a:r>
            <a:r>
              <a:rPr lang="ru-RU" sz="3200" dirty="0" smtClean="0">
                <a:latin typeface="+mn-lt"/>
              </a:rPr>
              <a:t>епрошедшее</a:t>
            </a:r>
            <a:r>
              <a:rPr lang="en-US" sz="3200" dirty="0" smtClean="0">
                <a:latin typeface="+mn-lt"/>
              </a:rPr>
              <a:t> (non-past/present tense)</a:t>
            </a:r>
            <a:endParaRPr lang="ru-RU" sz="3200" dirty="0">
              <a:latin typeface="+mn-lt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п</a:t>
            </a:r>
            <a:r>
              <a:rPr lang="ru-RU" sz="3200" dirty="0" smtClean="0">
                <a:latin typeface="+mn-lt"/>
              </a:rPr>
              <a:t>рошедшее</a:t>
            </a:r>
            <a:r>
              <a:rPr lang="en-US" sz="3200" dirty="0" smtClean="0">
                <a:latin typeface="+mn-lt"/>
              </a:rPr>
              <a:t> (past tense)</a:t>
            </a:r>
            <a:endParaRPr lang="ru-RU" sz="3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61AB-52FF-445F-96C5-4E1ADB6C9D01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9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400" dirty="0" smtClean="0">
                <a:solidFill>
                  <a:schemeClr val="tx1"/>
                </a:solidFill>
              </a:rPr>
              <a:t>Морфологические характеристики</a:t>
            </a:r>
          </a:p>
        </p:txBody>
      </p:sp>
      <p:sp>
        <p:nvSpPr>
          <p:cNvPr id="14233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900113" y="2420938"/>
            <a:ext cx="741630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Лицо </a:t>
            </a:r>
            <a:r>
              <a:rPr lang="ru-RU" sz="3600" b="1" dirty="0" smtClean="0">
                <a:latin typeface="+mn-lt"/>
              </a:rPr>
              <a:t>глагола</a:t>
            </a:r>
            <a:r>
              <a:rPr lang="en-US" sz="3600" b="1" dirty="0" smtClean="0">
                <a:latin typeface="+mn-lt"/>
              </a:rPr>
              <a:t> (person)</a:t>
            </a:r>
            <a:endParaRPr lang="ru-RU" sz="3600" b="1" dirty="0">
              <a:latin typeface="+mn-lt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195513" y="1700213"/>
            <a:ext cx="4897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Английский язык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752" y="3573463"/>
            <a:ext cx="4968156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п</a:t>
            </a:r>
            <a:r>
              <a:rPr lang="ru-RU" sz="3200" dirty="0" smtClean="0">
                <a:latin typeface="+mn-lt"/>
              </a:rPr>
              <a:t>ервое</a:t>
            </a:r>
            <a:r>
              <a:rPr lang="en-US" sz="3200" dirty="0" smtClean="0">
                <a:latin typeface="+mn-lt"/>
              </a:rPr>
              <a:t> (first person)</a:t>
            </a:r>
            <a:endParaRPr lang="ru-RU" sz="3200" dirty="0">
              <a:latin typeface="+mn-lt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торое</a:t>
            </a:r>
            <a:r>
              <a:rPr lang="en-US" sz="3200" dirty="0" smtClean="0">
                <a:latin typeface="+mn-lt"/>
              </a:rPr>
              <a:t> (second person)</a:t>
            </a:r>
            <a:endParaRPr lang="ru-RU" sz="3200" dirty="0">
              <a:latin typeface="+mn-lt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т</a:t>
            </a:r>
            <a:r>
              <a:rPr lang="ru-RU" sz="3200" dirty="0" smtClean="0">
                <a:latin typeface="+mn-lt"/>
              </a:rPr>
              <a:t>ретье</a:t>
            </a:r>
            <a:r>
              <a:rPr lang="en-US" sz="3200" dirty="0" smtClean="0">
                <a:latin typeface="+mn-lt"/>
              </a:rPr>
              <a:t> (third person)</a:t>
            </a:r>
            <a:endParaRPr lang="ru-RU" sz="3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AA920-4033-4B48-B0C2-A142E729959B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87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50212" cy="8064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dirty="0" smtClean="0"/>
              <a:t>Аналитические формы слов</a:t>
            </a:r>
          </a:p>
        </p:txBody>
      </p:sp>
      <p:sp>
        <p:nvSpPr>
          <p:cNvPr id="14438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900113" y="2204864"/>
            <a:ext cx="79184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3600" b="1" dirty="0">
                <a:latin typeface="+mn-lt"/>
              </a:rPr>
              <a:t>Будущее время: </a:t>
            </a:r>
            <a:r>
              <a:rPr lang="ru-RU" sz="3600" b="1" i="1" dirty="0">
                <a:latin typeface="+mn-lt"/>
              </a:rPr>
              <a:t>Буду работать</a:t>
            </a:r>
            <a:endParaRPr lang="ru-RU" sz="3600" dirty="0">
              <a:latin typeface="+mn-lt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50825" y="3213100"/>
            <a:ext cx="86423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400" dirty="0">
              <a:latin typeface="Arial" charset="0"/>
            </a:endParaRPr>
          </a:p>
          <a:p>
            <a:r>
              <a:rPr lang="ru-RU" sz="2400" dirty="0">
                <a:latin typeface="Arial" charset="0"/>
              </a:rPr>
              <a:t> </a:t>
            </a:r>
            <a:r>
              <a:rPr lang="ru-RU" sz="3000" dirty="0">
                <a:latin typeface="+mn-lt"/>
              </a:rPr>
              <a:t>1.1   БЫТЬ               </a:t>
            </a:r>
            <a:r>
              <a:rPr lang="ru-RU" sz="3000" dirty="0" smtClean="0">
                <a:latin typeface="+mn-lt"/>
              </a:rPr>
              <a:t>V,НЕПРОШ,ЕД,ИЗЪЯВ,1-Л,НЕСОВ</a:t>
            </a:r>
            <a:endParaRPr lang="ru-RU" sz="3000" dirty="0">
              <a:latin typeface="+mn-lt"/>
            </a:endParaRPr>
          </a:p>
          <a:p>
            <a:r>
              <a:rPr lang="ru-RU" sz="3000" dirty="0">
                <a:latin typeface="+mn-lt"/>
              </a:rPr>
              <a:t> 2.1   РАБОТАТЬ       </a:t>
            </a:r>
            <a:r>
              <a:rPr lang="ru-RU" sz="3000" dirty="0" smtClean="0">
                <a:latin typeface="+mn-lt"/>
              </a:rPr>
              <a:t>V,ИНФ,НЕСОВ</a:t>
            </a:r>
            <a:endParaRPr lang="ru-RU" sz="30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x-none" smtClean="0"/>
              <a:t>16.02.2017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80EFB-6AC8-470B-A598-4D776D3509D2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5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4015</Words>
  <Application>Microsoft Macintosh PowerPoint</Application>
  <PresentationFormat>Экран (4:3)</PresentationFormat>
  <Paragraphs>933</Paragraphs>
  <Slides>101</Slides>
  <Notes>87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101</vt:i4>
      </vt:variant>
    </vt:vector>
  </HeadingPairs>
  <TitlesOfParts>
    <vt:vector size="103" baseType="lpstr">
      <vt:lpstr>Тема Office</vt:lpstr>
      <vt:lpstr>Документ</vt:lpstr>
      <vt:lpstr>Правиловый машинный перевод: краткий курс A concise course in rule-based machine translation</vt:lpstr>
      <vt:lpstr>План</vt:lpstr>
      <vt:lpstr>Предыстория</vt:lpstr>
      <vt:lpstr>Предыстория</vt:lpstr>
      <vt:lpstr>Джорджтаунский эксперимент</vt:lpstr>
      <vt:lpstr>Джорджтаунский эксперимент: IBM-701</vt:lpstr>
      <vt:lpstr>Джорджтаунский эксперимент: IBM-701</vt:lpstr>
      <vt:lpstr>Джорджтаунский эксперимент</vt:lpstr>
      <vt:lpstr>Джорджтаунский эксперимент</vt:lpstr>
      <vt:lpstr>Джорджтаунский эксперимент</vt:lpstr>
      <vt:lpstr>Джорджтаунский эксперимент</vt:lpstr>
      <vt:lpstr>Джорджтаунский эксперимент </vt:lpstr>
      <vt:lpstr>Джорджтаунский эксперимент и сегодняшний день: ЭТАП-3, 2015</vt:lpstr>
      <vt:lpstr>Джорджтаунский эксперимент и сегодняшний день: ЭТАП-3, 2017</vt:lpstr>
      <vt:lpstr>Джорджтаунский эксперимент и сегодняшний день: Google Translate, 2015</vt:lpstr>
      <vt:lpstr>Джорджтаунский эксперимент и сегодняшний день: Google Translate, 2016-17</vt:lpstr>
      <vt:lpstr>Джорджтаунский эксперимент и сегодняшний день: Yandex Translate, 2017</vt:lpstr>
      <vt:lpstr>Джорджтаунский эксперимент: пресса</vt:lpstr>
      <vt:lpstr>Начало машинного перевода в СССР и России </vt:lpstr>
      <vt:lpstr>Начало машинного перевода в СССР и России </vt:lpstr>
      <vt:lpstr>Начало машинного перевода в СССР и России </vt:lpstr>
      <vt:lpstr>Начало машинного перевода в СССР и России </vt:lpstr>
      <vt:lpstr>ALPAC report</vt:lpstr>
      <vt:lpstr>Выступления Й.Бар-Хиллела</vt:lpstr>
      <vt:lpstr>Выступления Й.Бар-Хиллела</vt:lpstr>
      <vt:lpstr>Машинный перевод в мире</vt:lpstr>
      <vt:lpstr>Машинный перевод в СССР и России </vt:lpstr>
      <vt:lpstr>Теория «Смысл  Текст» И.А. Мельчука</vt:lpstr>
      <vt:lpstr>Теория интегрального описания языка Ю.Д.Апресяна</vt:lpstr>
      <vt:lpstr>Язык есть универсальный преобразователь из смыслов в тексты и обратно</vt:lpstr>
      <vt:lpstr>Наблюдаемый текст и ненаблюдаемый смысл</vt:lpstr>
      <vt:lpstr>Смысл – конструкт, представление на специальном семантическом языке</vt:lpstr>
      <vt:lpstr>Направление преобразования, осуществляемого языком</vt:lpstr>
      <vt:lpstr>фонетический морфологический синтаксический семантический</vt:lpstr>
      <vt:lpstr> поверхностно-морфологический глубинно-морфологический поверхностно-синтаксический глубинно-синтаксический </vt:lpstr>
      <vt:lpstr> семантический:  поверхностная семантика (Апресян 1980)  глубинная семантика</vt:lpstr>
      <vt:lpstr>Диалог vs. перевод</vt:lpstr>
      <vt:lpstr>Основные подходы компьютерной лингвистики к машинному переводу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системы МП ЭТАП-3. 1. Множественный перевод</vt:lpstr>
      <vt:lpstr>Неоднозначное английское предложение</vt:lpstr>
      <vt:lpstr>Первый вариант древесной СинтС</vt:lpstr>
      <vt:lpstr>Второй вариант древесной СинтС</vt:lpstr>
      <vt:lpstr>Неоднозначное русское предложение</vt:lpstr>
      <vt:lpstr>Первый вариант СинтС</vt:lpstr>
      <vt:lpstr>Второй вариант СинтС</vt:lpstr>
      <vt:lpstr>Особенности системы МП ЭТАП-3.  2. Интерактивность</vt:lpstr>
      <vt:lpstr>Самонастройка: грамматика и словарь</vt:lpstr>
      <vt:lpstr>Морфологический анализ</vt:lpstr>
      <vt:lpstr>Морфологический анализ</vt:lpstr>
      <vt:lpstr>Глубинный морфологический анализ</vt:lpstr>
      <vt:lpstr>(Глубинный) морфологический анализ</vt:lpstr>
      <vt:lpstr>Морфологический анализ</vt:lpstr>
      <vt:lpstr>Морфологический анализ</vt:lpstr>
      <vt:lpstr>Морфологическая структура предложения</vt:lpstr>
      <vt:lpstr>Морфологическая структура предложения</vt:lpstr>
      <vt:lpstr>Морфологические характеристики и морфологические категории</vt:lpstr>
      <vt:lpstr>Морфологические категории</vt:lpstr>
      <vt:lpstr>Части речи в русском языке</vt:lpstr>
      <vt:lpstr>Части речи</vt:lpstr>
      <vt:lpstr>Части речи в английском языке</vt:lpstr>
      <vt:lpstr>Морфологические категории</vt:lpstr>
      <vt:lpstr>Словоизменительные морфологические категории для частей речи</vt:lpstr>
      <vt:lpstr>Презентация PowerPoint</vt:lpstr>
      <vt:lpstr>Морфологические категории частей речи</vt:lpstr>
      <vt:lpstr>Морфологические категории частей речи</vt:lpstr>
      <vt:lpstr>Презентация PowerPoint</vt:lpstr>
      <vt:lpstr>Морфологические категории частей речи</vt:lpstr>
      <vt:lpstr>Морфологические категории частей речи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Морфологические характеристики</vt:lpstr>
      <vt:lpstr>Аналитические формы слов</vt:lpstr>
      <vt:lpstr>Аналитические формы слов:  дальнейшая судьба при обработке</vt:lpstr>
      <vt:lpstr>Аналитические формы слов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перевод:  успехи, неудачи, надежды.</dc:title>
  <dc:creator>Leonid Iomdin</dc:creator>
  <cp:lastModifiedBy>Leonid Iomdin</cp:lastModifiedBy>
  <cp:revision>117</cp:revision>
  <dcterms:created xsi:type="dcterms:W3CDTF">2012-11-11T09:14:23Z</dcterms:created>
  <dcterms:modified xsi:type="dcterms:W3CDTF">2017-02-17T06:03:05Z</dcterms:modified>
</cp:coreProperties>
</file>