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6" r:id="rId1"/>
  </p:sldMasterIdLst>
  <p:notesMasterIdLst>
    <p:notesMasterId r:id="rId86"/>
  </p:notesMasterIdLst>
  <p:handoutMasterIdLst>
    <p:handoutMasterId r:id="rId87"/>
  </p:handout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3" r:id="rId21"/>
    <p:sldId id="432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75" r:id="rId42"/>
    <p:sldId id="476" r:id="rId43"/>
    <p:sldId id="477" r:id="rId44"/>
    <p:sldId id="478" r:id="rId45"/>
    <p:sldId id="479" r:id="rId46"/>
    <p:sldId id="480" r:id="rId47"/>
    <p:sldId id="481" r:id="rId48"/>
    <p:sldId id="482" r:id="rId49"/>
    <p:sldId id="483" r:id="rId50"/>
    <p:sldId id="484" r:id="rId51"/>
    <p:sldId id="485" r:id="rId52"/>
    <p:sldId id="486" r:id="rId53"/>
    <p:sldId id="487" r:id="rId54"/>
    <p:sldId id="488" r:id="rId55"/>
    <p:sldId id="489" r:id="rId56"/>
    <p:sldId id="490" r:id="rId57"/>
    <p:sldId id="491" r:id="rId58"/>
    <p:sldId id="492" r:id="rId59"/>
    <p:sldId id="493" r:id="rId60"/>
    <p:sldId id="494" r:id="rId61"/>
    <p:sldId id="495" r:id="rId62"/>
    <p:sldId id="496" r:id="rId63"/>
    <p:sldId id="497" r:id="rId64"/>
    <p:sldId id="498" r:id="rId65"/>
    <p:sldId id="499" r:id="rId66"/>
    <p:sldId id="500" r:id="rId67"/>
    <p:sldId id="501" r:id="rId68"/>
    <p:sldId id="502" r:id="rId69"/>
    <p:sldId id="503" r:id="rId70"/>
    <p:sldId id="504" r:id="rId71"/>
    <p:sldId id="505" r:id="rId72"/>
    <p:sldId id="506" r:id="rId73"/>
    <p:sldId id="507" r:id="rId74"/>
    <p:sldId id="508" r:id="rId75"/>
    <p:sldId id="509" r:id="rId76"/>
    <p:sldId id="510" r:id="rId77"/>
    <p:sldId id="511" r:id="rId78"/>
    <p:sldId id="512" r:id="rId79"/>
    <p:sldId id="513" r:id="rId80"/>
    <p:sldId id="514" r:id="rId81"/>
    <p:sldId id="515" r:id="rId82"/>
    <p:sldId id="516" r:id="rId83"/>
    <p:sldId id="517" r:id="rId84"/>
    <p:sldId id="518" r:id="rId8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id Iomd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1" autoAdjust="0"/>
  </p:normalViewPr>
  <p:slideViewPr>
    <p:cSldViewPr>
      <p:cViewPr>
        <p:scale>
          <a:sx n="100" d="100"/>
          <a:sy n="100" d="100"/>
        </p:scale>
        <p:origin x="-70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27C1-82F7-4A51-9401-2B13EF0CB5D8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8616E-4B90-4954-AAE1-6E67C172E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02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EC44-842F-4AB0-BB21-AAB15498E991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116C-B7CE-4A89-9966-8E737C58F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6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E9E6FF-53ED-406F-A401-173FDB022155}" type="slidenum">
              <a:rPr lang="ru-RU" b="0" smtClean="0"/>
              <a:pPr eaLnBrk="1" hangingPunct="1"/>
              <a:t>2</a:t>
            </a:fld>
            <a:endParaRPr lang="ru-RU" b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19039-897F-4DC7-A934-B3333671EEC1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F7D6D-E519-410E-A966-4677FD63F382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F7D6D-E519-410E-A966-4677FD63F382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7B5AB-8AFC-414B-AE94-C82B3EB4C3FC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8874B-A6A3-453A-A2C0-F494FE1FA10A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00AA8-CB80-41A8-8802-3496957B59E5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2EE82-C58D-45FF-AABD-16C3A5366D86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65566-D283-4A14-AB40-69701DD3EBEE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D7834-7539-44D5-92A2-A49E2E472EDF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A7AAE98-ECDC-498A-8319-0CD5B1100CA7}" type="slidenum">
              <a:rPr lang="ru-RU" altLang="ru-RU" sz="1200">
                <a:latin typeface="Arial" charset="0"/>
              </a:rPr>
              <a:pPr algn="r"/>
              <a:t>20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E9E6FF-53ED-406F-A401-173FDB022155}" type="slidenum">
              <a:rPr lang="ru-RU" b="0" smtClean="0"/>
              <a:pPr eaLnBrk="1" hangingPunct="1"/>
              <a:t>3</a:t>
            </a:fld>
            <a:endParaRPr lang="ru-RU" b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0253B-79DD-4A57-8ADF-F51979AB51B1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721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DD748-D0DB-4270-A9ED-E1080837CD7E}" type="slidenum">
              <a:rPr lang="ru-RU" smtClean="0"/>
              <a:pPr/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69636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B211C97E-0F4A-4E05-A883-3AC0FA9E06E2}" type="slidenum">
              <a:rPr lang="ru-RU" sz="1200" smtClean="0">
                <a:solidFill>
                  <a:prstClr val="black"/>
                </a:solidFill>
                <a:latin typeface="Arial" charset="0"/>
              </a:rPr>
              <a:pPr algn="r" eaLnBrk="1" hangingPunct="1"/>
              <a:t>24</a:t>
            </a:fld>
            <a:endParaRPr lang="ru-RU" sz="1200" smtClean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1315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3BBF0-5D55-4098-A085-4D187EC268BD}" type="slidenum">
              <a:rPr lang="ru-RU" smtClean="0"/>
              <a:pPr/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417F5-2E4C-417F-A587-9D02CC01E616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752AC-B8DA-4163-AD9B-2D88BB9EE4E6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11042E58-65C2-4EEF-8785-D6DCB3E29761}" type="slidenum">
              <a:rPr lang="ru-RU" altLang="ru-RU" sz="1200">
                <a:latin typeface="Arial" charset="0"/>
              </a:rPr>
              <a:pPr algn="r" eaLnBrk="1" hangingPunct="1"/>
              <a:t>30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11042E58-65C2-4EEF-8785-D6DCB3E29761}" type="slidenum">
              <a:rPr lang="ru-RU" altLang="ru-RU" sz="1200">
                <a:latin typeface="Arial" charset="0"/>
              </a:rPr>
              <a:pPr algn="r" eaLnBrk="1" hangingPunct="1"/>
              <a:t>31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F26A59-D75D-44B6-8932-4CB5195D3D42}" type="slidenum">
              <a:rPr lang="ru-RU" b="0" smtClean="0"/>
              <a:pPr eaLnBrk="1" hangingPunct="1"/>
              <a:t>4</a:t>
            </a:fld>
            <a:endParaRPr lang="ru-RU" b="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11042E58-65C2-4EEF-8785-D6DCB3E29761}" type="slidenum">
              <a:rPr lang="ru-RU" altLang="ru-RU" sz="1200">
                <a:latin typeface="Arial" charset="0"/>
              </a:rPr>
              <a:pPr algn="r" eaLnBrk="1" hangingPunct="1"/>
              <a:t>32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11042E58-65C2-4EEF-8785-D6DCB3E29761}" type="slidenum">
              <a:rPr lang="ru-RU" altLang="ru-RU" sz="1200">
                <a:latin typeface="Arial" charset="0"/>
              </a:rPr>
              <a:pPr algn="r" eaLnBrk="1" hangingPunct="1"/>
              <a:t>33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A7935-DC55-40D4-9504-0548E5739341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CC849-AC7F-4F16-8E4B-21294A989EF0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4946E-0968-4DA9-A984-26E3F2CA2F44}" type="slidenum">
              <a:rPr lang="ru-RU" smtClean="0"/>
              <a:pPr/>
              <a:t>36</a:t>
            </a:fld>
            <a:endParaRPr lang="ru-RU" smtClean="0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3E50B-901A-45A4-8829-8A5293A4E687}" type="slidenum">
              <a:rPr lang="ru-RU" smtClean="0"/>
              <a:pPr/>
              <a:t>37</a:t>
            </a:fld>
            <a:endParaRPr lang="ru-RU" smtClean="0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C7F66-3AD0-4E64-87CA-762F2913C3D1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19167-0836-4C4A-BB38-7B882B788371}" type="slidenum">
              <a:rPr lang="ru-RU" smtClean="0"/>
              <a:pPr/>
              <a:t>39</a:t>
            </a:fld>
            <a:endParaRPr lang="ru-RU" smtClean="0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9A239-DBA6-4F8D-B23A-E1691C6E300B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B462D-B596-4F6B-9258-A06DBB44A4A1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F6D8A4-1852-42EF-ACAD-B00456BD1914}" type="slidenum">
              <a:rPr lang="ru-RU" b="0" smtClean="0"/>
              <a:pPr eaLnBrk="1" hangingPunct="1"/>
              <a:t>5</a:t>
            </a:fld>
            <a:endParaRPr lang="ru-RU" b="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7AA7A-EFCF-47F7-9FC6-4DA06F315447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B0033-483A-4060-BD80-86A6EFD2C468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CD2FC-C210-4AD2-AAF1-969CB34ECA77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820D43-B684-45AE-B486-BCD221FDB1E9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A71395EE-2D27-467F-826E-59D601AAEBBE}" type="slidenum">
              <a:rPr lang="ru-RU" sz="1200">
                <a:latin typeface="Arial" charset="0"/>
              </a:rPr>
              <a:pPr algn="r" eaLnBrk="1" hangingPunct="1"/>
              <a:t>46</a:t>
            </a:fld>
            <a:endParaRPr lang="ru-RU" sz="120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FFC7E7BC-49A8-4E1B-AC5D-6BEBE6108C76}" type="slidenum">
              <a:rPr lang="ru-RU" sz="1200">
                <a:latin typeface="Arial" charset="0"/>
              </a:rPr>
              <a:pPr algn="r" eaLnBrk="1" hangingPunct="1"/>
              <a:t>47</a:t>
            </a:fld>
            <a:endParaRPr lang="ru-RU" sz="120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2AED3D61-C821-469A-8AF5-F87C9B819668}" type="slidenum">
              <a:rPr lang="ru-RU" sz="1200">
                <a:latin typeface="Arial" charset="0"/>
              </a:rPr>
              <a:pPr algn="r" eaLnBrk="1" hangingPunct="1"/>
              <a:t>48</a:t>
            </a:fld>
            <a:endParaRPr lang="ru-RU" sz="120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EF7A9619-A359-4758-B171-DF225088C8F6}" type="slidenum">
              <a:rPr lang="ru-RU" sz="1200">
                <a:latin typeface="Arial" charset="0"/>
              </a:rPr>
              <a:pPr algn="r" eaLnBrk="1" hangingPunct="1"/>
              <a:t>49</a:t>
            </a:fld>
            <a:endParaRPr lang="ru-RU" sz="120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EF7A9619-A359-4758-B171-DF225088C8F6}" type="slidenum">
              <a:rPr lang="ru-RU" sz="1200">
                <a:latin typeface="Arial" charset="0"/>
              </a:rPr>
              <a:pPr algn="r" eaLnBrk="1" hangingPunct="1"/>
              <a:t>50</a:t>
            </a:fld>
            <a:endParaRPr lang="ru-RU" sz="120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EF7A9619-A359-4758-B171-DF225088C8F6}" type="slidenum">
              <a:rPr lang="ru-RU" sz="1200">
                <a:latin typeface="Arial" charset="0"/>
              </a:rPr>
              <a:pPr algn="r" eaLnBrk="1" hangingPunct="1"/>
              <a:t>51</a:t>
            </a:fld>
            <a:endParaRPr lang="ru-RU" sz="120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949D1-CFF5-4748-B0C3-ACE99F30F5C5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D50FE-F03E-453F-B964-BAEF86F756EB}" type="slidenum">
              <a:rPr lang="ru-RU" smtClean="0"/>
              <a:pPr/>
              <a:t>52</a:t>
            </a:fld>
            <a:endParaRPr lang="ru-RU" smtClean="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D50FE-F03E-453F-B964-BAEF86F756EB}" type="slidenum">
              <a:rPr lang="ru-RU" smtClean="0"/>
              <a:pPr/>
              <a:t>53</a:t>
            </a:fld>
            <a:endParaRPr lang="ru-RU" smtClean="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D50FE-F03E-453F-B964-BAEF86F756EB}" type="slidenum">
              <a:rPr lang="ru-RU" smtClean="0"/>
              <a:pPr/>
              <a:t>54</a:t>
            </a:fld>
            <a:endParaRPr lang="ru-RU" smtClean="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913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29EFA-AD97-4E3A-B8CB-1D749598D201}" type="slidenum">
              <a:rPr lang="ru-RU" smtClean="0"/>
              <a:pPr/>
              <a:t>55</a:t>
            </a:fld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6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1187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AD40A-FA56-46F0-BBDC-07AD55B9594B}" type="slidenum">
              <a:rPr lang="ru-RU" smtClean="0"/>
              <a:pPr/>
              <a:t>56</a:t>
            </a:fld>
            <a:endParaRPr lang="ru-R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1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126DB4-42AE-4B22-BA36-8E4B99086DAA}" type="slidenum">
              <a:rPr lang="ru-RU" smtClean="0"/>
              <a:pPr/>
              <a:t>57</a:t>
            </a:fld>
            <a:endParaRPr lang="ru-RU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D1530-41F6-46FD-9635-05DA6C835B69}" type="slidenum">
              <a:rPr lang="ru-RU" smtClean="0"/>
              <a:pPr/>
              <a:t>58</a:t>
            </a:fld>
            <a:endParaRPr lang="ru-RU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D1530-41F6-46FD-9635-05DA6C835B69}" type="slidenum">
              <a:rPr lang="ru-RU" smtClean="0"/>
              <a:pPr/>
              <a:t>59</a:t>
            </a:fld>
            <a:endParaRPr lang="ru-RU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D1530-41F6-46FD-9635-05DA6C835B69}" type="slidenum">
              <a:rPr lang="ru-RU" smtClean="0"/>
              <a:pPr/>
              <a:t>60</a:t>
            </a:fld>
            <a:endParaRPr lang="ru-RU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D1530-41F6-46FD-9635-05DA6C835B69}" type="slidenum">
              <a:rPr lang="ru-RU" smtClean="0"/>
              <a:pPr/>
              <a:t>61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9F5D4-E54B-4144-A264-BD9BFC2101A8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7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29DCE-304A-47F6-8562-6FD1A6748BFC}" type="slidenum">
              <a:rPr lang="ru-RU" smtClean="0"/>
              <a:pPr/>
              <a:t>62</a:t>
            </a:fld>
            <a:endParaRPr lang="ru-RU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5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4C6BA-5E6C-4D34-AD07-2AD85A2722B6}" type="slidenum">
              <a:rPr lang="ru-RU" smtClean="0"/>
              <a:pPr/>
              <a:t>63</a:t>
            </a:fld>
            <a:endParaRPr lang="ru-RU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5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4C6BA-5E6C-4D34-AD07-2AD85A2722B6}" type="slidenum">
              <a:rPr lang="ru-RU" smtClean="0"/>
              <a:pPr/>
              <a:t>64</a:t>
            </a:fld>
            <a:endParaRPr lang="ru-RU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3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070C2E-A146-4087-91DE-4E2F727B9C2D}" type="slidenum">
              <a:rPr lang="ru-RU" sz="1200">
                <a:latin typeface="Arial" charset="0"/>
              </a:rPr>
              <a:pPr algn="r"/>
              <a:t>65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3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070C2E-A146-4087-91DE-4E2F727B9C2D}" type="slidenum">
              <a:rPr lang="ru-RU" sz="1200">
                <a:latin typeface="Arial" charset="0"/>
              </a:rPr>
              <a:pPr algn="r"/>
              <a:t>66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1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E5934A-59AE-4069-8819-BEF31FE351E3}" type="slidenum">
              <a:rPr lang="ru-RU" sz="1200">
                <a:latin typeface="Arial" charset="0"/>
              </a:rPr>
              <a:pPr algn="r"/>
              <a:t>67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19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273D83-1C8C-4F32-9F05-29A3B43E6A3E}" type="slidenum">
              <a:rPr lang="ru-RU" sz="1200">
                <a:latin typeface="Arial" charset="0"/>
              </a:rPr>
              <a:pPr algn="r"/>
              <a:t>68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7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9643CC-D341-4B2C-9457-5304BB55F5D7}" type="slidenum">
              <a:rPr lang="ru-RU" sz="1200">
                <a:latin typeface="Arial" charset="0"/>
              </a:rPr>
              <a:pPr algn="r"/>
              <a:t>69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5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E40B68-9231-45A7-824C-79ADE5B2792B}" type="slidenum">
              <a:rPr lang="ru-RU" sz="1200">
                <a:latin typeface="Arial" charset="0"/>
              </a:rPr>
              <a:pPr algn="r"/>
              <a:t>70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63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187467-6689-498E-970A-752FC0FF6551}" type="slidenum">
              <a:rPr lang="ru-RU" sz="1200">
                <a:latin typeface="Arial" charset="0"/>
              </a:rPr>
              <a:pPr algn="r"/>
              <a:t>71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9F5D4-E54B-4144-A264-BD9BFC2101A8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1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96CAEF-2206-4597-A83A-3BDEE0D9F0CB}" type="slidenum">
              <a:rPr lang="ru-RU" sz="1200">
                <a:latin typeface="Arial" charset="0"/>
              </a:rPr>
              <a:pPr algn="r"/>
              <a:t>72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  <p:sp>
        <p:nvSpPr>
          <p:cNvPr id="107524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FD8ABEB2-BC5E-416C-A72D-E9F6B72CFEFA}" type="slidenum">
              <a:rPr lang="ru-RU" sz="1200">
                <a:latin typeface="Arial" charset="0"/>
              </a:rPr>
              <a:pPr algn="r" eaLnBrk="1" hangingPunct="1"/>
              <a:t>73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BE5AAB-4850-4CC4-86DF-36AF85113EB5}" type="slidenum">
              <a:rPr lang="ru-RU" sz="1200" b="0"/>
              <a:pPr algn="r"/>
              <a:t>74</a:t>
            </a:fld>
            <a:endParaRPr lang="ru-RU" sz="1200" b="0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B2ADD52-A16C-4520-9A87-6AF86FE4745E}" type="slidenum">
              <a:rPr lang="ru-RU" sz="1200" b="0"/>
              <a:pPr algn="r"/>
              <a:t>75</a:t>
            </a:fld>
            <a:endParaRPr lang="ru-RU" sz="1200" b="0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266D84-2CF0-4D2B-88B7-697C8A1B209D}" type="slidenum">
              <a:rPr lang="ru-RU" sz="1200" b="0"/>
              <a:pPr algn="r"/>
              <a:t>77</a:t>
            </a:fld>
            <a:endParaRPr lang="ru-RU" sz="1200" b="0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266D84-2CF0-4D2B-88B7-697C8A1B209D}" type="slidenum">
              <a:rPr lang="ru-RU" sz="1200" b="0"/>
              <a:pPr algn="r"/>
              <a:t>78</a:t>
            </a:fld>
            <a:endParaRPr lang="ru-RU" sz="1200" b="0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266D84-2CF0-4D2B-88B7-697C8A1B209D}" type="slidenum">
              <a:rPr lang="ru-RU" sz="1200" b="0"/>
              <a:pPr algn="r"/>
              <a:t>79</a:t>
            </a:fld>
            <a:endParaRPr lang="ru-RU" sz="1200" b="0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9F5D4-E54B-4144-A264-BD9BFC2101A8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D3A68-720B-4EBD-8B07-325ED4EBDBF3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9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4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1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82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9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8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2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3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8083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000" b="1" dirty="0" err="1" smtClean="0"/>
              <a:t>Правиловый</a:t>
            </a:r>
            <a:r>
              <a:rPr lang="ru-RU" sz="4000" b="1" dirty="0" smtClean="0"/>
              <a:t> </a:t>
            </a:r>
            <a:r>
              <a:rPr lang="ru-RU" sz="4000" b="1" dirty="0"/>
              <a:t>м</a:t>
            </a:r>
            <a:r>
              <a:rPr lang="ru-RU" sz="4000" b="1" dirty="0" smtClean="0"/>
              <a:t>ашинный перевод: краткий курс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A concise course in rule-based machine translation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416824" cy="2095128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Л.Л.Иомдин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Институт проблем передачи информации им.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А.А.Харкевича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РАН;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РГГУ;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Москва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2017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Лекции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3-4.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Синтаксис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84163"/>
            <a:ext cx="8784976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b="1" dirty="0" smtClean="0"/>
              <a:t>Элементы морфологического анализатора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ru-RU" sz="4000" dirty="0">
                <a:cs typeface="Arial" charset="0"/>
              </a:rPr>
              <a:t>Морфологический словарь</a:t>
            </a:r>
          </a:p>
          <a:p>
            <a:pPr eaLnBrk="1" hangingPunct="1">
              <a:buFontTx/>
              <a:buChar char="•"/>
            </a:pPr>
            <a:r>
              <a:rPr lang="ru-RU" sz="4000" dirty="0">
                <a:cs typeface="Arial" charset="0"/>
              </a:rPr>
              <a:t>Стандартные морфологические объекты</a:t>
            </a:r>
          </a:p>
          <a:p>
            <a:pPr eaLnBrk="1" hangingPunct="1">
              <a:buFontTx/>
              <a:buChar char="•"/>
            </a:pPr>
            <a:r>
              <a:rPr lang="ru-RU" sz="4000" dirty="0">
                <a:cs typeface="Arial" charset="0"/>
              </a:rPr>
              <a:t>Алгоритм морфологического анализа</a:t>
            </a:r>
          </a:p>
          <a:p>
            <a:pPr eaLnBrk="1" hangingPunct="1">
              <a:buFontTx/>
              <a:buChar char="•"/>
            </a:pPr>
            <a:r>
              <a:rPr lang="ru-RU" sz="4000" dirty="0">
                <a:cs typeface="Arial" charset="0"/>
              </a:rPr>
              <a:t>Процедуры и программы</a:t>
            </a:r>
          </a:p>
        </p:txBody>
      </p:sp>
      <p:sp>
        <p:nvSpPr>
          <p:cNvPr id="14643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70EA7-8348-454A-848A-F35B409F72AC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36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726362" cy="8778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Морфологический словарь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ENTRY:</a:t>
            </a:r>
            <a:r>
              <a:rPr lang="ru-RU" sz="3600" dirty="0" smtClean="0"/>
              <a:t>КРУЖОК</a:t>
            </a:r>
            <a:r>
              <a:rPr lang="en-US" sz="3600" dirty="0" smtClean="0"/>
              <a:t> </a:t>
            </a:r>
            <a:r>
              <a:rPr lang="en-US" sz="3600" dirty="0" err="1"/>
              <a:t>acct:b</a:t>
            </a:r>
            <a:endParaRPr lang="ru-RU" sz="3600" dirty="0"/>
          </a:p>
          <a:p>
            <a:pPr eaLnBrk="1" hangingPunct="1">
              <a:buFont typeface="Wingdings" pitchFamily="2" charset="2"/>
              <a:buNone/>
            </a:pPr>
            <a:r>
              <a:rPr lang="ru-RU" sz="3600" dirty="0"/>
              <a:t>   </a:t>
            </a:r>
            <a:r>
              <a:rPr lang="ru-RU" sz="3600" dirty="0" err="1"/>
              <a:t>осн:круж</a:t>
            </a:r>
            <a:r>
              <a:rPr lang="ru-RU" sz="3600" dirty="0"/>
              <a:t>(о`)к чер:2 </a:t>
            </a:r>
            <a:r>
              <a:rPr lang="ru-RU" sz="3600" dirty="0" smtClean="0"/>
              <a:t>т:9</a:t>
            </a:r>
            <a:endParaRPr lang="ru-RU" sz="3600" dirty="0"/>
          </a:p>
          <a:p>
            <a:pPr eaLnBrk="1" hangingPunct="1">
              <a:buFont typeface="Wingdings" pitchFamily="2" charset="2"/>
              <a:buNone/>
            </a:pPr>
            <a:r>
              <a:rPr lang="ru-RU" sz="3600" dirty="0"/>
              <a:t>   </a:t>
            </a:r>
            <a:r>
              <a:rPr lang="en-US" sz="3600" dirty="0" err="1"/>
              <a:t>trs:circle</a:t>
            </a: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ENTRY:</a:t>
            </a:r>
            <a:r>
              <a:rPr lang="ru-RU" sz="3600" dirty="0"/>
              <a:t>КРУЖКА  </a:t>
            </a:r>
            <a:r>
              <a:rPr lang="en-US" sz="3600" dirty="0" err="1"/>
              <a:t>acct:a</a:t>
            </a: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   </a:t>
            </a:r>
            <a:r>
              <a:rPr lang="ru-RU" sz="3600" dirty="0" err="1"/>
              <a:t>осн:кру`ж</a:t>
            </a:r>
            <a:r>
              <a:rPr lang="ru-RU" sz="3600" dirty="0"/>
              <a:t>(е)к чер:3 т:4 </a:t>
            </a:r>
            <a:endParaRPr lang="en-US" sz="3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3600" dirty="0" err="1" smtClean="0"/>
              <a:t>trs:mug</a:t>
            </a:r>
            <a:endParaRPr lang="en-US" sz="3600" dirty="0"/>
          </a:p>
        </p:txBody>
      </p:sp>
      <p:sp>
        <p:nvSpPr>
          <p:cNvPr id="15053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FD5D-FB5E-4073-AFDB-7006C689F3E1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04664"/>
            <a:ext cx="7561262" cy="9096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Морфологический словарь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ENTRY:</a:t>
            </a:r>
            <a:r>
              <a:rPr lang="ru-RU" dirty="0"/>
              <a:t>КРУГЛЫЙ  </a:t>
            </a:r>
            <a:r>
              <a:rPr lang="en-US" dirty="0"/>
              <a:t>acct:adj_ac1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ru-RU" dirty="0" err="1"/>
              <a:t>осн:кругл</a:t>
            </a:r>
            <a:r>
              <a:rPr lang="ru-RU" dirty="0"/>
              <a:t> т:211 ф:51 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trs:round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ENTRY:</a:t>
            </a:r>
            <a:r>
              <a:rPr lang="ru-RU" dirty="0"/>
              <a:t>КРУГЛО   </a:t>
            </a:r>
            <a:r>
              <a:rPr lang="en-US" dirty="0" err="1"/>
              <a:t>acct:adv_c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ru-RU" dirty="0" err="1"/>
              <a:t>осн:кругл</a:t>
            </a:r>
            <a:r>
              <a:rPr lang="ru-RU" dirty="0"/>
              <a:t> ф:38  ф:15 ф:52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/>
              <a:t>   </a:t>
            </a:r>
            <a:r>
              <a:rPr lang="en-US" dirty="0" err="1" smtClean="0"/>
              <a:t>trs:roundly</a:t>
            </a:r>
            <a:endParaRPr lang="en-US" dirty="0"/>
          </a:p>
        </p:txBody>
      </p:sp>
      <p:sp>
        <p:nvSpPr>
          <p:cNvPr id="15257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D1EC5-C7F3-42AC-BE49-B7445B92D801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0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366713"/>
            <a:ext cx="7561262" cy="9096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Морфологический словарь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ENTRY:</a:t>
            </a:r>
            <a:r>
              <a:rPr lang="ru-RU" dirty="0"/>
              <a:t>КРАСИВЫЙ </a:t>
            </a:r>
            <a:r>
              <a:rPr lang="en-US" dirty="0" err="1"/>
              <a:t>acct:adj_a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ru-RU" dirty="0" err="1"/>
              <a:t>осн:краси`в</a:t>
            </a:r>
            <a:r>
              <a:rPr lang="ru-RU" dirty="0"/>
              <a:t> т:211  ф:51 </a:t>
            </a:r>
            <a:r>
              <a:rPr lang="ru-RU" dirty="0" err="1"/>
              <a:t>осн:кра`ше</a:t>
            </a:r>
            <a:r>
              <a:rPr lang="ru-RU" dirty="0"/>
              <a:t> </a:t>
            </a:r>
            <a:r>
              <a:rPr lang="ru-RU" dirty="0" err="1"/>
              <a:t>хар</a:t>
            </a:r>
            <a:r>
              <a:rPr lang="ru-RU" dirty="0"/>
              <a:t>:</a:t>
            </a:r>
            <a:r>
              <a:rPr lang="en-US" dirty="0"/>
              <a:t>A,</a:t>
            </a:r>
            <a:r>
              <a:rPr lang="ru-RU" dirty="0"/>
              <a:t>срав  </a:t>
            </a:r>
            <a:r>
              <a:rPr lang="ru-RU" dirty="0" err="1"/>
              <a:t>осн:краси`вше</a:t>
            </a:r>
            <a:r>
              <a:rPr lang="ru-RU" dirty="0"/>
              <a:t> </a:t>
            </a:r>
            <a:r>
              <a:rPr lang="ru-RU" dirty="0" err="1"/>
              <a:t>хар</a:t>
            </a:r>
            <a:r>
              <a:rPr lang="ru-RU" dirty="0"/>
              <a:t>:</a:t>
            </a:r>
            <a:r>
              <a:rPr lang="en-US" dirty="0"/>
              <a:t>A,</a:t>
            </a:r>
            <a:r>
              <a:rPr lang="ru-RU" dirty="0"/>
              <a:t>срав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/>
              <a:t>   </a:t>
            </a:r>
            <a:r>
              <a:rPr lang="en-US" dirty="0" err="1"/>
              <a:t>trs:beautiful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ENTRY:</a:t>
            </a:r>
            <a:r>
              <a:rPr lang="ru-RU" dirty="0"/>
              <a:t>КРАСИВО   </a:t>
            </a:r>
            <a:r>
              <a:rPr lang="en-US" dirty="0" err="1"/>
              <a:t>acct:adv_a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ru-RU" dirty="0" err="1"/>
              <a:t>осн:краси`в</a:t>
            </a:r>
            <a:r>
              <a:rPr lang="ru-RU" dirty="0"/>
              <a:t> ф:15   ф:38  ф:52  </a:t>
            </a:r>
            <a:r>
              <a:rPr lang="ru-RU" dirty="0" err="1"/>
              <a:t>осн:кра`ше</a:t>
            </a:r>
            <a:r>
              <a:rPr lang="ru-RU" dirty="0"/>
              <a:t> </a:t>
            </a:r>
            <a:r>
              <a:rPr lang="ru-RU" dirty="0" err="1"/>
              <a:t>хар</a:t>
            </a:r>
            <a:r>
              <a:rPr lang="ru-RU" dirty="0"/>
              <a:t>:</a:t>
            </a:r>
            <a:r>
              <a:rPr lang="en-US" dirty="0"/>
              <a:t>ADV,</a:t>
            </a:r>
            <a:r>
              <a:rPr lang="ru-RU" dirty="0" smtClean="0"/>
              <a:t>срав</a:t>
            </a:r>
            <a:r>
              <a:rPr lang="en-US" dirty="0" smtClean="0"/>
              <a:t> </a:t>
            </a:r>
            <a:r>
              <a:rPr lang="ru-RU" dirty="0" err="1"/>
              <a:t>осн:краси`вше</a:t>
            </a:r>
            <a:r>
              <a:rPr lang="ru-RU" dirty="0"/>
              <a:t> </a:t>
            </a:r>
            <a:r>
              <a:rPr lang="ru-RU" dirty="0" err="1"/>
              <a:t>хар</a:t>
            </a:r>
            <a:r>
              <a:rPr lang="ru-RU" dirty="0"/>
              <a:t>:</a:t>
            </a:r>
            <a:r>
              <a:rPr lang="en-US" dirty="0" smtClean="0"/>
              <a:t>ADV,</a:t>
            </a:r>
            <a:r>
              <a:rPr lang="ru-RU" dirty="0"/>
              <a:t>срав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/>
              <a:t>   </a:t>
            </a:r>
            <a:r>
              <a:rPr lang="en-US" dirty="0" err="1"/>
              <a:t>trs:beautifully</a:t>
            </a:r>
            <a:endParaRPr lang="en-US" dirty="0"/>
          </a:p>
        </p:txBody>
      </p:sp>
      <p:sp>
        <p:nvSpPr>
          <p:cNvPr id="15257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D1EC5-C7F3-42AC-BE49-B7445B92D801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726362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Морфологический словарь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8784976" cy="4896544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000" dirty="0"/>
              <a:t>ENTRY:</a:t>
            </a:r>
            <a:r>
              <a:rPr lang="ru-RU" sz="3000" dirty="0"/>
              <a:t>КРУЖИТЬ1 [НЕСОВ!] </a:t>
            </a:r>
            <a:r>
              <a:rPr lang="en-US" sz="3000" dirty="0" err="1"/>
              <a:t>acct:vn_ct</a:t>
            </a:r>
            <a:endParaRPr lang="en-US" sz="3000" dirty="0"/>
          </a:p>
          <a:p>
            <a:pPr eaLnBrk="1" hangingPunct="1">
              <a:buFont typeface="Wingdings" pitchFamily="2" charset="2"/>
              <a:buNone/>
            </a:pPr>
            <a:r>
              <a:rPr lang="en-US" sz="3000" dirty="0"/>
              <a:t>   </a:t>
            </a:r>
            <a:r>
              <a:rPr lang="ru-RU" sz="3000" dirty="0" err="1"/>
              <a:t>хар</a:t>
            </a:r>
            <a:r>
              <a:rPr lang="ru-RU" sz="3000" dirty="0"/>
              <a:t>:</a:t>
            </a:r>
            <a:r>
              <a:rPr lang="en-US" sz="3000" dirty="0"/>
              <a:t>V,</a:t>
            </a:r>
            <a:r>
              <a:rPr lang="ru-RU" sz="3000" dirty="0" err="1"/>
              <a:t>осн:круж</a:t>
            </a:r>
            <a:r>
              <a:rPr lang="ru-RU" sz="3000" dirty="0"/>
              <a:t> т:353 т:411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3000" dirty="0"/>
              <a:t>|| </a:t>
            </a:r>
            <a:r>
              <a:rPr lang="en-US" sz="3000" dirty="0" err="1"/>
              <a:t>acct:vn_bt</a:t>
            </a:r>
            <a:r>
              <a:rPr lang="en-US" sz="3000" dirty="0"/>
              <a:t>*2 </a:t>
            </a:r>
            <a:r>
              <a:rPr lang="ru-RU" sz="3000" dirty="0" err="1"/>
              <a:t>хар</a:t>
            </a:r>
            <a:r>
              <a:rPr lang="ru-RU" sz="3000" dirty="0"/>
              <a:t>:</a:t>
            </a:r>
            <a:r>
              <a:rPr lang="en-US" sz="3000" dirty="0"/>
              <a:t>V,</a:t>
            </a:r>
            <a:r>
              <a:rPr lang="ru-RU" sz="3000" dirty="0" err="1"/>
              <a:t>осн:круж</a:t>
            </a:r>
            <a:r>
              <a:rPr lang="ru-RU" sz="3000" dirty="0"/>
              <a:t> т:353 т:411 \\с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3000" dirty="0"/>
              <a:t>   </a:t>
            </a:r>
            <a:r>
              <a:rPr lang="en-US" sz="3000" dirty="0" err="1"/>
              <a:t>trs:whirl_about</a:t>
            </a:r>
            <a:endParaRPr lang="en-US" sz="3000" dirty="0"/>
          </a:p>
          <a:p>
            <a:pPr eaLnBrk="1" hangingPunct="1">
              <a:buFont typeface="Wingdings" pitchFamily="2" charset="2"/>
              <a:buNone/>
            </a:pPr>
            <a:endParaRPr lang="en-US" sz="3000" dirty="0"/>
          </a:p>
          <a:p>
            <a:pPr eaLnBrk="1" hangingPunct="1">
              <a:buFont typeface="Wingdings" pitchFamily="2" charset="2"/>
              <a:buNone/>
            </a:pPr>
            <a:r>
              <a:rPr lang="en-US" sz="3000" dirty="0"/>
              <a:t>ENTRY:</a:t>
            </a:r>
            <a:r>
              <a:rPr lang="ru-RU" sz="3000" dirty="0"/>
              <a:t>КРУЖИТЬ2  [НЕСОВ!] </a:t>
            </a:r>
            <a:r>
              <a:rPr lang="en-US" sz="3000" dirty="0" err="1"/>
              <a:t>acct:vn_ct</a:t>
            </a:r>
            <a:endParaRPr lang="en-US" sz="3000" dirty="0"/>
          </a:p>
          <a:p>
            <a:pPr eaLnBrk="1" hangingPunct="1">
              <a:buFont typeface="Wingdings" pitchFamily="2" charset="2"/>
              <a:buNone/>
            </a:pPr>
            <a:r>
              <a:rPr lang="en-US" sz="3000" dirty="0"/>
              <a:t>   </a:t>
            </a:r>
            <a:r>
              <a:rPr lang="ru-RU" sz="3000" dirty="0" err="1"/>
              <a:t>хар</a:t>
            </a:r>
            <a:r>
              <a:rPr lang="ru-RU" sz="3000" dirty="0"/>
              <a:t>:</a:t>
            </a:r>
            <a:r>
              <a:rPr lang="en-US" sz="3000" dirty="0"/>
              <a:t>V,</a:t>
            </a:r>
            <a:r>
              <a:rPr lang="ru-RU" sz="3000" dirty="0" err="1"/>
              <a:t>осн:круж</a:t>
            </a:r>
            <a:r>
              <a:rPr lang="ru-RU" sz="3000" dirty="0"/>
              <a:t> </a:t>
            </a:r>
            <a:r>
              <a:rPr lang="ru-RU" sz="3000" dirty="0" err="1"/>
              <a:t>нет:страд</a:t>
            </a:r>
            <a:r>
              <a:rPr lang="ru-RU" sz="3000" dirty="0"/>
              <a:t> т:353  т:411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3000" dirty="0"/>
              <a:t>|| </a:t>
            </a:r>
            <a:r>
              <a:rPr lang="en-US" sz="3000" dirty="0" err="1"/>
              <a:t>acct:vn_bt</a:t>
            </a:r>
            <a:r>
              <a:rPr lang="en-US" sz="3000" dirty="0"/>
              <a:t>*2 </a:t>
            </a:r>
            <a:r>
              <a:rPr lang="ru-RU" sz="3000" dirty="0" err="1"/>
              <a:t>хар</a:t>
            </a:r>
            <a:r>
              <a:rPr lang="ru-RU" sz="3000" dirty="0"/>
              <a:t>:</a:t>
            </a:r>
            <a:r>
              <a:rPr lang="en-US" sz="3000" dirty="0"/>
              <a:t>V,</a:t>
            </a:r>
            <a:r>
              <a:rPr lang="ru-RU" sz="3000" dirty="0" err="1"/>
              <a:t>осн:круж</a:t>
            </a:r>
            <a:r>
              <a:rPr lang="ru-RU" sz="3000" dirty="0"/>
              <a:t> </a:t>
            </a:r>
            <a:r>
              <a:rPr lang="ru-RU" sz="3000" dirty="0" err="1"/>
              <a:t>нет:страд</a:t>
            </a:r>
            <a:r>
              <a:rPr lang="ru-RU" sz="3000" dirty="0"/>
              <a:t> т:353  т:411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3000" dirty="0"/>
              <a:t>   </a:t>
            </a:r>
            <a:r>
              <a:rPr lang="en-US" sz="3000" dirty="0" err="1"/>
              <a:t>trs:circle</a:t>
            </a:r>
            <a:endParaRPr lang="en-US" sz="3000" dirty="0"/>
          </a:p>
        </p:txBody>
      </p:sp>
      <p:sp>
        <p:nvSpPr>
          <p:cNvPr id="154627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8FBA5-02F0-4C16-B18D-193290BDD0BF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84163"/>
            <a:ext cx="8286750" cy="13160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762000" indent="-762000" eaLnBrk="1" fontAlgn="auto" hangingPunct="1">
              <a:spcAft>
                <a:spcPts val="0"/>
              </a:spcAft>
              <a:defRPr/>
            </a:pPr>
            <a:r>
              <a:rPr lang="ru-RU" sz="3600" dirty="0" smtClean="0"/>
              <a:t>Стандартные морфологические объекты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2184400"/>
            <a:ext cx="8001000" cy="3519488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Tx/>
              <a:buChar char="•"/>
            </a:pPr>
            <a:r>
              <a:rPr lang="ru-RU" sz="3600" dirty="0" smtClean="0"/>
              <a:t>Списки окончаний </a:t>
            </a:r>
            <a:endParaRPr lang="en-US" sz="3600" dirty="0" smtClean="0"/>
          </a:p>
          <a:p>
            <a:pPr eaLnBrk="1" hangingPunct="1">
              <a:buClr>
                <a:srgbClr val="C00000"/>
              </a:buClr>
              <a:buFontTx/>
              <a:buChar char="•"/>
            </a:pPr>
            <a:r>
              <a:rPr lang="ru-RU" sz="3600" dirty="0"/>
              <a:t>Форматы</a:t>
            </a:r>
          </a:p>
          <a:p>
            <a:pPr eaLnBrk="1" hangingPunct="1">
              <a:buClr>
                <a:srgbClr val="C00000"/>
              </a:buClr>
              <a:buFontTx/>
              <a:buChar char="•"/>
            </a:pPr>
            <a:r>
              <a:rPr lang="ru-RU" sz="3600" dirty="0"/>
              <a:t>Трафареты</a:t>
            </a:r>
          </a:p>
          <a:p>
            <a:pPr eaLnBrk="1" hangingPunct="1">
              <a:buClr>
                <a:srgbClr val="C00000"/>
              </a:buClr>
              <a:buFontTx/>
              <a:buChar char="•"/>
            </a:pPr>
            <a:r>
              <a:rPr lang="ru-RU" sz="3600" dirty="0"/>
              <a:t>Маски</a:t>
            </a:r>
          </a:p>
          <a:p>
            <a:pPr eaLnBrk="1" hangingPunct="1">
              <a:buClr>
                <a:srgbClr val="C00000"/>
              </a:buClr>
              <a:buFontTx/>
              <a:buChar char="•"/>
            </a:pPr>
            <a:r>
              <a:rPr lang="ru-RU" sz="3600" dirty="0" smtClean="0"/>
              <a:t>Чередования</a:t>
            </a:r>
            <a:endParaRPr lang="ru-RU" sz="3600" dirty="0"/>
          </a:p>
        </p:txBody>
      </p:sp>
      <p:sp>
        <p:nvSpPr>
          <p:cNvPr id="15872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75B26-316A-443A-85A7-56CD14B81A60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4163"/>
            <a:ext cx="8264525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Стандартные морфологические объекты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05000"/>
            <a:ext cx="8640763" cy="419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smtClean="0"/>
              <a:t>Списки окончаний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 smtClean="0"/>
              <a:t>ок:001    [ вода ]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 smtClean="0"/>
              <a:t>'а'ед,им,'ы'ед,род,'е'ед,дат,'у'ед,вин,'</a:t>
            </a:r>
            <a:r>
              <a:rPr lang="ru-RU" sz="2400" dirty="0" err="1" smtClean="0"/>
              <a:t>ой'ед,твор</a:t>
            </a:r>
            <a:r>
              <a:rPr lang="ru-RU" sz="2400" dirty="0" smtClean="0"/>
              <a:t>, * 'е'ед,</a:t>
            </a:r>
            <a:r>
              <a:rPr lang="ru-RU" sz="2400" dirty="0" err="1" smtClean="0"/>
              <a:t>пр</a:t>
            </a:r>
            <a:r>
              <a:rPr lang="ru-RU" sz="2400" dirty="0" smtClean="0"/>
              <a:t>,'ы'мн,им,'#'мн,род,'</a:t>
            </a:r>
            <a:r>
              <a:rPr lang="ru-RU" sz="2400" dirty="0" err="1" smtClean="0"/>
              <a:t>ам'мн,дат</a:t>
            </a:r>
            <a:r>
              <a:rPr lang="ru-RU" sz="2400" dirty="0" smtClean="0"/>
              <a:t>, * 'ы'мн,вин,'ами'мн,</a:t>
            </a:r>
            <a:r>
              <a:rPr lang="ru-RU" sz="2400" dirty="0" err="1" smtClean="0"/>
              <a:t>твор</a:t>
            </a:r>
            <a:r>
              <a:rPr lang="ru-RU" sz="2400" dirty="0" smtClean="0"/>
              <a:t>,'ах'мн,</a:t>
            </a:r>
            <a:r>
              <a:rPr lang="ru-RU" sz="2400" dirty="0" err="1" smtClean="0"/>
              <a:t>пр</a:t>
            </a:r>
            <a:r>
              <a:rPr lang="ru-RU" sz="2400" dirty="0" smtClean="0"/>
              <a:t>,'ою'ед,</a:t>
            </a:r>
            <a:r>
              <a:rPr lang="ru-RU" sz="2400" dirty="0" err="1" smtClean="0"/>
              <a:t>твор</a:t>
            </a:r>
            <a:r>
              <a:rPr lang="ru-RU" sz="2400" dirty="0" smtClean="0"/>
              <a:t>,'</a:t>
            </a:r>
            <a:r>
              <a:rPr lang="ru-RU" sz="2400" dirty="0" err="1" smtClean="0"/>
              <a:t>о'сл</a:t>
            </a:r>
            <a:endParaRPr lang="ru-RU" sz="2400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 smtClean="0"/>
              <a:t>ок:011    [ здание ]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 smtClean="0"/>
              <a:t> 'е'ед,им,'я'ед,род,'ю'ед,дат,'е'ед,вин,'ем'ед,</a:t>
            </a:r>
            <a:r>
              <a:rPr lang="ru-RU" sz="2400" dirty="0" err="1" smtClean="0"/>
              <a:t>твор</a:t>
            </a:r>
            <a:r>
              <a:rPr lang="ru-RU" sz="2400" dirty="0" smtClean="0"/>
              <a:t>,'</a:t>
            </a:r>
            <a:r>
              <a:rPr lang="ru-RU" sz="2400" dirty="0" err="1" smtClean="0"/>
              <a:t>и'ед,пр</a:t>
            </a:r>
            <a:r>
              <a:rPr lang="ru-RU" sz="2400" dirty="0" smtClean="0"/>
              <a:t>,  *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 smtClean="0"/>
              <a:t>'я'мн,им,'й'мн,род,'ям'мн,дат,'я'мн,вин,'</a:t>
            </a:r>
            <a:r>
              <a:rPr lang="ru-RU" sz="2400" dirty="0" err="1" smtClean="0"/>
              <a:t>ями'мн,твор</a:t>
            </a:r>
            <a:r>
              <a:rPr lang="ru-RU" sz="2400" dirty="0" smtClean="0"/>
              <a:t>, *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 smtClean="0"/>
              <a:t>'</a:t>
            </a:r>
            <a:r>
              <a:rPr lang="ru-RU" sz="2400" dirty="0" err="1" smtClean="0"/>
              <a:t>ях'мн</a:t>
            </a:r>
            <a:r>
              <a:rPr lang="ru-RU" sz="2400" dirty="0" smtClean="0"/>
              <a:t>, </a:t>
            </a:r>
            <a:r>
              <a:rPr lang="ru-RU" sz="2400" dirty="0" err="1" smtClean="0"/>
              <a:t>пр</a:t>
            </a:r>
            <a:r>
              <a:rPr lang="ru-RU" sz="2400" dirty="0" smtClean="0"/>
              <a:t>,'</a:t>
            </a:r>
            <a:r>
              <a:rPr lang="ru-RU" sz="2400" dirty="0" err="1" smtClean="0"/>
              <a:t>е'сл</a:t>
            </a:r>
            <a:endParaRPr lang="ru-RU" sz="2400" dirty="0" smtClean="0"/>
          </a:p>
        </p:txBody>
      </p:sp>
      <p:sp>
        <p:nvSpPr>
          <p:cNvPr id="1607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6C75D-C8AE-401B-8B7D-E0D138F63DEA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81000"/>
            <a:ext cx="8340725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Стандартные морфологические объекты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05000"/>
            <a:ext cx="8640763" cy="4191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3400" b="1" dirty="0" smtClean="0"/>
              <a:t>Форматы</a:t>
            </a:r>
            <a:r>
              <a:rPr lang="ru-RU" sz="34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ф:001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 </a:t>
            </a:r>
            <a:r>
              <a:rPr lang="ru-RU" dirty="0" err="1" smtClean="0"/>
              <a:t>хар:S,муж,неод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ф:002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 </a:t>
            </a:r>
            <a:r>
              <a:rPr lang="ru-RU" dirty="0" err="1" smtClean="0"/>
              <a:t>хар:S,жен,неод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ф:003</a:t>
            </a:r>
            <a:endParaRPr lang="ru-RU" dirty="0"/>
          </a:p>
          <a:p>
            <a:pPr>
              <a:buNone/>
            </a:pPr>
            <a:r>
              <a:rPr lang="ru-RU" dirty="0"/>
              <a:t> </a:t>
            </a:r>
            <a:r>
              <a:rPr lang="ru-RU" dirty="0" err="1" smtClean="0"/>
              <a:t>хар:S,сред,неод</a:t>
            </a:r>
            <a:endParaRPr lang="ru-RU" dirty="0"/>
          </a:p>
          <a:p>
            <a:pPr eaLnBrk="1" hangingPunct="1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16281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2A127-C027-4422-9501-7A0255A0BF8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6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04800"/>
            <a:ext cx="8262938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Стандартные морфологические объекты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05000"/>
            <a:ext cx="8640763" cy="346868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3400" b="1" dirty="0" smtClean="0"/>
              <a:t>Трафареты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т:001    [вода]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 ф:2,ок:1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т:101    [ жена ]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 хар:S,од,жен,ок:1/</a:t>
            </a:r>
            <a:r>
              <a:rPr lang="ru-RU" dirty="0" smtClean="0">
                <a:solidFill>
                  <a:srgbClr val="FF0000"/>
                </a:solidFill>
              </a:rPr>
              <a:t>24</a:t>
            </a:r>
            <a:r>
              <a:rPr lang="ru-RU" dirty="0" smtClean="0"/>
              <a:t>,ок:'#'</a:t>
            </a:r>
            <a:r>
              <a:rPr lang="ru-RU" dirty="0" err="1" smtClean="0"/>
              <a:t>мн,вин</a:t>
            </a:r>
            <a:endParaRPr lang="ru-RU" dirty="0" smtClean="0"/>
          </a:p>
        </p:txBody>
      </p:sp>
      <p:sp>
        <p:nvSpPr>
          <p:cNvPr id="164867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CA9AC-4134-4FC1-967A-F7449EA2A8A4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1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81000"/>
            <a:ext cx="8340725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Стандартные морфологические объекты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05000"/>
            <a:ext cx="8640763" cy="4116288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3400" b="1" dirty="0" smtClean="0"/>
              <a:t>Чередования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чер:001    [стрелок]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ru-RU" dirty="0" err="1" smtClean="0"/>
              <a:t>ед,им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чер:002    [лесок]</a:t>
            </a:r>
            <a:endParaRPr lang="ru-RU" dirty="0"/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ru-RU" dirty="0" err="1" smtClean="0"/>
              <a:t>ед,им</a:t>
            </a:r>
            <a:r>
              <a:rPr lang="en-US" dirty="0" smtClean="0"/>
              <a:t>/</a:t>
            </a:r>
            <a:r>
              <a:rPr lang="ru-RU" dirty="0" err="1" smtClean="0"/>
              <a:t>ед,вин</a:t>
            </a:r>
            <a:endParaRPr lang="ru-RU" dirty="0"/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чер:003    [сосен]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ru-RU" dirty="0" err="1" smtClean="0"/>
              <a:t>мн,род</a:t>
            </a:r>
            <a:endParaRPr lang="ru-RU" dirty="0" smtClean="0"/>
          </a:p>
        </p:txBody>
      </p:sp>
      <p:sp>
        <p:nvSpPr>
          <p:cNvPr id="16691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D9F8D-ECC7-4D66-821C-9BF445973913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8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cs typeface="Arial" charset="0"/>
              </a:rPr>
              <a:t>М</a:t>
            </a:r>
            <a:r>
              <a:rPr lang="ru-RU" sz="3600" dirty="0" smtClean="0">
                <a:solidFill>
                  <a:schemeClr val="tx1"/>
                </a:solidFill>
                <a:ea typeface="+mn-ea"/>
                <a:cs typeface="Arial" charset="0"/>
              </a:rPr>
              <a:t>орфологический анализ</a:t>
            </a:r>
            <a:r>
              <a:rPr lang="en-US" sz="3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cs typeface="Arial" charset="0"/>
              </a:rPr>
              <a:t>текста: </a:t>
            </a:r>
            <a:br>
              <a:rPr lang="ru-RU" sz="3600" dirty="0" smtClean="0">
                <a:solidFill>
                  <a:schemeClr val="tx1"/>
                </a:solidFill>
                <a:cs typeface="Arial" charset="0"/>
              </a:rPr>
            </a:br>
            <a:r>
              <a:rPr lang="ru-RU" sz="3600" dirty="0" smtClean="0">
                <a:solidFill>
                  <a:schemeClr val="tx1"/>
                </a:solidFill>
                <a:cs typeface="Arial" charset="0"/>
              </a:rPr>
              <a:t>повторение пройденного</a:t>
            </a:r>
            <a:endParaRPr lang="ru-RU" sz="36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94520"/>
            <a:ext cx="79248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sz="3400" dirty="0" smtClean="0"/>
              <a:t>Поверхностный морфологический анализ</a:t>
            </a:r>
          </a:p>
          <a:p>
            <a:pPr marL="0" indent="0" eaLnBrk="1" hangingPunct="1">
              <a:buNone/>
            </a:pPr>
            <a:r>
              <a:rPr lang="ru-RU" sz="3400" i="1" dirty="0" smtClean="0"/>
              <a:t>ид</a:t>
            </a:r>
            <a:r>
              <a:rPr lang="ru-RU" sz="3400" b="1" i="1" dirty="0" smtClean="0"/>
              <a:t>ущ</a:t>
            </a:r>
            <a:r>
              <a:rPr lang="ru-RU" sz="3400" i="1" dirty="0" smtClean="0"/>
              <a:t>ий – лет</a:t>
            </a:r>
            <a:r>
              <a:rPr lang="ru-RU" sz="3400" b="1" i="1" dirty="0" smtClean="0"/>
              <a:t>ящ</a:t>
            </a:r>
            <a:r>
              <a:rPr lang="ru-RU" sz="3400" i="1" dirty="0" smtClean="0"/>
              <a:t>ий - кол</a:t>
            </a:r>
            <a:r>
              <a:rPr lang="ru-RU" sz="3400" b="1" i="1" dirty="0" smtClean="0"/>
              <a:t>ющ</a:t>
            </a:r>
            <a:r>
              <a:rPr lang="ru-RU" sz="3400" i="1" dirty="0" smtClean="0"/>
              <a:t>ий</a:t>
            </a:r>
          </a:p>
          <a:p>
            <a:pPr marL="0" indent="0" eaLnBrk="1" hangingPunct="1">
              <a:buNone/>
            </a:pPr>
            <a:r>
              <a:rPr lang="ru-RU" sz="3400" i="1" dirty="0" smtClean="0"/>
              <a:t>брат – братья, отец – отцы, мать – матери, сестра - сёстры</a:t>
            </a:r>
          </a:p>
          <a:p>
            <a:pPr eaLnBrk="1" hangingPunct="1">
              <a:buFontTx/>
              <a:buChar char="•"/>
            </a:pPr>
            <a:r>
              <a:rPr lang="ru-RU" sz="3400" dirty="0" smtClean="0"/>
              <a:t>Глубинный морфологический анализ – общие характеристики слов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4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20.02.2017</a:t>
            </a: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F6252-4A52-41E8-985B-708A567B26B7}" type="slidenum">
              <a:rPr lang="ru-RU"/>
              <a:pPr>
                <a:defRPr/>
              </a:pPr>
              <a:t>20</a:t>
            </a:fld>
            <a:endParaRPr lang="ru-RU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7951788" cy="12160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altLang="ru-RU" sz="3400" dirty="0" smtClean="0">
                <a:solidFill>
                  <a:schemeClr val="tx1"/>
                </a:solidFill>
              </a:rPr>
              <a:t>Алгоритм морфологического анализа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ru-RU" altLang="ru-RU" sz="3400" dirty="0" smtClean="0"/>
              <a:t>Морфологические позиции (обойма)</a:t>
            </a:r>
          </a:p>
          <a:p>
            <a:pPr eaLnBrk="1" hangingPunct="1">
              <a:buFontTx/>
              <a:buChar char="•"/>
              <a:defRPr/>
            </a:pPr>
            <a:r>
              <a:rPr lang="ru-RU" sz="3600" dirty="0"/>
              <a:t>Русский язык: 6 позиций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ru-RU" altLang="ru-RU" sz="2800" dirty="0" smtClean="0">
                <a:solidFill>
                  <a:srgbClr val="C00000"/>
                </a:solidFill>
              </a:rPr>
              <a:t>префикс основа тема суффикс окончание частица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ru-RU" altLang="ru-RU" sz="2800" dirty="0" smtClean="0"/>
              <a:t>         1             2           3         4                 5                6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ru-RU" altLang="ru-RU" sz="2400" i="1" dirty="0" smtClean="0"/>
              <a:t>писать написанный поинтереснее рассматривающийся</a:t>
            </a:r>
          </a:p>
          <a:p>
            <a:pPr eaLnBrk="1" hangingPunct="1">
              <a:buFontTx/>
              <a:buChar char="•"/>
              <a:defRPr/>
            </a:pPr>
            <a:r>
              <a:rPr lang="ru-RU" altLang="ru-RU" sz="3400" dirty="0" smtClean="0"/>
              <a:t>Просмотр слева направо или справа налево</a:t>
            </a:r>
            <a:endParaRPr lang="en-US" altLang="ru-RU" sz="3400" dirty="0" smtClean="0"/>
          </a:p>
          <a:p>
            <a:pPr eaLnBrk="1" hangingPunct="1">
              <a:buFontTx/>
              <a:buChar char="•"/>
              <a:defRPr/>
            </a:pPr>
            <a:r>
              <a:rPr lang="ru-RU" altLang="ru-RU" sz="3400" b="1" dirty="0" smtClean="0"/>
              <a:t>Конечный автомат!</a:t>
            </a:r>
            <a:endParaRPr lang="ru-RU" altLang="ru-RU" sz="3800" b="1" dirty="0" smtClean="0"/>
          </a:p>
        </p:txBody>
      </p:sp>
      <p:sp>
        <p:nvSpPr>
          <p:cNvPr id="37894" name="Нижний колонтитул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altLang="ru-RU" sz="1200"/>
          </a:p>
        </p:txBody>
      </p:sp>
    </p:spTree>
    <p:extLst>
      <p:ext uri="{BB962C8B-B14F-4D97-AF65-F5344CB8AC3E}">
        <p14:creationId xmlns:p14="http://schemas.microsoft.com/office/powerpoint/2010/main" val="3718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Алгоритм морфологического анализа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5100" b="1" dirty="0" smtClean="0"/>
              <a:t>Обработка сложных слов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4500" i="1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4500" i="1" dirty="0" smtClean="0"/>
              <a:t>нефтепереработка = </a:t>
            </a:r>
            <a:r>
              <a:rPr lang="ru-RU" sz="4500" i="1" dirty="0" err="1" smtClean="0"/>
              <a:t>нефте</a:t>
            </a:r>
            <a:r>
              <a:rPr lang="ru-RU" sz="4500" i="1" dirty="0" smtClean="0"/>
              <a:t> (=</a:t>
            </a:r>
            <a:r>
              <a:rPr lang="ru-RU" sz="4500" i="1" dirty="0" err="1" smtClean="0"/>
              <a:t>НЕФТЬ,сл</a:t>
            </a:r>
            <a:r>
              <a:rPr lang="ru-RU" sz="4500" i="1" dirty="0" smtClean="0"/>
              <a:t>) +переработка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4500" i="1" dirty="0" smtClean="0"/>
              <a:t>пятитомный = пяти (=ПЯТЬ</a:t>
            </a:r>
            <a:r>
              <a:rPr lang="en-US" sz="4500" i="1" dirty="0" smtClean="0"/>
              <a:t>,</a:t>
            </a:r>
            <a:r>
              <a:rPr lang="ru-RU" sz="4500" i="1" dirty="0" err="1" smtClean="0"/>
              <a:t>сл</a:t>
            </a:r>
            <a:r>
              <a:rPr lang="ru-RU" sz="4500" i="1" dirty="0" smtClean="0"/>
              <a:t>) + томный2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4500" i="1" dirty="0" smtClean="0"/>
              <a:t>полкруга = пол (=ПОЛ3,сл) + круг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4500" i="1" dirty="0" err="1" smtClean="0"/>
              <a:t>миннауки</a:t>
            </a:r>
            <a:r>
              <a:rPr lang="ru-RU" sz="4500" i="1" dirty="0" smtClean="0"/>
              <a:t> = мин (=</a:t>
            </a:r>
            <a:r>
              <a:rPr lang="ru-RU" sz="4500" i="1" dirty="0" err="1" smtClean="0"/>
              <a:t>МИНИСТЕРСТВО,им,сл</a:t>
            </a:r>
            <a:r>
              <a:rPr lang="ru-RU" sz="4500" i="1" dirty="0" smtClean="0"/>
              <a:t>-верш) + наука</a:t>
            </a:r>
            <a:endParaRPr lang="en-US" sz="4500" i="1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4500" i="1" dirty="0" smtClean="0"/>
              <a:t>бизнес-проект = бизнес (</a:t>
            </a:r>
            <a:r>
              <a:rPr lang="ru-RU" sz="4500" i="1" dirty="0" err="1" smtClean="0"/>
              <a:t>БИЗНЕС,им,ед</a:t>
            </a:r>
            <a:r>
              <a:rPr lang="ru-RU" sz="4500" i="1" dirty="0" smtClean="0"/>
              <a:t>) + проект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ru-RU" sz="4500" i="1" dirty="0"/>
              <a:t>наркоманка </a:t>
            </a:r>
            <a:r>
              <a:rPr lang="ru-RU" sz="4500" i="1" dirty="0" smtClean="0"/>
              <a:t>= </a:t>
            </a:r>
            <a:r>
              <a:rPr lang="ru-RU" sz="4500" i="1" dirty="0" err="1" smtClean="0"/>
              <a:t>нарко</a:t>
            </a:r>
            <a:r>
              <a:rPr lang="ru-RU" sz="4500" i="1" dirty="0" smtClean="0"/>
              <a:t> (</a:t>
            </a:r>
            <a:r>
              <a:rPr lang="ru-RU" sz="4500" i="1" dirty="0" err="1" smtClean="0"/>
              <a:t>НАРКОТИЧЕСКИЙ,сл</a:t>
            </a:r>
            <a:r>
              <a:rPr lang="ru-RU" sz="4500" i="1" dirty="0" smtClean="0"/>
              <a:t>) + манка</a:t>
            </a:r>
          </a:p>
          <a:p>
            <a:pPr>
              <a:buNone/>
              <a:defRPr/>
            </a:pPr>
            <a:r>
              <a:rPr lang="ru-RU" sz="4500" i="1" dirty="0" err="1" smtClean="0"/>
              <a:t>киноманка</a:t>
            </a:r>
            <a:r>
              <a:rPr lang="ru-RU" sz="4500" i="1" dirty="0" smtClean="0"/>
              <a:t> </a:t>
            </a:r>
            <a:r>
              <a:rPr lang="ru-RU" sz="4500" i="1" dirty="0"/>
              <a:t>= </a:t>
            </a:r>
            <a:r>
              <a:rPr lang="ru-RU" sz="4500" i="1" dirty="0" smtClean="0"/>
              <a:t>кино (КИНО, </a:t>
            </a:r>
            <a:r>
              <a:rPr lang="en-US" sz="4500" i="1" dirty="0" smtClean="0"/>
              <a:t>COM</a:t>
            </a:r>
            <a:r>
              <a:rPr lang="ru-RU" sz="4500" i="1" dirty="0" smtClean="0"/>
              <a:t>,</a:t>
            </a:r>
            <a:r>
              <a:rPr lang="ru-RU" sz="4500" i="1" dirty="0" err="1" smtClean="0"/>
              <a:t>сл</a:t>
            </a:r>
            <a:r>
              <a:rPr lang="ru-RU" sz="4500" i="1" dirty="0"/>
              <a:t>) + манка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ru-RU" sz="4500" i="1" dirty="0"/>
              <a:t>	</a:t>
            </a:r>
            <a:r>
              <a:rPr lang="ru-RU" sz="4500" dirty="0" smtClean="0"/>
              <a:t>(чтобы избежать такого разбора, надо вводить слов</a:t>
            </a:r>
            <a:r>
              <a:rPr lang="ru-RU" sz="4500" dirty="0"/>
              <a:t>а</a:t>
            </a:r>
            <a:r>
              <a:rPr lang="ru-RU" sz="4500" dirty="0" smtClean="0"/>
              <a:t> в словарь)</a:t>
            </a:r>
          </a:p>
        </p:txBody>
      </p:sp>
      <p:sp>
        <p:nvSpPr>
          <p:cNvPr id="17305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418831-B1DD-4632-B157-DA39AC73251C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5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Работа системы ЭТАП-3 </a:t>
            </a:r>
            <a:r>
              <a:rPr lang="en-US" dirty="0"/>
              <a:t>online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22</a:t>
            </a:fld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0105"/>
            <a:ext cx="8509195" cy="459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3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2696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Синтаксис в лингвистической теории и в машинном переводе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219452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fontAlgn="auto">
              <a:buNone/>
              <a:defRPr/>
            </a:pPr>
            <a:r>
              <a:rPr lang="ru-RU" sz="3600" dirty="0" smtClean="0"/>
              <a:t>Два основных принципа представления синтаксической структуры предложения:</a:t>
            </a:r>
          </a:p>
          <a:p>
            <a:pPr marL="609600" indent="-609600" fontAlgn="auto">
              <a:buFontTx/>
              <a:buChar char="•"/>
              <a:defRPr/>
            </a:pPr>
            <a:r>
              <a:rPr lang="ru-RU" sz="3600" b="1" dirty="0" smtClean="0"/>
              <a:t>Системы составляющих</a:t>
            </a:r>
          </a:p>
          <a:p>
            <a:pPr marL="609600" indent="-609600" fontAlgn="auto">
              <a:buFontTx/>
              <a:buChar char="•"/>
              <a:defRPr/>
            </a:pPr>
            <a:r>
              <a:rPr lang="ru-RU" sz="3600" b="1" dirty="0" smtClean="0"/>
              <a:t>Деревья зависимостей</a:t>
            </a:r>
          </a:p>
        </p:txBody>
      </p:sp>
      <p:sp>
        <p:nvSpPr>
          <p:cNvPr id="13619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13619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mtClean="0">
                <a:solidFill>
                  <a:srgbClr val="898989"/>
                </a:solidFill>
              </a:rPr>
              <a:t>ШАД: правиловый МП. Лекции 3-4.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2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4CDA3-F00F-488F-909B-787F9B8D3F24}" type="slidenum">
              <a:rPr lang="ru-RU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04664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algn="ctr" eaLnBrk="1" hangingPunct="1"/>
            <a:r>
              <a:rPr lang="ru-RU" sz="4800" dirty="0" smtClean="0"/>
              <a:t>Синтаксис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ru-RU" sz="3600" dirty="0" smtClean="0"/>
              <a:t>Системы составляющих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ru-RU" sz="3600" dirty="0" smtClean="0"/>
              <a:t>(деревья составляющих)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ru-RU" sz="3400" dirty="0" smtClean="0"/>
          </a:p>
        </p:txBody>
      </p:sp>
      <p:grpSp>
        <p:nvGrpSpPr>
          <p:cNvPr id="4103" name="Group 4"/>
          <p:cNvGrpSpPr>
            <a:grpSpLocks noChangeAspect="1"/>
          </p:cNvGrpSpPr>
          <p:nvPr/>
        </p:nvGrpSpPr>
        <p:grpSpPr bwMode="auto">
          <a:xfrm>
            <a:off x="2808288" y="2449513"/>
            <a:ext cx="4643437" cy="2779712"/>
            <a:chOff x="1701" y="1134"/>
            <a:chExt cx="9180" cy="5580"/>
          </a:xfrm>
        </p:grpSpPr>
        <p:sp>
          <p:nvSpPr>
            <p:cNvPr id="4110" name="AutoShape 5"/>
            <p:cNvSpPr>
              <a:spLocks noChangeAspect="1" noChangeArrowheads="1"/>
            </p:cNvSpPr>
            <p:nvPr/>
          </p:nvSpPr>
          <p:spPr bwMode="auto">
            <a:xfrm>
              <a:off x="1701" y="1134"/>
              <a:ext cx="9180" cy="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1" name="Line 6"/>
            <p:cNvSpPr>
              <a:spLocks noChangeShapeType="1"/>
            </p:cNvSpPr>
            <p:nvPr/>
          </p:nvSpPr>
          <p:spPr bwMode="auto">
            <a:xfrm flipH="1">
              <a:off x="2421" y="491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2" name="Text Box 7"/>
            <p:cNvSpPr txBox="1">
              <a:spLocks noChangeArrowheads="1"/>
            </p:cNvSpPr>
            <p:nvPr/>
          </p:nvSpPr>
          <p:spPr bwMode="auto">
            <a:xfrm>
              <a:off x="3321" y="4374"/>
              <a:ext cx="10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NP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3" name="Line 8"/>
            <p:cNvSpPr>
              <a:spLocks noChangeShapeType="1"/>
            </p:cNvSpPr>
            <p:nvPr/>
          </p:nvSpPr>
          <p:spPr bwMode="auto">
            <a:xfrm flipH="1" flipV="1">
              <a:off x="3501" y="491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4" name="Text Box 9"/>
            <p:cNvSpPr txBox="1">
              <a:spLocks noChangeArrowheads="1"/>
            </p:cNvSpPr>
            <p:nvPr/>
          </p:nvSpPr>
          <p:spPr bwMode="auto">
            <a:xfrm>
              <a:off x="2061" y="61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A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5" name="Text Box 10"/>
            <p:cNvSpPr txBox="1">
              <a:spLocks noChangeArrowheads="1"/>
            </p:cNvSpPr>
            <p:nvPr/>
          </p:nvSpPr>
          <p:spPr bwMode="auto">
            <a:xfrm>
              <a:off x="4401" y="61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N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6" name="Line 11"/>
            <p:cNvSpPr>
              <a:spLocks noChangeShapeType="1"/>
            </p:cNvSpPr>
            <p:nvPr/>
          </p:nvSpPr>
          <p:spPr bwMode="auto">
            <a:xfrm flipH="1">
              <a:off x="5841" y="509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7" name="Line 12"/>
            <p:cNvSpPr>
              <a:spLocks noChangeShapeType="1"/>
            </p:cNvSpPr>
            <p:nvPr/>
          </p:nvSpPr>
          <p:spPr bwMode="auto">
            <a:xfrm flipH="1" flipV="1">
              <a:off x="6921" y="509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8" name="Text Box 13"/>
            <p:cNvSpPr txBox="1">
              <a:spLocks noChangeArrowheads="1"/>
            </p:cNvSpPr>
            <p:nvPr/>
          </p:nvSpPr>
          <p:spPr bwMode="auto">
            <a:xfrm>
              <a:off x="5661" y="61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V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9" name="Text Box 14"/>
            <p:cNvSpPr txBox="1">
              <a:spLocks noChangeArrowheads="1"/>
            </p:cNvSpPr>
            <p:nvPr/>
          </p:nvSpPr>
          <p:spPr bwMode="auto">
            <a:xfrm>
              <a:off x="7641" y="61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N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20" name="Text Box 15"/>
            <p:cNvSpPr txBox="1">
              <a:spLocks noChangeArrowheads="1"/>
            </p:cNvSpPr>
            <p:nvPr/>
          </p:nvSpPr>
          <p:spPr bwMode="auto">
            <a:xfrm>
              <a:off x="6021" y="4374"/>
              <a:ext cx="10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VP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21" name="Line 16"/>
            <p:cNvSpPr>
              <a:spLocks noChangeShapeType="1"/>
            </p:cNvSpPr>
            <p:nvPr/>
          </p:nvSpPr>
          <p:spPr bwMode="auto">
            <a:xfrm flipH="1">
              <a:off x="4041" y="293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22" name="Line 17"/>
            <p:cNvSpPr>
              <a:spLocks noChangeShapeType="1"/>
            </p:cNvSpPr>
            <p:nvPr/>
          </p:nvSpPr>
          <p:spPr bwMode="auto">
            <a:xfrm flipH="1" flipV="1">
              <a:off x="5121" y="293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23" name="Text Box 18"/>
            <p:cNvSpPr txBox="1">
              <a:spLocks noChangeArrowheads="1"/>
            </p:cNvSpPr>
            <p:nvPr/>
          </p:nvSpPr>
          <p:spPr bwMode="auto">
            <a:xfrm>
              <a:off x="4941" y="239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S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</p:grpSp>
      <p:sp>
        <p:nvSpPr>
          <p:cNvPr id="4104" name="Rectangle 19"/>
          <p:cNvSpPr>
            <a:spLocks noChangeArrowheads="1"/>
          </p:cNvSpPr>
          <p:nvPr/>
        </p:nvSpPr>
        <p:spPr bwMode="auto">
          <a:xfrm>
            <a:off x="2444750" y="5654675"/>
            <a:ext cx="411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mtClean="0">
                <a:solidFill>
                  <a:prstClr val="black"/>
                </a:solidFill>
              </a:rPr>
              <a:t>Маленький мальчик ест мороженое </a:t>
            </a:r>
          </a:p>
        </p:txBody>
      </p:sp>
      <p:sp>
        <p:nvSpPr>
          <p:cNvPr id="4105" name="Line 20"/>
          <p:cNvSpPr>
            <a:spLocks noChangeShapeType="1"/>
          </p:cNvSpPr>
          <p:nvPr/>
        </p:nvSpPr>
        <p:spPr bwMode="auto">
          <a:xfrm>
            <a:off x="3132138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prstClr val="black"/>
              </a:solidFill>
            </a:endParaRPr>
          </a:p>
        </p:txBody>
      </p:sp>
      <p:sp>
        <p:nvSpPr>
          <p:cNvPr id="4106" name="Line 21"/>
          <p:cNvSpPr>
            <a:spLocks noChangeShapeType="1"/>
          </p:cNvSpPr>
          <p:nvPr/>
        </p:nvSpPr>
        <p:spPr bwMode="auto">
          <a:xfrm>
            <a:off x="4295775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prstClr val="black"/>
              </a:solidFill>
            </a:endParaRPr>
          </a:p>
        </p:txBody>
      </p:sp>
      <p:sp>
        <p:nvSpPr>
          <p:cNvPr id="4107" name="Line 22"/>
          <p:cNvSpPr>
            <a:spLocks noChangeShapeType="1"/>
          </p:cNvSpPr>
          <p:nvPr/>
        </p:nvSpPr>
        <p:spPr bwMode="auto">
          <a:xfrm>
            <a:off x="4932363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prstClr val="black"/>
              </a:solidFill>
            </a:endParaRPr>
          </a:p>
        </p:txBody>
      </p:sp>
      <p:sp>
        <p:nvSpPr>
          <p:cNvPr id="4108" name="Line 23"/>
          <p:cNvSpPr>
            <a:spLocks noChangeShapeType="1"/>
          </p:cNvSpPr>
          <p:nvPr/>
        </p:nvSpPr>
        <p:spPr bwMode="auto">
          <a:xfrm>
            <a:off x="5940425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prstClr val="black"/>
              </a:solidFill>
            </a:endParaRPr>
          </a:p>
        </p:txBody>
      </p:sp>
      <p:sp>
        <p:nvSpPr>
          <p:cNvPr id="4109" name="Нижний колонтитул 1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sz="1200" smtClean="0">
              <a:solidFill>
                <a:srgbClr val="898989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utoUpdateAnimBg="0"/>
      <p:bldP spid="4104" grpId="0"/>
      <p:bldP spid="4105" grpId="0" animBg="1"/>
      <p:bldP spid="4106" grpId="0" animBg="1"/>
      <p:bldP spid="4107" grpId="0" animBg="1"/>
      <p:bldP spid="41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48680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62000" indent="-762000" algn="ctr" fontAlgn="auto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Синтаксис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71600" y="1971303"/>
            <a:ext cx="7313612" cy="809625"/>
          </a:xfrm>
          <a:prstGeom prst="rect">
            <a:avLst/>
          </a:prstGeom>
        </p:spPr>
        <p:txBody>
          <a:bodyPr/>
          <a:lstStyle/>
          <a:p>
            <a:pPr marL="609600" indent="-609600" algn="ctr" fontAlgn="auto">
              <a:buFont typeface="Wingdings" pitchFamily="2" charset="2"/>
              <a:buNone/>
              <a:defRPr/>
            </a:pPr>
            <a:r>
              <a:rPr lang="ru-RU" sz="3400" dirty="0" smtClean="0"/>
              <a:t>Деревья зависимостей</a:t>
            </a:r>
          </a:p>
        </p:txBody>
      </p:sp>
      <p:sp>
        <p:nvSpPr>
          <p:cNvPr id="14029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pic>
        <p:nvPicPr>
          <p:cNvPr id="140293" name="Picture 4"/>
          <p:cNvPicPr>
            <a:picLocks noChangeAspect="1" noChangeArrowheads="1"/>
          </p:cNvPicPr>
          <p:nvPr/>
        </p:nvPicPr>
        <p:blipFill>
          <a:blip r:embed="rId3"/>
          <a:srcRect t="16423" b="-5"/>
          <a:stretch>
            <a:fillRect/>
          </a:stretch>
        </p:blipFill>
        <p:spPr bwMode="auto">
          <a:xfrm>
            <a:off x="650875" y="3331368"/>
            <a:ext cx="8024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4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1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75106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CBFCD6-6867-498A-8B61-9F478498CBE2}" type="slidenum">
              <a:rPr lang="ru-RU" smtClean="0">
                <a:solidFill>
                  <a:schemeClr val="tx1"/>
                </a:solidFill>
              </a:rPr>
              <a:pPr/>
              <a:t>26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400" b="1" dirty="0" smtClean="0"/>
              <a:t>Синтаксическая неоднозначность: разные деревья составляющих</a:t>
            </a:r>
          </a:p>
        </p:txBody>
      </p: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354263"/>
            <a:ext cx="74898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611560" y="3736558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11560" y="1844824"/>
            <a:ext cx="7920880" cy="1891734"/>
          </a:xfrm>
          <a:prstGeom prst="rect">
            <a:avLst/>
          </a:prstGeom>
          <a:solidFill>
            <a:srgbClr val="FF0000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3739135"/>
            <a:ext cx="7920880" cy="1891734"/>
          </a:xfrm>
          <a:prstGeom prst="rect">
            <a:avLst/>
          </a:prstGeom>
          <a:solidFill>
            <a:srgbClr val="FF0000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1"/>
            <a:ext cx="8050213" cy="8881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Синтаксическая неоднозначность: </a:t>
            </a:r>
            <a:br>
              <a:rPr lang="ru-RU" sz="3400" b="1" dirty="0" smtClean="0">
                <a:solidFill>
                  <a:schemeClr val="tx1"/>
                </a:solidFill>
              </a:rPr>
            </a:br>
            <a:r>
              <a:rPr lang="ru-RU" sz="3400" b="1" dirty="0" smtClean="0">
                <a:solidFill>
                  <a:schemeClr val="tx1"/>
                </a:solidFill>
              </a:rPr>
              <a:t>разные деревья зависимостей</a:t>
            </a: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8" b="-800"/>
          <a:stretch/>
        </p:blipFill>
        <p:spPr bwMode="auto">
          <a:xfrm>
            <a:off x="539552" y="1149467"/>
            <a:ext cx="8064896" cy="271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9" b="297"/>
          <a:stretch/>
        </p:blipFill>
        <p:spPr bwMode="auto">
          <a:xfrm>
            <a:off x="1475656" y="3847514"/>
            <a:ext cx="6480895" cy="26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1915C-0B46-427D-8436-34C799768108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0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1"/>
            <a:ext cx="8050213" cy="8881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Определение дерева зависимостей</a:t>
            </a: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8" b="-800"/>
          <a:stretch/>
        </p:blipFill>
        <p:spPr bwMode="auto">
          <a:xfrm>
            <a:off x="467544" y="2132856"/>
            <a:ext cx="8136904" cy="27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1915C-0B46-427D-8436-34C799768108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835696" y="50851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Единственная вершина</a:t>
            </a:r>
            <a:endParaRPr lang="ru-RU" sz="1600" dirty="0"/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6200000" flipV="1">
            <a:off x="755576" y="3717032"/>
            <a:ext cx="2232248" cy="504056"/>
          </a:xfrm>
          <a:prstGeom prst="bentConnector3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1880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злы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/>
          <p:nvPr/>
        </p:nvCxnSpPr>
        <p:spPr>
          <a:xfrm rot="10800000" flipV="1">
            <a:off x="3131840" y="1782108"/>
            <a:ext cx="648072" cy="422756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 rot="16200000" flipH="1">
            <a:off x="3856566" y="1921478"/>
            <a:ext cx="1286852" cy="864096"/>
          </a:xfrm>
          <a:prstGeom prst="bentConnector3">
            <a:avLst/>
          </a:prstGeom>
          <a:ln w="25400">
            <a:solidFill>
              <a:srgbClr val="FF00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275856" y="1782108"/>
            <a:ext cx="648072" cy="15748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008" y="5229200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Стрелки помечены именами </a:t>
            </a:r>
            <a:r>
              <a:rPr lang="en-US" sz="1600" dirty="0" smtClean="0"/>
              <a:t>c</a:t>
            </a:r>
            <a:r>
              <a:rPr lang="ru-RU" sz="1600" dirty="0" err="1" smtClean="0"/>
              <a:t>интаксических</a:t>
            </a:r>
            <a:r>
              <a:rPr lang="ru-RU" sz="1600" dirty="0" smtClean="0"/>
              <a:t> отношений</a:t>
            </a:r>
            <a:endParaRPr lang="ru-RU" sz="16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2411760" y="3645024"/>
            <a:ext cx="2520280" cy="158417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1" idx="0"/>
          </p:cNvCxnSpPr>
          <p:nvPr/>
        </p:nvCxnSpPr>
        <p:spPr>
          <a:xfrm flipH="1" flipV="1">
            <a:off x="3702199" y="3943908"/>
            <a:ext cx="2165945" cy="128529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6156176" y="4293096"/>
            <a:ext cx="432048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050213" cy="121500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chemeClr val="tx1"/>
                </a:solidFill>
              </a:rPr>
              <a:t>Типы поверхностно-синтаксических отношений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978496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buFontTx/>
              <a:buChar char="•"/>
              <a:defRPr/>
            </a:pPr>
            <a:r>
              <a:rPr lang="ru-RU" sz="3600" dirty="0" smtClean="0"/>
              <a:t>Актантные</a:t>
            </a:r>
          </a:p>
          <a:p>
            <a:pPr fontAlgn="auto">
              <a:buFontTx/>
              <a:buChar char="•"/>
              <a:defRPr/>
            </a:pPr>
            <a:r>
              <a:rPr lang="ru-RU" sz="3600" dirty="0" smtClean="0"/>
              <a:t>Атрибутивные</a:t>
            </a:r>
          </a:p>
          <a:p>
            <a:pPr fontAlgn="auto">
              <a:buFontTx/>
              <a:buChar char="•"/>
              <a:defRPr/>
            </a:pPr>
            <a:r>
              <a:rPr lang="ru-RU" sz="3600" dirty="0" smtClean="0"/>
              <a:t>Сочинительные</a:t>
            </a:r>
          </a:p>
          <a:p>
            <a:pPr fontAlgn="auto">
              <a:buFontTx/>
              <a:buChar char="•"/>
              <a:defRPr/>
            </a:pPr>
            <a:r>
              <a:rPr lang="ru-RU" sz="3600" dirty="0" smtClean="0"/>
              <a:t>Служебные</a:t>
            </a:r>
          </a:p>
        </p:txBody>
      </p:sp>
      <p:sp>
        <p:nvSpPr>
          <p:cNvPr id="14643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600" dirty="0" smtClean="0">
                <a:solidFill>
                  <a:schemeClr val="tx1"/>
                </a:solidFill>
                <a:ea typeface="+mn-ea"/>
                <a:cs typeface="Arial" charset="0"/>
              </a:rPr>
              <a:t>Глубинный морфологический </a:t>
            </a:r>
            <a:r>
              <a:rPr lang="ru-RU" sz="3600" dirty="0">
                <a:solidFill>
                  <a:schemeClr val="tx1"/>
                </a:solidFill>
                <a:ea typeface="+mn-ea"/>
                <a:cs typeface="Arial" charset="0"/>
              </a:rPr>
              <a:t>анализ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94520"/>
            <a:ext cx="79248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sz="3400" dirty="0" smtClean="0"/>
              <a:t>Вход – предложение в обычной орфографической записи </a:t>
            </a:r>
          </a:p>
          <a:p>
            <a:pPr eaLnBrk="1" hangingPunct="1">
              <a:buFontTx/>
              <a:buChar char="•"/>
            </a:pPr>
            <a:r>
              <a:rPr lang="ru-RU" sz="3400" dirty="0" smtClean="0"/>
              <a:t>Выход – морфологическая структура предложения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ШАД: правиловый МП. Лекции 3-4.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EF716-74C8-488A-84A8-B8B252D7D714}" type="slidenum">
              <a:rPr lang="ru-RU"/>
              <a:pPr>
                <a:defRPr/>
              </a:pPr>
              <a:t>30</a:t>
            </a:fld>
            <a:endParaRPr lang="ru-RU"/>
          </a:p>
        </p:txBody>
      </p:sp>
      <p:sp>
        <p:nvSpPr>
          <p:cNvPr id="7173" name="Нижний колонтитул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05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400" b="1" dirty="0" smtClean="0"/>
              <a:t>Актанты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Ребенок спит				</a:t>
            </a:r>
            <a:r>
              <a:rPr lang="ru-RU" altLang="ru-RU" sz="3000" dirty="0" smtClean="0">
                <a:solidFill>
                  <a:srgbClr val="FF0000"/>
                </a:solidFill>
              </a:rPr>
              <a:t>1 актант</a:t>
            </a:r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Полиция бездействует		</a:t>
            </a:r>
            <a:r>
              <a:rPr lang="ru-RU" altLang="ru-RU" sz="3000" dirty="0" smtClean="0">
                <a:solidFill>
                  <a:srgbClr val="FF0000"/>
                </a:solidFill>
              </a:rPr>
              <a:t>1 актант</a:t>
            </a:r>
            <a:endParaRPr lang="ru-RU" altLang="ru-RU" sz="3000" i="1" dirty="0" smtClean="0"/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Иван построил дом			</a:t>
            </a:r>
            <a:r>
              <a:rPr lang="ru-RU" altLang="ru-RU" sz="3000" dirty="0" smtClean="0">
                <a:solidFill>
                  <a:srgbClr val="FF0000"/>
                </a:solidFill>
              </a:rPr>
              <a:t>2 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Иван вырастил сына		</a:t>
            </a:r>
            <a:r>
              <a:rPr lang="ru-RU" altLang="ru-RU" sz="3000" dirty="0" smtClean="0">
                <a:solidFill>
                  <a:srgbClr val="FF0000"/>
                </a:solidFill>
              </a:rPr>
              <a:t>2 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Иван посадил дерево		</a:t>
            </a:r>
            <a:r>
              <a:rPr lang="ru-RU" altLang="ru-RU" sz="3000" dirty="0" smtClean="0">
                <a:solidFill>
                  <a:srgbClr val="FF0000"/>
                </a:solidFill>
              </a:rPr>
              <a:t>2 </a:t>
            </a:r>
            <a:r>
              <a:rPr lang="ru-RU" altLang="ru-RU" sz="3000" dirty="0">
                <a:solidFill>
                  <a:srgbClr val="FF0000"/>
                </a:solidFill>
              </a:rPr>
              <a:t>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Клара у Карла украла кларнет </a:t>
            </a:r>
            <a:r>
              <a:rPr lang="ru-RU" altLang="ru-RU" sz="3000" dirty="0" smtClean="0">
                <a:solidFill>
                  <a:srgbClr val="FF0000"/>
                </a:solidFill>
              </a:rPr>
              <a:t>3 </a:t>
            </a:r>
            <a:r>
              <a:rPr lang="ru-RU" altLang="ru-RU" sz="3000" dirty="0">
                <a:solidFill>
                  <a:srgbClr val="FF0000"/>
                </a:solidFill>
              </a:rPr>
              <a:t>актанта</a:t>
            </a:r>
            <a:endParaRPr lang="ru-RU" altLang="ru-RU" sz="3000" i="1" dirty="0" smtClean="0"/>
          </a:p>
          <a:p>
            <a:pPr eaLnBrk="1" hangingPunct="1">
              <a:buFontTx/>
              <a:buChar char="•"/>
            </a:pPr>
            <a:r>
              <a:rPr lang="ru-RU" altLang="ru-RU" sz="3000" i="1" dirty="0"/>
              <a:t>Клара у Карла </a:t>
            </a:r>
            <a:r>
              <a:rPr lang="ru-RU" altLang="ru-RU" sz="3000" i="1" dirty="0" smtClean="0"/>
              <a:t>купила кларнет </a:t>
            </a:r>
            <a:r>
              <a:rPr lang="ru-RU" altLang="ru-RU" sz="3000" dirty="0" smtClean="0">
                <a:solidFill>
                  <a:srgbClr val="FF0000"/>
                </a:solidFill>
              </a:rPr>
              <a:t>4 </a:t>
            </a:r>
            <a:r>
              <a:rPr lang="ru-RU" altLang="ru-RU" sz="3000" dirty="0">
                <a:solidFill>
                  <a:srgbClr val="FF0000"/>
                </a:solidFill>
              </a:rPr>
              <a:t>актанта</a:t>
            </a:r>
            <a:endParaRPr lang="ru-RU" altLang="ru-RU" sz="3000" i="1" dirty="0"/>
          </a:p>
          <a:p>
            <a:pPr marL="0" indent="0" eaLnBrk="1" hangingPunct="1">
              <a:buNone/>
            </a:pPr>
            <a:r>
              <a:rPr lang="ru-RU" altLang="ru-RU" sz="3000" i="1" dirty="0"/>
              <a:t> </a:t>
            </a:r>
            <a:r>
              <a:rPr lang="ru-RU" altLang="ru-RU" sz="3000" i="1" dirty="0" smtClean="0"/>
              <a:t>   за 100 гульденов</a:t>
            </a:r>
            <a:endParaRPr lang="ru-RU" altLang="ru-RU" sz="3000" dirty="0" smtClean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ШАД: правиловый МП. Лекции 3-4.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EF716-74C8-488A-84A8-B8B252D7D714}" type="slidenum">
              <a:rPr lang="ru-RU"/>
              <a:pPr>
                <a:defRPr/>
              </a:pPr>
              <a:t>31</a:t>
            </a:fld>
            <a:endParaRPr lang="ru-RU"/>
          </a:p>
        </p:txBody>
      </p:sp>
      <p:sp>
        <p:nvSpPr>
          <p:cNvPr id="7173" name="Нижний колонтитул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20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400" b="1" dirty="0" smtClean="0"/>
              <a:t>Актанты и валентности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Ребенок спит					</a:t>
            </a:r>
            <a:r>
              <a:rPr lang="ru-RU" altLang="ru-RU" sz="2000" dirty="0" smtClean="0">
                <a:solidFill>
                  <a:srgbClr val="FF0000"/>
                </a:solidFill>
              </a:rPr>
              <a:t>1 актант</a:t>
            </a:r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Полиция бездействует				</a:t>
            </a:r>
            <a:r>
              <a:rPr lang="ru-RU" altLang="ru-RU" sz="2000" dirty="0" smtClean="0">
                <a:solidFill>
                  <a:srgbClr val="FF0000"/>
                </a:solidFill>
              </a:rPr>
              <a:t>1 актант</a:t>
            </a:r>
            <a:endParaRPr lang="ru-RU" altLang="ru-RU" sz="2000" i="1" dirty="0" smtClean="0"/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Иван построил дом					</a:t>
            </a:r>
            <a:r>
              <a:rPr lang="ru-RU" altLang="ru-RU" sz="2000" dirty="0" smtClean="0">
                <a:solidFill>
                  <a:srgbClr val="FF0000"/>
                </a:solidFill>
              </a:rPr>
              <a:t>2 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Иван вырастил сына					</a:t>
            </a:r>
            <a:r>
              <a:rPr lang="ru-RU" altLang="ru-RU" sz="2000" dirty="0" smtClean="0">
                <a:solidFill>
                  <a:srgbClr val="FF0000"/>
                </a:solidFill>
              </a:rPr>
              <a:t>2 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Иван посадил дерево					</a:t>
            </a:r>
            <a:r>
              <a:rPr lang="ru-RU" altLang="ru-RU" sz="2000" dirty="0" smtClean="0">
                <a:solidFill>
                  <a:srgbClr val="FF0000"/>
                </a:solidFill>
              </a:rPr>
              <a:t>2 </a:t>
            </a:r>
            <a:r>
              <a:rPr lang="ru-RU" altLang="ru-RU" sz="2000" dirty="0">
                <a:solidFill>
                  <a:srgbClr val="FF0000"/>
                </a:solidFill>
              </a:rPr>
              <a:t>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Клара у Карла украла кларнет 			</a:t>
            </a:r>
            <a:r>
              <a:rPr lang="ru-RU" altLang="ru-RU" sz="2000" dirty="0" smtClean="0">
                <a:solidFill>
                  <a:srgbClr val="FF0000"/>
                </a:solidFill>
              </a:rPr>
              <a:t>3 </a:t>
            </a:r>
            <a:r>
              <a:rPr lang="ru-RU" altLang="ru-RU" sz="2000" dirty="0">
                <a:solidFill>
                  <a:srgbClr val="FF0000"/>
                </a:solidFill>
              </a:rPr>
              <a:t>актанта</a:t>
            </a:r>
            <a:endParaRPr lang="ru-RU" altLang="ru-RU" sz="2000" i="1" dirty="0" smtClean="0"/>
          </a:p>
          <a:p>
            <a:pPr eaLnBrk="1" hangingPunct="1">
              <a:buFontTx/>
              <a:buChar char="•"/>
            </a:pPr>
            <a:r>
              <a:rPr lang="ru-RU" altLang="ru-RU" sz="2000" i="1" dirty="0"/>
              <a:t>Клара у Карла </a:t>
            </a:r>
            <a:r>
              <a:rPr lang="ru-RU" altLang="ru-RU" sz="2000" i="1" dirty="0" smtClean="0"/>
              <a:t>купила кларнет </a:t>
            </a:r>
            <a:r>
              <a:rPr lang="ru-RU" altLang="ru-RU" sz="2000" i="1" dirty="0"/>
              <a:t> за 100 </a:t>
            </a:r>
            <a:r>
              <a:rPr lang="ru-RU" altLang="ru-RU" sz="2000" i="1" dirty="0" smtClean="0"/>
              <a:t>гульденов</a:t>
            </a:r>
            <a:r>
              <a:rPr lang="ru-RU" altLang="ru-RU" sz="2000" i="1" dirty="0"/>
              <a:t>	</a:t>
            </a:r>
            <a:r>
              <a:rPr lang="ru-RU" altLang="ru-RU" sz="2000" dirty="0" smtClean="0">
                <a:solidFill>
                  <a:srgbClr val="FF0000"/>
                </a:solidFill>
              </a:rPr>
              <a:t>4 актанта</a:t>
            </a:r>
          </a:p>
          <a:p>
            <a:pPr marL="0" indent="0" eaLnBrk="1" hangingPunct="1">
              <a:buNone/>
            </a:pPr>
            <a:r>
              <a:rPr lang="ru-RU" altLang="ru-RU" sz="2400" dirty="0" smtClean="0"/>
              <a:t>Способности слова (глагола, существительного и др.) присоединять к себе актанты ситуации называются валентностями этого слова. Количество валентностей определяется тем, какое минимальное число актантов нужно использовать для толкования слова.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ШАД: правиловый МП. Лекции 3-4.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EF716-74C8-488A-84A8-B8B252D7D714}" type="slidenum">
              <a:rPr lang="ru-RU"/>
              <a:pPr>
                <a:defRPr/>
              </a:pPr>
              <a:t>32</a:t>
            </a:fld>
            <a:endParaRPr lang="ru-RU"/>
          </a:p>
        </p:txBody>
      </p:sp>
      <p:sp>
        <p:nvSpPr>
          <p:cNvPr id="7173" name="Нижний колонтитул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20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400" b="1" dirty="0" smtClean="0"/>
              <a:t>Актанты и валентности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sz="2400" dirty="0" smtClean="0"/>
              <a:t>Во всех примерах на пред. слайде реально встречаются все актанты, представляющие валентности соответствующих глаголов, т.е. все их валентности насыщены.  Тем самым глагол  </a:t>
            </a:r>
            <a:r>
              <a:rPr lang="ru-RU" altLang="ru-RU" sz="2400" i="1" dirty="0" smtClean="0"/>
              <a:t>спать </a:t>
            </a:r>
            <a:r>
              <a:rPr lang="ru-RU" altLang="ru-RU" sz="2400" dirty="0" smtClean="0"/>
              <a:t>имеет 1 валентность, глагол </a:t>
            </a:r>
            <a:r>
              <a:rPr lang="ru-RU" altLang="ru-RU" sz="2400" i="1" dirty="0" smtClean="0"/>
              <a:t>украсть - </a:t>
            </a:r>
            <a:r>
              <a:rPr lang="ru-RU" altLang="ru-RU" sz="2400" dirty="0" smtClean="0"/>
              <a:t>3 валентности и т.д.</a:t>
            </a:r>
          </a:p>
          <a:p>
            <a:pPr marL="0" indent="0" eaLnBrk="1" hangingPunct="1">
              <a:buNone/>
            </a:pPr>
            <a:r>
              <a:rPr lang="ru-RU" altLang="ru-RU" sz="2400" dirty="0" smtClean="0"/>
              <a:t>В предложениях </a:t>
            </a:r>
            <a:r>
              <a:rPr lang="ru-RU" altLang="ru-RU" sz="2400" i="1" dirty="0"/>
              <a:t>Клара </a:t>
            </a:r>
            <a:r>
              <a:rPr lang="ru-RU" altLang="ru-RU" sz="2400" i="1" dirty="0" smtClean="0"/>
              <a:t>украла </a:t>
            </a:r>
            <a:r>
              <a:rPr lang="ru-RU" altLang="ru-RU" sz="2400" i="1" dirty="0"/>
              <a:t>кларнет </a:t>
            </a:r>
            <a:r>
              <a:rPr lang="ru-RU" altLang="ru-RU" sz="2400" dirty="0" smtClean="0"/>
              <a:t>или </a:t>
            </a:r>
            <a:r>
              <a:rPr lang="ru-RU" altLang="ru-RU" sz="2400" i="1" dirty="0"/>
              <a:t>Клара </a:t>
            </a:r>
            <a:r>
              <a:rPr lang="ru-RU" altLang="ru-RU" sz="2400" i="1" dirty="0" smtClean="0"/>
              <a:t>купила кларнет </a:t>
            </a:r>
            <a:r>
              <a:rPr lang="ru-RU" altLang="ru-RU" sz="2400" dirty="0" smtClean="0"/>
              <a:t>лишь часть валентностей насыщена. </a:t>
            </a:r>
          </a:p>
          <a:p>
            <a:pPr marL="0" indent="0" eaLnBrk="1" hangingPunct="1">
              <a:buNone/>
            </a:pPr>
            <a:endParaRPr lang="ru-RU" altLang="ru-RU" sz="16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ru-RU" altLang="ru-RU" sz="2400" dirty="0" smtClean="0">
                <a:solidFill>
                  <a:srgbClr val="FF0000"/>
                </a:solidFill>
              </a:rPr>
              <a:t>Теория валентностей</a:t>
            </a:r>
            <a:r>
              <a:rPr lang="en-US" altLang="ru-RU" sz="2400" dirty="0" smtClean="0">
                <a:solidFill>
                  <a:srgbClr val="FF0000"/>
                </a:solidFill>
              </a:rPr>
              <a:t>: </a:t>
            </a:r>
            <a:r>
              <a:rPr lang="ru-RU" altLang="ru-RU" sz="2400" dirty="0" smtClean="0">
                <a:solidFill>
                  <a:srgbClr val="FF0000"/>
                </a:solidFill>
              </a:rPr>
              <a:t>Люсьен </a:t>
            </a:r>
            <a:r>
              <a:rPr lang="ru-RU" altLang="ru-RU" sz="2400" dirty="0" err="1" smtClean="0">
                <a:solidFill>
                  <a:srgbClr val="FF0000"/>
                </a:solidFill>
              </a:rPr>
              <a:t>Теньер</a:t>
            </a:r>
            <a:r>
              <a:rPr lang="ru-RU" altLang="ru-RU" sz="2400" dirty="0" smtClean="0">
                <a:solidFill>
                  <a:srgbClr val="FF0000"/>
                </a:solidFill>
              </a:rPr>
              <a:t>. Элементы структурного синтаксиса. </a:t>
            </a:r>
          </a:p>
          <a:p>
            <a:pPr eaLnBrk="1" hangingPunct="1">
              <a:buFontTx/>
              <a:buChar char="•"/>
            </a:pPr>
            <a:endParaRPr lang="ru-RU" altLang="ru-RU" sz="1600" i="1" dirty="0"/>
          </a:p>
          <a:p>
            <a:pPr marL="0" indent="0" eaLnBrk="1" hangingPunct="1">
              <a:buNone/>
            </a:pPr>
            <a:r>
              <a:rPr lang="ru-RU" altLang="ru-RU" sz="1600" i="1" dirty="0"/>
              <a:t> </a:t>
            </a:r>
            <a:r>
              <a:rPr lang="ru-RU" altLang="ru-RU" sz="1600" i="1" dirty="0" smtClean="0"/>
              <a:t> </a:t>
            </a:r>
            <a:endParaRPr lang="ru-RU" altLang="ru-RU" sz="1600" dirty="0" smtClean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5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ШАД: правиловый МП. Лекции 3-4.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EF716-74C8-488A-84A8-B8B252D7D714}" type="slidenum">
              <a:rPr lang="ru-RU"/>
              <a:pPr>
                <a:defRPr/>
              </a:pPr>
              <a:t>33</a:t>
            </a:fld>
            <a:endParaRPr lang="ru-RU"/>
          </a:p>
        </p:txBody>
      </p:sp>
      <p:sp>
        <p:nvSpPr>
          <p:cNvPr id="7173" name="Нижний колонтитул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20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400" b="1" dirty="0" smtClean="0"/>
              <a:t>Актанты и </a:t>
            </a:r>
            <a:r>
              <a:rPr lang="ru-RU" altLang="ru-RU" sz="3400" b="1" dirty="0" err="1" smtClean="0"/>
              <a:t>сирконстанты</a:t>
            </a:r>
            <a:endParaRPr lang="ru-RU" altLang="ru-RU" sz="3400" b="1" dirty="0" smtClean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ru-RU" altLang="ru-RU" sz="2800" i="1" dirty="0" smtClean="0"/>
              <a:t>Клара </a:t>
            </a:r>
            <a:r>
              <a:rPr lang="ru-RU" altLang="ru-RU" sz="2800" i="1" dirty="0"/>
              <a:t>у Карла </a:t>
            </a:r>
            <a:r>
              <a:rPr lang="ru-RU" altLang="ru-RU" sz="2800" i="1" dirty="0" smtClean="0"/>
              <a:t>купила кларнет за 100 гульденов на набережной </a:t>
            </a:r>
            <a:r>
              <a:rPr lang="ru-RU" altLang="ru-RU" sz="2800" i="1" dirty="0" err="1" smtClean="0"/>
              <a:t>Хендрика</a:t>
            </a:r>
            <a:r>
              <a:rPr lang="ru-RU" altLang="ru-RU" sz="2800" i="1" dirty="0" smtClean="0"/>
              <a:t> в Амстердаме 						</a:t>
            </a:r>
            <a:r>
              <a:rPr lang="ru-RU" altLang="ru-RU" sz="2800" dirty="0" smtClean="0">
                <a:solidFill>
                  <a:srgbClr val="00B0F0"/>
                </a:solidFill>
              </a:rPr>
              <a:t>1 </a:t>
            </a:r>
            <a:r>
              <a:rPr lang="ru-RU" altLang="ru-RU" sz="2800" dirty="0" err="1" smtClean="0">
                <a:solidFill>
                  <a:srgbClr val="00B0F0"/>
                </a:solidFill>
              </a:rPr>
              <a:t>сирконстант</a:t>
            </a:r>
            <a:endParaRPr lang="ru-RU" altLang="ru-RU" sz="2800" dirty="0" smtClean="0">
              <a:solidFill>
                <a:srgbClr val="00B0F0"/>
              </a:solidFill>
            </a:endParaRPr>
          </a:p>
          <a:p>
            <a:pPr>
              <a:buFontTx/>
              <a:buChar char="•"/>
            </a:pPr>
            <a:r>
              <a:rPr lang="ru-RU" altLang="ru-RU" sz="2800" i="1" dirty="0"/>
              <a:t>Клара у Карла купила кларнет за 100 гульденов на набережной </a:t>
            </a:r>
            <a:r>
              <a:rPr lang="ru-RU" altLang="ru-RU" sz="2800" i="1" dirty="0" err="1"/>
              <a:t>Хендрика</a:t>
            </a:r>
            <a:r>
              <a:rPr lang="ru-RU" altLang="ru-RU" sz="2800" i="1" dirty="0"/>
              <a:t> в Амстердаме </a:t>
            </a:r>
            <a:br>
              <a:rPr lang="ru-RU" altLang="ru-RU" sz="2800" i="1" dirty="0"/>
            </a:br>
            <a:r>
              <a:rPr lang="ru-RU" altLang="ru-RU" sz="2800" i="1" dirty="0" smtClean="0"/>
              <a:t>в 5 часов утра 			</a:t>
            </a:r>
            <a:r>
              <a:rPr lang="ru-RU" altLang="ru-RU" sz="2800" dirty="0" smtClean="0">
                <a:solidFill>
                  <a:srgbClr val="00B0F0"/>
                </a:solidFill>
              </a:rPr>
              <a:t>2 </a:t>
            </a:r>
            <a:r>
              <a:rPr lang="ru-RU" altLang="ru-RU" sz="2800" dirty="0" err="1" smtClean="0">
                <a:solidFill>
                  <a:srgbClr val="00B0F0"/>
                </a:solidFill>
              </a:rPr>
              <a:t>сирконстанта</a:t>
            </a:r>
            <a:endParaRPr lang="ru-RU" altLang="ru-RU" sz="2800" dirty="0" smtClean="0">
              <a:solidFill>
                <a:srgbClr val="00B0F0"/>
              </a:solidFill>
            </a:endParaRPr>
          </a:p>
          <a:p>
            <a:pPr eaLnBrk="1" hangingPunct="1">
              <a:buFontTx/>
              <a:buChar char="•"/>
            </a:pPr>
            <a:r>
              <a:rPr lang="ru-RU" altLang="ru-RU" sz="2800" i="1" dirty="0"/>
              <a:t>Клара у Карла купила кларнет за 100 гульденов на набережной </a:t>
            </a:r>
            <a:r>
              <a:rPr lang="ru-RU" altLang="ru-RU" sz="2800" i="1" dirty="0" err="1"/>
              <a:t>Хендрика</a:t>
            </a:r>
            <a:r>
              <a:rPr lang="ru-RU" altLang="ru-RU" sz="2800" i="1" dirty="0"/>
              <a:t> </a:t>
            </a:r>
            <a:r>
              <a:rPr lang="ru-RU" altLang="ru-RU" sz="2800" i="1" dirty="0" smtClean="0"/>
              <a:t>в Амстердаме </a:t>
            </a:r>
            <a:r>
              <a:rPr lang="ru-RU" altLang="ru-RU" sz="2800" i="1" dirty="0"/>
              <a:t>в 5 часов утра </a:t>
            </a:r>
            <a:r>
              <a:rPr lang="ru-RU" altLang="ru-RU" sz="2800" i="1" dirty="0" smtClean="0"/>
              <a:t>после долгих уговоров </a:t>
            </a:r>
            <a:r>
              <a:rPr lang="ru-RU" altLang="ru-RU" sz="2800" dirty="0" smtClean="0">
                <a:solidFill>
                  <a:srgbClr val="00B0F0"/>
                </a:solidFill>
              </a:rPr>
              <a:t>3 </a:t>
            </a:r>
            <a:r>
              <a:rPr lang="ru-RU" altLang="ru-RU" sz="2800" dirty="0" err="1">
                <a:solidFill>
                  <a:srgbClr val="00B0F0"/>
                </a:solidFill>
              </a:rPr>
              <a:t>сирконстанта</a:t>
            </a:r>
            <a:endParaRPr lang="ru-RU" altLang="ru-RU" sz="2800" dirty="0">
              <a:solidFill>
                <a:srgbClr val="00B0F0"/>
              </a:solidFill>
            </a:endParaRPr>
          </a:p>
          <a:p>
            <a:pPr eaLnBrk="1" hangingPunct="1">
              <a:buFontTx/>
              <a:buChar char="•"/>
            </a:pPr>
            <a:endParaRPr lang="ru-RU" altLang="ru-RU" sz="3000" dirty="0">
              <a:solidFill>
                <a:srgbClr val="00B0F0"/>
              </a:solidFill>
            </a:endParaRPr>
          </a:p>
          <a:p>
            <a:pPr eaLnBrk="1" hangingPunct="1">
              <a:buFontTx/>
              <a:buChar char="•"/>
            </a:pPr>
            <a:endParaRPr lang="ru-RU" altLang="ru-RU" sz="3000" dirty="0" smtClean="0">
              <a:solidFill>
                <a:srgbClr val="00B0F0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2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2696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fontAlgn="auto">
              <a:defRPr/>
            </a:pPr>
            <a:r>
              <a:rPr lang="ru-RU" sz="3400" dirty="0"/>
              <a:t>Актантные </a:t>
            </a:r>
            <a:r>
              <a:rPr lang="ru-RU" sz="3400" dirty="0" err="1"/>
              <a:t>СинтО</a:t>
            </a:r>
            <a:endParaRPr lang="ru-RU" sz="3400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2338536"/>
            <a:ext cx="7924800" cy="4114800"/>
          </a:xfrm>
          <a:prstGeom prst="rect">
            <a:avLst/>
          </a:prstGeom>
        </p:spPr>
        <p:txBody>
          <a:bodyPr/>
          <a:lstStyle/>
          <a:p>
            <a:pPr fontAlgn="auto">
              <a:buFontTx/>
              <a:buChar char="•"/>
              <a:defRPr/>
            </a:pPr>
            <a:r>
              <a:rPr lang="ru-RU" sz="3400" dirty="0" smtClean="0"/>
              <a:t>Предикативное</a:t>
            </a:r>
          </a:p>
          <a:p>
            <a:pPr fontAlgn="auto">
              <a:buFontTx/>
              <a:buChar char="•"/>
              <a:defRPr/>
            </a:pPr>
            <a:r>
              <a:rPr lang="ru-RU" sz="3400" dirty="0" smtClean="0"/>
              <a:t>Агентивное</a:t>
            </a:r>
          </a:p>
          <a:p>
            <a:pPr fontAlgn="auto">
              <a:buFontTx/>
              <a:buChar char="•"/>
              <a:defRPr/>
            </a:pPr>
            <a:r>
              <a:rPr lang="ru-RU" sz="3400" dirty="0" err="1" smtClean="0"/>
              <a:t>Комплетивные</a:t>
            </a:r>
            <a:endParaRPr lang="ru-RU" sz="3400" dirty="0" smtClean="0"/>
          </a:p>
          <a:p>
            <a:pPr fontAlgn="auto">
              <a:buFontTx/>
              <a:buChar char="•"/>
              <a:defRPr/>
            </a:pPr>
            <a:r>
              <a:rPr lang="ru-RU" sz="3400" dirty="0" err="1" smtClean="0"/>
              <a:t>Присвязочное</a:t>
            </a:r>
            <a:endParaRPr lang="ru-RU" sz="3400" dirty="0" smtClean="0"/>
          </a:p>
          <a:p>
            <a:pPr fontAlgn="auto">
              <a:buFontTx/>
              <a:buChar char="•"/>
              <a:defRPr/>
            </a:pPr>
            <a:r>
              <a:rPr lang="ru-RU" sz="3400" dirty="0" smtClean="0"/>
              <a:t>Дательно-субъектное</a:t>
            </a:r>
          </a:p>
          <a:p>
            <a:pPr fontAlgn="auto">
              <a:buFontTx/>
              <a:buChar char="•"/>
              <a:defRPr/>
            </a:pPr>
            <a:r>
              <a:rPr lang="ru-RU" sz="3400" dirty="0" smtClean="0"/>
              <a:t>Предложное</a:t>
            </a:r>
          </a:p>
        </p:txBody>
      </p:sp>
      <p:sp>
        <p:nvSpPr>
          <p:cNvPr id="14848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1250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7D49CA-0CFB-44AB-9B8E-A866C41FCCFB}" type="slidenum">
              <a:rPr lang="ru-RU" smtClean="0">
                <a:solidFill>
                  <a:schemeClr val="tx1"/>
                </a:solidFill>
              </a:rPr>
              <a:pPr/>
              <a:t>35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50213" cy="8640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Предикативное </a:t>
            </a:r>
            <a:r>
              <a:rPr lang="ru-RU" sz="3600" dirty="0" err="1" smtClean="0">
                <a:solidFill>
                  <a:schemeClr val="tx1"/>
                </a:solidFill>
              </a:rPr>
              <a:t>СинтО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29600" cy="3672409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err="1"/>
              <a:t>Прототипический</a:t>
            </a:r>
            <a:r>
              <a:rPr lang="ru-RU" b="1" dirty="0"/>
              <a:t> случай: </a:t>
            </a:r>
            <a:br>
              <a:rPr lang="ru-RU" b="1" dirty="0"/>
            </a:br>
            <a:r>
              <a:rPr lang="ru-RU" b="1" dirty="0"/>
              <a:t>подлежащее в именительном падеже</a:t>
            </a:r>
            <a:endParaRPr lang="ru-RU" dirty="0"/>
          </a:p>
          <a:p>
            <a:pPr>
              <a:buNone/>
            </a:pPr>
            <a:r>
              <a:rPr lang="ru-RU" b="1" i="1" dirty="0" err="1" smtClean="0"/>
              <a:t>Отец</a:t>
            </a:r>
            <a:r>
              <a:rPr lang="ru-RU" baseline="-25000" dirty="0" err="1" smtClean="0"/>
              <a:t>им</a:t>
            </a:r>
            <a:r>
              <a:rPr lang="ru-RU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Y</a:t>
            </a:r>
            <a:r>
              <a:rPr lang="en-US" dirty="0" smtClean="0"/>
              <a:t>]</a:t>
            </a:r>
            <a:r>
              <a:rPr lang="ru-RU" i="1" dirty="0" smtClean="0"/>
              <a:t>  был </a:t>
            </a:r>
            <a:r>
              <a:rPr lang="en-US" dirty="0"/>
              <a:t>[X] </a:t>
            </a:r>
            <a:r>
              <a:rPr lang="ru-RU" i="1" dirty="0" smtClean="0"/>
              <a:t>на работе.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b="1" i="1" dirty="0" err="1" smtClean="0"/>
              <a:t>Отец</a:t>
            </a:r>
            <a:r>
              <a:rPr lang="ru-RU" baseline="-25000" dirty="0" err="1" smtClean="0"/>
              <a:t>им</a:t>
            </a:r>
            <a:r>
              <a:rPr lang="ru-RU" i="1" dirty="0" smtClean="0"/>
              <a:t> </a:t>
            </a:r>
            <a:r>
              <a:rPr lang="ru-RU" i="1" dirty="0"/>
              <a:t> </a:t>
            </a:r>
            <a:r>
              <a:rPr lang="en-US" dirty="0" smtClean="0"/>
              <a:t>[Y] </a:t>
            </a:r>
            <a:r>
              <a:rPr lang="ru-RU" dirty="0" smtClean="0"/>
              <a:t>                </a:t>
            </a:r>
            <a:r>
              <a:rPr lang="ru-RU" i="1" dirty="0" smtClean="0"/>
              <a:t>не был </a:t>
            </a:r>
            <a:r>
              <a:rPr lang="en-US" dirty="0" smtClean="0"/>
              <a:t>[X] </a:t>
            </a:r>
            <a:r>
              <a:rPr lang="ru-RU" i="1" dirty="0" smtClean="0"/>
              <a:t>на работе.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Почему </a:t>
            </a:r>
            <a:r>
              <a:rPr lang="ru-RU" b="1" i="1" dirty="0" err="1" smtClean="0"/>
              <a:t>ты</a:t>
            </a:r>
            <a:r>
              <a:rPr lang="ru-RU" baseline="-25000" dirty="0" err="1" smtClean="0"/>
              <a:t>им</a:t>
            </a:r>
            <a:r>
              <a:rPr lang="ru-RU" i="1" dirty="0" smtClean="0"/>
              <a:t> </a:t>
            </a:r>
            <a:r>
              <a:rPr lang="ru-RU" i="1" dirty="0"/>
              <a:t> </a:t>
            </a:r>
            <a:r>
              <a:rPr lang="en-US" dirty="0" smtClean="0"/>
              <a:t>[Y</a:t>
            </a:r>
            <a:r>
              <a:rPr lang="en-US" baseline="-25000" dirty="0" smtClean="0"/>
              <a:t>1</a:t>
            </a:r>
            <a:r>
              <a:rPr lang="en-US" dirty="0" smtClean="0"/>
              <a:t>] </a:t>
            </a:r>
            <a:r>
              <a:rPr lang="ru-RU" i="1" dirty="0" smtClean="0"/>
              <a:t>звонишь  </a:t>
            </a:r>
            <a:r>
              <a:rPr lang="en-US" dirty="0"/>
              <a:t>[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] </a:t>
            </a:r>
            <a:r>
              <a:rPr lang="ru-RU" i="1" dirty="0" smtClean="0"/>
              <a:t>так поздно, случилось</a:t>
            </a:r>
            <a:r>
              <a:rPr lang="en-US" i="1" dirty="0" smtClean="0"/>
              <a:t> </a:t>
            </a:r>
            <a:r>
              <a:rPr lang="en-US" dirty="0" smtClean="0"/>
              <a:t>[X</a:t>
            </a:r>
            <a:r>
              <a:rPr lang="en-US" baseline="-25000" dirty="0" smtClean="0"/>
              <a:t>2</a:t>
            </a:r>
            <a:r>
              <a:rPr lang="en-US" dirty="0" smtClean="0"/>
              <a:t>] </a:t>
            </a:r>
            <a:r>
              <a:rPr lang="ru-RU" b="1" i="1" dirty="0" smtClean="0"/>
              <a:t>что-</a:t>
            </a:r>
            <a:r>
              <a:rPr lang="ru-RU" b="1" i="1" dirty="0" err="1" smtClean="0"/>
              <a:t>нибудь</a:t>
            </a:r>
            <a:r>
              <a:rPr lang="ru-RU" baseline="-25000" dirty="0" err="1" smtClean="0"/>
              <a:t>им</a:t>
            </a:r>
            <a:r>
              <a:rPr lang="ru-RU" i="1" dirty="0"/>
              <a:t> </a:t>
            </a:r>
            <a:r>
              <a:rPr lang="en-US" dirty="0" smtClean="0"/>
              <a:t>[Y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r>
              <a:rPr lang="ru-RU" i="1" dirty="0" smtClean="0"/>
              <a:t>?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2699792" y="3501008"/>
            <a:ext cx="12961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31409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предик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utoUpdateAnimBg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83298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42FF6F-5A2D-4A05-B557-FEC4E910A945}" type="slidenum">
              <a:rPr lang="ru-RU" smtClean="0">
                <a:solidFill>
                  <a:schemeClr val="tx1"/>
                </a:solidFill>
              </a:rPr>
              <a:pPr/>
              <a:t>36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284163"/>
            <a:ext cx="8050212" cy="9125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sz="3600" dirty="0"/>
              <a:t>Предикативное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СинтО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6" cy="4536504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3100" b="1" dirty="0" smtClean="0"/>
              <a:t>Подлежащее в род. падеже при отрицании </a:t>
            </a:r>
            <a:endParaRPr lang="ru-RU" sz="31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3100" b="1" i="1" dirty="0" err="1" smtClean="0"/>
              <a:t>Отца</a:t>
            </a:r>
            <a:r>
              <a:rPr lang="ru-RU" sz="3100" baseline="-25000" dirty="0" err="1" smtClean="0"/>
              <a:t>род</a:t>
            </a:r>
            <a:r>
              <a:rPr lang="ru-RU" sz="3100" i="1" dirty="0" smtClean="0"/>
              <a:t> </a:t>
            </a:r>
            <a:r>
              <a:rPr lang="en-US" sz="3100" dirty="0"/>
              <a:t>[Y] </a:t>
            </a:r>
            <a:r>
              <a:rPr lang="ru-RU" sz="3100" i="1" dirty="0" smtClean="0"/>
              <a:t>не было </a:t>
            </a:r>
            <a:r>
              <a:rPr lang="en-US" sz="3100" dirty="0" smtClean="0"/>
              <a:t>[X] </a:t>
            </a:r>
            <a:r>
              <a:rPr lang="ru-RU" sz="3100" i="1" dirty="0" smtClean="0"/>
              <a:t>на работе.</a:t>
            </a:r>
            <a:endParaRPr lang="ru-RU" sz="31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3100" b="1" i="1" dirty="0" err="1" smtClean="0"/>
              <a:t>Что</a:t>
            </a:r>
            <a:r>
              <a:rPr lang="ru-RU" sz="3100" baseline="-25000" dirty="0" err="1" smtClean="0"/>
              <a:t>им</a:t>
            </a:r>
            <a:r>
              <a:rPr lang="ru-RU" sz="3100" b="1" i="1" dirty="0" smtClean="0"/>
              <a:t> </a:t>
            </a:r>
            <a:r>
              <a:rPr lang="en-US" sz="3100" dirty="0"/>
              <a:t>[Y] </a:t>
            </a:r>
            <a:r>
              <a:rPr lang="ru-RU" sz="3100" i="1" dirty="0" smtClean="0"/>
              <a:t>случилось</a:t>
            </a:r>
            <a:r>
              <a:rPr lang="en-US" sz="3100" dirty="0" smtClean="0"/>
              <a:t> [X</a:t>
            </a:r>
            <a:r>
              <a:rPr lang="en-US" sz="3100" dirty="0"/>
              <a:t>]</a:t>
            </a:r>
            <a:r>
              <a:rPr lang="ru-RU" sz="3100" i="1" dirty="0" smtClean="0"/>
              <a:t>? - </a:t>
            </a:r>
            <a:r>
              <a:rPr lang="ru-RU" sz="3100" b="1" i="1" dirty="0" err="1" smtClean="0"/>
              <a:t>Ничего</a:t>
            </a:r>
            <a:r>
              <a:rPr lang="ru-RU" sz="3100" baseline="-25000" dirty="0" err="1" smtClean="0"/>
              <a:t>род</a:t>
            </a:r>
            <a:r>
              <a:rPr lang="ru-RU" sz="3100" i="1" dirty="0" smtClean="0"/>
              <a:t> </a:t>
            </a:r>
            <a:r>
              <a:rPr lang="en-US" sz="3100" dirty="0"/>
              <a:t>[Y] </a:t>
            </a:r>
            <a:r>
              <a:rPr lang="ru-RU" sz="3100" i="1" dirty="0" smtClean="0"/>
              <a:t>не случилось</a:t>
            </a:r>
            <a:r>
              <a:rPr lang="en-US" sz="3100" dirty="0"/>
              <a:t> [X]</a:t>
            </a:r>
            <a:r>
              <a:rPr lang="ru-RU" sz="3100" i="1" dirty="0" smtClean="0"/>
              <a:t>.</a:t>
            </a:r>
            <a:endParaRPr lang="ru-RU" sz="31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3100" i="1" dirty="0" smtClean="0"/>
              <a:t>Сегодня не поступило </a:t>
            </a:r>
            <a:r>
              <a:rPr lang="en-US" sz="3100" dirty="0"/>
              <a:t>[X] </a:t>
            </a:r>
            <a:r>
              <a:rPr lang="ru-RU" sz="3100" i="1" dirty="0" smtClean="0"/>
              <a:t>ни одного </a:t>
            </a:r>
            <a:r>
              <a:rPr lang="ru-RU" sz="3100" b="1" i="1" dirty="0" err="1" smtClean="0"/>
              <a:t>письма</a:t>
            </a:r>
            <a:r>
              <a:rPr lang="ru-RU" sz="3100" baseline="-25000" dirty="0" err="1" smtClean="0"/>
              <a:t>род</a:t>
            </a:r>
            <a:r>
              <a:rPr lang="en-US" sz="3100" dirty="0"/>
              <a:t> [Y]</a:t>
            </a:r>
            <a:r>
              <a:rPr lang="ru-RU" sz="3100" i="1" dirty="0" smtClean="0"/>
              <a:t>.</a:t>
            </a:r>
            <a:endParaRPr lang="ru-RU" sz="31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3100" dirty="0" smtClean="0"/>
              <a:t>*</a:t>
            </a:r>
            <a:r>
              <a:rPr lang="ru-RU" sz="3100" i="1" dirty="0" smtClean="0"/>
              <a:t>Еще </a:t>
            </a:r>
            <a:r>
              <a:rPr lang="ru-RU" sz="3100" b="1" i="1" dirty="0" err="1" smtClean="0"/>
              <a:t>никого</a:t>
            </a:r>
            <a:r>
              <a:rPr lang="ru-RU" sz="3100" baseline="-25000" dirty="0" err="1" smtClean="0"/>
              <a:t>род</a:t>
            </a:r>
            <a:r>
              <a:rPr lang="ru-RU" sz="3100" i="1" dirty="0" smtClean="0"/>
              <a:t> </a:t>
            </a:r>
            <a:r>
              <a:rPr lang="en-US" sz="3100" dirty="0"/>
              <a:t>[Y] </a:t>
            </a:r>
            <a:r>
              <a:rPr lang="ru-RU" sz="3100" i="1" dirty="0" smtClean="0"/>
              <a:t>не приходило</a:t>
            </a:r>
            <a:r>
              <a:rPr lang="en-US" sz="3100" dirty="0"/>
              <a:t> [X</a:t>
            </a:r>
            <a:r>
              <a:rPr lang="en-US" sz="3100" dirty="0" smtClean="0"/>
              <a:t>].</a:t>
            </a:r>
            <a:r>
              <a:rPr lang="ru-RU" sz="3100" i="1" dirty="0" smtClean="0"/>
              <a:t> </a:t>
            </a:r>
            <a:endParaRPr lang="ru-RU" sz="31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3100" i="1" dirty="0" smtClean="0"/>
              <a:t>*</a:t>
            </a:r>
            <a:r>
              <a:rPr lang="ru-RU" sz="3100" b="1" i="1" dirty="0" err="1" smtClean="0"/>
              <a:t>Вас</a:t>
            </a:r>
            <a:r>
              <a:rPr lang="ru-RU" sz="3100" baseline="-25000" dirty="0" err="1" smtClean="0"/>
              <a:t>род</a:t>
            </a:r>
            <a:r>
              <a:rPr lang="ru-RU" sz="3100" i="1" dirty="0" smtClean="0"/>
              <a:t> </a:t>
            </a:r>
            <a:r>
              <a:rPr lang="en-US" sz="3100" dirty="0"/>
              <a:t>[Y] </a:t>
            </a:r>
            <a:r>
              <a:rPr lang="ru-RU" sz="3100" i="1" dirty="0" smtClean="0"/>
              <a:t>здесь не стояло</a:t>
            </a:r>
            <a:r>
              <a:rPr lang="en-US" sz="3100" dirty="0"/>
              <a:t> [X]</a:t>
            </a:r>
            <a:r>
              <a:rPr lang="ru-RU" sz="3100" i="1" dirty="0" smtClean="0"/>
              <a:t>!</a:t>
            </a:r>
            <a:r>
              <a:rPr lang="ru-RU" sz="3100" dirty="0" smtClean="0"/>
              <a:t>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85346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475D1-BC03-4085-AAB1-1489B645FC3C}" type="slidenum">
              <a:rPr lang="ru-RU" smtClean="0">
                <a:solidFill>
                  <a:schemeClr val="tx1"/>
                </a:solidFill>
              </a:rPr>
              <a:pPr/>
              <a:t>37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50212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dirty="0"/>
              <a:t>Предикативное </a:t>
            </a:r>
            <a:r>
              <a:rPr lang="ru-RU" sz="3600" dirty="0" err="1"/>
              <a:t>СинтО</a:t>
            </a:r>
            <a:endParaRPr lang="ru-RU" sz="3600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b="1" dirty="0" smtClean="0"/>
              <a:t>Подлежащее в род. падеже без отрицания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Не волнуйтесь, </a:t>
            </a:r>
            <a:r>
              <a:rPr lang="ru-RU" b="1" i="1" dirty="0" err="1" smtClean="0"/>
              <a:t>хлеба</a:t>
            </a:r>
            <a:r>
              <a:rPr lang="ru-RU" baseline="-25000" dirty="0" err="1" smtClean="0"/>
              <a:t>род</a:t>
            </a:r>
            <a:r>
              <a:rPr lang="ru-RU" i="1" dirty="0" smtClean="0"/>
              <a:t> </a:t>
            </a:r>
            <a:r>
              <a:rPr lang="en-US" dirty="0"/>
              <a:t>[Y] </a:t>
            </a:r>
            <a:r>
              <a:rPr lang="ru-RU" i="1" dirty="0" smtClean="0"/>
              <a:t>хватит </a:t>
            </a:r>
            <a:r>
              <a:rPr lang="en-US" dirty="0"/>
              <a:t>[X] </a:t>
            </a:r>
            <a:r>
              <a:rPr lang="ru-RU" i="1" dirty="0" smtClean="0"/>
              <a:t>на всех.</a:t>
            </a:r>
            <a:endParaRPr lang="ru-RU" dirty="0" smtClean="0"/>
          </a:p>
          <a:p>
            <a:pPr>
              <a:buNone/>
            </a:pPr>
            <a:r>
              <a:rPr lang="ru-RU" i="1" dirty="0"/>
              <a:t>Ему вечно недостает </a:t>
            </a:r>
            <a:r>
              <a:rPr lang="en-US" dirty="0"/>
              <a:t>[X] </a:t>
            </a:r>
            <a:r>
              <a:rPr lang="ru-RU" b="1" i="1" dirty="0" err="1"/>
              <a:t>времени</a:t>
            </a:r>
            <a:r>
              <a:rPr lang="ru-RU" baseline="-25000" dirty="0" err="1"/>
              <a:t>род</a:t>
            </a:r>
            <a:r>
              <a:rPr lang="en-US" dirty="0"/>
              <a:t> [Y]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Мне хватило </a:t>
            </a:r>
            <a:r>
              <a:rPr lang="en-US" dirty="0"/>
              <a:t>[X]</a:t>
            </a:r>
            <a:r>
              <a:rPr lang="ru-RU" i="1" dirty="0" smtClean="0"/>
              <a:t>(и) </a:t>
            </a:r>
            <a:r>
              <a:rPr lang="ru-RU" b="1" i="1" dirty="0" err="1" smtClean="0"/>
              <a:t>рубля</a:t>
            </a:r>
            <a:r>
              <a:rPr lang="ru-RU" baseline="-25000" dirty="0" err="1" smtClean="0"/>
              <a:t>род</a:t>
            </a:r>
            <a:r>
              <a:rPr lang="en-US" dirty="0"/>
              <a:t> [Y]</a:t>
            </a:r>
            <a:r>
              <a:rPr lang="ru-RU" i="1" dirty="0" smtClean="0"/>
              <a:t>, чтобы заплатить за билет.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Мне не хватило </a:t>
            </a:r>
            <a:r>
              <a:rPr lang="en-US" dirty="0"/>
              <a:t>[X] </a:t>
            </a:r>
            <a:r>
              <a:rPr lang="ru-RU" b="1" i="1" dirty="0" err="1" smtClean="0"/>
              <a:t>рубля</a:t>
            </a:r>
            <a:r>
              <a:rPr lang="ru-RU" baseline="-25000" dirty="0" err="1" smtClean="0"/>
              <a:t>род</a:t>
            </a:r>
            <a:r>
              <a:rPr lang="en-US" dirty="0"/>
              <a:t> [Y]</a:t>
            </a:r>
            <a:r>
              <a:rPr lang="ru-RU" i="1" dirty="0" smtClean="0"/>
              <a:t>, чтобы заплатить за билет.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NB</a:t>
            </a:r>
            <a:r>
              <a:rPr lang="en-US" dirty="0"/>
              <a:t>: </a:t>
            </a:r>
            <a:r>
              <a:rPr lang="ru-RU" dirty="0"/>
              <a:t>дополнительные валентности при отрицании</a:t>
            </a:r>
          </a:p>
          <a:p>
            <a:pPr eaLnBrk="1" hangingPunct="1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8739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0DEF3C-1517-4F6A-BD2C-2607EECBEC2B}" type="slidenum">
              <a:rPr lang="ru-RU" smtClean="0">
                <a:solidFill>
                  <a:schemeClr val="tx1"/>
                </a:solidFill>
              </a:rPr>
              <a:pPr/>
              <a:t>38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ru-RU" sz="3600" dirty="0"/>
              <a:t>Предикативное </a:t>
            </a:r>
            <a:r>
              <a:rPr lang="ru-RU" sz="3600" dirty="0" err="1"/>
              <a:t>СинтО</a:t>
            </a:r>
            <a:endParaRPr lang="ru-RU" sz="3600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52600"/>
            <a:ext cx="8496944" cy="42672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b="1" dirty="0" smtClean="0"/>
              <a:t>Подлежащее - количественная группа в им. </a:t>
            </a:r>
            <a:r>
              <a:rPr lang="ru-RU" sz="3000" b="1" dirty="0" err="1" smtClean="0"/>
              <a:t>пад</a:t>
            </a:r>
            <a:r>
              <a:rPr lang="ru-RU" sz="3000" b="1" dirty="0" smtClean="0"/>
              <a:t>.</a:t>
            </a:r>
            <a:endParaRPr lang="en-US" sz="3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600" b="1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3000" i="1" dirty="0" smtClean="0"/>
              <a:t>К Пете в гости пришли </a:t>
            </a:r>
            <a:r>
              <a:rPr lang="en-US" sz="3000" dirty="0" smtClean="0"/>
              <a:t>[X] </a:t>
            </a:r>
            <a:r>
              <a:rPr lang="ru-RU" sz="3000" b="1" i="1" dirty="0" smtClean="0"/>
              <a:t>{</a:t>
            </a:r>
            <a:r>
              <a:rPr lang="ru-RU" sz="3000" b="1" i="1" dirty="0" err="1" smtClean="0"/>
              <a:t>два</a:t>
            </a:r>
            <a:r>
              <a:rPr lang="ru-RU" sz="3000" b="1" baseline="-25000" dirty="0" err="1" smtClean="0"/>
              <a:t>им</a:t>
            </a:r>
            <a:r>
              <a:rPr lang="ru-RU" sz="3000" b="1" i="1" dirty="0" smtClean="0"/>
              <a:t> </a:t>
            </a:r>
            <a:r>
              <a:rPr lang="ru-RU" sz="3000" b="1" i="1" dirty="0" err="1" smtClean="0"/>
              <a:t>друга</a:t>
            </a:r>
            <a:r>
              <a:rPr lang="ru-RU" sz="3000" b="1" baseline="-25000" dirty="0" err="1" smtClean="0"/>
              <a:t>род</a:t>
            </a:r>
            <a:r>
              <a:rPr lang="en-US" sz="3000" dirty="0"/>
              <a:t> [Y]</a:t>
            </a:r>
            <a:r>
              <a:rPr lang="ru-RU" sz="3000" b="1" i="1" dirty="0" smtClean="0"/>
              <a:t>}</a:t>
            </a:r>
            <a:r>
              <a:rPr lang="ru-RU" sz="3000" b="1" baseline="-25000" dirty="0" smtClean="0"/>
              <a:t>им</a:t>
            </a:r>
            <a:r>
              <a:rPr lang="ru-RU" sz="3000" i="1" dirty="0" smtClean="0"/>
              <a:t>.</a:t>
            </a:r>
            <a:endParaRPr lang="ru-RU" sz="3000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3000" i="1" dirty="0" smtClean="0"/>
              <a:t>На эти цели было </a:t>
            </a:r>
            <a:r>
              <a:rPr lang="en-US" sz="2800" dirty="0" smtClean="0"/>
              <a:t>[X] </a:t>
            </a:r>
            <a:r>
              <a:rPr lang="ru-RU" sz="3000" i="1" dirty="0" smtClean="0"/>
              <a:t>потрачено целых </a:t>
            </a:r>
            <a:r>
              <a:rPr lang="ru-RU" sz="3000" b="1" i="1" dirty="0" smtClean="0"/>
              <a:t>{</a:t>
            </a:r>
            <a:r>
              <a:rPr lang="ru-RU" sz="3000" b="1" i="1" dirty="0" err="1" smtClean="0"/>
              <a:t>пятьсот</a:t>
            </a:r>
            <a:r>
              <a:rPr lang="ru-RU" sz="3000" b="1" baseline="-25000" dirty="0" err="1" smtClean="0"/>
              <a:t>им</a:t>
            </a:r>
            <a:r>
              <a:rPr lang="ru-RU" sz="3000" b="1" i="1" dirty="0" smtClean="0"/>
              <a:t> </a:t>
            </a:r>
            <a:r>
              <a:rPr lang="ru-RU" sz="3000" b="1" i="1" dirty="0" err="1" smtClean="0"/>
              <a:t>рублей</a:t>
            </a:r>
            <a:r>
              <a:rPr lang="ru-RU" sz="3000" b="1" baseline="-25000" dirty="0" err="1" smtClean="0"/>
              <a:t>род</a:t>
            </a:r>
            <a:r>
              <a:rPr lang="en-US" sz="2800" dirty="0"/>
              <a:t> [Y]</a:t>
            </a:r>
            <a:r>
              <a:rPr lang="ru-RU" sz="3000" b="1" i="1" dirty="0" smtClean="0"/>
              <a:t>}</a:t>
            </a:r>
            <a:r>
              <a:rPr lang="ru-RU" sz="3000" b="1" baseline="-25000" dirty="0" smtClean="0"/>
              <a:t>им</a:t>
            </a:r>
            <a:r>
              <a:rPr lang="ru-RU" sz="3000" i="1" dirty="0" smtClean="0"/>
              <a:t>.</a:t>
            </a:r>
            <a:endParaRPr lang="ru-RU" sz="3000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3000" i="1" dirty="0" smtClean="0"/>
              <a:t>Все места в зале были заняты, да еще </a:t>
            </a:r>
            <a:r>
              <a:rPr lang="ru-RU" sz="3000" b="1" i="1" dirty="0" smtClean="0"/>
              <a:t>{</a:t>
            </a:r>
            <a:r>
              <a:rPr lang="ru-RU" sz="3000" b="1" i="1" dirty="0" err="1" smtClean="0"/>
              <a:t>человек</a:t>
            </a:r>
            <a:r>
              <a:rPr lang="ru-RU" sz="3000" b="1" baseline="-25000" dirty="0" err="1" smtClean="0"/>
              <a:t>род</a:t>
            </a:r>
            <a:r>
              <a:rPr lang="ru-RU" sz="3000" b="1" dirty="0" smtClean="0"/>
              <a:t> </a:t>
            </a:r>
            <a:r>
              <a:rPr lang="en-US" sz="2800" dirty="0"/>
              <a:t>[Y] </a:t>
            </a:r>
            <a:r>
              <a:rPr lang="ru-RU" sz="3000" b="1" i="1" dirty="0" err="1" smtClean="0"/>
              <a:t>двадцать</a:t>
            </a:r>
            <a:r>
              <a:rPr lang="ru-RU" sz="3000" b="1" baseline="-25000" dirty="0" err="1" smtClean="0"/>
              <a:t>им</a:t>
            </a:r>
            <a:r>
              <a:rPr lang="ru-RU" sz="3000" b="1" i="1" dirty="0" smtClean="0"/>
              <a:t> }</a:t>
            </a:r>
            <a:r>
              <a:rPr lang="ru-RU" sz="3000" b="1" baseline="-25000" dirty="0" smtClean="0"/>
              <a:t>им</a:t>
            </a:r>
            <a:r>
              <a:rPr lang="ru-RU" sz="3000" i="1" dirty="0" smtClean="0"/>
              <a:t> сидело</a:t>
            </a:r>
            <a:r>
              <a:rPr lang="en-US" sz="2800" dirty="0"/>
              <a:t> </a:t>
            </a:r>
            <a:r>
              <a:rPr lang="en-US" sz="2800" dirty="0" smtClean="0"/>
              <a:t>[X]</a:t>
            </a:r>
            <a:r>
              <a:rPr lang="ru-RU" sz="3000" i="1" dirty="0" smtClean="0"/>
              <a:t> на сцене.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5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89442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95B854-8F22-47BC-A083-FC7BFDA5AB03}" type="slidenum">
              <a:rPr lang="ru-RU" smtClean="0">
                <a:solidFill>
                  <a:schemeClr val="tx1"/>
                </a:solidFill>
              </a:rPr>
              <a:pPr/>
              <a:t>39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dirty="0"/>
              <a:t>Предикативное </a:t>
            </a:r>
            <a:r>
              <a:rPr lang="ru-RU" sz="3600" dirty="0" err="1"/>
              <a:t>СинтО</a:t>
            </a:r>
            <a:endParaRPr lang="ru-RU" sz="3600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52600"/>
            <a:ext cx="8820150" cy="42672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ru-RU" b="1" dirty="0" smtClean="0"/>
              <a:t>Подлежащее - распределительная группа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С первого и второго дерева упало </a:t>
            </a:r>
            <a:r>
              <a:rPr lang="en-US" dirty="0" smtClean="0"/>
              <a:t>[X] </a:t>
            </a:r>
            <a:r>
              <a:rPr lang="ru-RU" b="1" i="1" dirty="0" smtClean="0"/>
              <a:t>по </a:t>
            </a:r>
            <a:r>
              <a:rPr lang="en-US" dirty="0"/>
              <a:t>[Y] </a:t>
            </a:r>
            <a:r>
              <a:rPr lang="ru-RU" b="1" i="1" dirty="0" smtClean="0"/>
              <a:t>груше</a:t>
            </a:r>
            <a:r>
              <a:rPr lang="ru-RU" i="1" dirty="0" smtClean="0"/>
              <a:t>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Каждому участнику соревнований было </a:t>
            </a:r>
            <a:r>
              <a:rPr lang="en-US" dirty="0" smtClean="0"/>
              <a:t>[</a:t>
            </a:r>
            <a:r>
              <a:rPr lang="en-US" dirty="0"/>
              <a:t>X</a:t>
            </a:r>
            <a:r>
              <a:rPr lang="en-US" dirty="0" smtClean="0"/>
              <a:t>] </a:t>
            </a:r>
            <a:r>
              <a:rPr lang="ru-RU" i="1" dirty="0" smtClean="0"/>
              <a:t>выдано </a:t>
            </a:r>
            <a:r>
              <a:rPr lang="ru-RU" b="1" i="1" dirty="0" smtClean="0"/>
              <a:t>по </a:t>
            </a:r>
            <a:r>
              <a:rPr lang="en-US" dirty="0"/>
              <a:t>[Y] </a:t>
            </a:r>
            <a:r>
              <a:rPr lang="ru-RU" b="1" i="1" dirty="0" smtClean="0"/>
              <a:t>спортивному костюму </a:t>
            </a:r>
            <a:r>
              <a:rPr lang="ru-RU" i="1" dirty="0" smtClean="0"/>
              <a:t>и </a:t>
            </a:r>
            <a:r>
              <a:rPr lang="ru-RU" b="1" i="1" dirty="0" smtClean="0"/>
              <a:t>по пятьсот долларов.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764704"/>
            <a:ext cx="8001000" cy="71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6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(Глубинный) морфологический 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анализ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6488"/>
            <a:ext cx="79248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SzPct val="50000"/>
              <a:buFontTx/>
              <a:buChar char="•"/>
            </a:pPr>
            <a:r>
              <a:rPr lang="ru-RU" sz="3200" dirty="0" smtClean="0"/>
              <a:t>Вход – предложение в обычной орфографической записи: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3800" i="1" dirty="0" smtClean="0"/>
              <a:t>Эти типы стали есть в литейном цехе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7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91490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DC97AE-1AB5-4F30-A05D-73A26FE4ACBD}" type="slidenum">
              <a:rPr lang="ru-RU" smtClean="0">
                <a:solidFill>
                  <a:schemeClr val="tx1"/>
                </a:solidFill>
              </a:rPr>
              <a:pPr/>
              <a:t>40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dirty="0"/>
              <a:t>Предикативное </a:t>
            </a:r>
            <a:r>
              <a:rPr lang="ru-RU" sz="3600" dirty="0" err="1"/>
              <a:t>СинтО</a:t>
            </a:r>
            <a:endParaRPr lang="ru-RU" sz="3600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752600"/>
            <a:ext cx="8316913" cy="4267200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ru-RU" b="1" dirty="0" smtClean="0"/>
              <a:t>Подлежащее - инфинитив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b="1" i="1" dirty="0" err="1" smtClean="0"/>
              <a:t>Отправить</a:t>
            </a:r>
            <a:r>
              <a:rPr lang="ru-RU" b="1" baseline="-25000" dirty="0" err="1" smtClean="0"/>
              <a:t>инф</a:t>
            </a:r>
            <a:r>
              <a:rPr lang="ru-RU" i="1" dirty="0" smtClean="0"/>
              <a:t> </a:t>
            </a:r>
            <a:r>
              <a:rPr lang="en-US" dirty="0"/>
              <a:t>[Y] </a:t>
            </a:r>
            <a:r>
              <a:rPr lang="ru-RU" i="1" dirty="0" smtClean="0"/>
              <a:t>всех на дачу - фактически устроить </a:t>
            </a:r>
            <a:r>
              <a:rPr lang="en-US" dirty="0" smtClean="0"/>
              <a:t>[X] </a:t>
            </a:r>
            <a:r>
              <a:rPr lang="ru-RU" i="1" dirty="0" smtClean="0"/>
              <a:t>себе отпуск </a:t>
            </a:r>
            <a:r>
              <a:rPr lang="ru-RU" dirty="0" smtClean="0"/>
              <a:t>(</a:t>
            </a:r>
            <a:r>
              <a:rPr lang="ru-RU" dirty="0" err="1" smtClean="0"/>
              <a:t>биинфинитивная</a:t>
            </a:r>
            <a:r>
              <a:rPr lang="ru-RU" dirty="0" smtClean="0"/>
              <a:t> конструкция).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b="1" i="1" dirty="0" err="1" smtClean="0"/>
              <a:t>Снять</a:t>
            </a:r>
            <a:r>
              <a:rPr lang="ru-RU" b="1" baseline="-25000" dirty="0" err="1" smtClean="0"/>
              <a:t>инф</a:t>
            </a:r>
            <a:r>
              <a:rPr lang="ru-RU" i="1" dirty="0" smtClean="0"/>
              <a:t> </a:t>
            </a:r>
            <a:r>
              <a:rPr lang="en-US" dirty="0"/>
              <a:t>[Y] </a:t>
            </a:r>
            <a:r>
              <a:rPr lang="ru-RU" i="1" dirty="0" smtClean="0"/>
              <a:t>квартиру у метро стало </a:t>
            </a:r>
            <a:r>
              <a:rPr lang="en-US" dirty="0" smtClean="0"/>
              <a:t>[X] </a:t>
            </a:r>
            <a:r>
              <a:rPr lang="ru-RU" i="1" dirty="0" smtClean="0"/>
              <a:t>целой проблемой.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Было </a:t>
            </a:r>
            <a:r>
              <a:rPr lang="en-US" dirty="0" smtClean="0"/>
              <a:t>[X] </a:t>
            </a:r>
            <a:r>
              <a:rPr lang="ru-RU" i="1" dirty="0" smtClean="0"/>
              <a:t>бы разумно &lt;разумным&gt; </a:t>
            </a:r>
            <a:r>
              <a:rPr lang="ru-RU" b="1" i="1" dirty="0" err="1" smtClean="0"/>
              <a:t>послать</a:t>
            </a:r>
            <a:r>
              <a:rPr lang="ru-RU" b="1" baseline="-25000" dirty="0" err="1" smtClean="0"/>
              <a:t>инф</a:t>
            </a:r>
            <a:r>
              <a:rPr lang="ru-RU" b="1" i="1" dirty="0" smtClean="0"/>
              <a:t> </a:t>
            </a:r>
            <a:r>
              <a:rPr lang="en-US" dirty="0"/>
              <a:t>[Y] </a:t>
            </a:r>
            <a:r>
              <a:rPr lang="ru-RU" i="1" dirty="0" smtClean="0"/>
              <a:t>туда хорошего врача.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93538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C764DA-53B4-4B1B-B579-E1B64CBB72B7}" type="slidenum">
              <a:rPr lang="ru-RU" smtClean="0">
                <a:solidFill>
                  <a:schemeClr val="tx1"/>
                </a:solidFill>
              </a:rPr>
              <a:pPr/>
              <a:t>41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2656"/>
            <a:ext cx="7704137" cy="9271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dirty="0"/>
              <a:t>Предикативное </a:t>
            </a:r>
            <a:r>
              <a:rPr lang="ru-RU" sz="3600" dirty="0" err="1"/>
              <a:t>СинтО</a:t>
            </a:r>
            <a:endParaRPr lang="ru-RU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12968" cy="4968552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ru-RU" b="1" dirty="0" smtClean="0"/>
              <a:t>Придаточное подлежащее с союзом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Всем известно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X</a:t>
            </a:r>
            <a:r>
              <a:rPr lang="en-US" dirty="0" smtClean="0"/>
              <a:t>]</a:t>
            </a:r>
            <a:r>
              <a:rPr lang="ru-RU" i="1" dirty="0" smtClean="0"/>
              <a:t>, </a:t>
            </a:r>
            <a:r>
              <a:rPr lang="ru-RU" b="1" i="1" dirty="0" smtClean="0"/>
              <a:t>что</a:t>
            </a:r>
            <a:r>
              <a:rPr lang="ru-RU" i="1" dirty="0" smtClean="0"/>
              <a:t> </a:t>
            </a:r>
            <a:r>
              <a:rPr lang="en-US" dirty="0" smtClean="0"/>
              <a:t>[Y] </a:t>
            </a:r>
            <a:r>
              <a:rPr lang="ru-RU" i="1" dirty="0" smtClean="0"/>
              <a:t>Земля имеет форму шара.</a:t>
            </a:r>
            <a:endParaRPr lang="ru-RU" dirty="0" smtClean="0"/>
          </a:p>
          <a:p>
            <a:pPr>
              <a:buNone/>
            </a:pPr>
            <a:r>
              <a:rPr lang="ru-RU" i="1" dirty="0"/>
              <a:t>Мне снится</a:t>
            </a:r>
            <a:r>
              <a:rPr lang="en-US" dirty="0"/>
              <a:t> [X]</a:t>
            </a:r>
            <a:r>
              <a:rPr lang="ru-RU" i="1" dirty="0"/>
              <a:t>, </a:t>
            </a:r>
            <a:r>
              <a:rPr lang="ru-RU" b="1" i="1" dirty="0"/>
              <a:t>будто</a:t>
            </a:r>
            <a:r>
              <a:rPr lang="ru-RU" i="1" dirty="0"/>
              <a:t> </a:t>
            </a:r>
            <a:r>
              <a:rPr lang="en-US" dirty="0"/>
              <a:t>[Y] </a:t>
            </a:r>
            <a:r>
              <a:rPr lang="ru-RU" i="1" dirty="0"/>
              <a:t>я от поезда отстал </a:t>
            </a:r>
            <a:r>
              <a:rPr lang="ru-RU" dirty="0"/>
              <a:t>(</a:t>
            </a:r>
            <a:r>
              <a:rPr lang="ru-RU" dirty="0" err="1" smtClean="0"/>
              <a:t>Ю.Левитанский</a:t>
            </a:r>
            <a:r>
              <a:rPr lang="ru-RU" dirty="0"/>
              <a:t> )</a:t>
            </a:r>
            <a:r>
              <a:rPr lang="en-US" dirty="0"/>
              <a:t>. 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Сомнительно</a:t>
            </a:r>
            <a:r>
              <a:rPr lang="en-US" dirty="0" smtClean="0"/>
              <a:t> [X]</a:t>
            </a:r>
            <a:r>
              <a:rPr lang="ru-RU" i="1" dirty="0" smtClean="0"/>
              <a:t>, </a:t>
            </a:r>
            <a:r>
              <a:rPr lang="ru-RU" b="1" i="1" dirty="0" smtClean="0"/>
              <a:t>чтобы </a:t>
            </a:r>
            <a:r>
              <a:rPr lang="en-US" dirty="0"/>
              <a:t>[Y] </a:t>
            </a:r>
            <a:r>
              <a:rPr lang="ru-RU" i="1" dirty="0" smtClean="0"/>
              <a:t>директор подписал Ваше заявление.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Жаль</a:t>
            </a:r>
            <a:r>
              <a:rPr lang="en-US" dirty="0"/>
              <a:t> </a:t>
            </a:r>
            <a:r>
              <a:rPr lang="en-US" dirty="0" smtClean="0"/>
              <a:t>[X]</a:t>
            </a:r>
            <a:r>
              <a:rPr lang="ru-RU" i="1" dirty="0" smtClean="0"/>
              <a:t>, </a:t>
            </a:r>
            <a:r>
              <a:rPr lang="ru-RU" b="1" i="1" dirty="0" smtClean="0"/>
              <a:t>когда </a:t>
            </a:r>
            <a:r>
              <a:rPr lang="en-US" dirty="0"/>
              <a:t>[Y] </a:t>
            </a:r>
            <a:r>
              <a:rPr lang="ru-RU" i="1" dirty="0" smtClean="0"/>
              <a:t>друзья ссорятся.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i="1" dirty="0" smtClean="0"/>
              <a:t>Хорошо </a:t>
            </a:r>
            <a:r>
              <a:rPr lang="en-US" dirty="0"/>
              <a:t>[X]</a:t>
            </a:r>
            <a:r>
              <a:rPr lang="ru-RU" i="1" dirty="0" smtClean="0"/>
              <a:t>, </a:t>
            </a:r>
            <a:r>
              <a:rPr lang="ru-RU" b="1" i="1" dirty="0"/>
              <a:t>если</a:t>
            </a:r>
            <a:r>
              <a:rPr lang="ru-RU" i="1" dirty="0"/>
              <a:t> </a:t>
            </a:r>
            <a:r>
              <a:rPr lang="en-US" dirty="0"/>
              <a:t>[Y] </a:t>
            </a:r>
            <a:r>
              <a:rPr lang="ru-RU" i="1" dirty="0" smtClean="0"/>
              <a:t>наберется </a:t>
            </a:r>
            <a:r>
              <a:rPr lang="ru-RU" i="1" dirty="0"/>
              <a:t>сейчас в России тысяч 200 фермерских хозяйств</a:t>
            </a:r>
            <a:r>
              <a:rPr lang="ru-RU" i="1" dirty="0" smtClean="0"/>
              <a:t>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95586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66EF27-1D3C-47D4-A524-388016182E6B}" type="slidenum">
              <a:rPr lang="ru-RU" smtClean="0">
                <a:solidFill>
                  <a:schemeClr val="tx1"/>
                </a:solidFill>
              </a:rPr>
              <a:pPr/>
              <a:t>42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4163"/>
            <a:ext cx="8050213" cy="9125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dirty="0"/>
              <a:t>Предикативное </a:t>
            </a:r>
            <a:r>
              <a:rPr lang="ru-RU" sz="3600" dirty="0" err="1"/>
              <a:t>СинтО</a:t>
            </a:r>
            <a:endParaRPr lang="en-US" sz="360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8784976" cy="4924549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b="1" dirty="0" smtClean="0"/>
              <a:t>Придаточное подлежащее без союза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Мне безразлично</a:t>
            </a:r>
            <a:r>
              <a:rPr lang="en-US" dirty="0"/>
              <a:t> </a:t>
            </a:r>
            <a:r>
              <a:rPr lang="en-US" dirty="0" smtClean="0"/>
              <a:t>[X]</a:t>
            </a:r>
            <a:r>
              <a:rPr lang="ru-RU" i="1" dirty="0" smtClean="0"/>
              <a:t>, придет </a:t>
            </a:r>
            <a:r>
              <a:rPr lang="en-US" dirty="0"/>
              <a:t>[Y] </a:t>
            </a:r>
            <a:r>
              <a:rPr lang="ru-RU" i="1" dirty="0" smtClean="0"/>
              <a:t>ли он.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Мне безразлично</a:t>
            </a:r>
            <a:r>
              <a:rPr lang="en-US" dirty="0"/>
              <a:t> </a:t>
            </a:r>
            <a:r>
              <a:rPr lang="en-US" dirty="0" smtClean="0"/>
              <a:t>[X]</a:t>
            </a:r>
            <a:r>
              <a:rPr lang="ru-RU" i="1" dirty="0" smtClean="0"/>
              <a:t>, придет </a:t>
            </a:r>
            <a:r>
              <a:rPr lang="en-US" dirty="0"/>
              <a:t>[Y] </a:t>
            </a:r>
            <a:r>
              <a:rPr lang="ru-RU" i="1" dirty="0" smtClean="0"/>
              <a:t>он или нет.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Мне безразлично</a:t>
            </a:r>
            <a:r>
              <a:rPr lang="en-US" dirty="0"/>
              <a:t> </a:t>
            </a:r>
            <a:r>
              <a:rPr lang="en-US" dirty="0" smtClean="0"/>
              <a:t>[X]</a:t>
            </a:r>
            <a:r>
              <a:rPr lang="ru-RU" i="1" dirty="0" smtClean="0"/>
              <a:t>, кто придет</a:t>
            </a:r>
            <a:r>
              <a:rPr lang="en-US" i="1" dirty="0" smtClean="0"/>
              <a:t> </a:t>
            </a:r>
            <a:r>
              <a:rPr lang="en-US" dirty="0"/>
              <a:t>[Y]</a:t>
            </a:r>
            <a:r>
              <a:rPr lang="ru-RU" i="1" dirty="0" smtClean="0"/>
              <a:t>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Мне безразлично</a:t>
            </a:r>
            <a:r>
              <a:rPr lang="en-US" dirty="0"/>
              <a:t> </a:t>
            </a:r>
            <a:r>
              <a:rPr lang="en-US" dirty="0" smtClean="0"/>
              <a:t>[X]</a:t>
            </a:r>
            <a:r>
              <a:rPr lang="ru-RU" i="1" dirty="0" smtClean="0"/>
              <a:t>, когда он придет</a:t>
            </a:r>
            <a:r>
              <a:rPr lang="en-US" i="1" dirty="0" smtClean="0"/>
              <a:t> </a:t>
            </a:r>
            <a:r>
              <a:rPr lang="en-US" dirty="0"/>
              <a:t>[Y]</a:t>
            </a:r>
            <a:r>
              <a:rPr lang="ru-RU" i="1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11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Придет </a:t>
            </a:r>
            <a:r>
              <a:rPr lang="en-US" dirty="0"/>
              <a:t>[Y] </a:t>
            </a:r>
            <a:r>
              <a:rPr lang="ru-RU" i="1" dirty="0" smtClean="0"/>
              <a:t>он или нет, большой вопрос</a:t>
            </a:r>
            <a:r>
              <a:rPr lang="en-US" dirty="0"/>
              <a:t> </a:t>
            </a:r>
            <a:r>
              <a:rPr lang="en-US" dirty="0" smtClean="0"/>
              <a:t>[X]</a:t>
            </a:r>
            <a:r>
              <a:rPr lang="ru-RU" i="1" dirty="0" smtClean="0"/>
              <a:t>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*</a:t>
            </a:r>
            <a:r>
              <a:rPr lang="ru-RU" i="1" dirty="0" smtClean="0"/>
              <a:t>Придет </a:t>
            </a:r>
            <a:r>
              <a:rPr lang="en-US" dirty="0"/>
              <a:t>[Y] </a:t>
            </a:r>
            <a:r>
              <a:rPr lang="ru-RU" i="1" dirty="0" smtClean="0"/>
              <a:t>он или нет, большая проблема</a:t>
            </a:r>
            <a:r>
              <a:rPr lang="en-US" dirty="0"/>
              <a:t> [Y</a:t>
            </a:r>
            <a:r>
              <a:rPr lang="en-US" dirty="0" smtClean="0"/>
              <a:t>].</a:t>
            </a:r>
            <a:endParaRPr lang="ru-RU" i="1" dirty="0" smtClean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9763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F5690E-7982-45AF-B028-BDEE8127B504}" type="slidenum">
              <a:rPr lang="ru-RU" smtClean="0">
                <a:solidFill>
                  <a:schemeClr val="tx1"/>
                </a:solidFill>
              </a:rPr>
              <a:pPr/>
              <a:t>43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8988" y="1846263"/>
            <a:ext cx="7556500" cy="21828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i="1" dirty="0" smtClean="0"/>
              <a:t>Мне безразлично, придет ли он.</a:t>
            </a:r>
            <a:endParaRPr lang="ru-RU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800" i="1" dirty="0" smtClean="0"/>
              <a:t>Мне безразлично, придет он или нет.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800" i="1" dirty="0" smtClean="0"/>
              <a:t>Мне безразлично, кто придет.</a:t>
            </a:r>
            <a:endParaRPr lang="ru-RU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800" i="1" dirty="0" smtClean="0"/>
              <a:t>Мне безразлично, когда он придет.</a:t>
            </a:r>
          </a:p>
        </p:txBody>
      </p:sp>
      <p:sp>
        <p:nvSpPr>
          <p:cNvPr id="516099" name="Rectangle 3"/>
          <p:cNvSpPr>
            <a:spLocks noChangeArrowheads="1"/>
          </p:cNvSpPr>
          <p:nvPr/>
        </p:nvSpPr>
        <p:spPr bwMode="auto">
          <a:xfrm>
            <a:off x="684213" y="4005263"/>
            <a:ext cx="77724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800" i="1" dirty="0">
                <a:latin typeface="+mn-lt"/>
                <a:cs typeface="+mn-cs"/>
              </a:rPr>
              <a:t>*Мне странно, придет ли он.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800" i="1" dirty="0">
                <a:latin typeface="+mn-lt"/>
                <a:cs typeface="+mn-cs"/>
              </a:rPr>
              <a:t>*Мне странно, придет он или нет.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800" i="1" dirty="0">
                <a:latin typeface="+mn-lt"/>
                <a:cs typeface="+mn-cs"/>
              </a:rPr>
              <a:t>*Мне странно, кто придет.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800" i="1" dirty="0">
                <a:latin typeface="+mn-lt"/>
                <a:cs typeface="+mn-cs"/>
              </a:rPr>
              <a:t>*Мне странно, когда он придет.</a:t>
            </a:r>
          </a:p>
        </p:txBody>
      </p:sp>
      <p:sp>
        <p:nvSpPr>
          <p:cNvPr id="73734" name="Rectangle 4" descr="Large confetti"/>
          <p:cNvSpPr>
            <a:spLocks noChangeArrowheads="1"/>
          </p:cNvSpPr>
          <p:nvPr/>
        </p:nvSpPr>
        <p:spPr bwMode="auto">
          <a:xfrm>
            <a:off x="539552" y="549275"/>
            <a:ext cx="8208912" cy="8540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lang="ru-RU" sz="4000" b="1" dirty="0">
                <a:latin typeface="+mj-lt"/>
              </a:rPr>
              <a:t>Синтаксические признаки (экскурс)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autoUpdateAnimBg="0"/>
      <p:bldP spid="5160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99682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28973F-CDCA-4C81-8F7C-9A9F01ACCA31}" type="slidenum">
              <a:rPr lang="ru-RU" smtClean="0">
                <a:solidFill>
                  <a:schemeClr val="tx1"/>
                </a:solidFill>
              </a:rPr>
              <a:pPr/>
              <a:t>44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8988" y="1846263"/>
            <a:ext cx="7886700" cy="21828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i="1" dirty="0" smtClean="0"/>
              <a:t>Мне безразлично, придет ли он.</a:t>
            </a:r>
            <a:endParaRPr lang="ru-RU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i="1" dirty="0" smtClean="0"/>
              <a:t>Мне безразлично, придет он или нет.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i="1" dirty="0" smtClean="0"/>
              <a:t>Мне безразлично, кто придет.</a:t>
            </a:r>
            <a:endParaRPr lang="ru-RU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i="1" dirty="0" smtClean="0"/>
              <a:t>Мне безразлично, когда он придет.</a:t>
            </a:r>
          </a:p>
        </p:txBody>
      </p:sp>
      <p:sp>
        <p:nvSpPr>
          <p:cNvPr id="518147" name="Rectangle 3"/>
          <p:cNvSpPr>
            <a:spLocks noChangeArrowheads="1"/>
          </p:cNvSpPr>
          <p:nvPr/>
        </p:nvSpPr>
        <p:spPr bwMode="auto">
          <a:xfrm>
            <a:off x="684213" y="4364038"/>
            <a:ext cx="7772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400" i="1"/>
              <a:t>безразлично = </a:t>
            </a:r>
            <a:r>
              <a:rPr lang="ru-RU" sz="3400">
                <a:solidFill>
                  <a:srgbClr val="E63A42"/>
                </a:solidFill>
              </a:rPr>
              <a:t>ПРЕДВОПР</a:t>
            </a:r>
            <a:endParaRPr lang="ru-RU" sz="3400" i="1">
              <a:solidFill>
                <a:srgbClr val="E63A42"/>
              </a:solidFill>
            </a:endParaRPr>
          </a:p>
        </p:txBody>
      </p:sp>
      <p:sp>
        <p:nvSpPr>
          <p:cNvPr id="74758" name="Rectangle 4" descr="Large confetti"/>
          <p:cNvSpPr>
            <a:spLocks noChangeArrowheads="1"/>
          </p:cNvSpPr>
          <p:nvPr/>
        </p:nvSpPr>
        <p:spPr bwMode="auto">
          <a:xfrm>
            <a:off x="971550" y="476250"/>
            <a:ext cx="7345363" cy="9271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Синтаксические признаки (экскурс)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01730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13A7B9-C131-4C0A-95F9-487CBEEEF479}" type="slidenum">
              <a:rPr lang="ru-RU" smtClean="0">
                <a:solidFill>
                  <a:schemeClr val="tx1"/>
                </a:solidFill>
              </a:rPr>
              <a:pPr/>
              <a:t>45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827213"/>
            <a:ext cx="8001000" cy="235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*Мне странно, придет ли он.</a:t>
            </a:r>
            <a:endParaRPr lang="ru-RU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*Мне странно, придет он или нет.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*Мне странно, кто придет.</a:t>
            </a:r>
            <a:endParaRPr lang="ru-RU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*Мне странно, когда он придет.</a:t>
            </a:r>
          </a:p>
        </p:txBody>
      </p: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684213" y="4581525"/>
            <a:ext cx="7772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400" i="1"/>
              <a:t>странно </a:t>
            </a:r>
            <a:r>
              <a:rPr lang="ru-RU" sz="3400">
                <a:sym typeface="Symbol" pitchFamily="18" charset="2"/>
              </a:rPr>
              <a:t></a:t>
            </a:r>
            <a:r>
              <a:rPr lang="ru-RU" sz="3400" i="1"/>
              <a:t> </a:t>
            </a:r>
            <a:r>
              <a:rPr lang="ru-RU" sz="3400">
                <a:solidFill>
                  <a:srgbClr val="E63A42"/>
                </a:solidFill>
              </a:rPr>
              <a:t>ПРЕДВОПР</a:t>
            </a:r>
            <a:endParaRPr lang="ru-RU" sz="3400" i="1">
              <a:solidFill>
                <a:srgbClr val="E63A42"/>
              </a:solidFill>
            </a:endParaRPr>
          </a:p>
        </p:txBody>
      </p:sp>
      <p:sp>
        <p:nvSpPr>
          <p:cNvPr id="75782" name="Rectangle 4" descr="Large confetti"/>
          <p:cNvSpPr>
            <a:spLocks noChangeArrowheads="1"/>
          </p:cNvSpPr>
          <p:nvPr/>
        </p:nvSpPr>
        <p:spPr bwMode="auto">
          <a:xfrm>
            <a:off x="900113" y="620713"/>
            <a:ext cx="7416800" cy="782637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>
              <a:defRPr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Синтаксические признаки (экскурс)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4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8A83D-070D-4AE7-90DA-34B303E5C26E}" type="slidenum">
              <a:rPr lang="ru-RU"/>
              <a:pPr>
                <a:defRPr/>
              </a:pPr>
              <a:t>46</a:t>
            </a:fld>
            <a:endParaRPr lang="ru-RU"/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611188" y="2205038"/>
            <a:ext cx="77724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3200" i="1" dirty="0">
                <a:latin typeface="+mj-lt"/>
              </a:rPr>
              <a:t>Мне странно, что он не пришел.</a:t>
            </a:r>
            <a:endParaRPr lang="en-US" sz="3200" i="1" dirty="0">
              <a:latin typeface="+mj-lt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200" i="1" baseline="30000" dirty="0">
                <a:latin typeface="+mj-lt"/>
              </a:rPr>
              <a:t>?</a:t>
            </a:r>
            <a:r>
              <a:rPr lang="ru-RU" sz="3200" i="1" dirty="0">
                <a:latin typeface="+mj-lt"/>
              </a:rPr>
              <a:t>Мне безразлично, что он не пришел.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3200" i="1" dirty="0">
                <a:latin typeface="+mj-lt"/>
              </a:rPr>
              <a:t>*Мне трудно, что он не пришел</a:t>
            </a:r>
          </a:p>
        </p:txBody>
      </p:sp>
      <p:sp>
        <p:nvSpPr>
          <p:cNvPr id="20487" name="Rectangle 4" descr="Large confetti"/>
          <p:cNvSpPr>
            <a:spLocks noChangeArrowheads="1"/>
          </p:cNvSpPr>
          <p:nvPr/>
        </p:nvSpPr>
        <p:spPr bwMode="auto">
          <a:xfrm>
            <a:off x="1043558" y="476672"/>
            <a:ext cx="7272858" cy="8546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Синтаксические признаки (экскурс)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4DC13-D9E4-4930-A55F-03CE04C078AD}" type="slidenum">
              <a:rPr lang="ru-RU"/>
              <a:pPr>
                <a:defRPr/>
              </a:pPr>
              <a:t>47</a:t>
            </a:fld>
            <a:endParaRPr lang="ru-RU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3476625"/>
            <a:ext cx="7556500" cy="12223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3400" i="1" dirty="0" smtClean="0"/>
              <a:t>странно </a:t>
            </a:r>
            <a:r>
              <a:rPr lang="ru-RU" sz="3400" dirty="0" smtClean="0"/>
              <a:t>= </a:t>
            </a:r>
            <a:r>
              <a:rPr lang="ru-RU" sz="3400" dirty="0" smtClean="0">
                <a:solidFill>
                  <a:srgbClr val="E63A42"/>
                </a:solidFill>
              </a:rPr>
              <a:t>ПРЕДЧТО</a:t>
            </a:r>
            <a:endParaRPr lang="ru-RU" sz="3400" i="1" dirty="0" smtClean="0">
              <a:solidFill>
                <a:srgbClr val="E63A42"/>
              </a:solidFill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611188" y="2205038"/>
            <a:ext cx="7772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000" i="1" dirty="0"/>
              <a:t>Мне странно, что он не пришел.</a:t>
            </a:r>
            <a:endParaRPr lang="ru-RU" sz="3000" dirty="0"/>
          </a:p>
        </p:txBody>
      </p:sp>
      <p:sp>
        <p:nvSpPr>
          <p:cNvPr id="9" name="Rectangle 4" descr="Large confetti"/>
          <p:cNvSpPr>
            <a:spLocks noChangeArrowheads="1"/>
          </p:cNvSpPr>
          <p:nvPr/>
        </p:nvSpPr>
        <p:spPr bwMode="auto">
          <a:xfrm>
            <a:off x="1043558" y="476672"/>
            <a:ext cx="7272858" cy="8546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Синтаксические признаки (экскурс)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B7FB-8709-4987-B8D9-FAFF617165D9}" type="slidenum">
              <a:rPr lang="ru-RU"/>
              <a:pPr>
                <a:defRPr/>
              </a:pPr>
              <a:t>48</a:t>
            </a:fld>
            <a:endParaRPr lang="ru-RU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3476625"/>
            <a:ext cx="7556500" cy="12223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3400" i="1" smtClean="0"/>
              <a:t>трудно </a:t>
            </a:r>
            <a:r>
              <a:rPr lang="ru-RU" sz="3400" smtClean="0">
                <a:sym typeface="Symbol" pitchFamily="18" charset="2"/>
              </a:rPr>
              <a:t></a:t>
            </a:r>
            <a:r>
              <a:rPr lang="ru-RU" sz="3400" smtClean="0"/>
              <a:t> </a:t>
            </a:r>
            <a:r>
              <a:rPr lang="ru-RU" sz="3400" smtClean="0">
                <a:solidFill>
                  <a:srgbClr val="E63A42"/>
                </a:solidFill>
              </a:rPr>
              <a:t>ПРЕДЧТО</a:t>
            </a:r>
            <a:endParaRPr lang="ru-RU" sz="3400" i="1" smtClean="0">
              <a:solidFill>
                <a:srgbClr val="E63A42"/>
              </a:solidFill>
            </a:endParaRP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611188" y="2205038"/>
            <a:ext cx="7772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000" i="1" baseline="30000" dirty="0"/>
              <a:t>*</a:t>
            </a:r>
            <a:r>
              <a:rPr lang="ru-RU" sz="3000" i="1" dirty="0"/>
              <a:t>Мне трудно, что он не пришел.</a:t>
            </a:r>
            <a:endParaRPr lang="ru-RU" sz="3000" dirty="0"/>
          </a:p>
        </p:txBody>
      </p:sp>
      <p:sp>
        <p:nvSpPr>
          <p:cNvPr id="9" name="Rectangle 4" descr="Large confetti"/>
          <p:cNvSpPr>
            <a:spLocks noChangeArrowheads="1"/>
          </p:cNvSpPr>
          <p:nvPr/>
        </p:nvSpPr>
        <p:spPr bwMode="auto">
          <a:xfrm>
            <a:off x="1110730" y="476672"/>
            <a:ext cx="7272858" cy="8546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Синтаксические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признаки (экскурс)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1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utoUpdateAnimBg="0"/>
      <p:bldP spid="52633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5BD85-DD3B-4894-8FDC-AE6B521720A7}" type="slidenum">
              <a:rPr lang="ru-RU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3476625"/>
            <a:ext cx="7556500" cy="1222375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3400" i="1" dirty="0" smtClean="0"/>
              <a:t>безразлично </a:t>
            </a:r>
            <a:r>
              <a:rPr lang="ru-RU" sz="3400" dirty="0" smtClean="0">
                <a:sym typeface="Symbol" pitchFamily="18" charset="2"/>
              </a:rPr>
              <a:t></a:t>
            </a:r>
            <a:r>
              <a:rPr lang="ru-RU" sz="3400" dirty="0" smtClean="0"/>
              <a:t> </a:t>
            </a:r>
            <a:r>
              <a:rPr lang="ru-RU" sz="3400" dirty="0" smtClean="0">
                <a:solidFill>
                  <a:srgbClr val="E63A42"/>
                </a:solidFill>
              </a:rPr>
              <a:t>ПРЕДЧТО</a:t>
            </a:r>
            <a:r>
              <a:rPr lang="en-US" sz="3400" dirty="0" smtClean="0">
                <a:solidFill>
                  <a:srgbClr val="E63A42"/>
                </a:solidFill>
              </a:rPr>
              <a:t>?</a:t>
            </a:r>
          </a:p>
          <a:p>
            <a:pPr algn="ctr" eaLnBrk="1" hangingPunct="1">
              <a:buFont typeface="Arial" charset="0"/>
              <a:buNone/>
            </a:pPr>
            <a:r>
              <a:rPr lang="ru-RU" sz="3400" i="1" dirty="0" smtClean="0"/>
              <a:t>безразлично </a:t>
            </a:r>
            <a:r>
              <a:rPr lang="en-US" sz="3400" dirty="0" smtClean="0"/>
              <a:t>=</a:t>
            </a:r>
            <a:r>
              <a:rPr lang="ru-RU" sz="3400" dirty="0" smtClean="0"/>
              <a:t> </a:t>
            </a:r>
            <a:r>
              <a:rPr lang="ru-RU" sz="3400" dirty="0" smtClean="0">
                <a:solidFill>
                  <a:srgbClr val="E63A42"/>
                </a:solidFill>
              </a:rPr>
              <a:t>ПРЕДЧТО</a:t>
            </a:r>
            <a:r>
              <a:rPr lang="en-US" sz="3400" dirty="0" smtClean="0">
                <a:solidFill>
                  <a:srgbClr val="E63A42"/>
                </a:solidFill>
              </a:rPr>
              <a:t>?</a:t>
            </a:r>
            <a:endParaRPr lang="ru-RU" sz="3400" i="1" dirty="0" smtClean="0">
              <a:solidFill>
                <a:srgbClr val="E63A42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ru-RU" sz="3400" i="1" dirty="0" smtClean="0">
              <a:solidFill>
                <a:srgbClr val="E63A42"/>
              </a:solidFill>
            </a:endParaRP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611188" y="2205038"/>
            <a:ext cx="7772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3000" i="1" baseline="30000" dirty="0"/>
              <a:t>?</a:t>
            </a:r>
            <a:r>
              <a:rPr lang="ru-RU" sz="3000" i="1" dirty="0"/>
              <a:t>Мне безразлично, что он не пришел.</a:t>
            </a:r>
            <a:endParaRPr lang="ru-RU" sz="3000" dirty="0"/>
          </a:p>
        </p:txBody>
      </p:sp>
      <p:sp>
        <p:nvSpPr>
          <p:cNvPr id="9" name="Rectangle 4" descr="Large confetti"/>
          <p:cNvSpPr>
            <a:spLocks noChangeArrowheads="1"/>
          </p:cNvSpPr>
          <p:nvPr/>
        </p:nvSpPr>
        <p:spPr bwMode="auto">
          <a:xfrm>
            <a:off x="1115566" y="620688"/>
            <a:ext cx="7272858" cy="8546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Синтаксические признаки (экскурс)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66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utoUpdateAnimBg="0"/>
      <p:bldP spid="5263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404664"/>
            <a:ext cx="8229600" cy="1066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Морфологическая структура предложения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611560" y="1844824"/>
            <a:ext cx="7918451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2200" b="0" dirty="0">
                <a:solidFill>
                  <a:srgbClr val="B2B2B2"/>
                </a:solidFill>
                <a:latin typeface="Verdana" pitchFamily="34" charset="0"/>
              </a:rPr>
              <a:t>МС слова – совокупность МС всех омонимов данного слова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2200" b="0" dirty="0">
                <a:solidFill>
                  <a:srgbClr val="B2B2B2"/>
                </a:solidFill>
                <a:latin typeface="Verdana" pitchFamily="34" charset="0"/>
              </a:rPr>
              <a:t>МС омонима – имя лексемы (лемма) плюс набор словоизменительных морфологических характеристик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200" dirty="0">
                <a:latin typeface="Verdana" pitchFamily="34" charset="0"/>
              </a:rPr>
              <a:t> </a:t>
            </a:r>
            <a:endParaRPr lang="ru-RU" sz="3000" b="0" dirty="0">
              <a:latin typeface="Verdana" pitchFamily="34" charset="0"/>
            </a:endParaRP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899592" y="4000996"/>
            <a:ext cx="73425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dirty="0"/>
              <a:t> </a:t>
            </a:r>
            <a:r>
              <a:rPr lang="ru-RU" dirty="0"/>
              <a:t>3.1   </a:t>
            </a:r>
            <a:r>
              <a:rPr lang="ru-RU" i="1" dirty="0"/>
              <a:t>СТАТЬ1  </a:t>
            </a:r>
            <a:r>
              <a:rPr lang="ru-RU" dirty="0"/>
              <a:t>                              V,ПРОШ,МН,ИЗЪЯВ,СОВ</a:t>
            </a:r>
          </a:p>
          <a:p>
            <a:pPr eaLnBrk="1" hangingPunct="1"/>
            <a:r>
              <a:rPr lang="ru-RU" dirty="0"/>
              <a:t> 3.2   </a:t>
            </a:r>
            <a:r>
              <a:rPr lang="ru-RU" i="1" dirty="0"/>
              <a:t>СТАНОВИТЬСЯ1</a:t>
            </a:r>
            <a:r>
              <a:rPr lang="ru-RU" dirty="0"/>
              <a:t>                 V,ПРОШ,МН,ИЗЪЯВ,СОВ</a:t>
            </a:r>
          </a:p>
          <a:p>
            <a:pPr eaLnBrk="1" hangingPunct="1"/>
            <a:r>
              <a:rPr lang="ru-RU" dirty="0"/>
              <a:t> 3.3   </a:t>
            </a:r>
            <a:r>
              <a:rPr lang="ru-RU" i="1" dirty="0"/>
              <a:t>СТАНОВИТЬСЯ2</a:t>
            </a:r>
            <a:r>
              <a:rPr lang="ru-RU" dirty="0"/>
              <a:t>                 V,ПРОШ,МН,ИЗЪЯВ,СОВ</a:t>
            </a:r>
          </a:p>
          <a:p>
            <a:pPr eaLnBrk="1" hangingPunct="1"/>
            <a:r>
              <a:rPr lang="ru-RU" dirty="0"/>
              <a:t> 3.4   </a:t>
            </a:r>
            <a:r>
              <a:rPr lang="ru-RU" i="1" dirty="0"/>
              <a:t>СТАЛЬ</a:t>
            </a:r>
            <a:r>
              <a:rPr lang="ru-RU" dirty="0"/>
              <a:t>                                   S,РОД,ЕД,ЖЕН,НЕОД</a:t>
            </a:r>
          </a:p>
          <a:p>
            <a:pPr eaLnBrk="1" hangingPunct="1"/>
            <a:r>
              <a:rPr lang="ru-RU" dirty="0"/>
              <a:t> 3.5   </a:t>
            </a:r>
            <a:r>
              <a:rPr lang="ru-RU" i="1" dirty="0"/>
              <a:t>СТАЛЬ</a:t>
            </a:r>
            <a:r>
              <a:rPr lang="ru-RU" dirty="0"/>
              <a:t>                                   S,ДАТ,ЕД,ЖЕН,НЕОД</a:t>
            </a:r>
          </a:p>
          <a:p>
            <a:pPr eaLnBrk="1" hangingPunct="1"/>
            <a:r>
              <a:rPr lang="ru-RU" dirty="0"/>
              <a:t> 3.6   </a:t>
            </a:r>
            <a:r>
              <a:rPr lang="ru-RU" i="1" dirty="0"/>
              <a:t>СТАЛЬ</a:t>
            </a:r>
            <a:r>
              <a:rPr lang="ru-RU" dirty="0"/>
              <a:t>                                   S,ПР,ЕД,ЖЕН,НЕОД</a:t>
            </a:r>
          </a:p>
          <a:p>
            <a:pPr eaLnBrk="1" hangingPunct="1"/>
            <a:r>
              <a:rPr lang="ru-RU" dirty="0"/>
              <a:t> 3.7   </a:t>
            </a:r>
            <a:r>
              <a:rPr lang="ru-RU" i="1" dirty="0"/>
              <a:t>СТАЛЬ</a:t>
            </a:r>
            <a:r>
              <a:rPr lang="ru-RU" dirty="0"/>
              <a:t>                                   S,ИМ,МН,ЖЕН,НЕОД</a:t>
            </a:r>
          </a:p>
          <a:p>
            <a:pPr eaLnBrk="1" hangingPunct="1"/>
            <a:r>
              <a:rPr lang="ru-RU" dirty="0"/>
              <a:t> 3.8   </a:t>
            </a:r>
            <a:r>
              <a:rPr lang="ru-RU" i="1" dirty="0"/>
              <a:t>СТАЛЬ</a:t>
            </a:r>
            <a:r>
              <a:rPr lang="ru-RU" dirty="0"/>
              <a:t>                                   S,ВИН,МН,ЖЕН,НЕОД</a:t>
            </a:r>
            <a:endParaRPr lang="ru-RU" b="0" dirty="0"/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1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5BD85-DD3B-4894-8FDC-AE6B521720A7}" type="slidenum">
              <a:rPr lang="ru-RU">
                <a:solidFill>
                  <a:schemeClr val="tx1"/>
                </a:solidFill>
              </a:rPr>
              <a:pPr>
                <a:defRPr/>
              </a:pPr>
              <a:t>50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3476625"/>
            <a:ext cx="7556500" cy="12223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3400" dirty="0" smtClean="0">
                <a:solidFill>
                  <a:srgbClr val="E63A42"/>
                </a:solidFill>
              </a:rPr>
              <a:t>ПРЕДИНФ</a:t>
            </a:r>
            <a:endParaRPr lang="ru-RU" sz="3400" i="1" dirty="0" smtClean="0">
              <a:solidFill>
                <a:srgbClr val="E63A42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ru-RU" sz="3400" i="1" dirty="0" smtClean="0">
              <a:solidFill>
                <a:srgbClr val="E63A42"/>
              </a:solidFill>
            </a:endParaRP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611188" y="1700808"/>
            <a:ext cx="7772400" cy="180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000" i="1" dirty="0" smtClean="0"/>
              <a:t>Полезно посоветоваться с врачом.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000" i="1" dirty="0" smtClean="0"/>
              <a:t>Бесполезно советоваться с врачом.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000" i="1" dirty="0" smtClean="0"/>
              <a:t>Поступать так невежливо.</a:t>
            </a:r>
          </a:p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ru-RU" sz="3000" dirty="0"/>
          </a:p>
        </p:txBody>
      </p:sp>
      <p:sp>
        <p:nvSpPr>
          <p:cNvPr id="9" name="Rectangle 4" descr="Large confetti"/>
          <p:cNvSpPr>
            <a:spLocks noChangeArrowheads="1"/>
          </p:cNvSpPr>
          <p:nvPr/>
        </p:nvSpPr>
        <p:spPr bwMode="auto">
          <a:xfrm>
            <a:off x="1110730" y="476672"/>
            <a:ext cx="7272858" cy="8546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Синтаксические </a:t>
            </a:r>
            <a:r>
              <a:rPr lang="ru-RU" sz="3600" dirty="0" smtClean="0">
                <a:solidFill>
                  <a:schemeClr val="tx1"/>
                </a:solidFill>
              </a:rPr>
              <a:t>признаки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5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utoUpdateAnimBg="0"/>
      <p:bldP spid="52633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5BD85-DD3B-4894-8FDC-AE6B521720A7}" type="slidenum">
              <a:rPr lang="ru-RU">
                <a:solidFill>
                  <a:schemeClr val="tx1"/>
                </a:solidFill>
              </a:rPr>
              <a:pPr>
                <a:defRPr/>
              </a:pPr>
              <a:t>51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2492896"/>
            <a:ext cx="7556500" cy="3096343"/>
          </a:xfrm>
        </p:spPr>
        <p:txBody>
          <a:bodyPr>
            <a:normAutofit lnSpcReduction="10000"/>
          </a:bodyPr>
          <a:lstStyle/>
          <a:p>
            <a:pPr indent="0" eaLnBrk="1" hangingPunct="1">
              <a:buFont typeface="Wingdings" pitchFamily="2" charset="2"/>
              <a:buNone/>
            </a:pPr>
            <a:r>
              <a:rPr lang="ru-RU" sz="3400" i="1" dirty="0" smtClean="0"/>
              <a:t>любопытно, интересно, великолепно, противно, красиво, глупо, мудро, сомнительно, позорно, стыдно, отлично, губительно, гуманно, жестоко, идеально, надо, жаль, всё равно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611188" y="1700808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000" dirty="0" smtClean="0">
                <a:solidFill>
                  <a:srgbClr val="FF0000"/>
                </a:solidFill>
              </a:rPr>
              <a:t>ПРЕДЧТО, ПРЕДИНФ, ПРЕДВОПР</a:t>
            </a:r>
            <a:endParaRPr lang="ru-RU" sz="3000" dirty="0">
              <a:solidFill>
                <a:srgbClr val="FF0000"/>
              </a:solidFill>
            </a:endParaRPr>
          </a:p>
        </p:txBody>
      </p:sp>
      <p:sp>
        <p:nvSpPr>
          <p:cNvPr id="9" name="Rectangle 4" descr="Large confetti"/>
          <p:cNvSpPr>
            <a:spLocks noChangeArrowheads="1"/>
          </p:cNvSpPr>
          <p:nvPr/>
        </p:nvSpPr>
        <p:spPr bwMode="auto">
          <a:xfrm>
            <a:off x="1110730" y="476672"/>
            <a:ext cx="7272858" cy="8546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Синтаксические </a:t>
            </a:r>
            <a:r>
              <a:rPr lang="ru-RU" sz="3600" dirty="0" smtClean="0">
                <a:solidFill>
                  <a:schemeClr val="tx1"/>
                </a:solidFill>
              </a:rPr>
              <a:t>признаки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6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utoUpdateAnimBg="0"/>
      <p:bldP spid="52633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16066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95C7A8-F884-4586-B8FF-3AFF8224B735}" type="slidenum">
              <a:rPr lang="ru-RU" smtClean="0">
                <a:solidFill>
                  <a:schemeClr val="tx1"/>
                </a:solidFill>
              </a:rPr>
              <a:pPr/>
              <a:t>52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772816"/>
            <a:ext cx="8001000" cy="124231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(1)</a:t>
            </a:r>
            <a:r>
              <a:rPr lang="ru-RU" i="1" dirty="0" smtClean="0"/>
              <a:t> Странно, что Иван пришел.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(2)</a:t>
            </a:r>
            <a:r>
              <a:rPr lang="ru-RU" i="1" dirty="0" smtClean="0"/>
              <a:t> Я уверен, что Иван ушел. </a:t>
            </a:r>
          </a:p>
        </p:txBody>
      </p:sp>
      <p:sp>
        <p:nvSpPr>
          <p:cNvPr id="216068" name="Rectangle 3"/>
          <p:cNvSpPr>
            <a:spLocks noChangeArrowheads="1"/>
          </p:cNvSpPr>
          <p:nvPr/>
        </p:nvSpPr>
        <p:spPr bwMode="auto">
          <a:xfrm>
            <a:off x="323528" y="2996952"/>
            <a:ext cx="835292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320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200" dirty="0" smtClean="0">
                <a:latin typeface="+mn-lt"/>
                <a:cs typeface="+mn-cs"/>
              </a:rPr>
              <a:t>Способность присоединять придаточное со </a:t>
            </a:r>
            <a:r>
              <a:rPr lang="ru-RU" sz="3200" i="1" dirty="0" smtClean="0">
                <a:latin typeface="+mn-lt"/>
                <a:cs typeface="+mn-cs"/>
              </a:rPr>
              <a:t>что </a:t>
            </a:r>
            <a:r>
              <a:rPr lang="ru-RU" sz="3200" dirty="0" smtClean="0">
                <a:latin typeface="+mn-lt"/>
                <a:cs typeface="+mn-cs"/>
              </a:rPr>
              <a:t>в (1) </a:t>
            </a:r>
            <a:r>
              <a:rPr lang="ru-RU" sz="3200" b="1" dirty="0" smtClean="0">
                <a:latin typeface="+mn-lt"/>
                <a:cs typeface="+mn-cs"/>
              </a:rPr>
              <a:t>нельзя</a:t>
            </a:r>
            <a:r>
              <a:rPr lang="ru-RU" sz="3200" dirty="0" smtClean="0">
                <a:latin typeface="+mn-lt"/>
                <a:cs typeface="+mn-cs"/>
              </a:rPr>
              <a:t> описывать как управление </a:t>
            </a:r>
            <a:r>
              <a:rPr lang="en-US" sz="3200" dirty="0" smtClean="0">
                <a:latin typeface="+mn-lt"/>
                <a:cs typeface="+mn-cs"/>
              </a:rPr>
              <a:t>A</a:t>
            </a:r>
            <a:r>
              <a:rPr lang="ru-RU" sz="3200" dirty="0" smtClean="0">
                <a:latin typeface="+mn-lt"/>
                <a:cs typeface="+mn-cs"/>
              </a:rPr>
              <a:t>: </a:t>
            </a:r>
            <a:r>
              <a:rPr lang="ru-RU" sz="3200" i="1" dirty="0" smtClean="0">
                <a:latin typeface="+mn-lt"/>
                <a:cs typeface="+mn-cs"/>
              </a:rPr>
              <a:t>*Странный, что он ушел, факт…</a:t>
            </a:r>
            <a:endParaRPr lang="ru-RU" sz="3200" i="1" dirty="0">
              <a:latin typeface="+mn-lt"/>
              <a:cs typeface="+mn-cs"/>
            </a:endParaRPr>
          </a:p>
        </p:txBody>
      </p:sp>
      <p:sp>
        <p:nvSpPr>
          <p:cNvPr id="82950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1520" y="188913"/>
            <a:ext cx="8640960" cy="13684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600" b="1" dirty="0" smtClean="0"/>
              <a:t>Нетривиальное управление предикатных слов</a:t>
            </a:r>
            <a:r>
              <a:rPr lang="en-US" sz="3600" b="1" dirty="0" smtClean="0"/>
              <a:t> </a:t>
            </a:r>
            <a:r>
              <a:rPr lang="ru-RU" sz="3600" b="1" dirty="0" smtClean="0"/>
              <a:t>и синтаксические признаки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4725144"/>
            <a:ext cx="835292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3200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200" dirty="0" smtClean="0">
                <a:latin typeface="+mn-lt"/>
                <a:cs typeface="+mn-cs"/>
              </a:rPr>
              <a:t>Способность присоединять придаточное со </a:t>
            </a:r>
            <a:r>
              <a:rPr lang="ru-RU" sz="3200" i="1" dirty="0" smtClean="0">
                <a:latin typeface="+mn-lt"/>
                <a:cs typeface="+mn-cs"/>
              </a:rPr>
              <a:t>что </a:t>
            </a:r>
            <a:r>
              <a:rPr lang="ru-RU" sz="3200" dirty="0" smtClean="0">
                <a:latin typeface="+mn-lt"/>
                <a:cs typeface="+mn-cs"/>
              </a:rPr>
              <a:t>в (</a:t>
            </a:r>
            <a:r>
              <a:rPr lang="en-US" sz="3200" dirty="0" smtClean="0">
                <a:latin typeface="+mn-lt"/>
                <a:cs typeface="+mn-cs"/>
              </a:rPr>
              <a:t>2</a:t>
            </a:r>
            <a:r>
              <a:rPr lang="ru-RU" sz="3200" dirty="0" smtClean="0">
                <a:latin typeface="+mn-lt"/>
                <a:cs typeface="+mn-cs"/>
              </a:rPr>
              <a:t>) </a:t>
            </a:r>
            <a:r>
              <a:rPr lang="ru-RU" sz="3200" b="1" dirty="0" smtClean="0">
                <a:latin typeface="+mn-lt"/>
                <a:cs typeface="+mn-cs"/>
              </a:rPr>
              <a:t>следует</a:t>
            </a:r>
            <a:r>
              <a:rPr lang="ru-RU" sz="3200" dirty="0" smtClean="0">
                <a:latin typeface="+mn-lt"/>
                <a:cs typeface="+mn-cs"/>
              </a:rPr>
              <a:t> описывать как управление </a:t>
            </a:r>
            <a:r>
              <a:rPr lang="en-US" sz="3200" dirty="0" smtClean="0">
                <a:latin typeface="+mn-lt"/>
                <a:cs typeface="+mn-cs"/>
              </a:rPr>
              <a:t>A</a:t>
            </a:r>
            <a:r>
              <a:rPr lang="ru-RU" sz="3200" dirty="0" smtClean="0">
                <a:latin typeface="+mn-lt"/>
                <a:cs typeface="+mn-cs"/>
              </a:rPr>
              <a:t>: </a:t>
            </a:r>
            <a:r>
              <a:rPr lang="ru-RU" sz="3200" i="1" dirty="0" smtClean="0">
                <a:latin typeface="+mn-lt"/>
                <a:cs typeface="+mn-cs"/>
              </a:rPr>
              <a:t>Петр, уверенный, что Иван ушел, лег спать.</a:t>
            </a:r>
            <a:endParaRPr lang="ru-RU" sz="3200" i="1" dirty="0">
              <a:latin typeface="+mn-lt"/>
              <a:cs typeface="+mn-cs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16066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95C7A8-F884-4586-B8FF-3AFF8224B735}" type="slidenum">
              <a:rPr lang="ru-RU" smtClean="0">
                <a:solidFill>
                  <a:schemeClr val="tx1"/>
                </a:solidFill>
              </a:rPr>
              <a:pPr/>
              <a:t>53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5456" y="2664445"/>
            <a:ext cx="8001000" cy="18446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i="1" dirty="0" smtClean="0"/>
              <a:t>Я не знаю, куда он пошел. </a:t>
            </a: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i="1" dirty="0" smtClean="0"/>
              <a:t>*Я не хочу, куда он пошел.</a:t>
            </a: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i="1" dirty="0" smtClean="0"/>
              <a:t>*Я не уверен, куда он пошел.</a:t>
            </a:r>
          </a:p>
        </p:txBody>
      </p:sp>
      <p:sp>
        <p:nvSpPr>
          <p:cNvPr id="216068" name="Rectangle 3"/>
          <p:cNvSpPr>
            <a:spLocks noChangeArrowheads="1"/>
          </p:cNvSpPr>
          <p:nvPr/>
        </p:nvSpPr>
        <p:spPr bwMode="auto">
          <a:xfrm>
            <a:off x="688032" y="4495056"/>
            <a:ext cx="7772400" cy="174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200" i="1" dirty="0">
                <a:latin typeface="+mn-lt"/>
                <a:cs typeface="+mn-cs"/>
              </a:rPr>
              <a:t>Я не знаю, пришел ли он. 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200" i="1" dirty="0">
                <a:latin typeface="+mn-lt"/>
                <a:cs typeface="+mn-cs"/>
              </a:rPr>
              <a:t>*Я не хочу, пришел ли он.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200" i="1" dirty="0">
                <a:latin typeface="+mn-lt"/>
                <a:cs typeface="+mn-cs"/>
              </a:rPr>
              <a:t>Я не уверен, пришел ли он.</a:t>
            </a:r>
          </a:p>
        </p:txBody>
      </p:sp>
      <p:sp>
        <p:nvSpPr>
          <p:cNvPr id="82950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1520" y="188913"/>
            <a:ext cx="8640960" cy="13684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600" b="1" dirty="0" smtClean="0">
                <a:solidFill>
                  <a:schemeClr val="tx1"/>
                </a:solidFill>
              </a:rPr>
              <a:t>Нетривиальное управление предикатных слов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</a:rPr>
              <a:t>и синтаксические признаки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19138" y="1556793"/>
            <a:ext cx="80010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b="1" dirty="0" smtClean="0"/>
              <a:t>Гранулярность управления и синтаксических признаков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1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16066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95C7A8-F884-4586-B8FF-3AFF8224B735}" type="slidenum">
              <a:rPr lang="ru-RU" smtClean="0">
                <a:solidFill>
                  <a:schemeClr val="tx1"/>
                </a:solidFill>
              </a:rPr>
              <a:pPr/>
              <a:t>54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5456" y="2664445"/>
            <a:ext cx="8001000" cy="3500859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dirty="0" smtClean="0"/>
              <a:t>ПРЕДВОПР: </a:t>
            </a: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i="1" dirty="0" smtClean="0"/>
              <a:t>Поразительно, как в человеке могут уживаться такие противоположные качества</a:t>
            </a: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i="1" dirty="0" smtClean="0"/>
              <a:t>*Поразительно, знал ли он об этом.</a:t>
            </a:r>
          </a:p>
          <a:p>
            <a:pPr marL="0" indent="0" algn="ctr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i="1" dirty="0" smtClean="0"/>
              <a:t>ПРЕДВОПР </a:t>
            </a:r>
            <a:r>
              <a:rPr lang="en-US" i="1" dirty="0" smtClean="0"/>
              <a:t>vs. </a:t>
            </a:r>
            <a:r>
              <a:rPr lang="ru-RU" i="1" dirty="0" smtClean="0"/>
              <a:t>ПРЕДАЛЬТ</a:t>
            </a:r>
          </a:p>
        </p:txBody>
      </p:sp>
      <p:sp>
        <p:nvSpPr>
          <p:cNvPr id="82950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1520" y="188913"/>
            <a:ext cx="8640960" cy="13684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600" b="1" dirty="0" smtClean="0"/>
              <a:t>Нетривиальное управление предикатных слов</a:t>
            </a:r>
            <a:r>
              <a:rPr lang="en-US" sz="3600" b="1" dirty="0" smtClean="0"/>
              <a:t> </a:t>
            </a:r>
            <a:r>
              <a:rPr lang="ru-RU" sz="3600" b="1" dirty="0" smtClean="0"/>
              <a:t>и синтаксические признаки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19138" y="1556793"/>
            <a:ext cx="80010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b="1" dirty="0" smtClean="0"/>
              <a:t>Гранулярность управления и синтаксических признаков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1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1811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19C0F6-69E6-43BF-B6E7-C9E1C9F60BA5}" type="slidenum">
              <a:rPr lang="ru-RU" smtClean="0">
                <a:solidFill>
                  <a:schemeClr val="tx1"/>
                </a:solidFill>
              </a:rPr>
              <a:pPr/>
              <a:t>55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050212" cy="9366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ru-RU" sz="3600" b="1" dirty="0"/>
              <a:t>Агентивное </a:t>
            </a:r>
            <a:r>
              <a:rPr lang="ru-RU" sz="3600" b="1" dirty="0" err="1"/>
              <a:t>СинтО</a:t>
            </a:r>
            <a:endParaRPr lang="ru-RU" sz="36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364" y="1556792"/>
            <a:ext cx="8856984" cy="453628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Этот проект рассматривался</a:t>
            </a:r>
            <a:r>
              <a:rPr lang="en-US" sz="2800" dirty="0"/>
              <a:t> </a:t>
            </a:r>
            <a:r>
              <a:rPr lang="en-US" sz="2800" dirty="0" smtClean="0"/>
              <a:t>[X]</a:t>
            </a:r>
            <a:r>
              <a:rPr lang="ru-RU" sz="3000" i="1" dirty="0" smtClean="0"/>
              <a:t> президентом</a:t>
            </a:r>
            <a:r>
              <a:rPr lang="en-US" sz="2800" dirty="0"/>
              <a:t> [Y]</a:t>
            </a:r>
            <a:r>
              <a:rPr lang="ru-RU" sz="3000" i="1" dirty="0" smtClean="0"/>
              <a:t>.</a:t>
            </a:r>
            <a:endParaRPr lang="ru-RU" sz="3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Этот проект был рассмотрен </a:t>
            </a:r>
            <a:r>
              <a:rPr lang="en-US" sz="2800" dirty="0" smtClean="0"/>
              <a:t>[X] </a:t>
            </a:r>
            <a:r>
              <a:rPr lang="ru-RU" sz="3000" i="1" dirty="0" smtClean="0"/>
              <a:t>президентом</a:t>
            </a:r>
            <a:r>
              <a:rPr lang="en-US" sz="2800" dirty="0"/>
              <a:t> [Y]</a:t>
            </a:r>
            <a:r>
              <a:rPr lang="ru-RU" sz="3000" i="1" dirty="0" smtClean="0"/>
              <a:t>.</a:t>
            </a:r>
            <a:r>
              <a:rPr lang="ru-RU" sz="30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Рассмотрение </a:t>
            </a:r>
            <a:r>
              <a:rPr lang="en-US" sz="2800" dirty="0" smtClean="0"/>
              <a:t>[X] </a:t>
            </a:r>
            <a:r>
              <a:rPr lang="ru-RU" sz="3000" i="1" dirty="0" smtClean="0"/>
              <a:t>проекта президентом</a:t>
            </a:r>
            <a:r>
              <a:rPr lang="en-US" sz="2800" dirty="0"/>
              <a:t> [Y]</a:t>
            </a:r>
            <a:r>
              <a:rPr lang="ru-RU" sz="3000" i="1" dirty="0" smtClean="0"/>
              <a:t> заняло три недели.</a:t>
            </a:r>
            <a:endParaRPr lang="ru-RU" sz="3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Посещение </a:t>
            </a:r>
            <a:r>
              <a:rPr lang="en-US" sz="2800" dirty="0" smtClean="0"/>
              <a:t>[</a:t>
            </a:r>
            <a:r>
              <a:rPr lang="en-US" sz="2800" dirty="0"/>
              <a:t>X</a:t>
            </a:r>
            <a:r>
              <a:rPr lang="en-US" sz="2800" dirty="0" smtClean="0"/>
              <a:t>] </a:t>
            </a:r>
            <a:r>
              <a:rPr lang="ru-RU" sz="3000" i="1" dirty="0" smtClean="0"/>
              <a:t>города немецкими туристами </a:t>
            </a:r>
            <a:r>
              <a:rPr lang="en-US" sz="2800" dirty="0"/>
              <a:t>[Y] </a:t>
            </a:r>
            <a:r>
              <a:rPr lang="ru-RU" sz="3000" i="1" dirty="0" smtClean="0"/>
              <a:t>завершилось приемом в мэрии. </a:t>
            </a:r>
            <a:endParaRPr lang="ru-RU" sz="3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Посещение немецких туристов завершилось приемом в мэрии.</a:t>
            </a:r>
            <a:endParaRPr lang="ru-RU" sz="3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dirty="0" smtClean="0"/>
              <a:t>*</a:t>
            </a:r>
            <a:r>
              <a:rPr lang="ru-RU" sz="3000" i="1" dirty="0" smtClean="0"/>
              <a:t>Посещение немецкими туристами завершилось приемом в мэрии.</a:t>
            </a:r>
            <a:endParaRPr lang="ru-RU" sz="3000" dirty="0" smtClean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04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20162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B4FC65-9995-4638-A1D8-1F95506956BA}" type="slidenum">
              <a:rPr lang="ru-RU" smtClean="0">
                <a:solidFill>
                  <a:schemeClr val="tx1"/>
                </a:solidFill>
              </a:rPr>
              <a:pPr/>
              <a:t>56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ru-RU" sz="3600" b="1" dirty="0"/>
              <a:t>Агентивное </a:t>
            </a:r>
            <a:r>
              <a:rPr lang="ru-RU" sz="3600" b="1" dirty="0" err="1"/>
              <a:t>СинтО</a:t>
            </a:r>
            <a:endParaRPr lang="ru-RU" sz="3600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05000"/>
            <a:ext cx="8569325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600" i="1" dirty="0" smtClean="0"/>
              <a:t>Владивосток был закрыт для посещения </a:t>
            </a:r>
            <a:r>
              <a:rPr lang="en-US" sz="3600" dirty="0" smtClean="0"/>
              <a:t>[X] </a:t>
            </a:r>
            <a:r>
              <a:rPr lang="ru-RU" sz="3600" i="1" dirty="0" smtClean="0"/>
              <a:t>иностранными туристами</a:t>
            </a:r>
            <a:r>
              <a:rPr lang="en-US" sz="3600" dirty="0"/>
              <a:t> [Y]</a:t>
            </a:r>
            <a:r>
              <a:rPr lang="ru-RU" sz="3600" i="1" dirty="0" smtClean="0"/>
              <a:t>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4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2706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92B03D-833C-412D-BFD2-C3EA36994105}" type="slidenum">
              <a:rPr lang="ru-RU" smtClean="0">
                <a:solidFill>
                  <a:schemeClr val="tx1"/>
                </a:solidFill>
              </a:rPr>
              <a:pPr/>
              <a:t>57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284163"/>
            <a:ext cx="8050212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400" dirty="0" err="1" smtClean="0">
                <a:solidFill>
                  <a:schemeClr val="tx1"/>
                </a:solidFill>
              </a:rPr>
              <a:t>Квазиагентивное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СинтО</a:t>
            </a:r>
            <a:endParaRPr lang="ru-RU" sz="3400" dirty="0" smtClean="0">
              <a:solidFill>
                <a:schemeClr val="tx1"/>
              </a:solidFill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05000"/>
            <a:ext cx="8569325" cy="4332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ru-RU" i="1" dirty="0" smtClean="0"/>
              <a:t>Посещение </a:t>
            </a:r>
            <a:r>
              <a:rPr lang="en-US" dirty="0" smtClean="0"/>
              <a:t>[X] </a:t>
            </a:r>
            <a:r>
              <a:rPr lang="ru-RU" i="1" dirty="0" smtClean="0"/>
              <a:t>немецких туристов</a:t>
            </a:r>
            <a:r>
              <a:rPr lang="en-US" dirty="0"/>
              <a:t> [Y]</a:t>
            </a:r>
            <a:r>
              <a:rPr lang="ru-RU" i="1" dirty="0" smtClean="0"/>
              <a:t> завершилось </a:t>
            </a:r>
            <a:r>
              <a:rPr lang="ru-RU" i="1" dirty="0"/>
              <a:t>приемом в мэрии.</a:t>
            </a:r>
            <a:endParaRPr lang="ru-RU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Визит </a:t>
            </a:r>
            <a:r>
              <a:rPr lang="en-US" dirty="0" smtClean="0"/>
              <a:t>[X] </a:t>
            </a:r>
            <a:r>
              <a:rPr lang="ru-RU" i="1" dirty="0" smtClean="0"/>
              <a:t>немецких туристов </a:t>
            </a:r>
            <a:r>
              <a:rPr lang="en-US" dirty="0"/>
              <a:t>[Y] </a:t>
            </a:r>
            <a:r>
              <a:rPr lang="ru-RU" i="1" dirty="0" smtClean="0"/>
              <a:t>завершился приемом в мэрии.</a:t>
            </a:r>
            <a:endParaRPr lang="ru-RU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На озере Лох-Несс в Шотландии появилось загадочное чудовище.</a:t>
            </a:r>
            <a:endParaRPr lang="ru-RU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Появление </a:t>
            </a:r>
            <a:r>
              <a:rPr lang="en-US" dirty="0" smtClean="0"/>
              <a:t>[X] </a:t>
            </a:r>
            <a:r>
              <a:rPr lang="ru-RU" i="1" dirty="0" err="1" smtClean="0"/>
              <a:t>лохнесского</a:t>
            </a:r>
            <a:r>
              <a:rPr lang="ru-RU" i="1" dirty="0" smtClean="0"/>
              <a:t> чудовища </a:t>
            </a:r>
            <a:r>
              <a:rPr lang="en-US" dirty="0"/>
              <a:t>[Y] </a:t>
            </a:r>
            <a:r>
              <a:rPr lang="ru-RU" i="1" dirty="0" smtClean="0"/>
              <a:t>вызвало огромный интерес.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475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6770E9-12BB-40C3-AFBD-D2D112AD0580}" type="slidenum">
              <a:rPr lang="ru-RU" smtClean="0">
                <a:solidFill>
                  <a:schemeClr val="tx1"/>
                </a:solidFill>
              </a:rPr>
              <a:pPr/>
              <a:t>58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84163"/>
            <a:ext cx="8050212" cy="7685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dirty="0" err="1"/>
              <a:t>Комплетивные</a:t>
            </a:r>
            <a:r>
              <a:rPr lang="ru-RU" sz="3600" dirty="0"/>
              <a:t> </a:t>
            </a:r>
            <a:r>
              <a:rPr lang="ru-RU" sz="3600" dirty="0" err="1"/>
              <a:t>СинтО</a:t>
            </a:r>
            <a:r>
              <a:rPr lang="ru-RU" sz="3600" dirty="0"/>
              <a:t> (1 -5).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69325" cy="491108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Он продал </a:t>
            </a:r>
            <a:r>
              <a:rPr lang="en-US" dirty="0" smtClean="0"/>
              <a:t>[X] </a:t>
            </a:r>
            <a:r>
              <a:rPr lang="ru-RU" i="1" dirty="0" smtClean="0"/>
              <a:t>мне книгу за сто рублей.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Он сообщил </a:t>
            </a:r>
            <a:r>
              <a:rPr lang="en-US" dirty="0" smtClean="0"/>
              <a:t>[X] </a:t>
            </a:r>
            <a:r>
              <a:rPr lang="ru-RU" i="1" dirty="0" smtClean="0"/>
              <a:t>начальнику, что не сумеет прийти.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Он информировал </a:t>
            </a:r>
            <a:r>
              <a:rPr lang="en-US" dirty="0" smtClean="0"/>
              <a:t>[X] </a:t>
            </a:r>
            <a:r>
              <a:rPr lang="ru-RU" i="1" dirty="0" smtClean="0"/>
              <a:t>начальника</a:t>
            </a:r>
            <a:r>
              <a:rPr lang="en-US" i="1" dirty="0" smtClean="0"/>
              <a:t>,</a:t>
            </a:r>
            <a:r>
              <a:rPr lang="ru-RU" i="1" dirty="0" smtClean="0"/>
              <a:t> что не сумеет прийти.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Директор </a:t>
            </a:r>
            <a:r>
              <a:rPr lang="ru-RU" dirty="0" smtClean="0"/>
              <a:t>[D1] </a:t>
            </a:r>
            <a:r>
              <a:rPr lang="ru-RU" i="1" dirty="0" smtClean="0"/>
              <a:t>командировал </a:t>
            </a:r>
            <a:r>
              <a:rPr lang="en-US" dirty="0" smtClean="0"/>
              <a:t>[X]</a:t>
            </a:r>
            <a:r>
              <a:rPr lang="en-US" i="1" dirty="0" smtClean="0"/>
              <a:t> </a:t>
            </a:r>
            <a:r>
              <a:rPr lang="ru-RU" i="1" dirty="0" smtClean="0"/>
              <a:t>сотрудника </a:t>
            </a:r>
            <a:r>
              <a:rPr lang="ru-RU" dirty="0" smtClean="0"/>
              <a:t>[D2]</a:t>
            </a:r>
            <a:r>
              <a:rPr lang="ru-RU" i="1" dirty="0" smtClean="0"/>
              <a:t> лаборатории из </a:t>
            </a:r>
            <a:r>
              <a:rPr lang="ru-RU" dirty="0" smtClean="0"/>
              <a:t>[D3] </a:t>
            </a:r>
            <a:r>
              <a:rPr lang="ru-RU" i="1" dirty="0" smtClean="0"/>
              <a:t>Москвы в </a:t>
            </a:r>
            <a:r>
              <a:rPr lang="ru-RU" dirty="0" smtClean="0"/>
              <a:t>[D4] </a:t>
            </a:r>
            <a:r>
              <a:rPr lang="ru-RU" i="1" dirty="0" smtClean="0"/>
              <a:t>Мюнхен на </a:t>
            </a:r>
            <a:r>
              <a:rPr lang="ru-RU" dirty="0" smtClean="0"/>
              <a:t>[D5] </a:t>
            </a:r>
            <a:r>
              <a:rPr lang="ru-RU" i="1" dirty="0" smtClean="0"/>
              <a:t>пять дней для </a:t>
            </a:r>
            <a:r>
              <a:rPr lang="ru-RU" dirty="0" smtClean="0"/>
              <a:t>[D6] </a:t>
            </a:r>
            <a:r>
              <a:rPr lang="ru-RU" i="1" dirty="0" smtClean="0"/>
              <a:t>участия в конференции.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475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6770E9-12BB-40C3-AFBD-D2D112AD0580}" type="slidenum">
              <a:rPr lang="ru-RU" smtClean="0">
                <a:solidFill>
                  <a:schemeClr val="tx1"/>
                </a:solidFill>
              </a:rPr>
              <a:pPr/>
              <a:t>59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84163"/>
            <a:ext cx="8050212" cy="7685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sz="3600" dirty="0" err="1"/>
              <a:t>Комплетивные</a:t>
            </a:r>
            <a:r>
              <a:rPr lang="ru-RU" sz="3600" dirty="0"/>
              <a:t> </a:t>
            </a:r>
            <a:r>
              <a:rPr lang="ru-RU" sz="3600" dirty="0" err="1"/>
              <a:t>СинтО</a:t>
            </a:r>
            <a:r>
              <a:rPr lang="ru-RU" sz="3600" dirty="0"/>
              <a:t> (1 -5).</a:t>
            </a:r>
            <a:endParaRPr lang="ru-RU" sz="36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2060848"/>
            <a:ext cx="839143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50212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dirty="0" smtClean="0"/>
              <a:t>Аналитические формы слов</a:t>
            </a:r>
          </a:p>
        </p:txBody>
      </p:sp>
      <p:sp>
        <p:nvSpPr>
          <p:cNvPr id="14438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755576" y="1556792"/>
            <a:ext cx="791845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>
                <a:latin typeface="+mn-lt"/>
              </a:rPr>
              <a:t>Будущее время: </a:t>
            </a:r>
            <a:r>
              <a:rPr lang="ru-RU" sz="3600" b="1" i="1" dirty="0">
                <a:latin typeface="+mn-lt"/>
              </a:rPr>
              <a:t>Буду работать</a:t>
            </a:r>
            <a:endParaRPr lang="ru-RU" sz="3600" dirty="0">
              <a:latin typeface="+mn-lt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42466" y="2204864"/>
            <a:ext cx="86423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smtClean="0">
                <a:latin typeface="Arial" charset="0"/>
              </a:rPr>
              <a:t> </a:t>
            </a:r>
            <a:r>
              <a:rPr lang="ru-RU" sz="2800" dirty="0">
                <a:latin typeface="+mn-lt"/>
              </a:rPr>
              <a:t>1.1   БЫТЬ               </a:t>
            </a:r>
            <a:r>
              <a:rPr lang="ru-RU" sz="2800" dirty="0" smtClean="0">
                <a:latin typeface="+mn-lt"/>
              </a:rPr>
              <a:t>V,НЕПРОШ,ЕД,ИЗЪЯВ,1-Л,НЕСОВ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 2.1   РАБОТАТЬ       </a:t>
            </a:r>
            <a:r>
              <a:rPr lang="ru-RU" sz="2800" dirty="0" smtClean="0">
                <a:latin typeface="+mn-lt"/>
              </a:rPr>
              <a:t>V,ИНФ,НЕСОВ</a:t>
            </a:r>
            <a:endParaRPr lang="ru-RU" sz="2800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80EFB-6AC8-470B-A598-4D776D3509D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4416" y="3356992"/>
            <a:ext cx="7918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 smtClean="0">
                <a:latin typeface="+mn-lt"/>
              </a:rPr>
              <a:t>Страдательный залог: </a:t>
            </a:r>
            <a:r>
              <a:rPr lang="ru-RU" sz="3600" b="1" i="1" dirty="0" smtClean="0">
                <a:latin typeface="+mn-lt"/>
              </a:rPr>
              <a:t>Был отвергнут</a:t>
            </a:r>
            <a:endParaRPr lang="ru-RU" sz="3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4061390"/>
            <a:ext cx="8964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1.1  </a:t>
            </a:r>
            <a:r>
              <a:rPr lang="ru-RU" sz="2800" dirty="0" smtClean="0"/>
              <a:t>БЫТЬ</a:t>
            </a:r>
            <a:r>
              <a:rPr lang="ru-RU" sz="2800" dirty="0"/>
              <a:t>	</a:t>
            </a:r>
            <a:r>
              <a:rPr lang="ru-RU" sz="2800" dirty="0" smtClean="0"/>
              <a:t>        V</a:t>
            </a:r>
            <a:r>
              <a:rPr lang="ru-RU" sz="2800" dirty="0"/>
              <a:t>, ПРОШ, ЕД, ЛИЧ, ИЗЪЯВ, МУЖ, </a:t>
            </a:r>
            <a:r>
              <a:rPr lang="ru-RU" sz="2800" dirty="0" smtClean="0"/>
              <a:t>НЕСОВ</a:t>
            </a:r>
            <a:endParaRPr lang="ru-RU" sz="2800" dirty="0"/>
          </a:p>
          <a:p>
            <a:r>
              <a:rPr lang="ru-RU" sz="2800" dirty="0" smtClean="0"/>
              <a:t>2.1  ОТВЕРГАТЬ   V</a:t>
            </a:r>
            <a:r>
              <a:rPr lang="ru-RU" sz="2800" dirty="0"/>
              <a:t>, НЕПРОШ, МН, ЛИЧ, ИЗЪЯВ, 3-Л, СОВ</a:t>
            </a:r>
          </a:p>
          <a:p>
            <a:r>
              <a:rPr lang="ru-RU" sz="2800" dirty="0" smtClean="0"/>
              <a:t>2.2  ОТВЕРГАТЬ   V</a:t>
            </a:r>
            <a:r>
              <a:rPr lang="ru-RU" sz="2800" dirty="0"/>
              <a:t>, ПРОШ, ЕД, ПРИЧ, КР, МУЖ, СОВ, СТРАД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58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  <p:bldP spid="144388" grpId="0"/>
      <p:bldP spid="8" grpId="0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475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6770E9-12BB-40C3-AFBD-D2D112AD0580}" type="slidenum">
              <a:rPr lang="ru-RU" smtClean="0">
                <a:solidFill>
                  <a:schemeClr val="tx1"/>
                </a:solidFill>
              </a:rPr>
              <a:pPr/>
              <a:t>60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8139"/>
            <a:ext cx="8050212" cy="62455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ru-RU" sz="3600" dirty="0" err="1"/>
              <a:t>Комплетивные</a:t>
            </a:r>
            <a:r>
              <a:rPr lang="ru-RU" sz="3600" dirty="0"/>
              <a:t> </a:t>
            </a:r>
            <a:r>
              <a:rPr lang="ru-RU" sz="3600" dirty="0" err="1"/>
              <a:t>СинтО</a:t>
            </a:r>
            <a:r>
              <a:rPr lang="ru-RU" sz="3600" dirty="0"/>
              <a:t> (1 -5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136904" cy="29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8064897" cy="27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8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475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6770E9-12BB-40C3-AFBD-D2D112AD0580}" type="slidenum">
              <a:rPr lang="ru-RU" smtClean="0">
                <a:solidFill>
                  <a:schemeClr val="tx1"/>
                </a:solidFill>
              </a:rPr>
              <a:pPr/>
              <a:t>61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4163"/>
            <a:ext cx="8050212" cy="7685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ru-RU" sz="3600" b="1" dirty="0" err="1"/>
              <a:t>Комплетивные</a:t>
            </a:r>
            <a:r>
              <a:rPr lang="ru-RU" sz="3600" b="1" dirty="0"/>
              <a:t> </a:t>
            </a:r>
            <a:r>
              <a:rPr lang="ru-RU" sz="3600" b="1" dirty="0" err="1"/>
              <a:t>СинтО</a:t>
            </a:r>
            <a:r>
              <a:rPr lang="ru-RU" sz="3600" b="1" dirty="0"/>
              <a:t> (1 -5</a:t>
            </a:r>
            <a:r>
              <a:rPr lang="ru-RU" sz="3600" b="1" dirty="0" smtClean="0"/>
              <a:t>)</a:t>
            </a:r>
            <a:endParaRPr lang="ru-RU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7041"/>
            <a:ext cx="8402735" cy="460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6802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49D36D-C03E-49D7-90C4-01989970B895}" type="slidenum">
              <a:rPr lang="ru-RU" smtClean="0">
                <a:solidFill>
                  <a:schemeClr val="tx1"/>
                </a:solidFill>
              </a:rPr>
              <a:pPr/>
              <a:t>62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50212" cy="8544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b="1" dirty="0" err="1"/>
              <a:t>Присвязочное</a:t>
            </a:r>
            <a:r>
              <a:rPr lang="ru-RU" sz="3600" b="1" dirty="0"/>
              <a:t> </a:t>
            </a:r>
            <a:r>
              <a:rPr lang="ru-RU" sz="3600" b="1" dirty="0" err="1"/>
              <a:t>СинтО</a:t>
            </a:r>
            <a:endParaRPr lang="ru-RU" sz="3600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13663" cy="511256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Он был </a:t>
            </a:r>
            <a:r>
              <a:rPr lang="en-US" dirty="0" smtClean="0"/>
              <a:t>[X] </a:t>
            </a:r>
            <a:r>
              <a:rPr lang="ru-RU" i="1" dirty="0" smtClean="0"/>
              <a:t>моим другом</a:t>
            </a:r>
            <a:r>
              <a:rPr lang="en-US" i="1" dirty="0" smtClean="0"/>
              <a:t> </a:t>
            </a:r>
            <a:r>
              <a:rPr lang="en-US" dirty="0" smtClean="0"/>
              <a:t>[Y]</a:t>
            </a:r>
            <a:r>
              <a:rPr lang="ru-RU" i="1" dirty="0" smtClean="0"/>
              <a:t>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Я увидел вдалеке </a:t>
            </a:r>
            <a:r>
              <a:rPr lang="ru-RU" b="1" i="1" dirty="0" smtClean="0"/>
              <a:t>озеро огромных размеров</a:t>
            </a:r>
            <a:r>
              <a:rPr lang="ru-RU" i="1" dirty="0" smtClean="0"/>
              <a:t>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Издалека озеро казалось </a:t>
            </a:r>
            <a:r>
              <a:rPr lang="en-US" dirty="0"/>
              <a:t>[X] </a:t>
            </a:r>
            <a:r>
              <a:rPr lang="ru-RU" i="1" dirty="0" smtClean="0"/>
              <a:t>огромных размеров</a:t>
            </a:r>
            <a:r>
              <a:rPr lang="en-US" dirty="0"/>
              <a:t> </a:t>
            </a:r>
            <a:r>
              <a:rPr lang="en-US" dirty="0" smtClean="0"/>
              <a:t>[Y]</a:t>
            </a:r>
            <a:r>
              <a:rPr lang="ru-RU" i="1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Появился </a:t>
            </a:r>
            <a:r>
              <a:rPr lang="ru-RU" b="1" i="1" dirty="0" smtClean="0"/>
              <a:t>субъект в треснувшем пенсне </a:t>
            </a:r>
            <a:r>
              <a:rPr lang="ru-RU" i="1" dirty="0" smtClean="0"/>
              <a:t>и клетчатых брюках. 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/>
              <a:t>Субъект </a:t>
            </a:r>
            <a:r>
              <a:rPr lang="ru-RU" i="1" dirty="0" smtClean="0"/>
              <a:t>оказался </a:t>
            </a:r>
            <a:r>
              <a:rPr lang="en-US" dirty="0"/>
              <a:t>[X]</a:t>
            </a:r>
            <a:r>
              <a:rPr lang="ru-RU" i="1" dirty="0" smtClean="0"/>
              <a:t> </a:t>
            </a:r>
            <a:r>
              <a:rPr lang="ru-RU" i="1" dirty="0"/>
              <a:t>в </a:t>
            </a:r>
            <a:r>
              <a:rPr lang="en-US" dirty="0" smtClean="0"/>
              <a:t>[</a:t>
            </a:r>
            <a:r>
              <a:rPr lang="en-US" dirty="0"/>
              <a:t>Y</a:t>
            </a:r>
            <a:r>
              <a:rPr lang="en-US" dirty="0" smtClean="0"/>
              <a:t>] </a:t>
            </a:r>
            <a:r>
              <a:rPr lang="ru-RU" i="1" dirty="0" smtClean="0"/>
              <a:t>треснувшем </a:t>
            </a:r>
            <a:r>
              <a:rPr lang="ru-RU" i="1" dirty="0"/>
              <a:t>пенсне и клетчатых</a:t>
            </a:r>
            <a:r>
              <a:rPr lang="en-US" i="1" dirty="0"/>
              <a:t> </a:t>
            </a:r>
            <a:r>
              <a:rPr lang="ru-RU" i="1" dirty="0"/>
              <a:t>брюках.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8850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13F0AF-8EDB-4D91-B179-E5B846FEC2BC}" type="slidenum">
              <a:rPr lang="ru-RU" smtClean="0">
                <a:solidFill>
                  <a:schemeClr val="tx1"/>
                </a:solidFill>
              </a:rPr>
              <a:pPr/>
              <a:t>63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1313"/>
            <a:ext cx="8050212" cy="85543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ru-RU" sz="3600" b="1" dirty="0"/>
              <a:t>Дательно-субъектное </a:t>
            </a:r>
            <a:r>
              <a:rPr lang="ru-RU" sz="3600" b="1" dirty="0" err="1"/>
              <a:t>СинтО</a:t>
            </a:r>
            <a:endParaRPr lang="ru-RU" sz="3600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776"/>
            <a:ext cx="8569325" cy="48965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endParaRPr lang="ru-RU" sz="2800" dirty="0"/>
          </a:p>
          <a:p>
            <a:pPr>
              <a:lnSpc>
                <a:spcPct val="80000"/>
              </a:lnSpc>
              <a:buNone/>
            </a:pPr>
            <a:r>
              <a:rPr lang="ru-RU" sz="3000" i="1" dirty="0" smtClean="0"/>
              <a:t>Мне </a:t>
            </a:r>
            <a:r>
              <a:rPr lang="en-US" sz="3000" dirty="0" smtClean="0"/>
              <a:t>[</a:t>
            </a:r>
            <a:r>
              <a:rPr lang="en-US" sz="3000" dirty="0"/>
              <a:t>Y</a:t>
            </a:r>
            <a:r>
              <a:rPr lang="en-US" sz="3000" dirty="0" smtClean="0"/>
              <a:t>] </a:t>
            </a:r>
            <a:r>
              <a:rPr lang="ru-RU" sz="3000" i="1" dirty="0" smtClean="0"/>
              <a:t>холодно </a:t>
            </a:r>
            <a:r>
              <a:rPr lang="en-US" sz="3000" dirty="0" smtClean="0"/>
              <a:t>[X]</a:t>
            </a:r>
          </a:p>
          <a:p>
            <a:pPr>
              <a:lnSpc>
                <a:spcPct val="80000"/>
              </a:lnSpc>
              <a:buNone/>
            </a:pPr>
            <a:endParaRPr lang="en-US" sz="3000" dirty="0"/>
          </a:p>
          <a:p>
            <a:pPr>
              <a:lnSpc>
                <a:spcPct val="80000"/>
              </a:lnSpc>
              <a:buNone/>
            </a:pPr>
            <a:r>
              <a:rPr lang="ru-RU" sz="3000" i="1" dirty="0" smtClean="0"/>
              <a:t>Вам </a:t>
            </a:r>
            <a:r>
              <a:rPr lang="en-US" sz="3000" dirty="0" smtClean="0"/>
              <a:t>[Y] </a:t>
            </a:r>
            <a:r>
              <a:rPr lang="ru-RU" sz="3000" i="1" dirty="0" smtClean="0"/>
              <a:t>скоро выходить</a:t>
            </a:r>
            <a:r>
              <a:rPr lang="en-US" sz="3000" dirty="0"/>
              <a:t> [X]</a:t>
            </a:r>
            <a:endParaRPr lang="ru-RU" sz="3000" i="1" dirty="0" smtClean="0"/>
          </a:p>
          <a:p>
            <a:pPr>
              <a:lnSpc>
                <a:spcPct val="80000"/>
              </a:lnSpc>
              <a:buNone/>
            </a:pPr>
            <a:endParaRPr lang="ru-RU" sz="3000" i="1" dirty="0" smtClean="0"/>
          </a:p>
          <a:p>
            <a:pPr>
              <a:lnSpc>
                <a:spcPct val="80000"/>
              </a:lnSpc>
              <a:buNone/>
            </a:pPr>
            <a:r>
              <a:rPr lang="ru-RU" sz="3000" i="1" dirty="0" smtClean="0"/>
              <a:t>Тебе </a:t>
            </a:r>
            <a:r>
              <a:rPr lang="en-US" sz="3000" dirty="0" smtClean="0"/>
              <a:t>[Y] </a:t>
            </a:r>
            <a:r>
              <a:rPr lang="ru-RU" sz="3000" i="1" dirty="0" smtClean="0"/>
              <a:t>тут не жить</a:t>
            </a:r>
            <a:r>
              <a:rPr lang="en-US" sz="3000" dirty="0"/>
              <a:t> [X</a:t>
            </a:r>
            <a:r>
              <a:rPr lang="en-US" sz="3000" dirty="0" smtClean="0"/>
              <a:t>]</a:t>
            </a:r>
            <a:endParaRPr lang="ru-RU" sz="3000" dirty="0" smtClean="0"/>
          </a:p>
          <a:p>
            <a:pPr>
              <a:lnSpc>
                <a:spcPct val="80000"/>
              </a:lnSpc>
              <a:buNone/>
            </a:pPr>
            <a:endParaRPr lang="ru-RU" sz="3000" i="1" dirty="0"/>
          </a:p>
          <a:p>
            <a:pPr>
              <a:lnSpc>
                <a:spcPct val="80000"/>
              </a:lnSpc>
              <a:buNone/>
            </a:pPr>
            <a:endParaRPr lang="ru-RU" sz="3000" i="1" dirty="0" smtClean="0"/>
          </a:p>
          <a:p>
            <a:pPr>
              <a:lnSpc>
                <a:spcPct val="80000"/>
              </a:lnSpc>
              <a:buNone/>
            </a:pPr>
            <a:r>
              <a:rPr lang="ru-RU" sz="3000" i="1" dirty="0" smtClean="0"/>
              <a:t>Нам было всё равно (= ВСЁ</a:t>
            </a:r>
            <a:r>
              <a:rPr lang="en-US" sz="3000" i="1" dirty="0" smtClean="0"/>
              <a:t>$</a:t>
            </a:r>
            <a:r>
              <a:rPr lang="ru-RU" sz="3000" i="1" dirty="0" smtClean="0"/>
              <a:t>РАВНО1), куда идти</a:t>
            </a:r>
            <a:endParaRPr lang="ru-RU" sz="3000" i="1" dirty="0"/>
          </a:p>
          <a:p>
            <a:pPr>
              <a:lnSpc>
                <a:spcPct val="80000"/>
              </a:lnSpc>
              <a:buNone/>
            </a:pPr>
            <a:endParaRPr lang="ru-RU" sz="3000" i="1" dirty="0"/>
          </a:p>
        </p:txBody>
      </p:sp>
      <p:sp useBgFill="1">
        <p:nvSpPr>
          <p:cNvPr id="3" name="Выгнутая вверх стрелка 2"/>
          <p:cNvSpPr/>
          <p:nvPr/>
        </p:nvSpPr>
        <p:spPr>
          <a:xfrm>
            <a:off x="1691680" y="4437112"/>
            <a:ext cx="6264696" cy="504056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 useBgFill="1">
        <p:nvSpPr>
          <p:cNvPr id="15" name="Выгнутая вниз стрелка 14"/>
          <p:cNvSpPr/>
          <p:nvPr/>
        </p:nvSpPr>
        <p:spPr>
          <a:xfrm>
            <a:off x="1115616" y="5517232"/>
            <a:ext cx="1872208" cy="607144"/>
          </a:xfrm>
          <a:prstGeom prst="curvedUpArrow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4716" y="56361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1-компл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3928" y="45718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предик</a:t>
            </a:r>
            <a:endParaRPr lang="ru-RU" b="1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1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8850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13F0AF-8EDB-4D91-B179-E5B846FEC2BC}" type="slidenum">
              <a:rPr lang="ru-RU" smtClean="0">
                <a:solidFill>
                  <a:schemeClr val="tx1"/>
                </a:solidFill>
              </a:rPr>
              <a:pPr/>
              <a:t>64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1313"/>
            <a:ext cx="8050212" cy="85543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ru-RU" sz="3600" b="1" dirty="0"/>
              <a:t>Предложное </a:t>
            </a:r>
            <a:r>
              <a:rPr lang="ru-RU" sz="3600" b="1" dirty="0" err="1"/>
              <a:t>СинтО</a:t>
            </a:r>
            <a:endParaRPr lang="ru-RU" sz="3600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776"/>
            <a:ext cx="8569325" cy="489654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6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Сергей уехал на </a:t>
            </a:r>
            <a:r>
              <a:rPr lang="ru-RU" dirty="0" smtClean="0"/>
              <a:t>[=НА1] </a:t>
            </a:r>
            <a:r>
              <a:rPr lang="ru-RU" i="1" dirty="0" smtClean="0"/>
              <a:t>Север.</a:t>
            </a:r>
            <a:endParaRPr lang="ru-RU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Сергей жил на </a:t>
            </a:r>
            <a:r>
              <a:rPr lang="ru-RU" dirty="0" smtClean="0"/>
              <a:t>[=НА2] </a:t>
            </a:r>
            <a:r>
              <a:rPr lang="ru-RU" i="1" dirty="0" smtClean="0"/>
              <a:t>Севере.</a:t>
            </a:r>
            <a:endParaRPr lang="ru-RU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"Изводишь единого слова </a:t>
            </a:r>
            <a:r>
              <a:rPr lang="ru-RU" dirty="0" smtClean="0"/>
              <a:t>[Y]</a:t>
            </a:r>
            <a:r>
              <a:rPr lang="ru-RU" i="1" dirty="0" smtClean="0"/>
              <a:t> ради </a:t>
            </a:r>
            <a:r>
              <a:rPr lang="ru-RU" dirty="0" smtClean="0"/>
              <a:t>[X] </a:t>
            </a:r>
            <a:r>
              <a:rPr lang="ru-RU" i="1" dirty="0" smtClean="0"/>
              <a:t>тысячи тонн словесной руды" </a:t>
            </a:r>
            <a:endParaRPr lang="ru-RU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Между </a:t>
            </a:r>
            <a:r>
              <a:rPr lang="ru-RU" dirty="0" smtClean="0"/>
              <a:t>[X] </a:t>
            </a:r>
            <a:r>
              <a:rPr lang="ru-RU" i="1" dirty="0" smtClean="0"/>
              <a:t>этими явлениями </a:t>
            </a:r>
            <a:r>
              <a:rPr lang="ru-RU" dirty="0" smtClean="0"/>
              <a:t>[Y]</a:t>
            </a:r>
            <a:r>
              <a:rPr lang="ru-RU" i="1" dirty="0" smtClean="0"/>
              <a:t> имеется большая разница.</a:t>
            </a:r>
            <a:endParaRPr lang="ru-RU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Между </a:t>
            </a:r>
            <a:r>
              <a:rPr lang="ru-RU" dirty="0" smtClean="0"/>
              <a:t>[X] </a:t>
            </a:r>
            <a:r>
              <a:rPr lang="ru-RU" i="1" dirty="0" smtClean="0"/>
              <a:t>направлением </a:t>
            </a:r>
            <a:r>
              <a:rPr lang="ru-RU" dirty="0" smtClean="0"/>
              <a:t>[Y]</a:t>
            </a:r>
            <a:r>
              <a:rPr lang="ru-RU" i="1" dirty="0" smtClean="0"/>
              <a:t> синтаксической связи и направлением согласования имеется большая разница.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2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rgbClr val="898989"/>
                </a:solidFill>
              </a:rPr>
              <a:t>ШАД: правиловый МП. Лекции 3-4.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80900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0901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76250"/>
            <a:ext cx="8050212" cy="86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 eaLnBrk="1" hangingPunct="1">
              <a:defRPr/>
            </a:pPr>
            <a:r>
              <a:rPr lang="ru-RU" sz="4000" b="1" dirty="0" smtClean="0"/>
              <a:t>Атрибутивные </a:t>
            </a:r>
            <a:r>
              <a:rPr lang="ru-RU" sz="4000" b="1" dirty="0" err="1" smtClean="0"/>
              <a:t>СинтО</a:t>
            </a:r>
            <a:endParaRPr lang="ru-RU" sz="4000" b="1" dirty="0" smtClean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7" y="1772815"/>
            <a:ext cx="8569325" cy="44724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Определительные </a:t>
            </a:r>
            <a:r>
              <a:rPr lang="ru-RU" sz="2800" dirty="0" err="1" smtClean="0"/>
              <a:t>СинтО</a:t>
            </a:r>
            <a:endParaRPr lang="ru-RU" sz="2800" dirty="0"/>
          </a:p>
          <a:p>
            <a:pPr lvl="2">
              <a:lnSpc>
                <a:spcPct val="90000"/>
              </a:lnSpc>
            </a:pPr>
            <a:r>
              <a:rPr lang="ru-RU" sz="2200" dirty="0" smtClean="0"/>
              <a:t>(собственно) определительное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описательно-определительное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аппроксимативно-порядковое</a:t>
            </a:r>
          </a:p>
          <a:p>
            <a:pPr>
              <a:lnSpc>
                <a:spcPct val="90000"/>
              </a:lnSpc>
            </a:pPr>
            <a:r>
              <a:rPr lang="ru-RU" sz="2800" dirty="0" err="1" smtClean="0"/>
              <a:t>Общеатрибутивное</a:t>
            </a:r>
            <a:endParaRPr lang="ru-RU" sz="2800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Количественные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количественное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аппроксимативно-количественное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количественно-вспомогательное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Обстоятельственные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(собственно) обстоятельственное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обстоятельственно-тавтологическое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длительное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Аппозитивное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65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48064" y="1844824"/>
            <a:ext cx="504056" cy="432048"/>
          </a:xfrm>
          <a:prstGeom prst="rect">
            <a:avLst/>
          </a:prstGeom>
          <a:solidFill>
            <a:srgbClr val="FFC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89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rgbClr val="898989"/>
                </a:solidFill>
              </a:rPr>
              <a:t>ШАД: правиловый МП. Лекции 3-4.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B5F3D-4F7D-4819-A9BB-880D4E1B24DB}" type="slidenum">
              <a:rPr lang="ru-RU"/>
              <a:pPr>
                <a:defRPr/>
              </a:pPr>
              <a:t>66</a:t>
            </a:fld>
            <a:endParaRPr lang="ru-RU"/>
          </a:p>
        </p:txBody>
      </p:sp>
      <p:sp>
        <p:nvSpPr>
          <p:cNvPr id="80900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0901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76250"/>
            <a:ext cx="8050212" cy="86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 eaLnBrk="1" hangingPunct="1">
              <a:defRPr/>
            </a:pPr>
            <a:r>
              <a:rPr lang="ru-RU" sz="4000" dirty="0" smtClean="0"/>
              <a:t>Атрибутивные </a:t>
            </a:r>
            <a:r>
              <a:rPr lang="ru-RU" sz="4000" dirty="0" err="1" smtClean="0"/>
              <a:t>СинтО</a:t>
            </a:r>
            <a:endParaRPr lang="ru-RU" sz="4000" dirty="0" smtClean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773238"/>
            <a:ext cx="8569325" cy="4191000"/>
          </a:xfrm>
        </p:spPr>
        <p:txBody>
          <a:bodyPr/>
          <a:lstStyle/>
          <a:p>
            <a:pPr marL="469900" indent="-46990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ru-RU" b="1" dirty="0" smtClean="0"/>
              <a:t>Определительные </a:t>
            </a:r>
            <a:r>
              <a:rPr lang="ru-RU" b="1" dirty="0" err="1" smtClean="0"/>
              <a:t>СинтО</a:t>
            </a:r>
            <a:endParaRPr lang="ru-RU" dirty="0" smtClean="0"/>
          </a:p>
          <a:p>
            <a:pPr marL="469900" indent="-469900" eaLnBrk="1" hangingPunct="1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(1) </a:t>
            </a:r>
            <a:r>
              <a:rPr lang="ru-RU" i="1" dirty="0" smtClean="0"/>
              <a:t>Высокий молодой человек.</a:t>
            </a:r>
            <a:endParaRPr lang="ru-RU" dirty="0" smtClean="0"/>
          </a:p>
          <a:p>
            <a:pPr marL="469900" indent="-469900" eaLnBrk="1" hangingPunct="1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(2а) </a:t>
            </a:r>
            <a:r>
              <a:rPr lang="ru-RU" i="1" dirty="0" smtClean="0"/>
              <a:t>Усталые, но довольные ребята возвращались домой.</a:t>
            </a:r>
            <a:endParaRPr lang="ru-RU" dirty="0" smtClean="0"/>
          </a:p>
          <a:p>
            <a:pPr marL="469900" indent="-469900" eaLnBrk="1" hangingPunct="1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(2б) </a:t>
            </a:r>
            <a:r>
              <a:rPr lang="ru-RU" i="1" dirty="0" smtClean="0"/>
              <a:t>Усталые, но довольные</a:t>
            </a:r>
            <a:r>
              <a:rPr lang="ru-RU" b="1" i="1" dirty="0" smtClean="0"/>
              <a:t>,</a:t>
            </a:r>
            <a:r>
              <a:rPr lang="ru-RU" i="1" dirty="0" smtClean="0"/>
              <a:t> ребята возвращались домой.</a:t>
            </a:r>
            <a:endParaRPr lang="ru-RU" dirty="0" smtClean="0"/>
          </a:p>
          <a:p>
            <a:pPr marL="469900" indent="-469900" eaLnBrk="1" hangingPunct="1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(3) </a:t>
            </a:r>
            <a:r>
              <a:rPr lang="ru-RU" i="1" dirty="0" smtClean="0"/>
              <a:t>Смущенная, она быстро закрыла рот ладошкой.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rgbClr val="898989"/>
                </a:solidFill>
              </a:rPr>
              <a:t>ШАД: правиловый МП. Лекции 3-4.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01CC8E-0497-4208-84F1-0BB18D3EDBEF}" type="slidenum">
              <a:rPr lang="ru-RU"/>
              <a:pPr>
                <a:defRPr/>
              </a:pPr>
              <a:t>67</a:t>
            </a:fld>
            <a:endParaRPr lang="ru-RU"/>
          </a:p>
        </p:txBody>
      </p:sp>
      <p:sp>
        <p:nvSpPr>
          <p:cNvPr id="82948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2949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358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4038" y="476250"/>
            <a:ext cx="8050212" cy="8651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 eaLnBrk="1" hangingPunct="1">
              <a:defRPr/>
            </a:pPr>
            <a:r>
              <a:rPr lang="ru-RU" sz="4000" dirty="0" smtClean="0"/>
              <a:t>Определительное </a:t>
            </a:r>
            <a:r>
              <a:rPr lang="ru-RU" sz="4000" dirty="0" err="1" smtClean="0"/>
              <a:t>СинтО</a:t>
            </a:r>
            <a:endParaRPr lang="ru-RU" sz="4000" dirty="0" smtClean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28800"/>
            <a:ext cx="8569325" cy="4536504"/>
          </a:xfrm>
        </p:spPr>
        <p:txBody>
          <a:bodyPr>
            <a:normAutofit fontScale="92500"/>
          </a:bodyPr>
          <a:lstStyle/>
          <a:p>
            <a:pPr marL="469900" indent="-469900" eaLnBrk="1" hangingPunct="1">
              <a:buNone/>
            </a:pPr>
            <a:r>
              <a:rPr lang="ru-RU" sz="2800" dirty="0" smtClean="0"/>
              <a:t>(1) </a:t>
            </a:r>
            <a:r>
              <a:rPr lang="ru-RU" sz="2800" i="1" dirty="0" smtClean="0"/>
              <a:t>Высокий </a:t>
            </a:r>
            <a:r>
              <a:rPr lang="en-US" sz="2800" dirty="0"/>
              <a:t>[</a:t>
            </a:r>
            <a:r>
              <a:rPr lang="en-US" sz="2800" dirty="0" smtClean="0"/>
              <a:t>Y’] </a:t>
            </a:r>
            <a:r>
              <a:rPr lang="ru-RU" sz="2800" i="1" dirty="0" smtClean="0"/>
              <a:t>молодой </a:t>
            </a:r>
            <a:r>
              <a:rPr lang="en-US" sz="2800" dirty="0"/>
              <a:t>[</a:t>
            </a:r>
            <a:r>
              <a:rPr lang="en-US" sz="2800" dirty="0" smtClean="0"/>
              <a:t>Y’’] </a:t>
            </a:r>
            <a:r>
              <a:rPr lang="ru-RU" sz="2800" i="1" dirty="0" smtClean="0"/>
              <a:t>человек</a:t>
            </a:r>
            <a:r>
              <a:rPr lang="en-US" sz="2800" i="1" dirty="0" smtClean="0"/>
              <a:t> </a:t>
            </a:r>
            <a:r>
              <a:rPr lang="en-US" sz="2800" dirty="0"/>
              <a:t>[X] </a:t>
            </a:r>
            <a:r>
              <a:rPr lang="ru-RU" sz="2800" i="1" dirty="0" smtClean="0"/>
              <a:t>.</a:t>
            </a:r>
            <a:endParaRPr lang="ru-RU" sz="2800" dirty="0" smtClean="0"/>
          </a:p>
          <a:p>
            <a:pPr marL="469900" indent="-469900" eaLnBrk="1" hangingPunct="1">
              <a:buNone/>
            </a:pPr>
            <a:r>
              <a:rPr lang="ru-RU" sz="2800" dirty="0" smtClean="0"/>
              <a:t>(2а) </a:t>
            </a:r>
            <a:r>
              <a:rPr lang="ru-RU" sz="2800" i="1" dirty="0" smtClean="0"/>
              <a:t>Усталые</a:t>
            </a:r>
            <a:r>
              <a:rPr lang="en-US" sz="2800" dirty="0"/>
              <a:t> [Y</a:t>
            </a:r>
            <a:r>
              <a:rPr lang="en-US" sz="2800" dirty="0" smtClean="0"/>
              <a:t>]</a:t>
            </a:r>
            <a:r>
              <a:rPr lang="ru-RU" sz="2800" i="1" dirty="0" smtClean="0"/>
              <a:t> ребята </a:t>
            </a:r>
            <a:r>
              <a:rPr lang="en-US" sz="2800" dirty="0"/>
              <a:t>[X] </a:t>
            </a:r>
            <a:r>
              <a:rPr lang="ru-RU" sz="2800" i="1" dirty="0" smtClean="0"/>
              <a:t>возвращались домой.</a:t>
            </a:r>
          </a:p>
          <a:p>
            <a:pPr marL="469900" indent="-469900">
              <a:buNone/>
            </a:pPr>
            <a:r>
              <a:rPr lang="ru-RU" sz="2800" dirty="0"/>
              <a:t>(</a:t>
            </a:r>
            <a:r>
              <a:rPr lang="ru-RU" sz="2800" dirty="0" smtClean="0"/>
              <a:t>2б) </a:t>
            </a:r>
            <a:r>
              <a:rPr lang="ru-RU" sz="2800" i="1" dirty="0"/>
              <a:t>Усталые</a:t>
            </a:r>
            <a:r>
              <a:rPr lang="en-US" sz="2800" dirty="0"/>
              <a:t> [Y</a:t>
            </a:r>
            <a:r>
              <a:rPr lang="en-US" sz="2800" dirty="0" smtClean="0"/>
              <a:t>]</a:t>
            </a:r>
            <a:r>
              <a:rPr lang="ru-RU" sz="2800" i="1" dirty="0" smtClean="0"/>
              <a:t>, но довольные ребята </a:t>
            </a:r>
            <a:r>
              <a:rPr lang="en-US" sz="2800" dirty="0"/>
              <a:t>[X] </a:t>
            </a:r>
            <a:r>
              <a:rPr lang="ru-RU" sz="2800" i="1" dirty="0"/>
              <a:t>возвращались домой.</a:t>
            </a:r>
          </a:p>
          <a:p>
            <a:pPr marL="469900" indent="-469900" eaLnBrk="1" hangingPunct="1">
              <a:buNone/>
            </a:pPr>
            <a:r>
              <a:rPr lang="ru-RU" sz="2800" dirty="0" smtClean="0"/>
              <a:t>(3а) </a:t>
            </a:r>
            <a:r>
              <a:rPr lang="ru-RU" sz="2800" i="1" dirty="0" smtClean="0"/>
              <a:t>Вошедший </a:t>
            </a:r>
            <a:r>
              <a:rPr lang="en-US" sz="2800" dirty="0"/>
              <a:t>[Y] </a:t>
            </a:r>
            <a:r>
              <a:rPr lang="ru-RU" sz="2800" i="1" dirty="0" smtClean="0"/>
              <a:t>вслед за студентами преподаватель </a:t>
            </a:r>
            <a:r>
              <a:rPr lang="en-US" sz="2800" dirty="0"/>
              <a:t>[X] </a:t>
            </a:r>
            <a:r>
              <a:rPr lang="ru-RU" sz="2800" i="1" dirty="0" smtClean="0"/>
              <a:t>плотно прикрыл за собой дверь. </a:t>
            </a:r>
          </a:p>
          <a:p>
            <a:pPr marL="469900" indent="-469900" eaLnBrk="1" hangingPunct="1">
              <a:buNone/>
            </a:pPr>
            <a:r>
              <a:rPr lang="ru-RU" sz="2800" dirty="0" smtClean="0"/>
              <a:t>(3б) </a:t>
            </a:r>
            <a:r>
              <a:rPr lang="ru-RU" sz="2800" i="1" dirty="0" smtClean="0"/>
              <a:t>Преподаватель</a:t>
            </a:r>
            <a:r>
              <a:rPr lang="en-US" sz="2800" dirty="0"/>
              <a:t> [X]</a:t>
            </a:r>
            <a:r>
              <a:rPr lang="ru-RU" sz="2800" i="1" dirty="0" smtClean="0"/>
              <a:t>, вошедший </a:t>
            </a:r>
            <a:r>
              <a:rPr lang="en-US" sz="2800" dirty="0" smtClean="0"/>
              <a:t>[Y] </a:t>
            </a:r>
            <a:r>
              <a:rPr lang="ru-RU" sz="2800" i="1" dirty="0" smtClean="0"/>
              <a:t>вслед за студентами, плотно прикрыл за собой дверь. </a:t>
            </a:r>
          </a:p>
          <a:p>
            <a:pPr marL="469900" indent="-469900">
              <a:buNone/>
            </a:pPr>
            <a:r>
              <a:rPr lang="ru-RU" sz="2800" dirty="0" smtClean="0"/>
              <a:t>(4) (</a:t>
            </a:r>
            <a:r>
              <a:rPr lang="ru-RU" sz="2800" i="1" dirty="0" smtClean="0"/>
              <a:t>Что </a:t>
            </a:r>
            <a:r>
              <a:rPr lang="ru-RU" sz="2800" i="1" dirty="0"/>
              <a:t>за шутки</a:t>
            </a:r>
            <a:r>
              <a:rPr lang="ru-RU" sz="2800" i="1" dirty="0" smtClean="0"/>
              <a:t>!</a:t>
            </a:r>
            <a:r>
              <a:rPr lang="ru-RU" sz="2800" dirty="0" smtClean="0"/>
              <a:t>) </a:t>
            </a:r>
            <a:r>
              <a:rPr lang="ru-RU" sz="2800" i="1" dirty="0"/>
              <a:t>Еду я вторые </a:t>
            </a:r>
            <a:r>
              <a:rPr lang="en-US" sz="2800" dirty="0"/>
              <a:t>[Y] </a:t>
            </a:r>
            <a:r>
              <a:rPr lang="ru-RU" sz="2800" i="1" dirty="0" smtClean="0"/>
              <a:t>сутки </a:t>
            </a:r>
            <a:r>
              <a:rPr lang="en-US" sz="2800" dirty="0" smtClean="0"/>
              <a:t>[X] </a:t>
            </a:r>
            <a:r>
              <a:rPr lang="ru-RU" sz="2800" dirty="0" smtClean="0"/>
              <a:t>(</a:t>
            </a:r>
            <a:r>
              <a:rPr lang="ru-RU" sz="2800" dirty="0" err="1" smtClean="0"/>
              <a:t>С.Маршак</a:t>
            </a:r>
            <a:r>
              <a:rPr lang="ru-RU" sz="2800" dirty="0" smtClean="0"/>
              <a:t>).</a:t>
            </a:r>
            <a:endParaRPr lang="ru-RU" sz="2800" i="1" dirty="0" smtClean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rgbClr val="898989"/>
                </a:solidFill>
              </a:rPr>
              <a:t>ШАД: правиловый МП. Лекции 3-4.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08D-21A7-4E43-9E48-24B769ED783A}" type="slidenum">
              <a:rPr lang="ru-RU"/>
              <a:pPr>
                <a:defRPr/>
              </a:pPr>
              <a:t>68</a:t>
            </a:fld>
            <a:endParaRPr lang="ru-RU"/>
          </a:p>
        </p:txBody>
      </p:sp>
      <p:sp>
        <p:nvSpPr>
          <p:cNvPr id="84996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499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368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813"/>
            <a:ext cx="8713787" cy="7921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eaLnBrk="1" hangingPunct="1">
              <a:defRPr/>
            </a:pPr>
            <a:r>
              <a:rPr lang="ru-RU" sz="4000" dirty="0" smtClean="0"/>
              <a:t>Описательно-определительное </a:t>
            </a:r>
            <a:r>
              <a:rPr lang="ru-RU" sz="4000" dirty="0" err="1" smtClean="0"/>
              <a:t>СинтО</a:t>
            </a:r>
            <a:endParaRPr lang="ru-RU" sz="4000" dirty="0" smtClean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191000"/>
          </a:xfrm>
        </p:spPr>
        <p:txBody>
          <a:bodyPr>
            <a:normAutofit fontScale="92500"/>
          </a:bodyPr>
          <a:lstStyle/>
          <a:p>
            <a:pPr marL="469900" indent="-469900">
              <a:buNone/>
            </a:pPr>
            <a:r>
              <a:rPr lang="ru-RU" dirty="0"/>
              <a:t>(1а) </a:t>
            </a:r>
            <a:r>
              <a:rPr lang="ru-RU" i="1" dirty="0"/>
              <a:t>Усталые</a:t>
            </a:r>
            <a:r>
              <a:rPr lang="en-US" dirty="0"/>
              <a:t> [Y</a:t>
            </a:r>
            <a:r>
              <a:rPr lang="en-US" dirty="0" smtClean="0"/>
              <a:t>]</a:t>
            </a:r>
            <a:r>
              <a:rPr lang="ru-RU" b="1" i="1" dirty="0" smtClean="0"/>
              <a:t>,</a:t>
            </a:r>
            <a:r>
              <a:rPr lang="ru-RU" i="1" dirty="0" smtClean="0"/>
              <a:t> </a:t>
            </a:r>
            <a:r>
              <a:rPr lang="ru-RU" i="1" dirty="0"/>
              <a:t>ребята </a:t>
            </a:r>
            <a:r>
              <a:rPr lang="en-US" dirty="0"/>
              <a:t>[X] </a:t>
            </a:r>
            <a:r>
              <a:rPr lang="ru-RU" i="1" dirty="0"/>
              <a:t>возвращались домой.</a:t>
            </a:r>
            <a:endParaRPr lang="ru-RU" dirty="0"/>
          </a:p>
          <a:p>
            <a:pPr marL="469900" indent="-469900" eaLnBrk="1" hangingPunct="1">
              <a:buNone/>
            </a:pPr>
            <a:r>
              <a:rPr lang="ru-RU" dirty="0" smtClean="0"/>
              <a:t>(1б) </a:t>
            </a:r>
            <a:r>
              <a:rPr lang="ru-RU" i="1" dirty="0" smtClean="0"/>
              <a:t>Усталые</a:t>
            </a:r>
            <a:r>
              <a:rPr lang="en-US" dirty="0"/>
              <a:t> [Y]</a:t>
            </a:r>
            <a:r>
              <a:rPr lang="ru-RU" i="1" dirty="0" smtClean="0"/>
              <a:t>, но довольные</a:t>
            </a:r>
            <a:r>
              <a:rPr lang="ru-RU" b="1" i="1" dirty="0" smtClean="0"/>
              <a:t>,</a:t>
            </a:r>
            <a:r>
              <a:rPr lang="ru-RU" i="1" dirty="0" smtClean="0"/>
              <a:t> ребята </a:t>
            </a:r>
            <a:r>
              <a:rPr lang="en-US" dirty="0" smtClean="0"/>
              <a:t>[X] </a:t>
            </a:r>
            <a:r>
              <a:rPr lang="ru-RU" i="1" dirty="0" smtClean="0"/>
              <a:t>возвращались домой.</a:t>
            </a:r>
            <a:endParaRPr lang="ru-RU" dirty="0" smtClean="0"/>
          </a:p>
          <a:p>
            <a:pPr marL="469900" indent="-469900" eaLnBrk="1" hangingPunct="1">
              <a:buNone/>
            </a:pPr>
            <a:r>
              <a:rPr lang="ru-RU" dirty="0" smtClean="0"/>
              <a:t>(1в) </a:t>
            </a:r>
            <a:r>
              <a:rPr lang="ru-RU" i="1" dirty="0" smtClean="0"/>
              <a:t>Ребята</a:t>
            </a:r>
            <a:r>
              <a:rPr lang="en-US" dirty="0"/>
              <a:t> </a:t>
            </a:r>
            <a:r>
              <a:rPr lang="en-US" dirty="0" smtClean="0"/>
              <a:t>[X]</a:t>
            </a:r>
            <a:r>
              <a:rPr lang="ru-RU" i="1" dirty="0" smtClean="0"/>
              <a:t>, усталые</a:t>
            </a:r>
            <a:r>
              <a:rPr lang="en-US" dirty="0"/>
              <a:t> [Y</a:t>
            </a:r>
            <a:r>
              <a:rPr lang="en-US" dirty="0" smtClean="0"/>
              <a:t>]</a:t>
            </a:r>
            <a:r>
              <a:rPr lang="ru-RU" dirty="0" smtClean="0"/>
              <a:t>,</a:t>
            </a:r>
            <a:r>
              <a:rPr lang="ru-RU" i="1" dirty="0" smtClean="0"/>
              <a:t> возвращались домой.</a:t>
            </a:r>
            <a:endParaRPr lang="ru-RU" dirty="0" smtClean="0"/>
          </a:p>
          <a:p>
            <a:pPr marL="469900" indent="-469900">
              <a:buNone/>
            </a:pPr>
            <a:r>
              <a:rPr lang="ru-RU" dirty="0"/>
              <a:t>(</a:t>
            </a:r>
            <a:r>
              <a:rPr lang="ru-RU" dirty="0" smtClean="0"/>
              <a:t>1г) </a:t>
            </a:r>
            <a:r>
              <a:rPr lang="ru-RU" i="1" dirty="0"/>
              <a:t>Ребята</a:t>
            </a:r>
            <a:r>
              <a:rPr lang="en-US" dirty="0"/>
              <a:t> [X]</a:t>
            </a:r>
            <a:r>
              <a:rPr lang="ru-RU" i="1" dirty="0"/>
              <a:t>, усталые</a:t>
            </a:r>
            <a:r>
              <a:rPr lang="en-US" dirty="0"/>
              <a:t> [Y]</a:t>
            </a:r>
            <a:r>
              <a:rPr lang="ru-RU" i="1" dirty="0"/>
              <a:t>, но довольные</a:t>
            </a:r>
            <a:r>
              <a:rPr lang="ru-RU" b="1" i="1" dirty="0"/>
              <a:t>,</a:t>
            </a:r>
            <a:r>
              <a:rPr lang="ru-RU" i="1" dirty="0"/>
              <a:t> возвращались домой.</a:t>
            </a:r>
            <a:endParaRPr lang="ru-RU" dirty="0"/>
          </a:p>
          <a:p>
            <a:pPr marL="469900" indent="-469900" eaLnBrk="1" hangingPunct="1">
              <a:buNone/>
            </a:pPr>
            <a:r>
              <a:rPr lang="ru-RU" dirty="0" smtClean="0"/>
              <a:t>(2) </a:t>
            </a:r>
            <a:r>
              <a:rPr lang="ru-RU" i="1" dirty="0" smtClean="0"/>
              <a:t>Смущенная</a:t>
            </a:r>
            <a:r>
              <a:rPr lang="en-US" dirty="0"/>
              <a:t> [Y]</a:t>
            </a:r>
            <a:r>
              <a:rPr lang="ru-RU" i="1" dirty="0" smtClean="0"/>
              <a:t>, она </a:t>
            </a:r>
            <a:r>
              <a:rPr lang="en-US" dirty="0" smtClean="0"/>
              <a:t>[X] </a:t>
            </a:r>
            <a:r>
              <a:rPr lang="ru-RU" i="1" dirty="0" smtClean="0"/>
              <a:t>быстро закрыла рот ладошкой.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82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rgbClr val="898989"/>
                </a:solidFill>
              </a:rPr>
              <a:t>ШАД: правиловый МП. Лекции 3-4.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62DB8-8972-4BE0-AE1E-44A2F6B23C86}" type="slidenum">
              <a:rPr lang="ru-RU"/>
              <a:pPr>
                <a:defRPr/>
              </a:pPr>
              <a:t>69</a:t>
            </a:fld>
            <a:endParaRPr lang="ru-RU"/>
          </a:p>
        </p:txBody>
      </p:sp>
      <p:sp>
        <p:nvSpPr>
          <p:cNvPr id="87044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704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378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33375"/>
            <a:ext cx="8208963" cy="1223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ru-RU" sz="4000" dirty="0" err="1" smtClean="0"/>
              <a:t>Рестриктивные</a:t>
            </a:r>
            <a:r>
              <a:rPr lang="ru-RU" sz="4000" dirty="0" smtClean="0"/>
              <a:t> и квалификативные определения (экскурс)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191000"/>
          </a:xfrm>
        </p:spPr>
        <p:txBody>
          <a:bodyPr/>
          <a:lstStyle/>
          <a:p>
            <a:pPr marL="469900" indent="-469900" eaLnBrk="1" hangingPunct="1">
              <a:buFont typeface="Arial" charset="0"/>
              <a:buNone/>
            </a:pPr>
            <a:r>
              <a:rPr lang="ru-RU" dirty="0" smtClean="0"/>
              <a:t>(1) </a:t>
            </a:r>
            <a:r>
              <a:rPr lang="en-US" i="1" dirty="0" smtClean="0"/>
              <a:t>My sister who lives in Houston sent me her new book. </a:t>
            </a:r>
          </a:p>
          <a:p>
            <a:pPr marL="469900" indent="-469900" eaLnBrk="1" hangingPunct="1"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) </a:t>
            </a:r>
            <a:r>
              <a:rPr lang="en-US" i="1" dirty="0" smtClean="0"/>
              <a:t>My sister, who lives in Houston, sent me her new book.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44625"/>
            <a:ext cx="8584505" cy="792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100" dirty="0" smtClean="0"/>
              <a:t>Аналитические формы слов</a:t>
            </a:r>
            <a:r>
              <a:rPr lang="en-US" sz="3100" dirty="0" smtClean="0"/>
              <a:t>: </a:t>
            </a:r>
            <a:r>
              <a:rPr lang="ru-RU" sz="3100" dirty="0" smtClean="0"/>
              <a:t>дальнейшая судьба</a:t>
            </a:r>
          </a:p>
        </p:txBody>
      </p:sp>
      <p:sp>
        <p:nvSpPr>
          <p:cNvPr id="1382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8243" name="Номер слайда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CF0202-BAF2-43CF-8AED-E183A2EB3E14}" type="slidenum">
              <a:rPr lang="ru-RU" smtClean="0">
                <a:solidFill>
                  <a:schemeClr val="tx1"/>
                </a:solidFill>
              </a:rPr>
              <a:pPr/>
              <a:t>7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3" name="AutoShape 4" descr="C:\Users\Ljonja\My documents\etapdata\tree-102-etap.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052736"/>
            <a:ext cx="4141567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2851398"/>
            <a:ext cx="4676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94" y="4166592"/>
            <a:ext cx="3333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18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rgbClr val="898989"/>
                </a:solidFill>
              </a:rPr>
              <a:t>ШАД: правиловый МП. Лекции 3-4.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8BE71-FE08-449B-9C5E-17B95E99B6E0}" type="slidenum">
              <a:rPr lang="ru-RU"/>
              <a:pPr>
                <a:defRPr/>
              </a:pPr>
              <a:t>70</a:t>
            </a:fld>
            <a:endParaRPr lang="ru-RU"/>
          </a:p>
        </p:txBody>
      </p:sp>
      <p:sp>
        <p:nvSpPr>
          <p:cNvPr id="89092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9093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389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332656"/>
            <a:ext cx="7870825" cy="1223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eaLnBrk="1" hangingPunct="1"/>
            <a:r>
              <a:rPr lang="ru-RU" sz="3600" dirty="0" err="1" smtClean="0">
                <a:solidFill>
                  <a:schemeClr val="tx1"/>
                </a:solidFill>
              </a:rPr>
              <a:t>Рестриктивные</a:t>
            </a:r>
            <a:r>
              <a:rPr lang="ru-RU" sz="3600" dirty="0" smtClean="0">
                <a:solidFill>
                  <a:schemeClr val="tx1"/>
                </a:solidFill>
              </a:rPr>
              <a:t> и квалификативные определения (экскурс)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191000"/>
          </a:xfrm>
        </p:spPr>
        <p:txBody>
          <a:bodyPr/>
          <a:lstStyle/>
          <a:p>
            <a:pPr marL="469900" indent="-469900" eaLnBrk="1" hangingPunct="1">
              <a:buFont typeface="Arial" charset="0"/>
              <a:buNone/>
            </a:pPr>
            <a:r>
              <a:rPr lang="ru-RU" dirty="0" smtClean="0"/>
              <a:t>(1) </a:t>
            </a:r>
            <a:r>
              <a:rPr lang="en-US" i="1" dirty="0" smtClean="0"/>
              <a:t>My sister who lives in Houston sent me her new book. My other sister did not send me anything.</a:t>
            </a:r>
          </a:p>
          <a:p>
            <a:pPr marL="469900" indent="-469900" eaLnBrk="1" hangingPunct="1"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) </a:t>
            </a:r>
            <a:r>
              <a:rPr lang="en-US" i="1" dirty="0" smtClean="0"/>
              <a:t>My sister, who lives in Houston, sent me her new book. *My other sister did not send me anything.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3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rgbClr val="898989"/>
                </a:solidFill>
              </a:rPr>
              <a:t>ШАД: правиловый МП. Лекции 3-4.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C820F-63CC-4B86-80AA-51A2AC3CE140}" type="slidenum">
              <a:rPr lang="ru-RU"/>
              <a:pPr>
                <a:defRPr/>
              </a:pPr>
              <a:t>71</a:t>
            </a:fld>
            <a:endParaRPr lang="ru-RU"/>
          </a:p>
        </p:txBody>
      </p:sp>
      <p:sp>
        <p:nvSpPr>
          <p:cNvPr id="91140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91141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3468688"/>
          </a:xfrm>
        </p:spPr>
        <p:txBody>
          <a:bodyPr/>
          <a:lstStyle/>
          <a:p>
            <a:pPr marL="469900" indent="-469900" eaLnBrk="1" hangingPunct="1">
              <a:buFont typeface="Arial" charset="0"/>
              <a:buNone/>
            </a:pPr>
            <a:r>
              <a:rPr lang="ru-RU" dirty="0" smtClean="0"/>
              <a:t>(1) </a:t>
            </a:r>
            <a:r>
              <a:rPr lang="ru-RU" i="1" dirty="0" smtClean="0"/>
              <a:t>Опять у меня болит этот чёртов зуб! </a:t>
            </a:r>
          </a:p>
          <a:p>
            <a:pPr marL="469900" indent="-469900" eaLnBrk="1" hangingPunct="1"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) </a:t>
            </a:r>
            <a:r>
              <a:rPr lang="ru-RU" i="1" dirty="0" smtClean="0"/>
              <a:t>Сегодня у меня болит только чёртов зуб, а так я чувствую себя хорошо. </a:t>
            </a:r>
          </a:p>
          <a:p>
            <a:pPr marL="469900" indent="-469900" eaLnBrk="1" hangingPunct="1">
              <a:buFont typeface="Arial" charset="0"/>
              <a:buNone/>
            </a:pPr>
            <a:r>
              <a:rPr lang="ru-RU" dirty="0" smtClean="0"/>
              <a:t>(3) </a:t>
            </a:r>
            <a:r>
              <a:rPr lang="ru-RU" i="1" dirty="0" smtClean="0"/>
              <a:t>Сегодня у меня болит только чёртов зуб, все остальные зубы в полном порядке. </a:t>
            </a:r>
            <a:endParaRPr lang="en-US" i="1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55650" y="333375"/>
            <a:ext cx="7870825" cy="1223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ru-RU" sz="3600" dirty="0" err="1">
                <a:solidFill>
                  <a:schemeClr val="tx1"/>
                </a:solidFill>
                <a:cs typeface="Arial" charset="0"/>
              </a:rPr>
              <a:t>Рестриктивные</a:t>
            </a:r>
            <a:r>
              <a:rPr lang="ru-RU" sz="3600" dirty="0">
                <a:solidFill>
                  <a:schemeClr val="tx1"/>
                </a:solidFill>
                <a:cs typeface="Arial" charset="0"/>
              </a:rPr>
              <a:t> и квалификативные определения (экскурс)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 bldLvl="2" autoUpdateAnimBg="0" advAuto="200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rgbClr val="898989"/>
                </a:solidFill>
              </a:rPr>
              <a:t>ШАД: правиловый МП. Лекции 3-4.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F7C03-14D1-46AD-AA7B-4F911AE6DE34}" type="slidenum">
              <a:rPr lang="ru-RU"/>
              <a:pPr>
                <a:defRPr/>
              </a:pPr>
              <a:t>72</a:t>
            </a:fld>
            <a:endParaRPr lang="ru-RU"/>
          </a:p>
        </p:txBody>
      </p:sp>
      <p:sp>
        <p:nvSpPr>
          <p:cNvPr id="93188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93189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409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32656"/>
            <a:ext cx="8050213" cy="8784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ru-RU" sz="4000" dirty="0" smtClean="0"/>
              <a:t>Аппроксимативно-порядковое </a:t>
            </a:r>
            <a:r>
              <a:rPr lang="ru-RU" sz="4000" dirty="0" err="1" smtClean="0"/>
              <a:t>СинтО</a:t>
            </a:r>
            <a:endParaRPr lang="ru-RU" sz="4000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191000"/>
          </a:xfrm>
        </p:spPr>
        <p:txBody>
          <a:bodyPr>
            <a:normAutofit lnSpcReduction="10000"/>
          </a:bodyPr>
          <a:lstStyle/>
          <a:p>
            <a:pPr marL="469900" indent="-469900" eaLnBrk="1" hangingPunct="1">
              <a:lnSpc>
                <a:spcPct val="90000"/>
              </a:lnSpc>
              <a:buNone/>
            </a:pPr>
            <a:r>
              <a:rPr lang="ru-RU" dirty="0" smtClean="0"/>
              <a:t>(1) </a:t>
            </a:r>
            <a:r>
              <a:rPr lang="ru-RU" i="1" dirty="0" smtClean="0"/>
              <a:t>Он приедет числа </a:t>
            </a:r>
            <a:r>
              <a:rPr lang="en-US" dirty="0" smtClean="0"/>
              <a:t>[X] </a:t>
            </a:r>
            <a:r>
              <a:rPr lang="ru-RU" i="1" dirty="0" smtClean="0"/>
              <a:t>двадцатого</a:t>
            </a:r>
            <a:r>
              <a:rPr lang="en-US" i="1" dirty="0" smtClean="0"/>
              <a:t> </a:t>
            </a:r>
            <a:r>
              <a:rPr lang="en-US" dirty="0"/>
              <a:t>[Y]</a:t>
            </a:r>
            <a:r>
              <a:rPr lang="ru-RU" i="1" dirty="0" smtClean="0"/>
              <a:t>. </a:t>
            </a:r>
          </a:p>
          <a:p>
            <a:pPr marL="469900" indent="-469900" eaLnBrk="1" hangingPunct="1">
              <a:lnSpc>
                <a:spcPct val="90000"/>
              </a:lnSpc>
              <a:buNone/>
            </a:pPr>
            <a:r>
              <a:rPr lang="ru-RU" dirty="0" smtClean="0"/>
              <a:t>(2) </a:t>
            </a:r>
            <a:r>
              <a:rPr lang="en-US" i="1" dirty="0" smtClean="0"/>
              <a:t>“</a:t>
            </a:r>
            <a:r>
              <a:rPr lang="ru-RU" i="1" dirty="0" smtClean="0"/>
              <a:t>Вчерашний день, часу </a:t>
            </a:r>
            <a:r>
              <a:rPr lang="en-US" dirty="0" smtClean="0"/>
              <a:t>[X] </a:t>
            </a:r>
            <a:r>
              <a:rPr lang="ru-RU" i="1" dirty="0" smtClean="0"/>
              <a:t>в шестом</a:t>
            </a:r>
            <a:r>
              <a:rPr lang="en-US" dirty="0"/>
              <a:t> [Y]</a:t>
            </a:r>
            <a:r>
              <a:rPr lang="ru-RU" i="1" dirty="0" smtClean="0"/>
              <a:t>, Зашел я на Сенную</a:t>
            </a:r>
            <a:r>
              <a:rPr lang="en-US" i="1" dirty="0" smtClean="0"/>
              <a:t>”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Н.А.Некрасов</a:t>
            </a:r>
            <a:r>
              <a:rPr lang="ru-RU" dirty="0" smtClean="0"/>
              <a:t>)</a:t>
            </a:r>
            <a:r>
              <a:rPr lang="en-US" i="1" dirty="0" smtClean="0"/>
              <a:t>.</a:t>
            </a:r>
          </a:p>
          <a:p>
            <a:pPr marL="469900" indent="-469900">
              <a:lnSpc>
                <a:spcPct val="90000"/>
              </a:lnSpc>
              <a:buNone/>
            </a:pPr>
            <a:r>
              <a:rPr lang="ru-RU" dirty="0" smtClean="0"/>
              <a:t>(3) </a:t>
            </a:r>
            <a:r>
              <a:rPr lang="ru-RU" i="1" dirty="0" smtClean="0"/>
              <a:t>Дубле </a:t>
            </a:r>
            <a:r>
              <a:rPr lang="en-US" dirty="0"/>
              <a:t>[X] </a:t>
            </a:r>
            <a:r>
              <a:rPr lang="ru-RU" i="1" dirty="0" smtClean="0"/>
              <a:t>на </a:t>
            </a:r>
            <a:r>
              <a:rPr lang="ru-RU" i="1" dirty="0"/>
              <a:t>пятом </a:t>
            </a:r>
            <a:r>
              <a:rPr lang="en-US" dirty="0" smtClean="0"/>
              <a:t>[</a:t>
            </a:r>
            <a:r>
              <a:rPr lang="en-US" dirty="0"/>
              <a:t>Y</a:t>
            </a:r>
            <a:r>
              <a:rPr lang="en-US" dirty="0" smtClean="0"/>
              <a:t>] </a:t>
            </a:r>
            <a:r>
              <a:rPr lang="ru-RU" i="1" dirty="0" smtClean="0"/>
              <a:t>к </a:t>
            </a:r>
            <a:r>
              <a:rPr lang="ru-RU" i="1" dirty="0"/>
              <a:t>месту съемки </a:t>
            </a:r>
            <a:r>
              <a:rPr lang="ru-RU" i="1" dirty="0" smtClean="0"/>
              <a:t>приближа</a:t>
            </a:r>
            <a:r>
              <a:rPr lang="ru-RU" i="1" dirty="0"/>
              <a:t>ю</a:t>
            </a:r>
            <a:r>
              <a:rPr lang="ru-RU" i="1" dirty="0" smtClean="0"/>
              <a:t>тся </a:t>
            </a:r>
            <a:r>
              <a:rPr lang="ru-RU" i="1" dirty="0"/>
              <a:t>пожилой мужчина и </a:t>
            </a:r>
            <a:r>
              <a:rPr lang="ru-RU" i="1" dirty="0" smtClean="0"/>
              <a:t>женщина</a:t>
            </a:r>
            <a:r>
              <a:rPr lang="en-US" i="1" dirty="0"/>
              <a:t>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smtClean="0"/>
              <a:t>samsebeskazal.livejournal.com/352906.html)</a:t>
            </a:r>
            <a:endParaRPr lang="ru-RU" dirty="0"/>
          </a:p>
          <a:p>
            <a:pPr marL="469900" indent="-469900" eaLnBrk="1" hangingPunct="1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4</a:t>
            </a:r>
            <a:r>
              <a:rPr lang="ru-RU" dirty="0" smtClean="0"/>
              <a:t>) *</a:t>
            </a:r>
            <a:r>
              <a:rPr lang="ru-RU" i="1" dirty="0" smtClean="0"/>
              <a:t>Машина остановилась цикле на первом. </a:t>
            </a:r>
            <a:endParaRPr lang="ru-RU" dirty="0" smtClean="0"/>
          </a:p>
          <a:p>
            <a:pPr marL="469900" indent="-469900" eaLnBrk="1" hangingPunct="1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5</a:t>
            </a:r>
            <a:r>
              <a:rPr lang="ru-RU" dirty="0" smtClean="0"/>
              <a:t>) </a:t>
            </a:r>
            <a:r>
              <a:rPr lang="ru-RU" i="1" dirty="0" smtClean="0"/>
              <a:t>Она вернулась только часу в первом.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4EFD0-FF1E-4874-943E-3A254D1DB142}" type="slidenum">
              <a:rPr lang="ru-RU"/>
              <a:pPr>
                <a:defRPr/>
              </a:pPr>
              <a:t>73</a:t>
            </a:fld>
            <a:endParaRPr lang="ru-RU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41313"/>
            <a:ext cx="8050212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en-US" dirty="0" smtClean="0"/>
              <a:t>(</a:t>
            </a:r>
            <a:r>
              <a:rPr lang="ru-RU" dirty="0" smtClean="0"/>
              <a:t>Обще</a:t>
            </a:r>
            <a:r>
              <a:rPr lang="en-US" dirty="0" smtClean="0"/>
              <a:t>)</a:t>
            </a:r>
            <a:r>
              <a:rPr lang="ru-RU" dirty="0" smtClean="0"/>
              <a:t>атрибутивное </a:t>
            </a:r>
            <a:r>
              <a:rPr lang="ru-RU" dirty="0" err="1" smtClean="0"/>
              <a:t>СинтО</a:t>
            </a:r>
            <a:endParaRPr lang="ru-RU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191000"/>
          </a:xfrm>
        </p:spPr>
        <p:txBody>
          <a:bodyPr/>
          <a:lstStyle/>
          <a:p>
            <a:pPr marL="469900" indent="-469900">
              <a:buNone/>
            </a:pPr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)</a:t>
            </a:r>
            <a:r>
              <a:rPr lang="ru-RU" i="1" dirty="0" smtClean="0"/>
              <a:t> Молодой человек </a:t>
            </a:r>
            <a:r>
              <a:rPr lang="en-US" dirty="0" smtClean="0"/>
              <a:t>[X] </a:t>
            </a:r>
            <a:r>
              <a:rPr lang="ru-RU" i="1" dirty="0" smtClean="0"/>
              <a:t>высокого роста</a:t>
            </a:r>
            <a:r>
              <a:rPr lang="en-US" dirty="0"/>
              <a:t> [Y]</a:t>
            </a:r>
            <a:r>
              <a:rPr lang="ru-RU" i="1" dirty="0" smtClean="0"/>
              <a:t>.</a:t>
            </a:r>
          </a:p>
          <a:p>
            <a:pPr marL="469900" indent="-469900">
              <a:buNone/>
            </a:pP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r>
              <a:rPr lang="ru-RU" i="1" dirty="0" smtClean="0"/>
              <a:t> Участки </a:t>
            </a:r>
            <a:r>
              <a:rPr lang="en-US" dirty="0" smtClean="0"/>
              <a:t>[X] </a:t>
            </a:r>
            <a:r>
              <a:rPr lang="ru-RU" i="1" dirty="0" smtClean="0"/>
              <a:t>площадью </a:t>
            </a:r>
            <a:r>
              <a:rPr lang="en-US" dirty="0"/>
              <a:t>[Y] </a:t>
            </a:r>
            <a:r>
              <a:rPr lang="ru-RU" i="1" dirty="0" smtClean="0"/>
              <a:t>в 600 кв. метров.</a:t>
            </a:r>
          </a:p>
          <a:p>
            <a:pPr marL="469900" indent="-469900"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r>
              <a:rPr lang="ru-RU" i="1" dirty="0" smtClean="0"/>
              <a:t> *Графитовые стержни температурой в 800 градусов.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04664"/>
            <a:ext cx="8050213" cy="8778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tx1"/>
                </a:solidFill>
              </a:rPr>
              <a:t>Количественные </a:t>
            </a:r>
            <a:r>
              <a:rPr lang="ru-RU" sz="4000" dirty="0" err="1" smtClean="0">
                <a:solidFill>
                  <a:schemeClr val="tx1"/>
                </a:solidFill>
              </a:rPr>
              <a:t>СинтО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556792"/>
            <a:ext cx="8713341" cy="4824536"/>
          </a:xfrm>
        </p:spPr>
        <p:txBody>
          <a:bodyPr>
            <a:normAutofit fontScale="92500"/>
          </a:bodyPr>
          <a:lstStyle/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4000" i="1" dirty="0" smtClean="0"/>
              <a:t>Десять книг.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4000" i="1" dirty="0" smtClean="0"/>
              <a:t>Книг десять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4000" i="1" dirty="0" smtClean="0"/>
              <a:t>Десять            книг - десяти книг – десяти книгам – десятью книгами – о десяти книгах</a:t>
            </a:r>
          </a:p>
          <a:p>
            <a:pPr fontAlgn="auto">
              <a:lnSpc>
                <a:spcPct val="80000"/>
              </a:lnSpc>
              <a:buNone/>
              <a:defRPr/>
            </a:pPr>
            <a:r>
              <a:rPr lang="ru-RU" sz="4000" i="1" dirty="0" smtClean="0"/>
              <a:t>Десяток           книг </a:t>
            </a:r>
            <a:r>
              <a:rPr lang="ru-RU" sz="4000" i="1" dirty="0"/>
              <a:t>- </a:t>
            </a:r>
            <a:r>
              <a:rPr lang="ru-RU" sz="4000" i="1" dirty="0" smtClean="0"/>
              <a:t>десятка </a:t>
            </a:r>
            <a:r>
              <a:rPr lang="ru-RU" sz="4000" i="1" dirty="0"/>
              <a:t>книг – </a:t>
            </a:r>
            <a:r>
              <a:rPr lang="ru-RU" sz="4000" i="1" dirty="0" smtClean="0"/>
              <a:t>десятку книг – десятком книг – </a:t>
            </a:r>
            <a:r>
              <a:rPr lang="ru-RU" sz="4000" i="1" dirty="0"/>
              <a:t>о </a:t>
            </a:r>
            <a:r>
              <a:rPr lang="ru-RU" sz="4000" i="1" dirty="0" smtClean="0"/>
              <a:t>десятке книг</a:t>
            </a:r>
            <a:endParaRPr lang="ru-RU" sz="4000" i="1" dirty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4000" b="1" dirty="0" smtClean="0"/>
              <a:t>Направления </a:t>
            </a:r>
            <a:r>
              <a:rPr lang="ru-RU" sz="4000" b="1" dirty="0" err="1" smtClean="0"/>
              <a:t>синтаксич</a:t>
            </a:r>
            <a:r>
              <a:rPr lang="ru-RU" sz="4000" b="1" dirty="0" smtClean="0"/>
              <a:t>. </a:t>
            </a:r>
            <a:r>
              <a:rPr lang="ru-RU" sz="4000" b="1" dirty="0"/>
              <a:t>с</a:t>
            </a:r>
            <a:r>
              <a:rPr lang="ru-RU" sz="4000" b="1" dirty="0" smtClean="0"/>
              <a:t>вязи разные!</a:t>
            </a:r>
          </a:p>
        </p:txBody>
      </p:sp>
      <p:sp>
        <p:nvSpPr>
          <p:cNvPr id="21811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1811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1EB5C-F6A1-4787-B38D-133AB5E0CA8A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907704" y="2924944"/>
            <a:ext cx="11171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123728" y="4437112"/>
            <a:ext cx="111514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88704" y="2524834"/>
            <a:ext cx="97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колич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6744" y="4037002"/>
            <a:ext cx="133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1-компл</a:t>
            </a:r>
            <a:endParaRPr lang="ru-RU" sz="20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8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548680"/>
            <a:ext cx="8050212" cy="10081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fontAlgn="auto">
              <a:spcAft>
                <a:spcPts val="0"/>
              </a:spcAft>
              <a:defRPr/>
            </a:pPr>
            <a:r>
              <a:rPr lang="ru-RU" sz="4000" dirty="0">
                <a:solidFill>
                  <a:schemeClr val="tx1"/>
                </a:solidFill>
              </a:rPr>
              <a:t>Количественн</a:t>
            </a:r>
            <a:r>
              <a:rPr lang="ru-RU" sz="4000" b="1" dirty="0">
                <a:solidFill>
                  <a:srgbClr val="FF0000"/>
                </a:solidFill>
              </a:rPr>
              <a:t>ые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err="1">
                <a:solidFill>
                  <a:schemeClr val="tx1"/>
                </a:solidFill>
              </a:rPr>
              <a:t>СинтО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155" y="1844823"/>
            <a:ext cx="8569325" cy="4400401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dirty="0" smtClean="0"/>
              <a:t>(1) </a:t>
            </a:r>
            <a:r>
              <a:rPr lang="ru-RU" i="1" dirty="0" smtClean="0"/>
              <a:t>Я потратил двадцать два рубля.</a:t>
            </a:r>
            <a:endParaRPr lang="ru-RU" dirty="0" smtClean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dirty="0" smtClean="0"/>
              <a:t>(2)</a:t>
            </a:r>
            <a:r>
              <a:rPr lang="ru-RU" i="1" dirty="0" smtClean="0"/>
              <a:t> Я потратил примерно двадцать два рубля.</a:t>
            </a:r>
            <a:endParaRPr lang="ru-RU" dirty="0" smtClean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dirty="0" smtClean="0"/>
              <a:t>(3)</a:t>
            </a:r>
            <a:r>
              <a:rPr lang="ru-RU" i="1" dirty="0" smtClean="0"/>
              <a:t> Я потратил рубля двадцать два.</a:t>
            </a:r>
            <a:endParaRPr lang="ru-RU" dirty="0" smtClean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dirty="0" smtClean="0"/>
              <a:t>(4)</a:t>
            </a:r>
            <a:r>
              <a:rPr lang="ru-RU" i="1" dirty="0" smtClean="0"/>
              <a:t> Я потратил двадцать один рубль.</a:t>
            </a:r>
            <a:endParaRPr lang="ru-RU" dirty="0" smtClean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dirty="0" smtClean="0"/>
              <a:t>(5)</a:t>
            </a:r>
            <a:r>
              <a:rPr lang="ru-RU" i="1" dirty="0" smtClean="0"/>
              <a:t> Я потратил примерно двадцать один рубль. 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dirty="0" smtClean="0"/>
              <a:t>(6)</a:t>
            </a:r>
            <a:r>
              <a:rPr lang="ru-RU" dirty="0"/>
              <a:t> </a:t>
            </a:r>
            <a:r>
              <a:rPr lang="ru-RU" i="1" baseline="30000" dirty="0" smtClean="0"/>
              <a:t>**</a:t>
            </a:r>
            <a:r>
              <a:rPr lang="ru-RU" i="1" dirty="0" smtClean="0"/>
              <a:t>Я потратил рубль двадцать один.</a:t>
            </a:r>
          </a:p>
          <a:p>
            <a:pPr fontAlgn="auto">
              <a:lnSpc>
                <a:spcPct val="80000"/>
              </a:lnSpc>
              <a:defRPr/>
            </a:pPr>
            <a:r>
              <a:rPr lang="ru-RU" sz="2800" dirty="0" smtClean="0"/>
              <a:t>В (1), (2), (4),(5) </a:t>
            </a:r>
            <a:r>
              <a:rPr lang="ru-RU" sz="2800" i="1" dirty="0" smtClean="0"/>
              <a:t>– </a:t>
            </a:r>
            <a:r>
              <a:rPr lang="ru-RU" sz="2800" dirty="0" smtClean="0"/>
              <a:t>количественное </a:t>
            </a:r>
            <a:r>
              <a:rPr lang="ru-RU" sz="2800" dirty="0" err="1" smtClean="0"/>
              <a:t>СинтО</a:t>
            </a:r>
            <a:r>
              <a:rPr lang="ru-RU" sz="2800" dirty="0" smtClean="0"/>
              <a:t>.</a:t>
            </a:r>
          </a:p>
          <a:p>
            <a:pPr fontAlgn="auto">
              <a:lnSpc>
                <a:spcPct val="80000"/>
              </a:lnSpc>
              <a:defRPr/>
            </a:pPr>
            <a:r>
              <a:rPr lang="ru-RU" sz="2800" dirty="0"/>
              <a:t>В </a:t>
            </a:r>
            <a:r>
              <a:rPr lang="ru-RU" sz="2800" dirty="0" smtClean="0"/>
              <a:t>(3) и </a:t>
            </a:r>
            <a:r>
              <a:rPr lang="ru-RU" sz="2800" dirty="0" err="1" smtClean="0"/>
              <a:t>неграмматичном</a:t>
            </a:r>
            <a:r>
              <a:rPr lang="ru-RU" sz="2800" dirty="0" smtClean="0"/>
              <a:t> (6) </a:t>
            </a:r>
            <a:r>
              <a:rPr lang="ru-RU" sz="2800" i="1" dirty="0"/>
              <a:t>– </a:t>
            </a:r>
            <a:r>
              <a:rPr lang="ru-RU" sz="2800" dirty="0" smtClean="0"/>
              <a:t>аппроксимативно-количественное </a:t>
            </a:r>
            <a:r>
              <a:rPr lang="ru-RU" sz="2800" dirty="0" err="1"/>
              <a:t>СинтО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220164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2016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1EB5C-F6A1-4787-B38D-133AB5E0CA8A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8050213" cy="9361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 algn="ctr"/>
            <a:r>
              <a:rPr lang="ru-RU" sz="4000" dirty="0" smtClean="0"/>
              <a:t>Количественн</a:t>
            </a:r>
            <a:r>
              <a:rPr lang="ru-RU" sz="4000" dirty="0" smtClean="0">
                <a:solidFill>
                  <a:srgbClr val="FF0000"/>
                </a:solidFill>
              </a:rPr>
              <a:t>ое</a:t>
            </a:r>
            <a:r>
              <a:rPr lang="ru-RU" sz="4000" dirty="0" smtClean="0"/>
              <a:t> </a:t>
            </a:r>
            <a:r>
              <a:rPr lang="ru-RU" sz="4000" dirty="0" err="1" smtClean="0"/>
              <a:t>СинтО</a:t>
            </a:r>
            <a:endParaRPr lang="ru-RU" sz="4000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163" y="1772816"/>
            <a:ext cx="8569325" cy="4464496"/>
          </a:xfrm>
        </p:spPr>
        <p:txBody>
          <a:bodyPr>
            <a:normAutofit lnSpcReduction="10000"/>
          </a:bodyPr>
          <a:lstStyle/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(1) </a:t>
            </a:r>
            <a:r>
              <a:rPr lang="ru-RU" i="1" dirty="0" smtClean="0"/>
              <a:t>Книга называется "Три товарища".</a:t>
            </a:r>
            <a:endParaRPr lang="ru-RU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(2а) </a:t>
            </a:r>
            <a:r>
              <a:rPr lang="ru-RU" i="1" dirty="0" smtClean="0"/>
              <a:t>Имеется десять красок.</a:t>
            </a:r>
            <a:endParaRPr lang="ru-RU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(2б) </a:t>
            </a:r>
            <a:r>
              <a:rPr lang="ru-RU" i="1" dirty="0" smtClean="0"/>
              <a:t>Имеется примерно &lt;приблизительно&gt; десять красок.</a:t>
            </a:r>
            <a:endParaRPr lang="ru-RU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(3а) </a:t>
            </a:r>
            <a:r>
              <a:rPr lang="ru-RU" i="1" dirty="0" smtClean="0"/>
              <a:t>Имеется десять различных акварельных красок.</a:t>
            </a:r>
            <a:endParaRPr lang="ru-RU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(3б) </a:t>
            </a:r>
            <a:r>
              <a:rPr lang="ru-RU" i="1" dirty="0" smtClean="0"/>
              <a:t>Имеется примерно &lt;приблизительно&gt; десять различных акварельных красок.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В (2б) и (3б) смысл приблизительности есть, но </a:t>
            </a:r>
            <a:r>
              <a:rPr lang="ru-RU" dirty="0" err="1" smtClean="0"/>
              <a:t>СинтО</a:t>
            </a:r>
            <a:r>
              <a:rPr lang="ru-RU" dirty="0" smtClean="0"/>
              <a:t> остается количественным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1EB5C-F6A1-4787-B38D-133AB5E0CA8A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0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9816" y="260648"/>
            <a:ext cx="8050213" cy="9361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chemeClr val="tx1"/>
                </a:solidFill>
              </a:rPr>
              <a:t>Аппроксимативно-количественное </a:t>
            </a:r>
            <a:r>
              <a:rPr lang="ru-RU" sz="3400" dirty="0" err="1" smtClean="0">
                <a:solidFill>
                  <a:schemeClr val="tx1"/>
                </a:solidFill>
              </a:rPr>
              <a:t>СинтО</a:t>
            </a:r>
            <a:endParaRPr lang="ru-RU" sz="3400" dirty="0" smtClean="0">
              <a:solidFill>
                <a:schemeClr val="tx1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12776"/>
            <a:ext cx="7850832" cy="1440160"/>
          </a:xfrm>
        </p:spPr>
        <p:txBody>
          <a:bodyPr>
            <a:noAutofit/>
          </a:bodyPr>
          <a:lstStyle/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(1) </a:t>
            </a:r>
            <a:r>
              <a:rPr lang="ru-RU" sz="2400" i="1" dirty="0" smtClean="0"/>
              <a:t>У нее было прозвищ десять.</a:t>
            </a:r>
            <a:endParaRPr lang="ru-RU" sz="2400" dirty="0" smtClean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(2) </a:t>
            </a:r>
            <a:r>
              <a:rPr lang="ru-RU" sz="2400" i="1" dirty="0" smtClean="0"/>
              <a:t>У нее было прозвищ </a:t>
            </a:r>
            <a:r>
              <a:rPr lang="ru-RU" sz="2400" b="1" i="1" dirty="0" smtClean="0"/>
              <a:t>с</a:t>
            </a:r>
            <a:r>
              <a:rPr lang="ru-RU" sz="2400" i="1" dirty="0" smtClean="0"/>
              <a:t> десять.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Смысл у (1) и (2) один и тот же. </a:t>
            </a:r>
            <a:r>
              <a:rPr lang="ru-RU" sz="2400" dirty="0" err="1" smtClean="0"/>
              <a:t>Синт</a:t>
            </a:r>
            <a:r>
              <a:rPr lang="en-US" sz="2400" dirty="0" smtClean="0"/>
              <a:t>O </a:t>
            </a:r>
            <a:r>
              <a:rPr lang="ru-RU" sz="2400" dirty="0" smtClean="0"/>
              <a:t>одно и то же, но структуры разные: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400" dirty="0" smtClean="0"/>
          </a:p>
        </p:txBody>
      </p:sp>
      <p:sp>
        <p:nvSpPr>
          <p:cNvPr id="22221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22213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1EB5C-F6A1-4787-B38D-133AB5E0CA8A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96482"/>
            <a:ext cx="4608512" cy="164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13" y="4476378"/>
            <a:ext cx="5382137" cy="186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447637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5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9816" y="260648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chemeClr val="tx1"/>
                </a:solidFill>
              </a:rPr>
              <a:t>Аппроксимативно-количественное </a:t>
            </a:r>
            <a:r>
              <a:rPr lang="ru-RU" sz="3400" dirty="0" err="1" smtClean="0">
                <a:solidFill>
                  <a:schemeClr val="tx1"/>
                </a:solidFill>
              </a:rPr>
              <a:t>СинтО</a:t>
            </a:r>
            <a:endParaRPr lang="ru-RU" sz="3400" dirty="0" smtClean="0">
              <a:solidFill>
                <a:schemeClr val="tx1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72816"/>
            <a:ext cx="7560840" cy="4248472"/>
          </a:xfrm>
        </p:spPr>
        <p:txBody>
          <a:bodyPr>
            <a:noAutofit/>
          </a:bodyPr>
          <a:lstStyle/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 Дети съели полтора килограмма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(2)</a:t>
            </a:r>
            <a:r>
              <a:rPr lang="ru-RU" sz="2400" i="1" dirty="0" smtClean="0"/>
              <a:t> Дети съели килограмма полтора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 Дети съели полкилограмма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 *Дети съели килограмма пол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(5)</a:t>
            </a:r>
            <a:r>
              <a:rPr lang="ru-RU" sz="2400" i="1" dirty="0" smtClean="0"/>
              <a:t> </a:t>
            </a:r>
            <a:r>
              <a:rPr lang="ru-RU" sz="2400" i="1" dirty="0"/>
              <a:t>Дети съели </a:t>
            </a:r>
            <a:r>
              <a:rPr lang="ru-RU" sz="2400" i="1" dirty="0" smtClean="0"/>
              <a:t>один килограмм </a:t>
            </a:r>
            <a:r>
              <a:rPr lang="ru-RU" sz="2400" i="1" dirty="0"/>
              <a:t>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(6)</a:t>
            </a:r>
            <a:r>
              <a:rPr lang="ru-RU" sz="2400" i="1" dirty="0" smtClean="0"/>
              <a:t> </a:t>
            </a:r>
            <a:r>
              <a:rPr lang="ru-RU" sz="2400" i="1" dirty="0"/>
              <a:t>*Дети съели </a:t>
            </a:r>
            <a:r>
              <a:rPr lang="ru-RU" sz="2400" i="1" dirty="0" smtClean="0"/>
              <a:t>килограмм один </a:t>
            </a:r>
            <a:r>
              <a:rPr lang="ru-RU" sz="2400" i="1" dirty="0"/>
              <a:t>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 Дети съели оба килограмма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8</a:t>
            </a:r>
            <a:r>
              <a:rPr lang="ru-RU" sz="2400" dirty="0" smtClean="0"/>
              <a:t>)</a:t>
            </a:r>
            <a:r>
              <a:rPr lang="ru-RU" sz="2400" i="1" dirty="0" smtClean="0"/>
              <a:t> **Дети съели килограмма оба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400" i="1" dirty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Числительные </a:t>
            </a:r>
            <a:r>
              <a:rPr lang="ru-RU" sz="2400" i="1" dirty="0" smtClean="0"/>
              <a:t>один, пол, оба </a:t>
            </a:r>
            <a:r>
              <a:rPr lang="ru-RU" sz="2400" dirty="0" smtClean="0"/>
              <a:t>не формируют аппроксимативно-количественную конструкцию.</a:t>
            </a:r>
          </a:p>
        </p:txBody>
      </p:sp>
      <p:sp>
        <p:nvSpPr>
          <p:cNvPr id="22221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22213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1EB5C-F6A1-4787-B38D-133AB5E0CA8A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3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9816" y="260648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chemeClr val="tx1"/>
                </a:solidFill>
              </a:rPr>
              <a:t>Аппроксимативно-количественное </a:t>
            </a:r>
            <a:r>
              <a:rPr lang="ru-RU" sz="3400" dirty="0" err="1" smtClean="0">
                <a:solidFill>
                  <a:schemeClr val="tx1"/>
                </a:solidFill>
              </a:rPr>
              <a:t>СинтО</a:t>
            </a:r>
            <a:endParaRPr lang="ru-RU" sz="3400" dirty="0" smtClean="0">
              <a:solidFill>
                <a:schemeClr val="tx1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72816"/>
            <a:ext cx="7560840" cy="4248472"/>
          </a:xfrm>
        </p:spPr>
        <p:txBody>
          <a:bodyPr>
            <a:noAutofit/>
          </a:bodyPr>
          <a:lstStyle/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 Дети съели полтора килограмма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(2)</a:t>
            </a:r>
            <a:r>
              <a:rPr lang="ru-RU" sz="2400" i="1" dirty="0" smtClean="0"/>
              <a:t> Дети съели килограмма полтора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 Дети съели полкилограмма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 *Дети съели килограмма пол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(5)</a:t>
            </a:r>
            <a:r>
              <a:rPr lang="ru-RU" sz="2400" i="1" dirty="0" smtClean="0"/>
              <a:t> </a:t>
            </a:r>
            <a:r>
              <a:rPr lang="ru-RU" sz="2400" i="1" dirty="0"/>
              <a:t>Дети съели </a:t>
            </a:r>
            <a:r>
              <a:rPr lang="ru-RU" sz="2400" i="1" dirty="0" smtClean="0"/>
              <a:t>один килограмм </a:t>
            </a:r>
            <a:r>
              <a:rPr lang="ru-RU" sz="2400" i="1" dirty="0"/>
              <a:t>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(6)</a:t>
            </a:r>
            <a:r>
              <a:rPr lang="ru-RU" sz="2400" i="1" dirty="0" smtClean="0"/>
              <a:t> </a:t>
            </a:r>
            <a:r>
              <a:rPr lang="ru-RU" sz="2400" i="1" dirty="0"/>
              <a:t>*Дети съели </a:t>
            </a:r>
            <a:r>
              <a:rPr lang="ru-RU" sz="2400" i="1" dirty="0" smtClean="0"/>
              <a:t>килограмм один </a:t>
            </a:r>
            <a:r>
              <a:rPr lang="ru-RU" sz="2400" i="1" dirty="0"/>
              <a:t>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 Дети съели оба килограмма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(</a:t>
            </a:r>
            <a:r>
              <a:rPr lang="ru-RU" sz="2400" dirty="0"/>
              <a:t>8</a:t>
            </a:r>
            <a:r>
              <a:rPr lang="ru-RU" sz="2400" dirty="0" smtClean="0"/>
              <a:t>)</a:t>
            </a:r>
            <a:r>
              <a:rPr lang="ru-RU" sz="2400" i="1" dirty="0" smtClean="0"/>
              <a:t> **Дети съели килограмма оба груш.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400" i="1" dirty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Числительные </a:t>
            </a:r>
            <a:r>
              <a:rPr lang="ru-RU" sz="2400" i="1" dirty="0" smtClean="0"/>
              <a:t>один, пол, оба </a:t>
            </a:r>
            <a:r>
              <a:rPr lang="ru-RU" sz="2400" dirty="0" smtClean="0"/>
              <a:t>не формируют аппроксимативно-количественную конструкцию.</a:t>
            </a:r>
          </a:p>
        </p:txBody>
      </p:sp>
      <p:sp>
        <p:nvSpPr>
          <p:cNvPr id="22221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22213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1EB5C-F6A1-4787-B38D-133AB5E0CA8A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49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50212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dirty="0" smtClean="0"/>
              <a:t>Аналитические формы слов</a:t>
            </a:r>
          </a:p>
        </p:txBody>
      </p:sp>
      <p:sp>
        <p:nvSpPr>
          <p:cNvPr id="1382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38243" name="Номер слайда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CF0202-BAF2-43CF-8AED-E183A2EB3E14}" type="slidenum">
              <a:rPr lang="ru-RU" smtClean="0">
                <a:solidFill>
                  <a:schemeClr val="tx1"/>
                </a:solidFill>
              </a:rPr>
              <a:pPr/>
              <a:t>8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138244" name="Rectangle 3"/>
          <p:cNvSpPr>
            <a:spLocks noChangeArrowheads="1"/>
          </p:cNvSpPr>
          <p:nvPr/>
        </p:nvSpPr>
        <p:spPr bwMode="auto">
          <a:xfrm>
            <a:off x="683568" y="1844824"/>
            <a:ext cx="79184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3600" b="1" dirty="0" smtClean="0">
                <a:latin typeface="+mn-lt"/>
              </a:rPr>
              <a:t>Future in the Past Perfect Continuous</a:t>
            </a:r>
            <a:r>
              <a:rPr lang="ru-RU" sz="3600" b="1" dirty="0" smtClean="0">
                <a:latin typeface="+mn-lt"/>
              </a:rPr>
              <a:t>: </a:t>
            </a:r>
            <a:r>
              <a:rPr lang="en-US" sz="3600" b="1" i="1" dirty="0" smtClean="0">
                <a:latin typeface="+mn-lt"/>
              </a:rPr>
              <a:t>Would have been working</a:t>
            </a:r>
            <a:endParaRPr lang="ru-RU" sz="3600" i="1" dirty="0">
              <a:latin typeface="+mn-lt"/>
            </a:endParaRP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826889" y="3140968"/>
            <a:ext cx="7633543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400" dirty="0">
              <a:latin typeface="Arial" charset="0"/>
            </a:endParaRPr>
          </a:p>
          <a:p>
            <a:r>
              <a:rPr lang="ru-RU" sz="2400" dirty="0">
                <a:latin typeface="Arial" charset="0"/>
              </a:rPr>
              <a:t> </a:t>
            </a:r>
            <a:r>
              <a:rPr lang="ru-RU" sz="2800" dirty="0" smtClean="0">
                <a:latin typeface="+mn-lt"/>
              </a:rPr>
              <a:t>1.1</a:t>
            </a:r>
            <a:r>
              <a:rPr lang="en-US" sz="2800" dirty="0" smtClean="0">
                <a:latin typeface="+mn-lt"/>
              </a:rPr>
              <a:t>	WOULD</a:t>
            </a:r>
            <a:r>
              <a:rPr lang="en-US" sz="2800" dirty="0">
                <a:latin typeface="+mn-lt"/>
              </a:rPr>
              <a:t>	</a:t>
            </a:r>
            <a:r>
              <a:rPr lang="ru-RU" sz="2800" dirty="0" smtClean="0">
                <a:latin typeface="+mn-lt"/>
              </a:rPr>
              <a:t>V,</a:t>
            </a:r>
            <a:r>
              <a:rPr lang="en-US" sz="2800" dirty="0" smtClean="0">
                <a:latin typeface="+mn-lt"/>
              </a:rPr>
              <a:t>PST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2.1</a:t>
            </a:r>
            <a:r>
              <a:rPr lang="en-US" sz="2800" dirty="0" smtClean="0">
                <a:latin typeface="+mn-lt"/>
              </a:rPr>
              <a:t>	HAVE		V,MF</a:t>
            </a:r>
          </a:p>
          <a:p>
            <a:r>
              <a:rPr lang="ru-RU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3</a:t>
            </a:r>
            <a:r>
              <a:rPr lang="ru-RU" sz="2800" dirty="0" smtClean="0">
                <a:latin typeface="+mn-lt"/>
              </a:rPr>
              <a:t>.1</a:t>
            </a:r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BE</a:t>
            </a:r>
            <a:r>
              <a:rPr lang="en-US" sz="2800" dirty="0">
                <a:latin typeface="+mn-lt"/>
              </a:rPr>
              <a:t>		</a:t>
            </a:r>
            <a:r>
              <a:rPr lang="en-US" sz="2800" dirty="0" smtClean="0">
                <a:latin typeface="+mn-lt"/>
              </a:rPr>
              <a:t>V,PP</a:t>
            </a:r>
            <a:endParaRPr lang="en-US" sz="2800" dirty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4</a:t>
            </a:r>
            <a:r>
              <a:rPr lang="ru-RU" sz="2800" dirty="0" smtClean="0">
                <a:latin typeface="+mn-lt"/>
              </a:rPr>
              <a:t>.1</a:t>
            </a:r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WORK</a:t>
            </a:r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V,ING</a:t>
            </a:r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			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56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59A34-ED31-4DF5-B500-D3ED4DD588FF}" type="slidenum">
              <a:rPr lang="ru-RU"/>
              <a:pPr>
                <a:defRPr/>
              </a:pPr>
              <a:t>80</a:t>
            </a:fld>
            <a:endParaRPr lang="ru-RU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2" y="287338"/>
            <a:ext cx="8314059" cy="13414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sz="4000" b="1" dirty="0"/>
              <a:t>Количественные отношения </a:t>
            </a:r>
            <a:br>
              <a:rPr lang="ru-RU" sz="4000" b="1" dirty="0"/>
            </a:br>
            <a:r>
              <a:rPr lang="en-US" sz="4000" b="1" dirty="0"/>
              <a:t>vs. </a:t>
            </a:r>
            <a:r>
              <a:rPr lang="ru-RU" sz="4000" b="1" dirty="0"/>
              <a:t>актантные отношения существительных</a:t>
            </a:r>
            <a:endParaRPr lang="ru-RU" sz="40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191000"/>
          </a:xfrm>
        </p:spPr>
        <p:txBody>
          <a:bodyPr/>
          <a:lstStyle/>
          <a:p>
            <a:pPr marL="469900" indent="-469900"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(1) </a:t>
            </a:r>
            <a:r>
              <a:rPr lang="ru-RU" sz="2800" i="1" dirty="0" smtClean="0"/>
              <a:t>У нее было десять прозвищ.</a:t>
            </a:r>
            <a:endParaRPr lang="ru-RU" sz="2800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(</a:t>
            </a:r>
            <a:r>
              <a:rPr lang="ru-RU" sz="2800" dirty="0"/>
              <a:t>2</a:t>
            </a:r>
            <a:r>
              <a:rPr lang="ru-RU" sz="2800" dirty="0" smtClean="0"/>
              <a:t>) </a:t>
            </a:r>
            <a:r>
              <a:rPr lang="ru-RU" sz="2800" i="1" dirty="0" smtClean="0"/>
              <a:t>У нее было десяток прозвищ.</a:t>
            </a:r>
            <a:endParaRPr lang="ru-RU" sz="2800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(</a:t>
            </a:r>
            <a:r>
              <a:rPr lang="ru-RU" sz="2800" dirty="0"/>
              <a:t>3</a:t>
            </a:r>
            <a:r>
              <a:rPr lang="ru-RU" sz="2800" dirty="0" smtClean="0"/>
              <a:t>) </a:t>
            </a:r>
            <a:r>
              <a:rPr lang="ru-RU" sz="2800" i="1" dirty="0" smtClean="0"/>
              <a:t>У нее было прозвищ десять.</a:t>
            </a:r>
            <a:endParaRPr lang="ru-RU" sz="2800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(4) </a:t>
            </a:r>
            <a:r>
              <a:rPr lang="ru-RU" sz="2800" i="1" dirty="0" smtClean="0"/>
              <a:t>У нее было прозвищ с десять.</a:t>
            </a:r>
            <a:endParaRPr lang="ru-RU" sz="2800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(</a:t>
            </a:r>
            <a:r>
              <a:rPr lang="ru-RU" sz="2800" dirty="0"/>
              <a:t>5</a:t>
            </a:r>
            <a:r>
              <a:rPr lang="ru-RU" sz="2800" dirty="0" smtClean="0"/>
              <a:t>) *</a:t>
            </a:r>
            <a:r>
              <a:rPr lang="ru-RU" sz="2800" i="1" dirty="0" smtClean="0"/>
              <a:t>У нее было прозвищ десяток.</a:t>
            </a:r>
            <a:endParaRPr lang="ru-RU" sz="2800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(</a:t>
            </a:r>
            <a:r>
              <a:rPr lang="ru-RU" sz="2800" dirty="0"/>
              <a:t>6</a:t>
            </a:r>
            <a:r>
              <a:rPr lang="ru-RU" sz="2800" dirty="0" smtClean="0"/>
              <a:t>) </a:t>
            </a:r>
            <a:r>
              <a:rPr lang="ru-RU" sz="2800" i="1" dirty="0" smtClean="0"/>
              <a:t>У нее было прозвищ с десяток </a:t>
            </a:r>
            <a:r>
              <a:rPr lang="ru-RU" sz="2800" dirty="0" smtClean="0"/>
              <a:t>(</a:t>
            </a:r>
            <a:r>
              <a:rPr lang="ru-RU" sz="2800" dirty="0" err="1" smtClean="0"/>
              <a:t>Б.Л.Пастернак</a:t>
            </a:r>
            <a:r>
              <a:rPr lang="ru-RU" sz="2800" dirty="0" smtClean="0"/>
              <a:t>, Доктор Живаго)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F4653-D02C-4911-9F4D-4B7E64F41659}" type="slidenum">
              <a:rPr lang="ru-RU"/>
              <a:pPr>
                <a:defRPr/>
              </a:pPr>
              <a:t>81</a:t>
            </a:fld>
            <a:endParaRPr lang="ru-RU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76250"/>
            <a:ext cx="7870825" cy="9509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ru-RU" dirty="0" smtClean="0"/>
              <a:t>Обстоятельственное </a:t>
            </a:r>
            <a:r>
              <a:rPr lang="ru-RU" dirty="0" err="1" smtClean="0"/>
              <a:t>СинтО</a:t>
            </a:r>
            <a:endParaRPr lang="ru-RU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05000"/>
            <a:ext cx="8713787" cy="4191000"/>
          </a:xfrm>
        </p:spPr>
        <p:txBody>
          <a:bodyPr>
            <a:normAutofit fontScale="92500" lnSpcReduction="20000"/>
          </a:bodyPr>
          <a:lstStyle/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(1)</a:t>
            </a:r>
            <a:r>
              <a:rPr lang="ru-RU" i="1" dirty="0" smtClean="0"/>
              <a:t> Мальчик бежал </a:t>
            </a:r>
            <a:r>
              <a:rPr lang="en-US" dirty="0" smtClean="0"/>
              <a:t>[X] </a:t>
            </a:r>
            <a:r>
              <a:rPr lang="ru-RU" i="1" dirty="0" smtClean="0"/>
              <a:t>очень быстро</a:t>
            </a:r>
            <a:r>
              <a:rPr lang="en-US" i="1" dirty="0" smtClean="0"/>
              <a:t> </a:t>
            </a:r>
            <a:r>
              <a:rPr lang="en-US" dirty="0" smtClean="0"/>
              <a:t>[Y]</a:t>
            </a:r>
            <a:r>
              <a:rPr lang="ru-RU" i="1" dirty="0" smtClean="0"/>
              <a:t>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r>
              <a:rPr lang="ru-RU" i="1" dirty="0" smtClean="0"/>
              <a:t> Нагреваясь</a:t>
            </a:r>
            <a:r>
              <a:rPr lang="en-US" i="1" dirty="0" smtClean="0"/>
              <a:t> </a:t>
            </a:r>
            <a:r>
              <a:rPr lang="en-US" dirty="0" smtClean="0"/>
              <a:t>[Y] </a:t>
            </a:r>
            <a:r>
              <a:rPr lang="ru-RU" i="1" dirty="0" smtClean="0"/>
              <a:t>, металлы расширяются </a:t>
            </a:r>
            <a:r>
              <a:rPr lang="en-US" dirty="0" smtClean="0"/>
              <a:t>[X]</a:t>
            </a:r>
            <a:r>
              <a:rPr lang="ru-RU" i="1" dirty="0" smtClean="0"/>
              <a:t>.</a:t>
            </a:r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(3)</a:t>
            </a:r>
            <a:r>
              <a:rPr lang="ru-RU" i="1" dirty="0" smtClean="0"/>
              <a:t> </a:t>
            </a:r>
            <a:r>
              <a:rPr lang="ru-RU" i="1" dirty="0"/>
              <a:t>Он съел </a:t>
            </a:r>
            <a:r>
              <a:rPr lang="en-US" dirty="0"/>
              <a:t>[X] </a:t>
            </a:r>
            <a:r>
              <a:rPr lang="ru-RU" i="1" dirty="0"/>
              <a:t>суп на </a:t>
            </a:r>
            <a:r>
              <a:rPr lang="en-US" dirty="0"/>
              <a:t>[Y] </a:t>
            </a:r>
            <a:r>
              <a:rPr lang="ru-RU" i="1" dirty="0"/>
              <a:t>обед</a:t>
            </a:r>
            <a:r>
              <a:rPr lang="en-US" i="1" dirty="0"/>
              <a:t>.</a:t>
            </a:r>
            <a:endParaRPr lang="ru-RU" i="1" dirty="0"/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(4)</a:t>
            </a:r>
            <a:r>
              <a:rPr lang="ru-RU" i="1" dirty="0" smtClean="0"/>
              <a:t> Поскольку </a:t>
            </a:r>
            <a:r>
              <a:rPr lang="en-US" dirty="0"/>
              <a:t>[Y</a:t>
            </a:r>
            <a:r>
              <a:rPr lang="ru-RU" dirty="0"/>
              <a:t>1</a:t>
            </a:r>
            <a:r>
              <a:rPr lang="en-US" dirty="0"/>
              <a:t>] </a:t>
            </a:r>
            <a:r>
              <a:rPr lang="ru-RU" i="1" dirty="0"/>
              <a:t>она опоздала, мы уехали </a:t>
            </a:r>
            <a:r>
              <a:rPr lang="en-US" dirty="0"/>
              <a:t>[X</a:t>
            </a:r>
            <a:r>
              <a:rPr lang="ru-RU" dirty="0"/>
              <a:t>1,</a:t>
            </a:r>
            <a:r>
              <a:rPr lang="en-US" dirty="0"/>
              <a:t>X2]</a:t>
            </a:r>
            <a:r>
              <a:rPr lang="ru-RU" dirty="0"/>
              <a:t> </a:t>
            </a:r>
            <a:r>
              <a:rPr lang="ru-RU" i="1" dirty="0"/>
              <a:t>без </a:t>
            </a:r>
            <a:r>
              <a:rPr lang="en-US" dirty="0"/>
              <a:t>[Y2] </a:t>
            </a:r>
            <a:r>
              <a:rPr lang="ru-RU" i="1" dirty="0"/>
              <a:t>неё</a:t>
            </a:r>
            <a:r>
              <a:rPr lang="en-US" i="1" dirty="0"/>
              <a:t>.</a:t>
            </a:r>
            <a:endParaRPr lang="ru-RU" i="1" dirty="0"/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(5) </a:t>
            </a:r>
            <a:r>
              <a:rPr lang="ru-RU" i="1" dirty="0" smtClean="0"/>
              <a:t>Если </a:t>
            </a:r>
            <a:r>
              <a:rPr lang="en-US" dirty="0"/>
              <a:t>[Y] </a:t>
            </a:r>
            <a:r>
              <a:rPr lang="ru-RU" i="1" dirty="0"/>
              <a:t>у тебя есть фонтан, заткни </a:t>
            </a:r>
            <a:r>
              <a:rPr lang="en-US" dirty="0"/>
              <a:t>[X] </a:t>
            </a:r>
            <a:r>
              <a:rPr lang="ru-RU" i="1" dirty="0"/>
              <a:t>его.</a:t>
            </a:r>
            <a:endParaRPr lang="en-US" dirty="0"/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(6) </a:t>
            </a:r>
            <a:r>
              <a:rPr lang="ru-RU" i="1" dirty="0" smtClean="0"/>
              <a:t>Заходи</a:t>
            </a:r>
            <a:r>
              <a:rPr lang="en-US" dirty="0" smtClean="0"/>
              <a:t> </a:t>
            </a:r>
            <a:r>
              <a:rPr lang="en-US" dirty="0"/>
              <a:t>[X]</a:t>
            </a:r>
            <a:r>
              <a:rPr lang="ru-RU" dirty="0"/>
              <a:t>, </a:t>
            </a:r>
            <a:r>
              <a:rPr lang="ru-RU" i="1" dirty="0"/>
              <a:t>раз </a:t>
            </a:r>
            <a:r>
              <a:rPr lang="en-US" dirty="0"/>
              <a:t>[Y]</a:t>
            </a:r>
            <a:r>
              <a:rPr lang="ru-RU" dirty="0"/>
              <a:t> </a:t>
            </a:r>
            <a:r>
              <a:rPr lang="ru-RU" i="1" dirty="0"/>
              <a:t>пришел</a:t>
            </a:r>
            <a:r>
              <a:rPr lang="ru-RU" dirty="0"/>
              <a:t>.</a:t>
            </a:r>
            <a:endParaRPr lang="ru-RU" i="1" dirty="0"/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(7) </a:t>
            </a:r>
            <a:r>
              <a:rPr lang="ru-RU" i="1" dirty="0" smtClean="0"/>
              <a:t>Приди </a:t>
            </a:r>
            <a:r>
              <a:rPr lang="en-US" dirty="0"/>
              <a:t>[Y] </a:t>
            </a:r>
            <a:r>
              <a:rPr lang="ru-RU" i="1" dirty="0"/>
              <a:t>он на 10 минут раньше, все могло </a:t>
            </a:r>
            <a:r>
              <a:rPr lang="en-US" dirty="0"/>
              <a:t>[X]</a:t>
            </a:r>
            <a:r>
              <a:rPr lang="ru-RU" i="1" dirty="0"/>
              <a:t> сложиться иначе. </a:t>
            </a:r>
          </a:p>
          <a:p>
            <a:pPr marL="469900" indent="-469900">
              <a:lnSpc>
                <a:spcPct val="90000"/>
              </a:lnSpc>
              <a:buNone/>
            </a:pPr>
            <a:r>
              <a:rPr lang="ru-RU" dirty="0" smtClean="0"/>
              <a:t>(</a:t>
            </a:r>
            <a:r>
              <a:rPr lang="ru-RU" dirty="0"/>
              <a:t>8</a:t>
            </a:r>
            <a:r>
              <a:rPr lang="ru-RU" dirty="0" smtClean="0"/>
              <a:t>)</a:t>
            </a:r>
            <a:r>
              <a:rPr lang="ru-RU" i="1" dirty="0" smtClean="0"/>
              <a:t> Когда </a:t>
            </a:r>
            <a:r>
              <a:rPr lang="en-US" dirty="0" smtClean="0"/>
              <a:t>[Y] </a:t>
            </a:r>
            <a:r>
              <a:rPr lang="ru-RU" i="1" dirty="0" smtClean="0"/>
              <a:t>у нас лекция </a:t>
            </a:r>
            <a:r>
              <a:rPr lang="en-US" dirty="0" smtClean="0"/>
              <a:t>[X]</a:t>
            </a:r>
            <a:r>
              <a:rPr lang="ru-RU" i="1" dirty="0" smtClean="0"/>
              <a:t>? </a:t>
            </a:r>
            <a:r>
              <a:rPr lang="ru-RU" dirty="0"/>
              <a:t>(Существительное может иметь обстоятельство лишь тогда, когда оно выступает в качестве сказуемого</a:t>
            </a:r>
            <a:r>
              <a:rPr lang="ru-RU" dirty="0" smtClean="0"/>
              <a:t>.)</a:t>
            </a:r>
            <a:endParaRPr lang="ru-RU" i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F08CF-6B3A-4142-804F-15CB0F88A5E3}" type="slidenum">
              <a:rPr lang="ru-RU"/>
              <a:pPr>
                <a:defRPr/>
              </a:pPr>
              <a:t>82</a:t>
            </a:fld>
            <a:endParaRPr lang="ru-RU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9913" y="436563"/>
            <a:ext cx="8096250" cy="8937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ru-RU" dirty="0" smtClean="0">
                <a:solidFill>
                  <a:schemeClr val="tx1"/>
                </a:solidFill>
              </a:rPr>
              <a:t>Обстоятельственное </a:t>
            </a:r>
            <a:r>
              <a:rPr lang="ru-RU" dirty="0" err="1" smtClean="0">
                <a:solidFill>
                  <a:schemeClr val="tx1"/>
                </a:solidFill>
              </a:rPr>
              <a:t>СинтО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05000"/>
            <a:ext cx="8713787" cy="4191000"/>
          </a:xfrm>
        </p:spPr>
        <p:txBody>
          <a:bodyPr/>
          <a:lstStyle/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(6)</a:t>
            </a:r>
            <a:r>
              <a:rPr lang="ru-RU" i="1" dirty="0" smtClean="0"/>
              <a:t> Дорога всё время шла </a:t>
            </a:r>
            <a:r>
              <a:rPr lang="en-US" dirty="0" smtClean="0"/>
              <a:t>[X] </a:t>
            </a:r>
            <a:r>
              <a:rPr lang="ru-RU" i="1" dirty="0" smtClean="0"/>
              <a:t>лесом </a:t>
            </a:r>
            <a:r>
              <a:rPr lang="en-US" dirty="0" smtClean="0"/>
              <a:t>[Y]</a:t>
            </a:r>
            <a:r>
              <a:rPr lang="ru-RU" i="1" dirty="0" smtClean="0"/>
              <a:t>.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(7)</a:t>
            </a:r>
            <a:r>
              <a:rPr lang="ru-RU" i="1" dirty="0" smtClean="0"/>
              <a:t> Я не умею плавать </a:t>
            </a:r>
            <a:r>
              <a:rPr lang="en-US" dirty="0" smtClean="0"/>
              <a:t>[X]</a:t>
            </a:r>
            <a:r>
              <a:rPr lang="ru-RU" dirty="0" smtClean="0"/>
              <a:t> </a:t>
            </a:r>
            <a:r>
              <a:rPr lang="ru-RU" i="1" dirty="0" smtClean="0"/>
              <a:t>брассом </a:t>
            </a:r>
            <a:r>
              <a:rPr lang="en-US" dirty="0" smtClean="0"/>
              <a:t>[Y]</a:t>
            </a:r>
            <a:r>
              <a:rPr lang="ru-RU" i="1" dirty="0" smtClean="0"/>
              <a:t>.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</a:t>
            </a:r>
            <a:r>
              <a:rPr lang="ru-RU" dirty="0"/>
              <a:t>8</a:t>
            </a:r>
            <a:r>
              <a:rPr lang="ru-RU" dirty="0" smtClean="0"/>
              <a:t>)</a:t>
            </a:r>
            <a:r>
              <a:rPr lang="ru-RU" i="1" dirty="0" smtClean="0"/>
              <a:t> Мы приступили </a:t>
            </a:r>
            <a:r>
              <a:rPr lang="en-US" dirty="0" smtClean="0"/>
              <a:t>[X]</a:t>
            </a:r>
            <a:r>
              <a:rPr lang="ru-RU" dirty="0" smtClean="0"/>
              <a:t> </a:t>
            </a:r>
            <a:r>
              <a:rPr lang="ru-RU" i="1" dirty="0" smtClean="0"/>
              <a:t>к работе 30 </a:t>
            </a:r>
            <a:br>
              <a:rPr lang="ru-RU" i="1" dirty="0" smtClean="0"/>
            </a:br>
            <a:r>
              <a:rPr lang="ru-RU" i="1" dirty="0" smtClean="0"/>
              <a:t>сентября 1985 года. 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(9)</a:t>
            </a:r>
            <a:r>
              <a:rPr lang="ru-RU" i="1" dirty="0" smtClean="0"/>
              <a:t> Самолеты летают </a:t>
            </a:r>
            <a:r>
              <a:rPr lang="en-US" dirty="0" smtClean="0"/>
              <a:t>[X]</a:t>
            </a:r>
            <a:r>
              <a:rPr lang="ru-RU" i="1" dirty="0" smtClean="0"/>
              <a:t> туда каждый день </a:t>
            </a:r>
            <a:r>
              <a:rPr lang="en-US" dirty="0" smtClean="0"/>
              <a:t>[Y]</a:t>
            </a:r>
            <a:r>
              <a:rPr lang="ru-RU" dirty="0" smtClean="0"/>
              <a:t>.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(1</a:t>
            </a:r>
            <a:r>
              <a:rPr lang="ru-RU" dirty="0"/>
              <a:t>0</a:t>
            </a:r>
            <a:r>
              <a:rPr lang="ru-RU" dirty="0" smtClean="0"/>
              <a:t>) </a:t>
            </a:r>
            <a:r>
              <a:rPr lang="ru-RU" i="1" dirty="0" smtClean="0"/>
              <a:t>Мы пошли </a:t>
            </a:r>
            <a:r>
              <a:rPr lang="en-US" dirty="0" smtClean="0"/>
              <a:t>[X]</a:t>
            </a:r>
            <a:r>
              <a:rPr lang="ru-RU" i="1" dirty="0" smtClean="0"/>
              <a:t> обедать </a:t>
            </a:r>
            <a:r>
              <a:rPr lang="en-US" dirty="0" smtClean="0"/>
              <a:t>[Y].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(1</a:t>
            </a:r>
            <a:r>
              <a:rPr lang="ru-RU" dirty="0"/>
              <a:t>1</a:t>
            </a:r>
            <a:r>
              <a:rPr lang="en-US" dirty="0" smtClean="0"/>
              <a:t>) </a:t>
            </a:r>
            <a:r>
              <a:rPr lang="ru-RU" i="1" dirty="0" smtClean="0"/>
              <a:t>Я попросил </a:t>
            </a:r>
            <a:r>
              <a:rPr lang="en-US" dirty="0" smtClean="0"/>
              <a:t>[X]</a:t>
            </a:r>
            <a:r>
              <a:rPr lang="ru-RU" i="1" dirty="0" smtClean="0"/>
              <a:t> у приятеля что-нибудь почитать </a:t>
            </a:r>
            <a:r>
              <a:rPr lang="en-US" dirty="0" smtClean="0"/>
              <a:t>[Y]</a:t>
            </a:r>
            <a:r>
              <a:rPr lang="ru-RU" dirty="0" smtClean="0"/>
              <a:t>.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660281" y="2837880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[Y]</a:t>
            </a:r>
            <a:endParaRPr lang="ru-RU" sz="2800" dirty="0">
              <a:latin typeface="Arial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BC716-C893-422C-884D-698069732D5A}" type="slidenum">
              <a:rPr lang="ru-RU"/>
              <a:pPr>
                <a:defRPr/>
              </a:pPr>
              <a:t>83</a:t>
            </a:fld>
            <a:endParaRPr lang="ru-RU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04813"/>
            <a:ext cx="8050213" cy="10223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ru-RU" dirty="0" smtClean="0">
                <a:solidFill>
                  <a:schemeClr val="tx1"/>
                </a:solidFill>
              </a:rPr>
              <a:t>Обстоятельственное </a:t>
            </a:r>
            <a:r>
              <a:rPr lang="ru-RU" dirty="0" err="1" smtClean="0">
                <a:solidFill>
                  <a:schemeClr val="tx1"/>
                </a:solidFill>
              </a:rPr>
              <a:t>СинтО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05000"/>
            <a:ext cx="8713787" cy="3971925"/>
          </a:xfrm>
        </p:spPr>
        <p:txBody>
          <a:bodyPr/>
          <a:lstStyle/>
          <a:p>
            <a:pPr marL="469900" indent="-469900">
              <a:buFont typeface="Arial" charset="0"/>
              <a:buNone/>
            </a:pPr>
            <a:r>
              <a:rPr lang="ru-RU" i="1" dirty="0" smtClean="0"/>
              <a:t>То, что он приехал</a:t>
            </a:r>
            <a:r>
              <a:rPr lang="ru-RU" dirty="0" smtClean="0"/>
              <a:t> </a:t>
            </a:r>
            <a:r>
              <a:rPr lang="en-US" dirty="0" smtClean="0"/>
              <a:t>[X] </a:t>
            </a:r>
            <a:r>
              <a:rPr lang="ru-RU" i="1" dirty="0" smtClean="0"/>
              <a:t>вчера </a:t>
            </a:r>
            <a:r>
              <a:rPr lang="en-US" dirty="0" smtClean="0"/>
              <a:t>[Y]</a:t>
            </a:r>
            <a:r>
              <a:rPr lang="ru-RU" dirty="0" smtClean="0"/>
              <a:t>, </a:t>
            </a:r>
            <a:r>
              <a:rPr lang="ru-RU" i="1" dirty="0" smtClean="0"/>
              <a:t>говорит о многом.</a:t>
            </a:r>
            <a:endParaRPr lang="en-US" i="1" dirty="0" smtClean="0"/>
          </a:p>
          <a:p>
            <a:pPr marL="469900" indent="-469900">
              <a:buFont typeface="Arial" charset="0"/>
              <a:buNone/>
            </a:pPr>
            <a:endParaRPr lang="ru-RU" i="1" dirty="0" smtClean="0"/>
          </a:p>
          <a:p>
            <a:pPr marL="469900" indent="-469900">
              <a:buFont typeface="Arial" charset="0"/>
              <a:buNone/>
            </a:pPr>
            <a:r>
              <a:rPr lang="ru-RU" i="1" dirty="0" smtClean="0"/>
              <a:t>Его вчерашний        </a:t>
            </a:r>
            <a:r>
              <a:rPr lang="en-US" i="1" dirty="0" smtClean="0"/>
              <a:t>     </a:t>
            </a:r>
            <a:r>
              <a:rPr lang="ru-RU" i="1" dirty="0" smtClean="0"/>
              <a:t>приезд</a:t>
            </a:r>
            <a:r>
              <a:rPr lang="ru-RU" dirty="0" smtClean="0"/>
              <a:t> </a:t>
            </a:r>
            <a:r>
              <a:rPr lang="ru-RU" i="1" dirty="0" smtClean="0"/>
              <a:t>говорит о многом.</a:t>
            </a:r>
          </a:p>
          <a:p>
            <a:pPr marL="469900" indent="-469900">
              <a:buFont typeface="Arial" charset="0"/>
              <a:buNone/>
            </a:pPr>
            <a:endParaRPr lang="ru-RU" i="1" dirty="0" smtClean="0"/>
          </a:p>
          <a:p>
            <a:pPr marL="469900" indent="-469900">
              <a:buFont typeface="Arial" charset="0"/>
              <a:buNone/>
            </a:pPr>
            <a:r>
              <a:rPr lang="ru-RU" i="1" dirty="0" smtClean="0"/>
              <a:t>Его приезд </a:t>
            </a:r>
            <a:r>
              <a:rPr lang="en-US" i="1" dirty="0" smtClean="0"/>
              <a:t>	    </a:t>
            </a:r>
            <a:r>
              <a:rPr lang="ru-RU" i="1" dirty="0" smtClean="0"/>
              <a:t>вчера говорит о многом.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916238" y="3141663"/>
            <a:ext cx="122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>
                <a:latin typeface="Arial" charset="0"/>
              </a:rPr>
              <a:t>опред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2339975" y="5084763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2195513" y="44370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>
                <a:latin typeface="Arial" charset="0"/>
              </a:rPr>
              <a:t>атриб</a:t>
            </a: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87675" y="3860800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7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45" grpId="0" animBg="1"/>
      <p:bldP spid="112646" grpId="0"/>
      <p:bldP spid="11264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F08CF-6B3A-4142-804F-15CB0F88A5E3}" type="slidenum">
              <a:rPr lang="ru-RU"/>
              <a:pPr>
                <a:defRPr/>
              </a:pPr>
              <a:t>84</a:t>
            </a:fld>
            <a:endParaRPr lang="ru-RU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9913" y="116632"/>
            <a:ext cx="8096250" cy="13681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Обстоятельственно-тавтологическое </a:t>
            </a:r>
            <a:r>
              <a:rPr lang="ru-RU" dirty="0" err="1" smtClean="0">
                <a:solidFill>
                  <a:schemeClr val="tx1"/>
                </a:solidFill>
              </a:rPr>
              <a:t>СинтО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701" y="1974304"/>
            <a:ext cx="8713787" cy="4191000"/>
          </a:xfrm>
        </p:spPr>
        <p:txBody>
          <a:bodyPr/>
          <a:lstStyle/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sz="3600" i="1" dirty="0" smtClean="0"/>
              <a:t>Он спал </a:t>
            </a:r>
            <a:r>
              <a:rPr lang="en-US" sz="3600" dirty="0" smtClean="0"/>
              <a:t>[X]</a:t>
            </a:r>
            <a:r>
              <a:rPr lang="ru-RU" sz="3600" dirty="0" smtClean="0"/>
              <a:t> </a:t>
            </a:r>
            <a:r>
              <a:rPr lang="ru-RU" sz="3600" i="1" dirty="0" smtClean="0"/>
              <a:t>сном </a:t>
            </a:r>
            <a:r>
              <a:rPr lang="en-US" sz="3600" dirty="0" smtClean="0"/>
              <a:t>[Y]</a:t>
            </a:r>
            <a:r>
              <a:rPr lang="ru-RU" sz="3600" dirty="0" smtClean="0"/>
              <a:t> </a:t>
            </a:r>
            <a:r>
              <a:rPr lang="ru-RU" sz="3600" i="1" dirty="0" smtClean="0"/>
              <a:t>праведника</a:t>
            </a:r>
            <a:r>
              <a:rPr lang="en-US" sz="3600" i="1" dirty="0" smtClean="0"/>
              <a:t>.</a:t>
            </a:r>
            <a:endParaRPr lang="ru-RU" sz="3600" i="1" dirty="0" smtClean="0"/>
          </a:p>
          <a:p>
            <a:pPr marL="469900" indent="-469900">
              <a:lnSpc>
                <a:spcPct val="80000"/>
              </a:lnSpc>
              <a:buNone/>
            </a:pPr>
            <a:r>
              <a:rPr lang="ru-RU" sz="3600" i="1" dirty="0" smtClean="0"/>
              <a:t>Умер </a:t>
            </a:r>
            <a:r>
              <a:rPr lang="en-US" sz="3600" i="1" dirty="0" smtClean="0"/>
              <a:t>&lt;</a:t>
            </a:r>
            <a:r>
              <a:rPr lang="ru-RU" sz="3600" i="1" dirty="0" smtClean="0"/>
              <a:t>погиб, пал</a:t>
            </a:r>
            <a:r>
              <a:rPr lang="en-US" sz="3600" i="1" dirty="0" smtClean="0"/>
              <a:t>&gt;</a:t>
            </a:r>
            <a:r>
              <a:rPr lang="ru-RU" sz="3600" i="1" dirty="0" smtClean="0"/>
              <a:t> </a:t>
            </a:r>
            <a:r>
              <a:rPr lang="en-US" sz="3600" dirty="0"/>
              <a:t>[X] </a:t>
            </a:r>
            <a:r>
              <a:rPr lang="ru-RU" sz="3600" i="1" dirty="0" smtClean="0"/>
              <a:t>смертью </a:t>
            </a:r>
            <a:r>
              <a:rPr lang="ru-RU" sz="3600" i="1" dirty="0"/>
              <a:t> </a:t>
            </a:r>
            <a:r>
              <a:rPr lang="en-US" sz="3600" dirty="0"/>
              <a:t>[Y</a:t>
            </a:r>
            <a:r>
              <a:rPr lang="en-US" sz="3600" dirty="0" smtClean="0"/>
              <a:t>]</a:t>
            </a:r>
            <a:r>
              <a:rPr lang="ru-RU" sz="3600" dirty="0" smtClean="0"/>
              <a:t> </a:t>
            </a:r>
            <a:r>
              <a:rPr lang="ru-RU" sz="3600" i="1" dirty="0" smtClean="0"/>
              <a:t>героя</a:t>
            </a:r>
            <a:r>
              <a:rPr lang="en-US" sz="3600" i="1" dirty="0"/>
              <a:t>.</a:t>
            </a:r>
            <a:endParaRPr lang="ru-RU" sz="3600" i="1" dirty="0" smtClean="0"/>
          </a:p>
          <a:p>
            <a:pPr marL="469900" indent="-469900">
              <a:lnSpc>
                <a:spcPct val="80000"/>
              </a:lnSpc>
              <a:buNone/>
            </a:pPr>
            <a:r>
              <a:rPr lang="ru-RU" sz="3600" i="1" dirty="0" smtClean="0"/>
              <a:t>Жил </a:t>
            </a:r>
            <a:r>
              <a:rPr lang="en-US" sz="3600" dirty="0"/>
              <a:t>[X] </a:t>
            </a:r>
            <a:r>
              <a:rPr lang="ru-RU" sz="3600" i="1" dirty="0" smtClean="0"/>
              <a:t>полнокровной жизнью </a:t>
            </a:r>
            <a:r>
              <a:rPr lang="en-US" sz="3600" dirty="0" smtClean="0"/>
              <a:t>[</a:t>
            </a:r>
            <a:r>
              <a:rPr lang="en-US" sz="3600" dirty="0"/>
              <a:t>Y</a:t>
            </a:r>
            <a:r>
              <a:rPr lang="en-US" sz="3600" dirty="0" smtClean="0"/>
              <a:t>].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ru-RU" sz="3600" i="1" dirty="0"/>
              <a:t>Многое, случившееся куда позже, давно позабыто, но Иркутск </a:t>
            </a:r>
            <a:r>
              <a:rPr lang="ru-RU" sz="3600" b="1" i="1" dirty="0"/>
              <a:t>светится</a:t>
            </a:r>
            <a:r>
              <a:rPr lang="ru-RU" sz="3600" i="1" dirty="0"/>
              <a:t> </a:t>
            </a:r>
            <a:r>
              <a:rPr lang="en-US" sz="3600" dirty="0"/>
              <a:t>[X]</a:t>
            </a:r>
            <a:r>
              <a:rPr lang="ru-RU" sz="3600" i="1" dirty="0" smtClean="0"/>
              <a:t>в </a:t>
            </a:r>
            <a:r>
              <a:rPr lang="ru-RU" sz="3600" i="1" dirty="0"/>
              <a:t>памяти каким-то особым </a:t>
            </a:r>
            <a:r>
              <a:rPr lang="ru-RU" sz="3600" b="1" i="1" dirty="0"/>
              <a:t>светом</a:t>
            </a:r>
            <a:r>
              <a:rPr lang="ru-RU" sz="3600" i="1" dirty="0"/>
              <a:t>. </a:t>
            </a:r>
            <a:r>
              <a:rPr lang="en-US" sz="3600" dirty="0" smtClean="0"/>
              <a:t>[</a:t>
            </a:r>
            <a:r>
              <a:rPr lang="en-US" sz="3600" dirty="0"/>
              <a:t>Y</a:t>
            </a:r>
            <a:r>
              <a:rPr lang="en-US" sz="3600" dirty="0" smtClean="0"/>
              <a:t>]</a:t>
            </a:r>
            <a:endParaRPr lang="ru-RU" sz="3600" i="1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3-4.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44625"/>
            <a:ext cx="8584505" cy="792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100" dirty="0" smtClean="0"/>
              <a:t>Аналитические формы слов</a:t>
            </a:r>
            <a:r>
              <a:rPr lang="en-US" sz="3100" dirty="0" smtClean="0"/>
              <a:t>: </a:t>
            </a:r>
            <a:r>
              <a:rPr lang="ru-RU" sz="3100" dirty="0" smtClean="0"/>
              <a:t>дальнейшая судьба</a:t>
            </a:r>
          </a:p>
        </p:txBody>
      </p:sp>
      <p:sp>
        <p:nvSpPr>
          <p:cNvPr id="1382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3-4.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38243" name="Номер слайда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CF0202-BAF2-43CF-8AED-E183A2EB3E14}" type="slidenum">
              <a:rPr lang="ru-RU" smtClean="0">
                <a:solidFill>
                  <a:schemeClr val="tx1"/>
                </a:solidFill>
              </a:rPr>
              <a:pPr/>
              <a:t>9</a:t>
            </a:fld>
            <a:endParaRPr lang="ru-RU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03" y="908720"/>
            <a:ext cx="390315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C:\Users\Ljonja\My documents\etapdata\tree-102-etap.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80" y="3747492"/>
            <a:ext cx="46863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8" r="-2098"/>
          <a:stretch/>
        </p:blipFill>
        <p:spPr bwMode="auto">
          <a:xfrm>
            <a:off x="1403648" y="2348880"/>
            <a:ext cx="4988903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90" y="5013176"/>
            <a:ext cx="4019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20.02.2017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69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4331</Words>
  <Application>Microsoft Office PowerPoint</Application>
  <PresentationFormat>On-screen Show (4:3)</PresentationFormat>
  <Paragraphs>834</Paragraphs>
  <Slides>84</Slides>
  <Notes>82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Тема Office</vt:lpstr>
      <vt:lpstr>Правиловый машинный перевод: краткий курс A concise course in rule-based machine translation</vt:lpstr>
      <vt:lpstr>Морфологический анализ текста:  повторение пройденного</vt:lpstr>
      <vt:lpstr>Глубинный морфологический анализ</vt:lpstr>
      <vt:lpstr>(Глубинный) морфологический анализ</vt:lpstr>
      <vt:lpstr>Морфологическая структура предложения</vt:lpstr>
      <vt:lpstr>Аналитические формы слов</vt:lpstr>
      <vt:lpstr>Аналитические формы слов: дальнейшая судьба</vt:lpstr>
      <vt:lpstr>Аналитические формы слов</vt:lpstr>
      <vt:lpstr>Аналитические формы слов: дальнейшая судьба</vt:lpstr>
      <vt:lpstr>Элементы морфологического анализатора</vt:lpstr>
      <vt:lpstr>Морфологический словарь</vt:lpstr>
      <vt:lpstr>Морфологический словарь</vt:lpstr>
      <vt:lpstr>Морфологический словарь</vt:lpstr>
      <vt:lpstr>Морфологический словарь</vt:lpstr>
      <vt:lpstr>Стандартные морфологические объекты</vt:lpstr>
      <vt:lpstr>Стандартные морфологические объекты</vt:lpstr>
      <vt:lpstr>Стандартные морфологические объекты</vt:lpstr>
      <vt:lpstr>Стандартные морфологические объекты</vt:lpstr>
      <vt:lpstr>Стандартные морфологические объекты</vt:lpstr>
      <vt:lpstr>Алгоритм морфологического анализа</vt:lpstr>
      <vt:lpstr>Алгоритм морфологического анализа</vt:lpstr>
      <vt:lpstr>Работа системы ЭТАП-3 online</vt:lpstr>
      <vt:lpstr>Синтаксис в лингвистической теории и в машинном переводе</vt:lpstr>
      <vt:lpstr>Синтаксис</vt:lpstr>
      <vt:lpstr>Синтаксис</vt:lpstr>
      <vt:lpstr>Синтаксическая неоднозначность: разные деревья составляющих</vt:lpstr>
      <vt:lpstr>Синтаксическая неоднозначность:  разные деревья зависимостей</vt:lpstr>
      <vt:lpstr>Определение дерева зависимостей</vt:lpstr>
      <vt:lpstr>Типы поверхностно-синтаксических отношений</vt:lpstr>
      <vt:lpstr>Актанты</vt:lpstr>
      <vt:lpstr>Актанты и валентности</vt:lpstr>
      <vt:lpstr>Актанты и валентности</vt:lpstr>
      <vt:lpstr>Актанты и сирконстанты</vt:lpstr>
      <vt:lpstr>Актантные СинтО</vt:lpstr>
      <vt:lpstr>Предикативное СинтО</vt:lpstr>
      <vt:lpstr>Предикативное СинтО</vt:lpstr>
      <vt:lpstr>Предикативное СинтО</vt:lpstr>
      <vt:lpstr>Предикативное СинтО</vt:lpstr>
      <vt:lpstr>Предикативное СинтО</vt:lpstr>
      <vt:lpstr>Предикативное СинтО</vt:lpstr>
      <vt:lpstr>Предикативное СинтО</vt:lpstr>
      <vt:lpstr>Предикативное СинтО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Нетривиальное управление предикатных слов и синтаксические признаки</vt:lpstr>
      <vt:lpstr>Нетривиальное управление предикатных слов и синтаксические признаки</vt:lpstr>
      <vt:lpstr>Нетривиальное управление предикатных слов и синтаксические признаки</vt:lpstr>
      <vt:lpstr>Агентивное СинтО</vt:lpstr>
      <vt:lpstr>Агентивное СинтО</vt:lpstr>
      <vt:lpstr>Квазиагентивное СинтО</vt:lpstr>
      <vt:lpstr>Комплетивные СинтО (1 -5).</vt:lpstr>
      <vt:lpstr>Комплетивные СинтО (1 -5).</vt:lpstr>
      <vt:lpstr>Комплетивные СинтО (1 -5)</vt:lpstr>
      <vt:lpstr>Комплетивные СинтО (1 -5)</vt:lpstr>
      <vt:lpstr>Присвязочное СинтО</vt:lpstr>
      <vt:lpstr>Дательно-субъектное СинтО</vt:lpstr>
      <vt:lpstr>Предложное СинтО</vt:lpstr>
      <vt:lpstr>Атрибутивные СинтО</vt:lpstr>
      <vt:lpstr>Атрибутивные СинтО</vt:lpstr>
      <vt:lpstr>Определительное СинтО</vt:lpstr>
      <vt:lpstr>Описательно-определительное СинтО</vt:lpstr>
      <vt:lpstr>Рестриктивные и квалификативные определения (экскурс)</vt:lpstr>
      <vt:lpstr>Рестриктивные и квалификативные определения (экскурс)</vt:lpstr>
      <vt:lpstr>PowerPoint Presentation</vt:lpstr>
      <vt:lpstr>Аппроксимативно-порядковое СинтО</vt:lpstr>
      <vt:lpstr>(Обще)атрибутивное СинтО</vt:lpstr>
      <vt:lpstr>Количественные СинтО</vt:lpstr>
      <vt:lpstr>Количественные СинтО</vt:lpstr>
      <vt:lpstr>Количественное СинтО</vt:lpstr>
      <vt:lpstr>Аппроксимативно-количественное СинтО</vt:lpstr>
      <vt:lpstr>Аппроксимативно-количественное СинтО</vt:lpstr>
      <vt:lpstr>Аппроксимативно-количественное СинтО</vt:lpstr>
      <vt:lpstr>Количественные отношения  vs. актантные отношения существительных</vt:lpstr>
      <vt:lpstr>Обстоятельственное СинтО</vt:lpstr>
      <vt:lpstr>Обстоятельственное СинтО</vt:lpstr>
      <vt:lpstr>Обстоятельственное СинтО</vt:lpstr>
      <vt:lpstr>Обстоятельственно-тавтологическое СинтО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Машинный перевод:  успехи, неудачи, надежды.</dc:title>
  <dc:creator>Leonid Iomdin</dc:creator>
  <cp:lastModifiedBy>Leonid L. Iomdin</cp:lastModifiedBy>
  <cp:revision>121</cp:revision>
  <dcterms:created xsi:type="dcterms:W3CDTF">2012-11-11T09:14:23Z</dcterms:created>
  <dcterms:modified xsi:type="dcterms:W3CDTF">2017-02-22T11:35:49Z</dcterms:modified>
</cp:coreProperties>
</file>