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VxoKCas2h0RSfwnOI2hyB18IN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3"/>
  </p:normalViewPr>
  <p:slideViewPr>
    <p:cSldViewPr snapToGrid="0">
      <p:cViewPr varScale="1">
        <p:scale>
          <a:sx n="145" d="100"/>
          <a:sy n="145" d="100"/>
        </p:scale>
        <p:origin x="6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4644a3d9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4644a3d9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4644a3d9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4644a3d9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4644a3d9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4644a3d9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4644a3d9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4644a3d9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4644a3d9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4644a3d9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4644a3d9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4644a3d9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4644a3d9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4644a3d9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4644a3d9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4644a3d9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6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6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</p:grpSpPr>
        <p:sp>
          <p:nvSpPr>
            <p:cNvPr id="55" name="Google Shape;55;p1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6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6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6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6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6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6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6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6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6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6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6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6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6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6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6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6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6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6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6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6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6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6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6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6"/>
          <p:cNvSpPr txBox="1"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75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dt" idx="10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ftr" idx="11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7422684" y="4057650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>
            <a:spLocks noGrp="1"/>
          </p:cNvSpPr>
          <p:nvPr>
            <p:ph type="pic" idx="2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856058" y="1687114"/>
            <a:ext cx="4450883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>
            <a:spLocks noGrp="1"/>
          </p:cNvSpPr>
          <p:nvPr>
            <p:ph type="pic" idx="2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856024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856058" y="3314700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1290484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2"/>
          </p:nvPr>
        </p:nvSpPr>
        <p:spPr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US" sz="6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US" sz="6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2"/>
          </p:nvPr>
        </p:nvSpPr>
        <p:spPr>
          <a:xfrm>
            <a:off x="845939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3"/>
          </p:nvPr>
        </p:nvSpPr>
        <p:spPr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4"/>
          </p:nvPr>
        </p:nvSpPr>
        <p:spPr>
          <a:xfrm>
            <a:off x="3378160" y="2522576"/>
            <a:ext cx="2396873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5"/>
          </p:nvPr>
        </p:nvSpPr>
        <p:spPr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6"/>
          </p:nvPr>
        </p:nvSpPr>
        <p:spPr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1" name="Google Shape;211;p31"/>
          <p:cNvSpPr>
            <a:spLocks noGrp="1"/>
          </p:cNvSpPr>
          <p:nvPr>
            <p:ph type="pic" idx="2"/>
          </p:nvPr>
        </p:nvSpPr>
        <p:spPr>
          <a:xfrm>
            <a:off x="856060" y="2000249"/>
            <a:ext cx="239643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3"/>
          </p:nvPr>
        </p:nvSpPr>
        <p:spPr>
          <a:xfrm>
            <a:off x="856060" y="3735644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4"/>
          </p:nvPr>
        </p:nvSpPr>
        <p:spPr>
          <a:xfrm>
            <a:off x="3366790" y="3303447"/>
            <a:ext cx="240030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4" name="Google Shape;214;p31"/>
          <p:cNvSpPr>
            <a:spLocks noGrp="1"/>
          </p:cNvSpPr>
          <p:nvPr>
            <p:ph type="pic" idx="5"/>
          </p:nvPr>
        </p:nvSpPr>
        <p:spPr>
          <a:xfrm>
            <a:off x="3366790" y="2000249"/>
            <a:ext cx="2399205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6"/>
          </p:nvPr>
        </p:nvSpPr>
        <p:spPr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body" idx="7"/>
          </p:nvPr>
        </p:nvSpPr>
        <p:spPr>
          <a:xfrm>
            <a:off x="5889426" y="3303446"/>
            <a:ext cx="2393056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7" name="Google Shape;217;p31"/>
          <p:cNvSpPr>
            <a:spLocks noGrp="1"/>
          </p:cNvSpPr>
          <p:nvPr>
            <p:ph type="pic" idx="8"/>
          </p:nvPr>
        </p:nvSpPr>
        <p:spPr>
          <a:xfrm>
            <a:off x="5889332" y="2000249"/>
            <a:ext cx="2396227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9"/>
          </p:nvPr>
        </p:nvSpPr>
        <p:spPr>
          <a:xfrm>
            <a:off x="5889332" y="3735641"/>
            <a:ext cx="2396226" cy="60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 rot="5400000">
            <a:off x="3242667" y="-699491"/>
            <a:ext cx="2656286" cy="742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 rot="5400000">
            <a:off x="5590580" y="1648422"/>
            <a:ext cx="3886201" cy="150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 rot="5400000">
            <a:off x="1818678" y="-505421"/>
            <a:ext cx="3886201" cy="5811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/>
            </a:lvl1pPr>
            <a:lvl2pPr marL="914400" lvl="1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2pPr>
            <a:lvl3pPr marL="1371600" lvl="2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3pPr>
            <a:lvl4pPr marL="1828800" lvl="3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4pPr>
            <a:lvl5pPr marL="2286000" lvl="4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5pPr>
            <a:lvl6pPr marL="2743200" lvl="5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6pPr>
            <a:lvl7pPr marL="3200400" lvl="6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7pPr>
            <a:lvl8pPr marL="3657600" lvl="7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8pPr>
            <a:lvl9pPr marL="4114800" lvl="8" indent="-29845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856058" y="1687114"/>
            <a:ext cx="3658792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2"/>
          </p:nvPr>
        </p:nvSpPr>
        <p:spPr>
          <a:xfrm>
            <a:off x="4629151" y="1687114"/>
            <a:ext cx="3656408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2"/>
          </p:nvPr>
        </p:nvSpPr>
        <p:spPr>
          <a:xfrm>
            <a:off x="856058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3"/>
          </p:nvPr>
        </p:nvSpPr>
        <p:spPr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4"/>
          </p:nvPr>
        </p:nvSpPr>
        <p:spPr>
          <a:xfrm>
            <a:off x="4629150" y="2305048"/>
            <a:ext cx="3656408" cy="203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3867150" y="444499"/>
            <a:ext cx="4418407" cy="389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2"/>
          </p:nvPr>
        </p:nvSpPr>
        <p:spPr>
          <a:xfrm>
            <a:off x="860029" y="1687114"/>
            <a:ext cx="2892028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5" descr="\\DROBO-FS\QuickDrops\JB\PPTX NG\Droplets\LightingOverlay.png"/>
          <p:cNvPicPr preferRelativeResize="0"/>
          <p:nvPr/>
        </p:nvPicPr>
        <p:blipFill rotWithShape="1">
          <a:blip r:embed="rId21">
            <a:alphaModFix amt="30000"/>
          </a:blip>
          <a:srcRect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5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8" name="Google Shape;8;p1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1475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766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575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world/" TargetMode="External"/><Relationship Id="rId5" Type="http://schemas.openxmlformats.org/officeDocument/2006/relationships/hyperlink" Target="https://developers.google.com/maps/documentation/embed/get-api-key" TargetMode="External"/><Relationship Id="rId4" Type="http://schemas.openxmlformats.org/officeDocument/2006/relationships/hyperlink" Target="https://openweathermap.org/ap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0" y="266450"/>
            <a:ext cx="9144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chemeClr val="dk1"/>
                </a:solidFill>
              </a:rPr>
              <a:t>			   PROJECT1-2020</a:t>
            </a:r>
            <a:endParaRPr sz="40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wentieth Century"/>
              <a:buNone/>
            </a:pPr>
            <a:r>
              <a:rPr lang="en-US" sz="3600" b="1" dirty="0">
                <a:solidFill>
                  <a:srgbClr val="002060"/>
                </a:solidFill>
              </a:rPr>
              <a:t>UBER IN GREATER METROPOLITAN AREA</a:t>
            </a:r>
            <a:br>
              <a:rPr lang="en-US" sz="3600" b="1" dirty="0">
                <a:solidFill>
                  <a:srgbClr val="002060"/>
                </a:solidFill>
              </a:rPr>
            </a:br>
            <a:r>
              <a:rPr lang="en-US" sz="3600" b="1" dirty="0">
                <a:solidFill>
                  <a:srgbClr val="002060"/>
                </a:solidFill>
              </a:rPr>
              <a:t> 			    </a:t>
            </a:r>
            <a:r>
              <a:rPr lang="en-US" sz="2000" b="1" dirty="0">
                <a:solidFill>
                  <a:srgbClr val="002060"/>
                </a:solidFill>
              </a:rPr>
              <a:t>(UBER FOUNDED: MARCH, 2009)</a:t>
            </a:r>
            <a:endParaRPr sz="2000" b="1" dirty="0">
              <a:solidFill>
                <a:srgbClr val="002060"/>
              </a:solidFill>
            </a:endParaRPr>
          </a:p>
        </p:txBody>
      </p:sp>
      <p:sp>
        <p:nvSpPr>
          <p:cNvPr id="239" name="Google Shape;239;p1"/>
          <p:cNvSpPr txBox="1">
            <a:spLocks noGrp="1"/>
          </p:cNvSpPr>
          <p:nvPr>
            <p:ph type="subTitle" idx="1"/>
          </p:nvPr>
        </p:nvSpPr>
        <p:spPr>
          <a:xfrm>
            <a:off x="0" y="2220686"/>
            <a:ext cx="9144000" cy="2134647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87">
                <a:solidFill>
                  <a:srgbClr val="0000FF"/>
                </a:solidFill>
              </a:rPr>
              <a:t>				GROUP# 4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387" b="1">
                <a:solidFill>
                  <a:srgbClr val="0000FF"/>
                </a:solidFill>
              </a:rPr>
              <a:t>				TEAM MEMBERS :</a:t>
            </a:r>
            <a:r>
              <a:rPr lang="en-US" sz="925" b="1">
                <a:solidFill>
                  <a:srgbClr val="00FF00"/>
                </a:solidFill>
              </a:rPr>
              <a:t>				 						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925" b="1">
                <a:solidFill>
                  <a:srgbClr val="00FF00"/>
                </a:solidFill>
              </a:rPr>
              <a:t>				</a:t>
            </a:r>
            <a:r>
              <a:rPr lang="en-US" sz="1110" b="1" i="1">
                <a:solidFill>
                  <a:srgbClr val="002060"/>
                </a:solidFill>
              </a:rPr>
              <a:t>ALIM MEMON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10" b="1" i="1">
                <a:solidFill>
                  <a:srgbClr val="002060"/>
                </a:solidFill>
              </a:rPr>
              <a:t>				HASTI PATEL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10" b="1" i="1">
                <a:solidFill>
                  <a:srgbClr val="002060"/>
                </a:solidFill>
              </a:rPr>
              <a:t>				ASLAM MOMIN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10" b="1" i="1">
                <a:solidFill>
                  <a:srgbClr val="002060"/>
                </a:solidFill>
              </a:rPr>
              <a:t>				RICK SHEVLIN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25" b="1">
                <a:solidFill>
                  <a:srgbClr val="00FF00"/>
                </a:solidFill>
              </a:rPr>
              <a:t>   				</a:t>
            </a:r>
            <a:endParaRPr sz="1387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74644a3d93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3575"/>
            <a:ext cx="5106576" cy="35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74644a3d93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700" y="1403575"/>
            <a:ext cx="4237375" cy="35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74644a3d93_0_32"/>
          <p:cNvSpPr txBox="1"/>
          <p:nvPr/>
        </p:nvSpPr>
        <p:spPr>
          <a:xfrm>
            <a:off x="3011500" y="191550"/>
            <a:ext cx="3038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EVENTS (CONT…)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8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157" y="614934"/>
            <a:ext cx="4163786" cy="2294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8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3943" y="2568051"/>
            <a:ext cx="4450443" cy="237134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8"/>
          <p:cNvSpPr txBox="1"/>
          <p:nvPr/>
        </p:nvSpPr>
        <p:spPr>
          <a:xfrm>
            <a:off x="1161288" y="3136392"/>
            <a:ext cx="2289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Bar Graph for Holiday</a:t>
            </a:r>
            <a:endParaRPr/>
          </a:p>
        </p:txBody>
      </p:sp>
      <p:sp>
        <p:nvSpPr>
          <p:cNvPr id="324" name="Google Shape;324;p8"/>
          <p:cNvSpPr txBox="1"/>
          <p:nvPr/>
        </p:nvSpPr>
        <p:spPr>
          <a:xfrm>
            <a:off x="5370969" y="2075982"/>
            <a:ext cx="27363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Bar Graph for Non-Holiday</a:t>
            </a:r>
            <a:endParaRPr/>
          </a:p>
        </p:txBody>
      </p:sp>
      <p:sp>
        <p:nvSpPr>
          <p:cNvPr id="325" name="Google Shape;325;p8"/>
          <p:cNvSpPr txBox="1"/>
          <p:nvPr/>
        </p:nvSpPr>
        <p:spPr>
          <a:xfrm>
            <a:off x="3144725" y="76825"/>
            <a:ext cx="31092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EVENTS (CONT…)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9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625" y="1161800"/>
            <a:ext cx="6497550" cy="38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9"/>
          <p:cNvSpPr txBox="1"/>
          <p:nvPr/>
        </p:nvSpPr>
        <p:spPr>
          <a:xfrm>
            <a:off x="2534336" y="607174"/>
            <a:ext cx="39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Stacked Graph Holiday VS Non-Holiday</a:t>
            </a:r>
            <a:endParaRPr/>
          </a:p>
        </p:txBody>
      </p:sp>
      <p:sp>
        <p:nvSpPr>
          <p:cNvPr id="332" name="Google Shape;332;p9"/>
          <p:cNvSpPr txBox="1"/>
          <p:nvPr/>
        </p:nvSpPr>
        <p:spPr>
          <a:xfrm>
            <a:off x="3073675" y="0"/>
            <a:ext cx="280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EVENTS (CONT…)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g74644a3d93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2850"/>
            <a:ext cx="8464524" cy="428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74644a3d93_0_38"/>
          <p:cNvSpPr txBox="1"/>
          <p:nvPr/>
        </p:nvSpPr>
        <p:spPr>
          <a:xfrm>
            <a:off x="2736075" y="-62175"/>
            <a:ext cx="38997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HOTSPOTS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9" name="Google Shape;339;g74644a3d93_0_38"/>
          <p:cNvSpPr txBox="1"/>
          <p:nvPr/>
        </p:nvSpPr>
        <p:spPr>
          <a:xfrm>
            <a:off x="3340150" y="373113"/>
            <a:ext cx="30291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Spring data set</a:t>
            </a:r>
            <a:endParaRPr sz="1800" b="1">
              <a:solidFill>
                <a:srgbClr val="FFD9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10" descr="A picture containing food, man, green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750" y="1378750"/>
            <a:ext cx="7215624" cy="35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0"/>
          <p:cNvSpPr txBox="1"/>
          <p:nvPr/>
        </p:nvSpPr>
        <p:spPr>
          <a:xfrm>
            <a:off x="2786950" y="322929"/>
            <a:ext cx="3046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HOTSPOTS(CONT..)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0"/>
          <p:cNvSpPr txBox="1"/>
          <p:nvPr/>
        </p:nvSpPr>
        <p:spPr>
          <a:xfrm>
            <a:off x="1705625" y="781750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7" name="Google Shape;347;p10"/>
          <p:cNvSpPr txBox="1"/>
          <p:nvPr/>
        </p:nvSpPr>
        <p:spPr>
          <a:xfrm>
            <a:off x="1705625" y="781750"/>
            <a:ext cx="5116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Heat Map of Spring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"/>
          <p:cNvSpPr txBox="1"/>
          <p:nvPr/>
        </p:nvSpPr>
        <p:spPr>
          <a:xfrm>
            <a:off x="3640353" y="297215"/>
            <a:ext cx="14093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SEASONS</a:t>
            </a:r>
            <a:endParaRPr/>
          </a:p>
        </p:txBody>
      </p:sp>
      <p:pic>
        <p:nvPicPr>
          <p:cNvPr id="353" name="Google Shape;353;p11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725" y="1598175"/>
            <a:ext cx="4514375" cy="32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1" descr="A picture containing clock, devic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7225" y="1598175"/>
            <a:ext cx="3239000" cy="350192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1"/>
          <p:cNvSpPr txBox="1"/>
          <p:nvPr/>
        </p:nvSpPr>
        <p:spPr>
          <a:xfrm>
            <a:off x="3091257" y="951844"/>
            <a:ext cx="311354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Bar Chart and Pie Chart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Spring VS Summer Uber Usage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g74644a3d93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00" y="1066025"/>
            <a:ext cx="7764124" cy="41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74644a3d93_0_45"/>
          <p:cNvSpPr txBox="1"/>
          <p:nvPr/>
        </p:nvSpPr>
        <p:spPr>
          <a:xfrm>
            <a:off x="3057450" y="-115500"/>
            <a:ext cx="30291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wentieth Century"/>
                <a:ea typeface="Twentieth Century"/>
                <a:cs typeface="Twentieth Century"/>
                <a:sym typeface="Twentieth Century"/>
              </a:rPr>
              <a:t>SEASONS(CONTI…)</a:t>
            </a:r>
            <a:endParaRPr sz="2400" b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2" name="Google Shape;362;g74644a3d93_0_45"/>
          <p:cNvSpPr txBox="1"/>
          <p:nvPr/>
        </p:nvSpPr>
        <p:spPr>
          <a:xfrm>
            <a:off x="1430225" y="559650"/>
            <a:ext cx="60852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List of neighborhood, Longitude, Latitude</a:t>
            </a:r>
            <a:endParaRPr sz="1800" b="1">
              <a:solidFill>
                <a:srgbClr val="FFD9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g74644a3d93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50" y="977175"/>
            <a:ext cx="5337549" cy="41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74644a3d93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2500" y="977175"/>
            <a:ext cx="2814200" cy="40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74644a3d93_0_57"/>
          <p:cNvSpPr txBox="1"/>
          <p:nvPr/>
        </p:nvSpPr>
        <p:spPr>
          <a:xfrm>
            <a:off x="3384575" y="0"/>
            <a:ext cx="2460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WAIT TIMES</a:t>
            </a:r>
            <a:endParaRPr sz="2400" b="1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0" name="Google Shape;370;g74644a3d93_0_57"/>
          <p:cNvSpPr txBox="1"/>
          <p:nvPr/>
        </p:nvSpPr>
        <p:spPr>
          <a:xfrm>
            <a:off x="2585075" y="520225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1" name="Google Shape;371;g74644a3d93_0_57"/>
          <p:cNvSpPr txBox="1"/>
          <p:nvPr/>
        </p:nvSpPr>
        <p:spPr>
          <a:xfrm>
            <a:off x="5365500" y="399775"/>
            <a:ext cx="37785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Trip counts : most during Month-End</a:t>
            </a:r>
            <a:endParaRPr sz="1800" b="1">
              <a:solidFill>
                <a:srgbClr val="FFD9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2" name="Google Shape;372;g74644a3d93_0_57"/>
          <p:cNvSpPr txBox="1"/>
          <p:nvPr/>
        </p:nvSpPr>
        <p:spPr>
          <a:xfrm>
            <a:off x="284250" y="421963"/>
            <a:ext cx="47439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Wait time/ Demand-supply gap</a:t>
            </a:r>
            <a:endParaRPr sz="1800" b="1">
              <a:solidFill>
                <a:srgbClr val="FFD9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4644a3d93_0_51"/>
          <p:cNvSpPr txBox="1"/>
          <p:nvPr/>
        </p:nvSpPr>
        <p:spPr>
          <a:xfrm>
            <a:off x="2913750" y="62200"/>
            <a:ext cx="3677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WAIT TIMES(CONTI…)</a:t>
            </a:r>
            <a:endParaRPr sz="2400" b="1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78" name="Google Shape;378;g74644a3d93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5" y="1510400"/>
            <a:ext cx="4564700" cy="32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74644a3d93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350" y="1510400"/>
            <a:ext cx="4478850" cy="3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74644a3d93_0_51"/>
          <p:cNvSpPr txBox="1"/>
          <p:nvPr/>
        </p:nvSpPr>
        <p:spPr>
          <a:xfrm>
            <a:off x="4699325" y="835050"/>
            <a:ext cx="43440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3D85C6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1" name="Google Shape;381;g74644a3d93_0_51"/>
          <p:cNvSpPr txBox="1"/>
          <p:nvPr/>
        </p:nvSpPr>
        <p:spPr>
          <a:xfrm>
            <a:off x="4290700" y="977300"/>
            <a:ext cx="49845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1C23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Ridership high at airports during mid-way period</a:t>
            </a:r>
            <a:endParaRPr sz="1800" b="1">
              <a:solidFill>
                <a:srgbClr val="F1C23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2" name="Google Shape;382;g74644a3d93_0_51"/>
          <p:cNvSpPr txBox="1"/>
          <p:nvPr/>
        </p:nvSpPr>
        <p:spPr>
          <a:xfrm>
            <a:off x="550775" y="961950"/>
            <a:ext cx="3366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Wait times month VS day</a:t>
            </a:r>
            <a:endParaRPr sz="1800" b="1">
              <a:solidFill>
                <a:srgbClr val="FFD9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4"/>
          <p:cNvSpPr txBox="1">
            <a:spLocks noGrp="1"/>
          </p:cNvSpPr>
          <p:nvPr>
            <p:ph type="title"/>
          </p:nvPr>
        </p:nvSpPr>
        <p:spPr>
          <a:xfrm>
            <a:off x="276150" y="445025"/>
            <a:ext cx="85206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n-US" sz="1400"/>
              <a:t>					  		   </a:t>
            </a:r>
            <a:r>
              <a:rPr lang="en-US" sz="2000" b="1">
                <a:solidFill>
                  <a:srgbClr val="002060"/>
                </a:solidFill>
              </a:rPr>
              <a:t>RESOURCES </a:t>
            </a:r>
            <a:endParaRPr sz="2000" b="1">
              <a:solidFill>
                <a:srgbClr val="002060"/>
              </a:solidFill>
            </a:endParaRPr>
          </a:p>
        </p:txBody>
      </p:sp>
      <p:sp>
        <p:nvSpPr>
          <p:cNvPr id="388" name="Google Shape;388;p14"/>
          <p:cNvSpPr txBox="1">
            <a:spLocks noGrp="1"/>
          </p:cNvSpPr>
          <p:nvPr>
            <p:ph type="body" idx="1"/>
          </p:nvPr>
        </p:nvSpPr>
        <p:spPr>
          <a:xfrm>
            <a:off x="542675" y="1301974"/>
            <a:ext cx="10341900" cy="3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CCB87"/>
                </a:solidFill>
              </a:rPr>
              <a:t>Dataset used for the period : (2014-2016)						</a:t>
            </a:r>
            <a:endParaRPr sz="1600" b="1">
              <a:solidFill>
                <a:srgbClr val="FCCB87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○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Kaggle (CSV Files)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○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Weather_api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https://openweathermap.org/api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○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Google (gmaps) / Base maps uber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https://developers.google.com/maps/documentation/embed/get-api-key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○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World (CSV Files)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https://data.world/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lvl="0" indent="4572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b="1">
              <a:solidFill>
                <a:srgbClr val="FCCB87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None/>
            </a:pP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n-US"/>
              <a:t>			     </a:t>
            </a:r>
            <a:r>
              <a:rPr lang="en-US" b="1">
                <a:solidFill>
                  <a:srgbClr val="0E3554"/>
                </a:solidFill>
              </a:rPr>
              <a:t>OBJECTIVES</a:t>
            </a:r>
            <a:endParaRPr/>
          </a:p>
        </p:txBody>
      </p:sp>
      <p:sp>
        <p:nvSpPr>
          <p:cNvPr id="245" name="Google Shape;245;p2"/>
          <p:cNvSpPr txBox="1">
            <a:spLocks noGrp="1"/>
          </p:cNvSpPr>
          <p:nvPr>
            <p:ph type="body" idx="1"/>
          </p:nvPr>
        </p:nvSpPr>
        <p:spPr>
          <a:xfrm>
            <a:off x="755100" y="1379775"/>
            <a:ext cx="75792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lang="en-US"/>
              <a:t>Uber Service availability across the NYC metropolitan area</a:t>
            </a:r>
            <a:endParaRPr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lang="en-US"/>
              <a:t>Ridership during special events, holidays and work weekdays</a:t>
            </a:r>
            <a:endParaRPr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lang="en-US"/>
              <a:t>Uber Service pickups during inclement weather (high-low temperature/wind/snow/precipitation)</a:t>
            </a:r>
            <a:endParaRPr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lang="en-US"/>
              <a:t>Uber ridership study across latitude and  longitude around NYC</a:t>
            </a:r>
            <a:endParaRPr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lang="en-US"/>
              <a:t>Uber ridership statistics during Spring and Summer (Seasons)</a:t>
            </a:r>
            <a:endParaRPr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/>
              <a:t>Uber demand supply gap influencing wait time for riders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14605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4644a3d93_0_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2060"/>
                </a:solidFill>
              </a:rPr>
              <a:t>CONCLUSION:</a:t>
            </a:r>
            <a:endParaRPr b="1">
              <a:solidFill>
                <a:srgbClr val="002060"/>
              </a:solidFill>
            </a:endParaRPr>
          </a:p>
        </p:txBody>
      </p:sp>
      <p:sp>
        <p:nvSpPr>
          <p:cNvPr id="394" name="Google Shape;394;g74644a3d93_0_8"/>
          <p:cNvSpPr txBox="1">
            <a:spLocks noGrp="1"/>
          </p:cNvSpPr>
          <p:nvPr>
            <p:ph type="body" idx="1"/>
          </p:nvPr>
        </p:nvSpPr>
        <p:spPr>
          <a:xfrm>
            <a:off x="692900" y="1448000"/>
            <a:ext cx="7641300" cy="30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/>
              <a:t>Uber service utilized most in an around NYC compare to specific Borough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/>
              <a:t>Implement weather certainly influences higher ridership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/>
              <a:t>Special events and  holidays are a good business overall for Uber Service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/>
              <a:t>Tourist uses Uber Service for shorts distance around key Hotspots(Time Square)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/>
              <a:t>Wait times around the airports are higher during afternoon period and beginning of the month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4644a3d93_0_1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002060"/>
                </a:solidFill>
              </a:rPr>
              <a:t>OBJECTIVES TO BE EXPLORED :</a:t>
            </a:r>
            <a:endParaRPr/>
          </a:p>
        </p:txBody>
      </p:sp>
      <p:sp>
        <p:nvSpPr>
          <p:cNvPr id="251" name="Google Shape;251;g74644a3d93_0_13"/>
          <p:cNvSpPr txBox="1">
            <a:spLocks noGrp="1"/>
          </p:cNvSpPr>
          <p:nvPr>
            <p:ph type="body" idx="1"/>
          </p:nvPr>
        </p:nvSpPr>
        <p:spPr>
          <a:xfrm>
            <a:off x="692900" y="1350275"/>
            <a:ext cx="7641300" cy="3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/>
              <a:t>Rider usage during inclement weather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/>
              <a:t>Ridership statistics during holidays/special events (sporting, political events, concerts, rides based paring primarily, …. )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/>
              <a:t>Ridership around Hotspots Time Square, Central Park, Wall Street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/>
              <a:t>Ridership statistics during Spring and Summer seasons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/>
              <a:t>Wait times influencing Uber demand supply dap study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"/>
          <p:cNvSpPr txBox="1">
            <a:spLocks noGrp="1"/>
          </p:cNvSpPr>
          <p:nvPr>
            <p:ph type="title" idx="4294967295"/>
          </p:nvPr>
        </p:nvSpPr>
        <p:spPr>
          <a:xfrm>
            <a:off x="2760784" y="90488"/>
            <a:ext cx="3596053" cy="45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wentieth Century"/>
              <a:buNone/>
            </a:pPr>
            <a:r>
              <a:rPr lang="en-US" sz="800" dirty="0"/>
              <a:t>			 	</a:t>
            </a:r>
            <a:r>
              <a:rPr lang="en-US" sz="2400" b="1" dirty="0">
                <a:solidFill>
                  <a:srgbClr val="092338"/>
                </a:solidFill>
              </a:rPr>
              <a:t>WEATHER</a:t>
            </a:r>
            <a:br>
              <a:rPr lang="en-US" sz="800" b="1" dirty="0">
                <a:solidFill>
                  <a:srgbClr val="092338"/>
                </a:solidFill>
              </a:rPr>
            </a:br>
            <a:endParaRPr b="1" dirty="0">
              <a:solidFill>
                <a:srgbClr val="092338"/>
              </a:solidFill>
            </a:endParaRPr>
          </a:p>
        </p:txBody>
      </p:sp>
      <p:pic>
        <p:nvPicPr>
          <p:cNvPr id="257" name="Google Shape;257;p3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07" y="687615"/>
            <a:ext cx="405765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9886" y="2434771"/>
            <a:ext cx="4153263" cy="2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"/>
          <p:cNvSpPr txBox="1"/>
          <p:nvPr/>
        </p:nvSpPr>
        <p:spPr>
          <a:xfrm>
            <a:off x="653143" y="3297339"/>
            <a:ext cx="28544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Weather Borough VS Pickups</a:t>
            </a:r>
            <a:endParaRPr/>
          </a:p>
        </p:txBody>
      </p:sp>
      <p:sp>
        <p:nvSpPr>
          <p:cNvPr id="260" name="Google Shape;260;p3"/>
          <p:cNvSpPr txBox="1"/>
          <p:nvPr/>
        </p:nvSpPr>
        <p:spPr>
          <a:xfrm>
            <a:off x="5163596" y="1867209"/>
            <a:ext cx="35960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Bad Weather Borough VS Pickups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74644a3d93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200" y="852800"/>
            <a:ext cx="5827600" cy="4290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74644a3d93_0_27"/>
          <p:cNvSpPr txBox="1"/>
          <p:nvPr/>
        </p:nvSpPr>
        <p:spPr>
          <a:xfrm>
            <a:off x="2549086" y="-116181"/>
            <a:ext cx="33756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WEATHER (CONT..)</a:t>
            </a:r>
            <a:endParaRPr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CF5F9-BDD1-4A4C-B30B-ABAA913644FD}"/>
              </a:ext>
            </a:extLst>
          </p:cNvPr>
          <p:cNvSpPr txBox="1"/>
          <p:nvPr/>
        </p:nvSpPr>
        <p:spPr>
          <a:xfrm>
            <a:off x="3446585" y="483468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Telugu MN" pitchFamily="2" charset="0"/>
                <a:cs typeface="Telugu MN" pitchFamily="2" charset="0"/>
              </a:rPr>
              <a:t>Weather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"/>
          <p:cNvSpPr txBox="1"/>
          <p:nvPr/>
        </p:nvSpPr>
        <p:spPr>
          <a:xfrm>
            <a:off x="3339193" y="408215"/>
            <a:ext cx="19539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2" name="Google Shape;27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50" y="1401075"/>
            <a:ext cx="4503400" cy="34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450" y="1401075"/>
            <a:ext cx="4503400" cy="347842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"/>
          <p:cNvSpPr txBox="1"/>
          <p:nvPr/>
        </p:nvSpPr>
        <p:spPr>
          <a:xfrm>
            <a:off x="879475" y="816013"/>
            <a:ext cx="23274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</a:t>
            </a:r>
            <a:r>
              <a:rPr lang="en-US" sz="1800" b="1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hole Weather Data</a:t>
            </a:r>
            <a:endParaRPr sz="1800" b="1">
              <a:solidFill>
                <a:srgbClr val="FFD9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5" name="Google Shape;275;p4"/>
          <p:cNvSpPr txBox="1"/>
          <p:nvPr/>
        </p:nvSpPr>
        <p:spPr>
          <a:xfrm>
            <a:off x="5865200" y="793825"/>
            <a:ext cx="1953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Bad Weather Ratio</a:t>
            </a:r>
            <a:endParaRPr sz="1800" b="1">
              <a:solidFill>
                <a:srgbClr val="FFD9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D9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6" name="Google Shape;276;p4"/>
          <p:cNvSpPr txBox="1"/>
          <p:nvPr/>
        </p:nvSpPr>
        <p:spPr>
          <a:xfrm>
            <a:off x="3082550" y="186575"/>
            <a:ext cx="338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WEATHER (CONT..)</a:t>
            </a:r>
            <a:endParaRPr sz="2400" b="1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5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3" name="Google Shape;283;p5" descr="A picture containing umbrella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" y="2021061"/>
            <a:ext cx="3769451" cy="2978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" descr="A picture containing umbrella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77825" y="297475"/>
            <a:ext cx="3666750" cy="28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" descr="A picture containing umbrella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77256" y="2475373"/>
            <a:ext cx="3666745" cy="266812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"/>
          <p:cNvSpPr txBox="1"/>
          <p:nvPr/>
        </p:nvSpPr>
        <p:spPr>
          <a:xfrm>
            <a:off x="502920" y="1651729"/>
            <a:ext cx="20306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High Temp.  Dataset</a:t>
            </a:r>
            <a:endParaRPr/>
          </a:p>
        </p:txBody>
      </p:sp>
      <p:sp>
        <p:nvSpPr>
          <p:cNvPr id="287" name="Google Shape;287;p5"/>
          <p:cNvSpPr txBox="1"/>
          <p:nvPr/>
        </p:nvSpPr>
        <p:spPr>
          <a:xfrm>
            <a:off x="3771609" y="3141021"/>
            <a:ext cx="18987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Low Temp. Dataset</a:t>
            </a:r>
            <a:endParaRPr/>
          </a:p>
        </p:txBody>
      </p:sp>
      <p:sp>
        <p:nvSpPr>
          <p:cNvPr id="288" name="Google Shape;288;p5"/>
          <p:cNvSpPr txBox="1"/>
          <p:nvPr/>
        </p:nvSpPr>
        <p:spPr>
          <a:xfrm>
            <a:off x="6590091" y="2106041"/>
            <a:ext cx="19511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High Wind Dataset</a:t>
            </a:r>
            <a:endParaRPr/>
          </a:p>
        </p:txBody>
      </p:sp>
      <p:sp>
        <p:nvSpPr>
          <p:cNvPr id="289" name="Google Shape;289;p5"/>
          <p:cNvSpPr txBox="1"/>
          <p:nvPr/>
        </p:nvSpPr>
        <p:spPr>
          <a:xfrm>
            <a:off x="151025" y="235975"/>
            <a:ext cx="32691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WEATHER(CONT..)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6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6" name="Google Shape;296;p6" descr="A picture containing umbrella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0124" y="1256284"/>
            <a:ext cx="4175496" cy="3215132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297" name="Google Shape;297;p6" descr="A picture containing umbrella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54369" y="1256284"/>
            <a:ext cx="4216567" cy="3215132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298" name="Google Shape;298;p6"/>
          <p:cNvSpPr txBox="1"/>
          <p:nvPr/>
        </p:nvSpPr>
        <p:spPr>
          <a:xfrm>
            <a:off x="1042416" y="813816"/>
            <a:ext cx="13292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Precipitation</a:t>
            </a:r>
            <a:endParaRPr/>
          </a:p>
        </p:txBody>
      </p:sp>
      <p:sp>
        <p:nvSpPr>
          <p:cNvPr id="299" name="Google Shape;299;p6"/>
          <p:cNvSpPr txBox="1"/>
          <p:nvPr/>
        </p:nvSpPr>
        <p:spPr>
          <a:xfrm>
            <a:off x="6772376" y="813816"/>
            <a:ext cx="663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Snow</a:t>
            </a:r>
            <a:endParaRPr/>
          </a:p>
        </p:txBody>
      </p:sp>
      <p:sp>
        <p:nvSpPr>
          <p:cNvPr id="300" name="Google Shape;300;p6"/>
          <p:cNvSpPr txBox="1"/>
          <p:nvPr/>
        </p:nvSpPr>
        <p:spPr>
          <a:xfrm>
            <a:off x="2913750" y="244850"/>
            <a:ext cx="31092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WEATHER (CONT..)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7" descr="A picture containing clock, umbrella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888" y="1362456"/>
            <a:ext cx="4131129" cy="3290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7" descr="A picture containing clock,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9445" y="1427770"/>
            <a:ext cx="4131129" cy="315957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7"/>
          <p:cNvSpPr txBox="1"/>
          <p:nvPr/>
        </p:nvSpPr>
        <p:spPr>
          <a:xfrm>
            <a:off x="3975681" y="228600"/>
            <a:ext cx="11801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EVENTS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8" name="Google Shape;308;p7"/>
          <p:cNvSpPr txBox="1"/>
          <p:nvPr/>
        </p:nvSpPr>
        <p:spPr>
          <a:xfrm>
            <a:off x="1111354" y="993124"/>
            <a:ext cx="2402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Uber Usage for Holiday</a:t>
            </a:r>
            <a:endParaRPr/>
          </a:p>
        </p:txBody>
      </p:sp>
      <p:sp>
        <p:nvSpPr>
          <p:cNvPr id="309" name="Google Shape;309;p7"/>
          <p:cNvSpPr txBox="1"/>
          <p:nvPr/>
        </p:nvSpPr>
        <p:spPr>
          <a:xfrm>
            <a:off x="5630452" y="993124"/>
            <a:ext cx="28494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Uber Usage for Non-Holiday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509</Words>
  <Application>Microsoft Macintosh PowerPoint</Application>
  <PresentationFormat>On-screen Show (16:9)</PresentationFormat>
  <Paragraphs>81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Noto Sans Symbols</vt:lpstr>
      <vt:lpstr>Telugu MN</vt:lpstr>
      <vt:lpstr>Twentieth Century</vt:lpstr>
      <vt:lpstr>Circuit</vt:lpstr>
      <vt:lpstr>      PROJECT1-2020 UBER IN GREATER METROPOLITAN AREA         (UBER FOUNDED: MARCH, 2009)</vt:lpstr>
      <vt:lpstr>        OBJECTIVES</vt:lpstr>
      <vt:lpstr>OBJECTIVES TO BE EXPLORED :</vt:lpstr>
      <vt:lpstr>     WEATHER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RESOURCES 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PROJECT1-2020 UBER IN GREATER METROPOLITAN AREA         (UBER FOUNDED: MARCH, 2009)</dc:title>
  <dc:creator>hasti patel</dc:creator>
  <cp:lastModifiedBy>hasti patel</cp:lastModifiedBy>
  <cp:revision>4</cp:revision>
  <dcterms:created xsi:type="dcterms:W3CDTF">2020-04-18T04:31:21Z</dcterms:created>
  <dcterms:modified xsi:type="dcterms:W3CDTF">2020-04-19T02:27:43Z</dcterms:modified>
</cp:coreProperties>
</file>