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7AF93-87D7-4253-B5ED-9180A74B8498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9A1B-11B0-47C1-8E07-119C128DE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1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79A1B-11B0-47C1-8E07-119C128DE3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9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8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7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91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0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6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5A4-1F3E-4A23-A083-E8833BC786C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8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yB/iliy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9A379B-8F23-461A-A78B-0A4D0794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85" y="0"/>
            <a:ext cx="2605315" cy="14429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81886" y="2004908"/>
            <a:ext cx="5228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0B31A-2822-42F3-B0BD-6D960100193B}"/>
              </a:ext>
            </a:extLst>
          </p:cNvPr>
          <p:cNvSpPr txBox="1"/>
          <p:nvPr/>
        </p:nvSpPr>
        <p:spPr>
          <a:xfrm>
            <a:off x="1639614" y="5019300"/>
            <a:ext cx="86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кафедры ИЗИ Монахов Ю.М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97039-355D-42D9-BCD3-FF44A08CDF1A}"/>
              </a:ext>
            </a:extLst>
          </p:cNvPr>
          <p:cNvSpPr txBox="1"/>
          <p:nvPr/>
        </p:nvSpPr>
        <p:spPr>
          <a:xfrm>
            <a:off x="1639614" y="5638213"/>
            <a:ext cx="89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ИСБ-117 Бедняцкий И.С.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40970" y="3297221"/>
            <a:ext cx="9435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ПОДМНОЖЕСТВА ПРОЦЕДУРНОГО ЯЗЫКА В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21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935" y="180751"/>
            <a:ext cx="10515600" cy="1325563"/>
          </a:xfrm>
        </p:spPr>
        <p:txBody>
          <a:bodyPr/>
          <a:lstStyle/>
          <a:p>
            <a:r>
              <a:rPr lang="ru-RU" b="1" dirty="0" smtClean="0"/>
              <a:t>Тестирование – </a:t>
            </a:r>
            <a:r>
              <a:rPr lang="en-US" b="1" dirty="0" smtClean="0"/>
              <a:t>while</a:t>
            </a:r>
            <a:endParaRPr lang="ru-RU" dirty="0"/>
          </a:p>
        </p:txBody>
      </p:sp>
      <p:pic>
        <p:nvPicPr>
          <p:cNvPr id="3074" name="Picture 2" descr="https://sun1-17.userapi.com/l69IqqYJZDBxZbLdh_YkodhLrM_KZyzymLokBg/mg4O3NqLn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t="9079" r="63983" b="58323"/>
          <a:stretch/>
        </p:blipFill>
        <p:spPr bwMode="auto">
          <a:xfrm>
            <a:off x="0" y="2179673"/>
            <a:ext cx="2301457" cy="2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1-86.userapi.com/k3Vz-IkulBIFGMMcmFjSJ-_E_q49x-blfy_xGA/x9nvrHWqB6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t="7631" r="14328" b="25544"/>
          <a:stretch/>
        </p:blipFill>
        <p:spPr bwMode="auto">
          <a:xfrm>
            <a:off x="2301457" y="1068089"/>
            <a:ext cx="8022757" cy="57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un1-96.userapi.com/IfyVgNXzRkx85ZgRU1cctavJ3EfI-IsbOX39Wg/OlO-vV8_9Y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 t="76057" r="39495" b="2450"/>
          <a:stretch/>
        </p:blipFill>
        <p:spPr bwMode="auto">
          <a:xfrm>
            <a:off x="7444165" y="2913321"/>
            <a:ext cx="4747835" cy="12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4372"/>
            <a:ext cx="10515600" cy="1325563"/>
          </a:xfrm>
        </p:spPr>
        <p:txBody>
          <a:bodyPr/>
          <a:lstStyle/>
          <a:p>
            <a:r>
              <a:rPr lang="ru-RU" b="1" dirty="0" smtClean="0"/>
              <a:t>Тестирование – оптимизация</a:t>
            </a:r>
            <a:endParaRPr lang="ru-RU" dirty="0"/>
          </a:p>
        </p:txBody>
      </p:sp>
      <p:pic>
        <p:nvPicPr>
          <p:cNvPr id="4098" name="Picture 2" descr="https://sun1-95.userapi.com/f3Hq_h0PelwOrft8XEkKSxzg_Ip6-I6f_vdz8Q/dhUjFteR1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9023" r="63863" b="70305"/>
          <a:stretch/>
        </p:blipFill>
        <p:spPr bwMode="auto">
          <a:xfrm>
            <a:off x="0" y="2551813"/>
            <a:ext cx="2501923" cy="20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1-87.userapi.com/F5Uqt-vOvhoOv7O3aKCxXGTQXt_GlIjjlX7Upg/uZXp0i2fow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7" t="7522" r="15637" b="63917"/>
          <a:stretch/>
        </p:blipFill>
        <p:spPr bwMode="auto">
          <a:xfrm>
            <a:off x="2501923" y="2966371"/>
            <a:ext cx="8428347" cy="2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un1-15.userapi.com/n9U7YwtnEVhhob_jzhijcRvZTY9lH2b5L8IB1w/XFaUkRLnG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t="72186" r="38825" b="2160"/>
          <a:stretch/>
        </p:blipFill>
        <p:spPr bwMode="auto">
          <a:xfrm>
            <a:off x="6454729" y="1924493"/>
            <a:ext cx="5737271" cy="17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772" y="18256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ВНИМАНИЕ!!!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11" y="3264195"/>
            <a:ext cx="4880344" cy="754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https://github.com/iliyB/iliyB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9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4889" y="1644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компилятора подмножества процедурного языка в ассемблер состоит из следующих стадий:</a:t>
            </a:r>
          </a:p>
          <a:p>
            <a:r>
              <a:rPr lang="ru-RU" dirty="0" smtClean="0"/>
              <a:t>построение лексического анализатора;</a:t>
            </a:r>
          </a:p>
          <a:p>
            <a:r>
              <a:rPr lang="ru-RU" dirty="0" smtClean="0"/>
              <a:t>построение синтаксического анализатора;</a:t>
            </a:r>
          </a:p>
          <a:p>
            <a:r>
              <a:rPr lang="ru-RU" dirty="0" smtClean="0"/>
              <a:t>построение генератора объектного кода;</a:t>
            </a:r>
          </a:p>
          <a:p>
            <a:r>
              <a:rPr lang="ru-RU" dirty="0"/>
              <a:t>п</a:t>
            </a:r>
            <a:r>
              <a:rPr lang="ru-RU" dirty="0" smtClean="0"/>
              <a:t>остроение оптимизатора объектного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Лексический анализатор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7879" y="1581955"/>
            <a:ext cx="49565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Лексический анализатор разбивает входную последовательность на поток </a:t>
            </a:r>
            <a:r>
              <a:rPr lang="ru-RU" dirty="0" err="1" smtClean="0"/>
              <a:t>токенов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Грамматика построенного лексического анализатора и синтаксического анализатора основана на языке </a:t>
            </a:r>
            <a:r>
              <a:rPr lang="en-US" dirty="0" smtClean="0"/>
              <a:t>pl0.</a:t>
            </a:r>
          </a:p>
          <a:p>
            <a:pPr marL="0" indent="0">
              <a:buNone/>
            </a:pPr>
            <a:r>
              <a:rPr lang="ru-RU" dirty="0" smtClean="0"/>
              <a:t>Лексический и синтаксический анализатор разработаны с помощью </a:t>
            </a:r>
            <a:r>
              <a:rPr lang="en-US" dirty="0" err="1" smtClean="0"/>
              <a:t>Antlr</a:t>
            </a:r>
            <a:r>
              <a:rPr lang="en-US" dirty="0" smtClean="0"/>
              <a:t> 4 </a:t>
            </a:r>
            <a:r>
              <a:rPr lang="ru-RU" dirty="0" smtClean="0"/>
              <a:t>под </a:t>
            </a:r>
            <a:r>
              <a:rPr lang="en-US" dirty="0" smtClean="0"/>
              <a:t>Java.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17" y="1382233"/>
            <a:ext cx="5265568" cy="486971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45177" y="6327776"/>
            <a:ext cx="3346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Регулярные выражения </a:t>
            </a:r>
            <a:r>
              <a:rPr lang="ru-RU" dirty="0" err="1" smtClean="0"/>
              <a:t>лексера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1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Синтаксический анализатор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8753" y="1690688"/>
            <a:ext cx="466769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Синтаксический анализатор получает поток </a:t>
            </a:r>
            <a:r>
              <a:rPr lang="ru-RU" dirty="0" err="1" smtClean="0"/>
              <a:t>токенов</a:t>
            </a:r>
            <a:r>
              <a:rPr lang="ru-RU" dirty="0" smtClean="0"/>
              <a:t> от лексического анализатора и с помощью описанной грамматики строит дерево разбора.</a:t>
            </a:r>
          </a:p>
          <a:p>
            <a:pPr marL="0" indent="0">
              <a:buNone/>
            </a:pPr>
            <a:r>
              <a:rPr lang="ru-RU" dirty="0" smtClean="0"/>
              <a:t>Все взаимодействия во время построения дерева разбора обрабатываются через класс </a:t>
            </a:r>
            <a:r>
              <a:rPr lang="en-US" dirty="0" err="1" smtClean="0"/>
              <a:t>MyVisitor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40" y="1435395"/>
            <a:ext cx="4911258" cy="491892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94333" y="6354322"/>
            <a:ext cx="317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Правила грамматики  - часть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51" y="543424"/>
            <a:ext cx="6145619" cy="47982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41879" y="5418657"/>
            <a:ext cx="317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Правила грамматики  - часть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2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Генератор объектного кода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0" y="1424873"/>
            <a:ext cx="5762846" cy="51141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Генерация объектного кода выполняется во время обхода дерева в классе </a:t>
            </a:r>
            <a:r>
              <a:rPr lang="en-US" dirty="0" err="1" smtClean="0"/>
              <a:t>MyVisitor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Генерация осуществляется путем добавления в общий буфер объектного кода строк в объектном коде, эквивалентных исходному языку.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Буфер записывается в файл с расширением </a:t>
            </a:r>
            <a:r>
              <a:rPr lang="en-US" dirty="0" err="1" smtClean="0"/>
              <a:t>ll</a:t>
            </a:r>
            <a:r>
              <a:rPr lang="ru-RU" dirty="0"/>
              <a:t> </a:t>
            </a:r>
            <a:r>
              <a:rPr lang="ru-RU" dirty="0" smtClean="0"/>
              <a:t>и преобразуется с помощью статического компилятора</a:t>
            </a:r>
            <a:r>
              <a:rPr lang="en-US" dirty="0" smtClean="0"/>
              <a:t> LLC.</a:t>
            </a:r>
            <a:r>
              <a:rPr lang="ru-RU" dirty="0" smtClean="0"/>
              <a:t>  </a:t>
            </a:r>
          </a:p>
          <a:p>
            <a:pPr marL="0" indent="0">
              <a:buNone/>
            </a:pPr>
            <a:r>
              <a:rPr lang="ru-RU" dirty="0" smtClean="0"/>
              <a:t>Все функции генерации объектного кода представлены в классе </a:t>
            </a:r>
            <a:r>
              <a:rPr lang="en-US" dirty="0" err="1" smtClean="0"/>
              <a:t>GeneratorLLVM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4" y="1424873"/>
            <a:ext cx="4965791" cy="43805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69811" y="5805377"/>
            <a:ext cx="4228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Функция записи буфера объектного кода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в файл из класса </a:t>
            </a:r>
            <a:r>
              <a:rPr lang="en-US" dirty="0" err="1" smtClean="0"/>
              <a:t>GeneratorLLVM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389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Оптимизатор объектного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7173" y="1382232"/>
            <a:ext cx="10792046" cy="5316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Оптимизатор оптимизирует промежуточный код на языке </a:t>
            </a:r>
            <a:r>
              <a:rPr lang="en-US" dirty="0" err="1" smtClean="0"/>
              <a:t>llvm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Оптимизатор реализован в классе </a:t>
            </a:r>
            <a:r>
              <a:rPr lang="en-US" dirty="0" err="1" smtClean="0"/>
              <a:t>OptimizationLLVM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Оптимизация состоит в:</a:t>
            </a:r>
          </a:p>
          <a:p>
            <a:r>
              <a:rPr lang="ru-RU" dirty="0" smtClean="0"/>
              <a:t>Удаление неиспользуемых переменных</a:t>
            </a:r>
          </a:p>
          <a:p>
            <a:r>
              <a:rPr lang="ru-RU" dirty="0" smtClean="0"/>
              <a:t>Если строка выводится в ходе программы несколько раз, то сохраняется она только один раз.</a:t>
            </a:r>
          </a:p>
          <a:p>
            <a:pPr marL="0" indent="0">
              <a:buNone/>
            </a:pPr>
            <a:r>
              <a:rPr lang="ru-RU" dirty="0" smtClean="0"/>
              <a:t>Оптимизатор работает в две фазы:</a:t>
            </a:r>
          </a:p>
          <a:p>
            <a:r>
              <a:rPr lang="ru-RU" dirty="0" smtClean="0"/>
              <a:t>Первая фаза – проход по объектному коду с запоминанием всех переменных и местах использования и инициализации этих переменных</a:t>
            </a:r>
          </a:p>
          <a:p>
            <a:r>
              <a:rPr lang="ru-RU" dirty="0" smtClean="0"/>
              <a:t>Вторая фаза – удаление всех упоминаний в коде, связанных с неиспользуемыми переменными.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305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800"/>
            <a:ext cx="10515600" cy="1325563"/>
          </a:xfrm>
        </p:spPr>
        <p:txBody>
          <a:bodyPr/>
          <a:lstStyle/>
          <a:p>
            <a:r>
              <a:rPr lang="ru-RU" b="1" dirty="0" smtClean="0"/>
              <a:t>Тестирование – зоны видимости</a:t>
            </a:r>
            <a:endParaRPr lang="ru-RU" b="1" dirty="0"/>
          </a:p>
        </p:txBody>
      </p:sp>
      <p:pic>
        <p:nvPicPr>
          <p:cNvPr id="1026" name="Picture 2" descr="https://sun1-88.userapi.com/hl3Sr6w31S1aSuotxc9z11QcEWBvLNuSFXp72Q/EKB7G0Z2Pf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t="9506" r="62863" b="50448"/>
          <a:stretch/>
        </p:blipFill>
        <p:spPr bwMode="auto">
          <a:xfrm>
            <a:off x="0" y="1866068"/>
            <a:ext cx="2456121" cy="358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1-17.userapi.com/X7NIX5iw_coaK12yFs-UMCuguKVloVTSZ_8ZWg/9eb_yAG-K5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t="6800" r="41832" b="26573"/>
          <a:stretch/>
        </p:blipFill>
        <p:spPr bwMode="auto">
          <a:xfrm>
            <a:off x="2456121" y="1430133"/>
            <a:ext cx="5932968" cy="44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1-19.userapi.com/-nXUM055zWn_cgsw4yC9MHp9K0wKU8Dsk1yjZg/HyOyr6Okm0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54505" r="39653" b="2277"/>
          <a:stretch/>
        </p:blipFill>
        <p:spPr bwMode="auto">
          <a:xfrm>
            <a:off x="8389089" y="2381693"/>
            <a:ext cx="3795823" cy="19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 – </a:t>
            </a:r>
            <a:r>
              <a:rPr lang="en-US" b="1" dirty="0" smtClean="0"/>
              <a:t>if</a:t>
            </a:r>
            <a:endParaRPr lang="ru-RU" dirty="0"/>
          </a:p>
        </p:txBody>
      </p:sp>
      <p:pic>
        <p:nvPicPr>
          <p:cNvPr id="2050" name="Picture 2" descr="https://sun1-17.userapi.com/--vbJauvxE1P9-m1F4mOnWeenfEnXqitFLbEfw/D7qyoNFuzn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7" t="9182" r="62064" b="62354"/>
          <a:stretch/>
        </p:blipFill>
        <p:spPr bwMode="auto">
          <a:xfrm>
            <a:off x="-1" y="2229496"/>
            <a:ext cx="2960989" cy="28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1-47.userapi.com/YZO9F5AT_NDqUaTJO_dvn5mMBRqPHNlCalEBLg/fcwI-KkH79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3" t="7631" r="15898" b="39825"/>
          <a:stretch/>
        </p:blipFill>
        <p:spPr bwMode="auto">
          <a:xfrm>
            <a:off x="2960989" y="1520457"/>
            <a:ext cx="7767261" cy="470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1-92.userapi.com/hW3NPIZ1dyMOC849khStXWAmB8SpvZmr5lkiKg/E6U-xF-KA7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76519" r="39250" b="2681"/>
          <a:stretch/>
        </p:blipFill>
        <p:spPr bwMode="auto">
          <a:xfrm>
            <a:off x="7123814" y="2477735"/>
            <a:ext cx="5068185" cy="12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295</Words>
  <Application>Microsoft Office PowerPoint</Application>
  <PresentationFormat>Широкоэкранный</PresentationFormat>
  <Paragraphs>41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Лексический анализатор</vt:lpstr>
      <vt:lpstr>Синтаксический анализатор</vt:lpstr>
      <vt:lpstr>Презентация PowerPoint</vt:lpstr>
      <vt:lpstr>Генератор объектного кода</vt:lpstr>
      <vt:lpstr>Оптимизатор объектного кода</vt:lpstr>
      <vt:lpstr>Тестирование – зоны видимости</vt:lpstr>
      <vt:lpstr>Тестирование – if</vt:lpstr>
      <vt:lpstr>Тестирование – while</vt:lpstr>
      <vt:lpstr>Тестирование – оптимизация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 B</dc:creator>
  <cp:lastModifiedBy>Ilia B</cp:lastModifiedBy>
  <cp:revision>12</cp:revision>
  <dcterms:created xsi:type="dcterms:W3CDTF">2020-05-29T09:29:06Z</dcterms:created>
  <dcterms:modified xsi:type="dcterms:W3CDTF">2020-05-29T10:37:21Z</dcterms:modified>
</cp:coreProperties>
</file>