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97" r:id="rId5"/>
    <p:sldId id="298" r:id="rId6"/>
    <p:sldId id="299" r:id="rId7"/>
    <p:sldId id="300" r:id="rId8"/>
  </p:sldIdLst>
  <p:sldSz cx="9144000" cy="5143500" type="screen16x9"/>
  <p:notesSz cx="6858000" cy="9144000"/>
  <p:embeddedFontLst>
    <p:embeddedFont>
      <p:font typeface="Livvic Light" pitchFamily="2" charset="0"/>
      <p:regular r:id="rId10"/>
      <p:italic r:id="rId11"/>
    </p:embeddedFont>
    <p:embeddedFont>
      <p:font typeface="Proxima Nova" panose="020B0604020202020204" charset="0"/>
      <p:regular r:id="rId12"/>
      <p:bold r:id="rId13"/>
      <p:italic r:id="rId14"/>
      <p:boldItalic r:id="rId15"/>
    </p:embeddedFont>
    <p:embeddedFont>
      <p:font typeface="B Nazanin" panose="00000400000000000000" pitchFamily="2" charset="-78"/>
      <p:regular r:id="rId16"/>
      <p:bold r:id="rId17"/>
    </p:embeddedFont>
    <p:embeddedFont>
      <p:font typeface="Maven Pro" panose="020B0604020202020204" charset="0"/>
      <p:regular r:id="rId18"/>
      <p:bold r:id="rId19"/>
    </p:embeddedFont>
    <p:embeddedFont>
      <p:font typeface="Nunito Light" panose="02000503030000020003" pitchFamily="2" charset="0"/>
      <p:regular r:id="rId20"/>
    </p:embeddedFont>
    <p:embeddedFont>
      <p:font typeface="Share Tech" panose="020B0604020202020204" charset="0"/>
      <p:regular r:id="rId21"/>
    </p:embeddedFont>
    <p:embeddedFont>
      <p:font typeface="Proxima Nova Semibold" panose="020B0604020202020204"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D6592A-CBD8-480A-BB23-1AB4DB35970F}">
  <a:tblStyle styleId="{ABD6592A-CBD8-480A-BB23-1AB4DB3597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9"/>
        <p:cNvGrpSpPr/>
        <p:nvPr/>
      </p:nvGrpSpPr>
      <p:grpSpPr>
        <a:xfrm>
          <a:off x="0" y="0"/>
          <a:ext cx="0" cy="0"/>
          <a:chOff x="0" y="0"/>
          <a:chExt cx="0" cy="0"/>
        </a:xfrm>
      </p:grpSpPr>
      <p:sp>
        <p:nvSpPr>
          <p:cNvPr id="13790" name="Google Shape;13790;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3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30" name="Google Shape;9975;p58"/>
          <p:cNvSpPr/>
          <p:nvPr/>
        </p:nvSpPr>
        <p:spPr>
          <a:xfrm>
            <a:off x="3741178" y="52271"/>
            <a:ext cx="1462643" cy="1492027"/>
          </a:xfrm>
          <a:custGeom>
            <a:avLst/>
            <a:gdLst/>
            <a:ahLst/>
            <a:cxnLst/>
            <a:rect l="l" t="t" r="r" b="b"/>
            <a:pathLst>
              <a:path w="10181" h="10102" extrusionOk="0">
                <a:moveTo>
                  <a:pt x="2632" y="410"/>
                </a:moveTo>
                <a:lnTo>
                  <a:pt x="4085" y="2863"/>
                </a:lnTo>
                <a:lnTo>
                  <a:pt x="3311" y="3327"/>
                </a:lnTo>
                <a:lnTo>
                  <a:pt x="1858" y="874"/>
                </a:lnTo>
                <a:lnTo>
                  <a:pt x="2632" y="410"/>
                </a:lnTo>
                <a:close/>
                <a:moveTo>
                  <a:pt x="2715" y="0"/>
                </a:moveTo>
                <a:cubicBezTo>
                  <a:pt x="2684" y="0"/>
                  <a:pt x="2655" y="12"/>
                  <a:pt x="2620" y="29"/>
                </a:cubicBezTo>
                <a:lnTo>
                  <a:pt x="1537" y="660"/>
                </a:lnTo>
                <a:cubicBezTo>
                  <a:pt x="1442" y="708"/>
                  <a:pt x="1418" y="827"/>
                  <a:pt x="1477" y="922"/>
                </a:cubicBezTo>
                <a:lnTo>
                  <a:pt x="1573" y="1101"/>
                </a:lnTo>
                <a:lnTo>
                  <a:pt x="1132" y="1339"/>
                </a:lnTo>
                <a:cubicBezTo>
                  <a:pt x="668" y="1577"/>
                  <a:pt x="322" y="1993"/>
                  <a:pt x="168" y="2482"/>
                </a:cubicBezTo>
                <a:cubicBezTo>
                  <a:pt x="1" y="2982"/>
                  <a:pt x="49" y="3506"/>
                  <a:pt x="263" y="3982"/>
                </a:cubicBezTo>
                <a:cubicBezTo>
                  <a:pt x="489" y="4446"/>
                  <a:pt x="1180" y="5220"/>
                  <a:pt x="1692" y="5803"/>
                </a:cubicBezTo>
                <a:cubicBezTo>
                  <a:pt x="1727" y="5839"/>
                  <a:pt x="1787" y="5863"/>
                  <a:pt x="1835" y="5863"/>
                </a:cubicBezTo>
                <a:cubicBezTo>
                  <a:pt x="1870" y="5863"/>
                  <a:pt x="1918" y="5839"/>
                  <a:pt x="1954" y="5815"/>
                </a:cubicBezTo>
                <a:cubicBezTo>
                  <a:pt x="2025" y="5744"/>
                  <a:pt x="2025" y="5637"/>
                  <a:pt x="1965" y="5565"/>
                </a:cubicBezTo>
                <a:cubicBezTo>
                  <a:pt x="1251" y="4768"/>
                  <a:pt x="763" y="4149"/>
                  <a:pt x="596" y="3815"/>
                </a:cubicBezTo>
                <a:cubicBezTo>
                  <a:pt x="203" y="3029"/>
                  <a:pt x="525" y="2065"/>
                  <a:pt x="1299" y="1648"/>
                </a:cubicBezTo>
                <a:lnTo>
                  <a:pt x="1751" y="1410"/>
                </a:lnTo>
                <a:lnTo>
                  <a:pt x="2763" y="3125"/>
                </a:lnTo>
                <a:cubicBezTo>
                  <a:pt x="2668" y="3160"/>
                  <a:pt x="2573" y="3220"/>
                  <a:pt x="2501" y="3303"/>
                </a:cubicBezTo>
                <a:cubicBezTo>
                  <a:pt x="2096" y="3660"/>
                  <a:pt x="2037" y="4232"/>
                  <a:pt x="2346" y="4672"/>
                </a:cubicBezTo>
                <a:cubicBezTo>
                  <a:pt x="2513" y="4887"/>
                  <a:pt x="5299" y="7685"/>
                  <a:pt x="5525" y="7839"/>
                </a:cubicBezTo>
                <a:cubicBezTo>
                  <a:pt x="5704" y="7970"/>
                  <a:pt x="5906" y="8030"/>
                  <a:pt x="6133" y="8030"/>
                </a:cubicBezTo>
                <a:cubicBezTo>
                  <a:pt x="6418" y="8030"/>
                  <a:pt x="6692" y="7911"/>
                  <a:pt x="6907" y="7673"/>
                </a:cubicBezTo>
                <a:cubicBezTo>
                  <a:pt x="6978" y="7601"/>
                  <a:pt x="7038" y="7494"/>
                  <a:pt x="7085" y="7387"/>
                </a:cubicBezTo>
                <a:lnTo>
                  <a:pt x="8800" y="8399"/>
                </a:lnTo>
                <a:lnTo>
                  <a:pt x="8562" y="8863"/>
                </a:lnTo>
                <a:cubicBezTo>
                  <a:pt x="8267" y="9418"/>
                  <a:pt x="7695" y="9741"/>
                  <a:pt x="7107" y="9741"/>
                </a:cubicBezTo>
                <a:cubicBezTo>
                  <a:pt x="6862" y="9741"/>
                  <a:pt x="6614" y="9685"/>
                  <a:pt x="6383" y="9566"/>
                </a:cubicBezTo>
                <a:cubicBezTo>
                  <a:pt x="5764" y="9256"/>
                  <a:pt x="4097" y="7768"/>
                  <a:pt x="2513" y="6113"/>
                </a:cubicBezTo>
                <a:cubicBezTo>
                  <a:pt x="2477" y="6077"/>
                  <a:pt x="2433" y="6059"/>
                  <a:pt x="2388" y="6059"/>
                </a:cubicBezTo>
                <a:cubicBezTo>
                  <a:pt x="2344" y="6059"/>
                  <a:pt x="2299" y="6077"/>
                  <a:pt x="2263" y="6113"/>
                </a:cubicBezTo>
                <a:cubicBezTo>
                  <a:pt x="2192" y="6184"/>
                  <a:pt x="2192" y="6292"/>
                  <a:pt x="2263" y="6363"/>
                </a:cubicBezTo>
                <a:cubicBezTo>
                  <a:pt x="3656" y="7839"/>
                  <a:pt x="5466" y="9518"/>
                  <a:pt x="6240" y="9887"/>
                </a:cubicBezTo>
                <a:cubicBezTo>
                  <a:pt x="6514" y="10030"/>
                  <a:pt x="6811" y="10102"/>
                  <a:pt x="7109" y="10102"/>
                </a:cubicBezTo>
                <a:cubicBezTo>
                  <a:pt x="7323" y="10102"/>
                  <a:pt x="7526" y="10066"/>
                  <a:pt x="7740" y="9994"/>
                </a:cubicBezTo>
                <a:cubicBezTo>
                  <a:pt x="8240" y="9828"/>
                  <a:pt x="8645" y="9494"/>
                  <a:pt x="8883" y="9030"/>
                </a:cubicBezTo>
                <a:lnTo>
                  <a:pt x="9121" y="8578"/>
                </a:lnTo>
                <a:lnTo>
                  <a:pt x="9300" y="8685"/>
                </a:lnTo>
                <a:cubicBezTo>
                  <a:pt x="9335" y="8697"/>
                  <a:pt x="9359" y="8721"/>
                  <a:pt x="9395" y="8721"/>
                </a:cubicBezTo>
                <a:cubicBezTo>
                  <a:pt x="9455" y="8721"/>
                  <a:pt x="9514" y="8685"/>
                  <a:pt x="9538" y="8625"/>
                </a:cubicBezTo>
                <a:lnTo>
                  <a:pt x="10181" y="7542"/>
                </a:lnTo>
                <a:cubicBezTo>
                  <a:pt x="10169" y="7494"/>
                  <a:pt x="10169" y="7447"/>
                  <a:pt x="10169" y="7411"/>
                </a:cubicBezTo>
                <a:cubicBezTo>
                  <a:pt x="10157" y="7363"/>
                  <a:pt x="10121" y="7316"/>
                  <a:pt x="10074" y="7304"/>
                </a:cubicBezTo>
                <a:lnTo>
                  <a:pt x="8871" y="6589"/>
                </a:lnTo>
                <a:cubicBezTo>
                  <a:pt x="8845" y="6574"/>
                  <a:pt x="8816" y="6568"/>
                  <a:pt x="8788" y="6568"/>
                </a:cubicBezTo>
                <a:cubicBezTo>
                  <a:pt x="8725" y="6568"/>
                  <a:pt x="8662" y="6600"/>
                  <a:pt x="8621" y="6649"/>
                </a:cubicBezTo>
                <a:cubicBezTo>
                  <a:pt x="8573" y="6732"/>
                  <a:pt x="8609" y="6839"/>
                  <a:pt x="8681" y="6899"/>
                </a:cubicBezTo>
                <a:lnTo>
                  <a:pt x="9740" y="7530"/>
                </a:lnTo>
                <a:lnTo>
                  <a:pt x="9276" y="8304"/>
                </a:lnTo>
                <a:lnTo>
                  <a:pt x="6823" y="6851"/>
                </a:lnTo>
                <a:lnTo>
                  <a:pt x="7276" y="6077"/>
                </a:lnTo>
                <a:lnTo>
                  <a:pt x="8038" y="6530"/>
                </a:lnTo>
                <a:cubicBezTo>
                  <a:pt x="8064" y="6545"/>
                  <a:pt x="8092" y="6551"/>
                  <a:pt x="8121" y="6551"/>
                </a:cubicBezTo>
                <a:cubicBezTo>
                  <a:pt x="8184" y="6551"/>
                  <a:pt x="8247" y="6519"/>
                  <a:pt x="8288" y="6470"/>
                </a:cubicBezTo>
                <a:cubicBezTo>
                  <a:pt x="8335" y="6375"/>
                  <a:pt x="8312" y="6280"/>
                  <a:pt x="8228" y="6220"/>
                </a:cubicBezTo>
                <a:lnTo>
                  <a:pt x="7311" y="5684"/>
                </a:lnTo>
                <a:cubicBezTo>
                  <a:pt x="7281" y="5662"/>
                  <a:pt x="7251" y="5653"/>
                  <a:pt x="7221" y="5653"/>
                </a:cubicBezTo>
                <a:cubicBezTo>
                  <a:pt x="7203" y="5653"/>
                  <a:pt x="7186" y="5656"/>
                  <a:pt x="7169" y="5661"/>
                </a:cubicBezTo>
                <a:cubicBezTo>
                  <a:pt x="7133" y="5684"/>
                  <a:pt x="7085" y="5708"/>
                  <a:pt x="7073" y="5756"/>
                </a:cubicBezTo>
                <a:lnTo>
                  <a:pt x="6430" y="6839"/>
                </a:lnTo>
                <a:cubicBezTo>
                  <a:pt x="6383" y="6935"/>
                  <a:pt x="6418" y="7030"/>
                  <a:pt x="6490" y="7089"/>
                </a:cubicBezTo>
                <a:lnTo>
                  <a:pt x="6728" y="7244"/>
                </a:lnTo>
                <a:lnTo>
                  <a:pt x="6716" y="7268"/>
                </a:lnTo>
                <a:cubicBezTo>
                  <a:pt x="6680" y="7351"/>
                  <a:pt x="6633" y="7411"/>
                  <a:pt x="6597" y="7470"/>
                </a:cubicBezTo>
                <a:cubicBezTo>
                  <a:pt x="6466" y="7615"/>
                  <a:pt x="6284" y="7692"/>
                  <a:pt x="6098" y="7692"/>
                </a:cubicBezTo>
                <a:cubicBezTo>
                  <a:pt x="5962" y="7692"/>
                  <a:pt x="5825" y="7651"/>
                  <a:pt x="5704" y="7566"/>
                </a:cubicBezTo>
                <a:cubicBezTo>
                  <a:pt x="5514" y="7423"/>
                  <a:pt x="2751" y="4672"/>
                  <a:pt x="2608" y="4470"/>
                </a:cubicBezTo>
                <a:cubicBezTo>
                  <a:pt x="2394" y="4196"/>
                  <a:pt x="2442" y="3815"/>
                  <a:pt x="2716" y="3577"/>
                </a:cubicBezTo>
                <a:cubicBezTo>
                  <a:pt x="2775" y="3541"/>
                  <a:pt x="2835" y="3494"/>
                  <a:pt x="2906" y="3458"/>
                </a:cubicBezTo>
                <a:lnTo>
                  <a:pt x="2930" y="3446"/>
                </a:lnTo>
                <a:lnTo>
                  <a:pt x="3085" y="3684"/>
                </a:lnTo>
                <a:cubicBezTo>
                  <a:pt x="3108" y="3744"/>
                  <a:pt x="3168" y="3779"/>
                  <a:pt x="3228" y="3779"/>
                </a:cubicBezTo>
                <a:cubicBezTo>
                  <a:pt x="3263" y="3779"/>
                  <a:pt x="3287" y="3756"/>
                  <a:pt x="3323" y="3744"/>
                </a:cubicBezTo>
                <a:lnTo>
                  <a:pt x="4406" y="3101"/>
                </a:lnTo>
                <a:cubicBezTo>
                  <a:pt x="4454" y="3077"/>
                  <a:pt x="4478" y="3041"/>
                  <a:pt x="4490" y="3006"/>
                </a:cubicBezTo>
                <a:cubicBezTo>
                  <a:pt x="4513" y="2958"/>
                  <a:pt x="4490" y="2910"/>
                  <a:pt x="4478" y="2863"/>
                </a:cubicBezTo>
                <a:lnTo>
                  <a:pt x="2858" y="100"/>
                </a:lnTo>
                <a:cubicBezTo>
                  <a:pt x="2823" y="53"/>
                  <a:pt x="2799" y="29"/>
                  <a:pt x="2751" y="5"/>
                </a:cubicBezTo>
                <a:cubicBezTo>
                  <a:pt x="2739" y="2"/>
                  <a:pt x="2727" y="0"/>
                  <a:pt x="271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txBox="1">
            <a:spLocks noGrp="1"/>
          </p:cNvSpPr>
          <p:nvPr>
            <p:ph type="ctrTitle"/>
          </p:nvPr>
        </p:nvSpPr>
        <p:spPr>
          <a:xfrm>
            <a:off x="1425901" y="383511"/>
            <a:ext cx="6020700" cy="2052600"/>
          </a:xfrm>
          <a:prstGeom prst="rect">
            <a:avLst/>
          </a:prstGeom>
        </p:spPr>
        <p:txBody>
          <a:bodyPr spcFirstLastPara="1" wrap="square" lIns="91425" tIns="91425" rIns="91425" bIns="91425" anchor="b" anchorCtr="0">
            <a:noAutofit/>
          </a:bodyPr>
          <a:lstStyle/>
          <a:p>
            <a:pPr marL="0" lvl="0" indent="0" rtl="1">
              <a:spcBef>
                <a:spcPts val="0"/>
              </a:spcBef>
              <a:spcAft>
                <a:spcPts val="0"/>
              </a:spcAft>
              <a:buNone/>
            </a:pPr>
            <a:r>
              <a:rPr lang="fa-IR" dirty="0" smtClean="0">
                <a:cs typeface="B Nazanin" panose="00000400000000000000" pitchFamily="2" charset="-78"/>
              </a:rPr>
              <a:t>پروژه دبران</a:t>
            </a:r>
            <a:endParaRPr dirty="0">
              <a:cs typeface="B Nazanin" panose="00000400000000000000" pitchFamily="2" charset="-78"/>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244208" y="3074145"/>
            <a:ext cx="2418522" cy="523220"/>
          </a:xfrm>
          <a:prstGeom prst="rect">
            <a:avLst/>
          </a:prstGeom>
          <a:noFill/>
        </p:spPr>
        <p:txBody>
          <a:bodyPr wrap="square" rtlCol="0">
            <a:spAutoFit/>
          </a:bodyPr>
          <a:lstStyle/>
          <a:p>
            <a:pPr algn="ctr" rtl="1"/>
            <a:r>
              <a:rPr lang="fa-IR" dirty="0" smtClean="0">
                <a:solidFill>
                  <a:schemeClr val="bg1"/>
                </a:solidFill>
                <a:cs typeface="B Nazanin" panose="00000400000000000000" pitchFamily="2" charset="-78"/>
              </a:rPr>
              <a:t>ایلیا میرزایی</a:t>
            </a:r>
          </a:p>
          <a:p>
            <a:pPr algn="ctr" rtl="1"/>
            <a:r>
              <a:rPr lang="fa-IR" dirty="0" smtClean="0">
                <a:solidFill>
                  <a:schemeClr val="bg1"/>
                </a:solidFill>
                <a:cs typeface="B Nazanin" panose="00000400000000000000" pitchFamily="2" charset="-78"/>
              </a:rPr>
              <a:t>امیر مهدی شادمان</a:t>
            </a:r>
            <a:endParaRPr lang="en-US" dirty="0">
              <a:solidFill>
                <a:schemeClr val="bg1"/>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755913"/>
            <a:ext cx="7866900" cy="3094512"/>
          </a:xfrm>
          <a:prstGeom prst="rect">
            <a:avLst/>
          </a:prstGeom>
        </p:spPr>
        <p:txBody>
          <a:bodyPr spcFirstLastPara="1" wrap="square" lIns="91425" tIns="91425" rIns="91425" bIns="91425" anchor="t" anchorCtr="0">
            <a:noAutofit/>
          </a:bodyPr>
          <a:lstStyle/>
          <a:p>
            <a:pPr marL="0" lvl="0" indent="0" algn="r" rtl="1">
              <a:lnSpc>
                <a:spcPct val="100000"/>
              </a:lnSpc>
              <a:spcBef>
                <a:spcPts val="1600"/>
              </a:spcBef>
              <a:spcAft>
                <a:spcPts val="1600"/>
              </a:spcAft>
              <a:buNone/>
            </a:pPr>
            <a:r>
              <a:rPr lang="fa-IR" dirty="0" smtClean="0">
                <a:cs typeface="B Nazanin" panose="00000400000000000000" pitchFamily="2" charset="-78"/>
              </a:rPr>
              <a:t>این پروژه در رابطه با برسی و سنجش کیفیت صدای انتقالی در تماس تلفنی میباشد.</a:t>
            </a:r>
            <a:endParaRPr lang="en-US" dirty="0" smtClean="0">
              <a:cs typeface="B Nazanin" panose="00000400000000000000" pitchFamily="2" charset="-78"/>
            </a:endParaRPr>
          </a:p>
          <a:p>
            <a:pPr marL="0" lvl="0" indent="0" algn="r" rtl="1">
              <a:lnSpc>
                <a:spcPct val="100000"/>
              </a:lnSpc>
              <a:spcBef>
                <a:spcPts val="1600"/>
              </a:spcBef>
              <a:spcAft>
                <a:spcPts val="1600"/>
              </a:spcAft>
              <a:buNone/>
            </a:pPr>
            <a:r>
              <a:rPr lang="fa-IR" dirty="0" smtClean="0">
                <a:cs typeface="B Nazanin" panose="00000400000000000000" pitchFamily="2" charset="-78"/>
              </a:rPr>
              <a:t>این پروژه بیش از این که یک پروژه پیاده سازی باشد، یک پروژه تحقیقاتی است.</a:t>
            </a:r>
          </a:p>
          <a:p>
            <a:pPr marL="0" lvl="0" indent="0" algn="r" rtl="1">
              <a:lnSpc>
                <a:spcPct val="100000"/>
              </a:lnSpc>
              <a:spcBef>
                <a:spcPts val="1600"/>
              </a:spcBef>
              <a:spcAft>
                <a:spcPts val="1600"/>
              </a:spcAft>
              <a:buNone/>
            </a:pPr>
            <a:r>
              <a:rPr lang="fa-IR" dirty="0" smtClean="0">
                <a:cs typeface="B Nazanin" panose="00000400000000000000" pitchFamily="2" charset="-78"/>
              </a:rPr>
              <a:t>این موضوع در حوزه کیفیت سنجی تماس، جدید است و شاهد نرم افزار مشابه نیستیم.</a:t>
            </a:r>
          </a:p>
          <a:p>
            <a:pPr marL="0" lvl="0" indent="0" algn="r" rtl="1">
              <a:lnSpc>
                <a:spcPct val="100000"/>
              </a:lnSpc>
              <a:spcBef>
                <a:spcPts val="1600"/>
              </a:spcBef>
              <a:spcAft>
                <a:spcPts val="1600"/>
              </a:spcAft>
              <a:buNone/>
            </a:pPr>
            <a:r>
              <a:rPr lang="fa-IR" dirty="0" smtClean="0">
                <a:cs typeface="B Nazanin" panose="00000400000000000000" pitchFamily="2" charset="-78"/>
              </a:rPr>
              <a:t>در ادامه به راهکارها، ایده ها، و مراحل پیاده سازی این پروژه خواهیم پرداخت.</a:t>
            </a:r>
            <a:endParaRPr dirty="0">
              <a:cs typeface="B Nazanin" panose="00000400000000000000" pitchFamily="2" charset="-78"/>
            </a:endParaRPr>
          </a:p>
        </p:txBody>
      </p:sp>
      <p:sp>
        <p:nvSpPr>
          <p:cNvPr id="2" name="TextBox 1"/>
          <p:cNvSpPr txBox="1"/>
          <p:nvPr/>
        </p:nvSpPr>
        <p:spPr>
          <a:xfrm>
            <a:off x="4936435" y="1159565"/>
            <a:ext cx="3527840" cy="523220"/>
          </a:xfrm>
          <a:prstGeom prst="rect">
            <a:avLst/>
          </a:prstGeom>
          <a:solidFill>
            <a:srgbClr val="00284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r" rtl="1"/>
            <a:r>
              <a:rPr lang="fa-IR" sz="2800" dirty="0" smtClean="0">
                <a:cs typeface="B Nazanin" panose="00000400000000000000" pitchFamily="2" charset="-78"/>
              </a:rPr>
              <a:t>آشنایی با موضوع پروژه</a:t>
            </a:r>
            <a:endParaRPr lang="en-US" sz="2800" dirty="0">
              <a:cs typeface="B Nazanin" panose="00000400000000000000"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2"/>
        <p:cNvGrpSpPr/>
        <p:nvPr/>
      </p:nvGrpSpPr>
      <p:grpSpPr>
        <a:xfrm>
          <a:off x="0" y="0"/>
          <a:ext cx="0" cy="0"/>
          <a:chOff x="0" y="0"/>
          <a:chExt cx="0" cy="0"/>
        </a:xfrm>
      </p:grpSpPr>
      <p:sp>
        <p:nvSpPr>
          <p:cNvPr id="7" name="Google Shape;476;p27"/>
          <p:cNvSpPr txBox="1">
            <a:spLocks/>
          </p:cNvSpPr>
          <p:nvPr/>
        </p:nvSpPr>
        <p:spPr>
          <a:xfrm>
            <a:off x="5387009" y="1009712"/>
            <a:ext cx="342297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1" eaLnBrk="1" fontAlgn="auto" latinLnBrk="0" hangingPunct="1">
              <a:lnSpc>
                <a:spcPct val="100000"/>
              </a:lnSpc>
              <a:spcBef>
                <a:spcPts val="0"/>
              </a:spcBef>
              <a:spcAft>
                <a:spcPts val="0"/>
              </a:spcAft>
              <a:buClr>
                <a:srgbClr val="000000"/>
              </a:buClr>
              <a:buSzPts val="4800"/>
              <a:buFont typeface="Share Tech"/>
              <a:buNone/>
              <a:tabLst/>
              <a:defRPr/>
            </a:pPr>
            <a:r>
              <a:rPr kumimoji="0" lang="fa-IR" sz="4000" b="0" i="0" u="none" strike="noStrike" kern="0" cap="none" spc="0" normalizeH="0" baseline="0" noProof="0" dirty="0" smtClean="0">
                <a:ln>
                  <a:noFill/>
                </a:ln>
                <a:solidFill>
                  <a:srgbClr val="00CFCC"/>
                </a:solidFill>
                <a:effectLst/>
                <a:uLnTx/>
                <a:uFillTx/>
                <a:cs typeface="B Nazanin" panose="00000400000000000000" pitchFamily="2" charset="-78"/>
                <a:sym typeface="Share Tech"/>
              </a:rPr>
              <a:t>مرحله</a:t>
            </a:r>
            <a:r>
              <a:rPr kumimoji="0" lang="fa-IR" sz="4000" b="0" i="0" u="none" strike="noStrike" kern="0" cap="none" spc="0" normalizeH="0" noProof="0" dirty="0" smtClean="0">
                <a:ln>
                  <a:noFill/>
                </a:ln>
                <a:solidFill>
                  <a:srgbClr val="00CFCC"/>
                </a:solidFill>
                <a:effectLst/>
                <a:uLnTx/>
                <a:uFillTx/>
                <a:cs typeface="B Nazanin" panose="00000400000000000000" pitchFamily="2" charset="-78"/>
                <a:sym typeface="Share Tech"/>
              </a:rPr>
              <a:t> اول : تحقیق</a:t>
            </a:r>
            <a:endParaRPr kumimoji="0" lang="en" sz="4000" b="0" i="0" u="none" strike="noStrike" kern="0" cap="none" spc="0" normalizeH="0" baseline="0" noProof="0" dirty="0">
              <a:ln>
                <a:noFill/>
              </a:ln>
              <a:solidFill>
                <a:srgbClr val="00CFCC"/>
              </a:solidFill>
              <a:effectLst/>
              <a:uLnTx/>
              <a:uFillTx/>
              <a:cs typeface="B Nazanin" panose="00000400000000000000" pitchFamily="2" charset="-78"/>
              <a:sym typeface="Share Tech"/>
            </a:endParaRPr>
          </a:p>
        </p:txBody>
      </p:sp>
      <p:sp>
        <p:nvSpPr>
          <p:cNvPr id="8" name="Google Shape;481;p27"/>
          <p:cNvSpPr/>
          <p:nvPr/>
        </p:nvSpPr>
        <p:spPr>
          <a:xfrm>
            <a:off x="7809630" y="0"/>
            <a:ext cx="824100" cy="824100"/>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cxnSp>
        <p:nvCxnSpPr>
          <p:cNvPr id="9" name="Google Shape;484;p27"/>
          <p:cNvCxnSpPr>
            <a:stCxn id="8" idx="3"/>
            <a:endCxn id="7" idx="3"/>
          </p:cNvCxnSpPr>
          <p:nvPr/>
        </p:nvCxnSpPr>
        <p:spPr>
          <a:xfrm>
            <a:off x="8633730" y="412050"/>
            <a:ext cx="176249" cy="886562"/>
          </a:xfrm>
          <a:prstGeom prst="bentConnector3">
            <a:avLst>
              <a:gd name="adj1" fmla="val 229703"/>
            </a:avLst>
          </a:prstGeom>
          <a:noFill/>
          <a:ln w="9525" cap="flat" cmpd="sng">
            <a:solidFill>
              <a:srgbClr val="FFFFFF"/>
            </a:solidFill>
            <a:prstDash val="solid"/>
            <a:round/>
            <a:headEnd type="none" w="med" len="med"/>
            <a:tailEnd type="none" w="med" len="med"/>
          </a:ln>
        </p:spPr>
      </p:cxnSp>
      <p:sp>
        <p:nvSpPr>
          <p:cNvPr id="15" name="TextBox 14"/>
          <p:cNvSpPr txBox="1"/>
          <p:nvPr/>
        </p:nvSpPr>
        <p:spPr>
          <a:xfrm>
            <a:off x="324678" y="1773124"/>
            <a:ext cx="8485301" cy="2893100"/>
          </a:xfrm>
          <a:prstGeom prst="rect">
            <a:avLst/>
          </a:prstGeom>
          <a:noFill/>
        </p:spPr>
        <p:txBody>
          <a:bodyPr wrap="square" rtlCol="0">
            <a:spAutoFit/>
          </a:bodyPr>
          <a:lstStyle/>
          <a:p>
            <a:pPr algn="just" rtl="1"/>
            <a:r>
              <a:rPr lang="fa-IR" dirty="0" smtClean="0">
                <a:solidFill>
                  <a:schemeClr val="bg1"/>
                </a:solidFill>
                <a:cs typeface="B Nazanin" panose="00000400000000000000" pitchFamily="2" charset="-78"/>
              </a:rPr>
              <a:t>در فاز اول این پروژه ما شروع به تحقیق در رابطه با متغیر هایی که در کیفیت تماس نقش دارند کردیم. به دلیل وجود متغیر های زیاد در این حوزه، زمان نسبتا زیادی صرف پیدا کردن چند متغیر اصلی و کلیدی شد.</a:t>
            </a:r>
          </a:p>
          <a:p>
            <a:pPr algn="just" rtl="1"/>
            <a:endParaRPr lang="fa-IR" dirty="0">
              <a:solidFill>
                <a:schemeClr val="bg1"/>
              </a:solidFill>
              <a:cs typeface="B Nazanin" panose="00000400000000000000" pitchFamily="2" charset="-78"/>
            </a:endParaRPr>
          </a:p>
          <a:p>
            <a:pPr algn="just" rtl="1"/>
            <a:r>
              <a:rPr lang="fa-IR" dirty="0" smtClean="0">
                <a:solidFill>
                  <a:schemeClr val="bg1"/>
                </a:solidFill>
                <a:cs typeface="B Nazanin" panose="00000400000000000000" pitchFamily="2" charset="-78"/>
              </a:rPr>
              <a:t>فاز دوم تحقیقات در رابطه با ایجاد محیط توسعه زبان                       و همچین آموزش خود زبان بود که این مرحله هم زمانبر بود.</a:t>
            </a:r>
          </a:p>
          <a:p>
            <a:pPr algn="just" rtl="1"/>
            <a:endParaRPr lang="fa-IR" dirty="0">
              <a:solidFill>
                <a:schemeClr val="bg1"/>
              </a:solidFill>
              <a:cs typeface="B Nazanin" panose="00000400000000000000" pitchFamily="2" charset="-78"/>
            </a:endParaRPr>
          </a:p>
          <a:p>
            <a:pPr algn="just" rtl="1"/>
            <a:r>
              <a:rPr lang="fa-IR" dirty="0" smtClean="0">
                <a:solidFill>
                  <a:schemeClr val="bg1"/>
                </a:solidFill>
                <a:cs typeface="B Nazanin" panose="00000400000000000000" pitchFamily="2" charset="-78"/>
              </a:rPr>
              <a:t>در تحقیقات به پارامتر هایی مانند </a:t>
            </a:r>
            <a:r>
              <a:rPr lang="en-US" dirty="0">
                <a:solidFill>
                  <a:schemeClr val="bg1"/>
                </a:solidFill>
                <a:cs typeface="B Nazanin" panose="00000400000000000000" pitchFamily="2" charset="-78"/>
              </a:rPr>
              <a:t>POLQA, </a:t>
            </a:r>
            <a:r>
              <a:rPr lang="en-US" dirty="0" smtClean="0">
                <a:solidFill>
                  <a:schemeClr val="bg1"/>
                </a:solidFill>
                <a:cs typeface="B Nazanin" panose="00000400000000000000" pitchFamily="2" charset="-78"/>
              </a:rPr>
              <a:t>PESQ</a:t>
            </a:r>
            <a:r>
              <a:rPr lang="fa-IR" dirty="0" smtClean="0">
                <a:solidFill>
                  <a:schemeClr val="bg1"/>
                </a:solidFill>
                <a:cs typeface="B Nazanin" panose="00000400000000000000" pitchFamily="2" charset="-78"/>
              </a:rPr>
              <a:t> برخورد کردیم که به دلیل پیچیدگی خیلی بالا ، کتابخانه ای برای آنها طراحی نشده است.</a:t>
            </a:r>
          </a:p>
          <a:p>
            <a:pPr algn="just" rtl="1"/>
            <a:r>
              <a:rPr lang="fa-IR" dirty="0" smtClean="0">
                <a:solidFill>
                  <a:schemeClr val="bg1"/>
                </a:solidFill>
                <a:cs typeface="B Nazanin" panose="00000400000000000000" pitchFamily="2" charset="-78"/>
              </a:rPr>
              <a:t>سپس این ایده خلاقانه را مد نظر قرار دادیم که با ضبط قسمتی از صدای تماس ، با استفاده از کتابخانه های سوم شخص به تحلیل کیفیت این صدا بپردازیم اما مشکلی اساسی صد راه شد و آن این بود که در اندوید های ورژن جدید به دلیل ویژگی های امنیتی، قابلیت ضبط صدای مکالمه حذف شده است.</a:t>
            </a:r>
          </a:p>
          <a:p>
            <a:pPr algn="just" rtl="1"/>
            <a:r>
              <a:rPr lang="fa-IR" dirty="0" smtClean="0">
                <a:solidFill>
                  <a:schemeClr val="bg1"/>
                </a:solidFill>
                <a:cs typeface="B Nazanin" panose="00000400000000000000" pitchFamily="2" charset="-78"/>
              </a:rPr>
              <a:t>پس از آن با مشورت با استاد درس و کمک مدرسین محترم به سراغ تحقیق در مورد پارامتر هایی رفتیم که به طور غیر مستقیم روی کیفیت شبکه تاثیر گذار هستند.</a:t>
            </a:r>
          </a:p>
          <a:p>
            <a:pPr algn="just" rtl="1"/>
            <a:endParaRPr lang="fa-IR" dirty="0" smtClean="0">
              <a:solidFill>
                <a:schemeClr val="bg1"/>
              </a:solidFill>
              <a:cs typeface="B Nazanin" panose="00000400000000000000" pitchFamily="2" charset="-78"/>
            </a:endParaRPr>
          </a:p>
          <a:p>
            <a:pPr algn="just" rtl="1"/>
            <a:r>
              <a:rPr lang="fa-IR" dirty="0" smtClean="0">
                <a:solidFill>
                  <a:schemeClr val="bg1"/>
                </a:solidFill>
                <a:cs typeface="B Nazanin" panose="00000400000000000000" pitchFamily="2" charset="-78"/>
              </a:rPr>
              <a:t>پس از موفقیت در اجرای پروژه فاز جدیدی آغاز شد که به دلیل مشکلات و نتایج آزمایشات بود؛ زیرا پس از هر آزمایش مفاهیم جدید در ذهن شکل میگرفت که برای شفاف سازی نیاز به جستجو داشت.</a:t>
            </a:r>
            <a:endParaRPr lang="fa-IR" dirty="0">
              <a:solidFill>
                <a:schemeClr val="bg1"/>
              </a:solidFill>
              <a:cs typeface="B Nazanin" panose="00000400000000000000" pitchFamily="2" charset="-78"/>
            </a:endParaRPr>
          </a:p>
        </p:txBody>
      </p:sp>
      <p:pic>
        <p:nvPicPr>
          <p:cNvPr id="1028" name="Picture 4" descr="Kotlin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893" y="2284801"/>
            <a:ext cx="1056999" cy="5285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1" name="Google Shape;497;p27"/>
          <p:cNvGrpSpPr/>
          <p:nvPr/>
        </p:nvGrpSpPr>
        <p:grpSpPr>
          <a:xfrm>
            <a:off x="7929771" y="121893"/>
            <a:ext cx="583817" cy="580314"/>
            <a:chOff x="3541011" y="3367320"/>
            <a:chExt cx="348257" cy="346188"/>
          </a:xfrm>
        </p:grpSpPr>
        <p:sp>
          <p:nvSpPr>
            <p:cNvPr id="22"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1857;p61"/>
          <p:cNvSpPr/>
          <p:nvPr/>
        </p:nvSpPr>
        <p:spPr>
          <a:xfrm>
            <a:off x="5081869" y="1076086"/>
            <a:ext cx="603314" cy="567184"/>
          </a:xfrm>
          <a:custGeom>
            <a:avLst/>
            <a:gdLst/>
            <a:ahLst/>
            <a:cxnLst/>
            <a:rect l="l" t="t" r="r" b="b"/>
            <a:pathLst>
              <a:path w="9419" h="9428" extrusionOk="0">
                <a:moveTo>
                  <a:pt x="6938" y="1115"/>
                </a:moveTo>
                <a:cubicBezTo>
                  <a:pt x="7280" y="1115"/>
                  <a:pt x="7617" y="1256"/>
                  <a:pt x="7883" y="1510"/>
                </a:cubicBezTo>
                <a:cubicBezTo>
                  <a:pt x="8156" y="1772"/>
                  <a:pt x="8287" y="2165"/>
                  <a:pt x="8275" y="2534"/>
                </a:cubicBezTo>
                <a:lnTo>
                  <a:pt x="6859" y="1117"/>
                </a:lnTo>
                <a:cubicBezTo>
                  <a:pt x="6885" y="1115"/>
                  <a:pt x="6912" y="1115"/>
                  <a:pt x="6938" y="1115"/>
                </a:cubicBezTo>
                <a:close/>
                <a:moveTo>
                  <a:pt x="4799" y="2903"/>
                </a:moveTo>
                <a:lnTo>
                  <a:pt x="4954" y="3058"/>
                </a:lnTo>
                <a:lnTo>
                  <a:pt x="6335" y="4439"/>
                </a:lnTo>
                <a:lnTo>
                  <a:pt x="6490" y="4582"/>
                </a:lnTo>
                <a:lnTo>
                  <a:pt x="6311" y="4760"/>
                </a:lnTo>
                <a:lnTo>
                  <a:pt x="4620" y="3082"/>
                </a:lnTo>
                <a:lnTo>
                  <a:pt x="4799" y="2903"/>
                </a:lnTo>
                <a:close/>
                <a:moveTo>
                  <a:pt x="751" y="7856"/>
                </a:moveTo>
                <a:lnTo>
                  <a:pt x="1525" y="8630"/>
                </a:lnTo>
                <a:lnTo>
                  <a:pt x="1156" y="9011"/>
                </a:lnTo>
                <a:lnTo>
                  <a:pt x="382" y="8237"/>
                </a:lnTo>
                <a:lnTo>
                  <a:pt x="751" y="7856"/>
                </a:lnTo>
                <a:close/>
                <a:moveTo>
                  <a:pt x="5668" y="1"/>
                </a:moveTo>
                <a:cubicBezTo>
                  <a:pt x="5623" y="1"/>
                  <a:pt x="5579" y="16"/>
                  <a:pt x="5549" y="46"/>
                </a:cubicBezTo>
                <a:lnTo>
                  <a:pt x="5073" y="522"/>
                </a:lnTo>
                <a:cubicBezTo>
                  <a:pt x="5013" y="581"/>
                  <a:pt x="5013" y="700"/>
                  <a:pt x="5073" y="760"/>
                </a:cubicBezTo>
                <a:cubicBezTo>
                  <a:pt x="5102" y="790"/>
                  <a:pt x="5147" y="805"/>
                  <a:pt x="5192" y="805"/>
                </a:cubicBezTo>
                <a:cubicBezTo>
                  <a:pt x="5236" y="805"/>
                  <a:pt x="5281" y="790"/>
                  <a:pt x="5311" y="760"/>
                </a:cubicBezTo>
                <a:lnTo>
                  <a:pt x="5668" y="403"/>
                </a:lnTo>
                <a:lnTo>
                  <a:pt x="9014" y="3760"/>
                </a:lnTo>
                <a:lnTo>
                  <a:pt x="8549" y="4213"/>
                </a:lnTo>
                <a:cubicBezTo>
                  <a:pt x="8287" y="4487"/>
                  <a:pt x="7942" y="4618"/>
                  <a:pt x="7573" y="4618"/>
                </a:cubicBezTo>
                <a:cubicBezTo>
                  <a:pt x="7204" y="4618"/>
                  <a:pt x="6859" y="4475"/>
                  <a:pt x="6585" y="4213"/>
                </a:cubicBezTo>
                <a:lnTo>
                  <a:pt x="5906" y="3534"/>
                </a:lnTo>
                <a:lnTo>
                  <a:pt x="5216" y="2844"/>
                </a:lnTo>
                <a:cubicBezTo>
                  <a:pt x="4799" y="2427"/>
                  <a:pt x="4704" y="1796"/>
                  <a:pt x="4954" y="1260"/>
                </a:cubicBezTo>
                <a:cubicBezTo>
                  <a:pt x="5001" y="1165"/>
                  <a:pt x="4954" y="1081"/>
                  <a:pt x="4882" y="1034"/>
                </a:cubicBezTo>
                <a:cubicBezTo>
                  <a:pt x="4856" y="1020"/>
                  <a:pt x="4830" y="1015"/>
                  <a:pt x="4806" y="1015"/>
                </a:cubicBezTo>
                <a:cubicBezTo>
                  <a:pt x="4743" y="1015"/>
                  <a:pt x="4690" y="1054"/>
                  <a:pt x="4656" y="1105"/>
                </a:cubicBezTo>
                <a:cubicBezTo>
                  <a:pt x="4418" y="1593"/>
                  <a:pt x="4430" y="2165"/>
                  <a:pt x="4668" y="2629"/>
                </a:cubicBezTo>
                <a:lnTo>
                  <a:pt x="4299" y="2998"/>
                </a:lnTo>
                <a:cubicBezTo>
                  <a:pt x="4263" y="3022"/>
                  <a:pt x="4251" y="3070"/>
                  <a:pt x="4251" y="3117"/>
                </a:cubicBezTo>
                <a:cubicBezTo>
                  <a:pt x="4251" y="3165"/>
                  <a:pt x="4263" y="3201"/>
                  <a:pt x="4299" y="3236"/>
                </a:cubicBezTo>
                <a:lnTo>
                  <a:pt x="4442" y="3379"/>
                </a:lnTo>
                <a:lnTo>
                  <a:pt x="489" y="7344"/>
                </a:lnTo>
                <a:cubicBezTo>
                  <a:pt x="453" y="7368"/>
                  <a:pt x="441" y="7416"/>
                  <a:pt x="441" y="7463"/>
                </a:cubicBezTo>
                <a:cubicBezTo>
                  <a:pt x="441" y="7511"/>
                  <a:pt x="453" y="7547"/>
                  <a:pt x="489" y="7582"/>
                </a:cubicBezTo>
                <a:lnTo>
                  <a:pt x="548" y="7642"/>
                </a:lnTo>
                <a:lnTo>
                  <a:pt x="60" y="8130"/>
                </a:lnTo>
                <a:cubicBezTo>
                  <a:pt x="1" y="8189"/>
                  <a:pt x="1" y="8309"/>
                  <a:pt x="60" y="8368"/>
                </a:cubicBezTo>
                <a:lnTo>
                  <a:pt x="1072" y="9380"/>
                </a:lnTo>
                <a:cubicBezTo>
                  <a:pt x="1096" y="9416"/>
                  <a:pt x="1144" y="9428"/>
                  <a:pt x="1191" y="9428"/>
                </a:cubicBezTo>
                <a:cubicBezTo>
                  <a:pt x="1227" y="9428"/>
                  <a:pt x="1275" y="9404"/>
                  <a:pt x="1310" y="9380"/>
                </a:cubicBezTo>
                <a:lnTo>
                  <a:pt x="1798" y="8892"/>
                </a:lnTo>
                <a:lnTo>
                  <a:pt x="1858" y="8951"/>
                </a:lnTo>
                <a:cubicBezTo>
                  <a:pt x="1882" y="8975"/>
                  <a:pt x="1929" y="8987"/>
                  <a:pt x="1977" y="8987"/>
                </a:cubicBezTo>
                <a:cubicBezTo>
                  <a:pt x="2025" y="8987"/>
                  <a:pt x="2060" y="8975"/>
                  <a:pt x="2096" y="8951"/>
                </a:cubicBezTo>
                <a:lnTo>
                  <a:pt x="3251" y="7785"/>
                </a:lnTo>
                <a:cubicBezTo>
                  <a:pt x="3311" y="7725"/>
                  <a:pt x="3311" y="7606"/>
                  <a:pt x="3251" y="7547"/>
                </a:cubicBezTo>
                <a:cubicBezTo>
                  <a:pt x="3221" y="7517"/>
                  <a:pt x="3177" y="7502"/>
                  <a:pt x="3132" y="7502"/>
                </a:cubicBezTo>
                <a:cubicBezTo>
                  <a:pt x="3087" y="7502"/>
                  <a:pt x="3043" y="7517"/>
                  <a:pt x="3013" y="7547"/>
                </a:cubicBezTo>
                <a:lnTo>
                  <a:pt x="1977" y="8594"/>
                </a:lnTo>
                <a:lnTo>
                  <a:pt x="1918" y="8535"/>
                </a:lnTo>
                <a:lnTo>
                  <a:pt x="905" y="7523"/>
                </a:lnTo>
                <a:lnTo>
                  <a:pt x="846" y="7463"/>
                </a:lnTo>
                <a:lnTo>
                  <a:pt x="4680" y="3617"/>
                </a:lnTo>
                <a:lnTo>
                  <a:pt x="5835" y="4772"/>
                </a:lnTo>
                <a:lnTo>
                  <a:pt x="3489" y="7106"/>
                </a:lnTo>
                <a:cubicBezTo>
                  <a:pt x="3430" y="7166"/>
                  <a:pt x="3430" y="7285"/>
                  <a:pt x="3489" y="7344"/>
                </a:cubicBezTo>
                <a:cubicBezTo>
                  <a:pt x="3525" y="7368"/>
                  <a:pt x="3572" y="7392"/>
                  <a:pt x="3608" y="7392"/>
                </a:cubicBezTo>
                <a:cubicBezTo>
                  <a:pt x="3656" y="7392"/>
                  <a:pt x="3703" y="7368"/>
                  <a:pt x="3727" y="7344"/>
                </a:cubicBezTo>
                <a:lnTo>
                  <a:pt x="6073" y="5010"/>
                </a:lnTo>
                <a:lnTo>
                  <a:pt x="6216" y="5153"/>
                </a:lnTo>
                <a:cubicBezTo>
                  <a:pt x="6251" y="5189"/>
                  <a:pt x="6287" y="5201"/>
                  <a:pt x="6335" y="5201"/>
                </a:cubicBezTo>
                <a:cubicBezTo>
                  <a:pt x="6382" y="5201"/>
                  <a:pt x="6430" y="5189"/>
                  <a:pt x="6454" y="5153"/>
                </a:cubicBezTo>
                <a:lnTo>
                  <a:pt x="6811" y="4796"/>
                </a:lnTo>
                <a:cubicBezTo>
                  <a:pt x="7049" y="4915"/>
                  <a:pt x="7323" y="4975"/>
                  <a:pt x="7585" y="4975"/>
                </a:cubicBezTo>
                <a:cubicBezTo>
                  <a:pt x="8049" y="4975"/>
                  <a:pt x="8478" y="4796"/>
                  <a:pt x="8811" y="4475"/>
                </a:cubicBezTo>
                <a:lnTo>
                  <a:pt x="9383" y="3891"/>
                </a:lnTo>
                <a:cubicBezTo>
                  <a:pt x="9418" y="3784"/>
                  <a:pt x="9418" y="3677"/>
                  <a:pt x="9359" y="3617"/>
                </a:cubicBezTo>
                <a:lnTo>
                  <a:pt x="8573" y="2832"/>
                </a:lnTo>
                <a:cubicBezTo>
                  <a:pt x="8704" y="2272"/>
                  <a:pt x="8537" y="1689"/>
                  <a:pt x="8121" y="1284"/>
                </a:cubicBezTo>
                <a:cubicBezTo>
                  <a:pt x="7809" y="972"/>
                  <a:pt x="7384" y="795"/>
                  <a:pt x="6956" y="795"/>
                </a:cubicBezTo>
                <a:cubicBezTo>
                  <a:pt x="6827" y="795"/>
                  <a:pt x="6699" y="810"/>
                  <a:pt x="6573" y="843"/>
                </a:cubicBezTo>
                <a:lnTo>
                  <a:pt x="5787" y="46"/>
                </a:lnTo>
                <a:cubicBezTo>
                  <a:pt x="5757" y="16"/>
                  <a:pt x="5713" y="1"/>
                  <a:pt x="5668" y="1"/>
                </a:cubicBezTo>
                <a:close/>
              </a:path>
            </a:pathLst>
          </a:cu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638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478;p27"/>
          <p:cNvSpPr txBox="1">
            <a:spLocks noGrp="1"/>
          </p:cNvSpPr>
          <p:nvPr/>
        </p:nvSpPr>
        <p:spPr>
          <a:xfrm>
            <a:off x="5227982" y="981732"/>
            <a:ext cx="3604801"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1" eaLnBrk="1" fontAlgn="auto" latinLnBrk="0" hangingPunct="1">
              <a:lnSpc>
                <a:spcPct val="100000"/>
              </a:lnSpc>
              <a:spcBef>
                <a:spcPts val="0"/>
              </a:spcBef>
              <a:spcAft>
                <a:spcPts val="0"/>
              </a:spcAft>
              <a:buClr>
                <a:srgbClr val="000000"/>
              </a:buClr>
              <a:buSzPts val="4800"/>
              <a:buFont typeface="Share Tech"/>
              <a:buNone/>
              <a:tabLst/>
              <a:defRPr/>
            </a:pPr>
            <a:r>
              <a:rPr kumimoji="0" lang="fa-IR" sz="2800" b="0" i="0" u="none" strike="noStrike" kern="0" cap="none" spc="0" normalizeH="0" baseline="0" noProof="0" dirty="0" smtClean="0">
                <a:ln>
                  <a:noFill/>
                </a:ln>
                <a:solidFill>
                  <a:srgbClr val="FF9973"/>
                </a:solidFill>
                <a:effectLst/>
                <a:uLnTx/>
                <a:uFillTx/>
                <a:cs typeface="B Nazanin" panose="00000400000000000000" pitchFamily="2" charset="-78"/>
                <a:sym typeface="Share Tech"/>
              </a:rPr>
              <a:t>مرحله</a:t>
            </a:r>
            <a:r>
              <a:rPr kumimoji="0" lang="fa-IR" sz="2800" b="0" i="0" u="none" strike="noStrike" kern="0" cap="none" spc="0" normalizeH="0" noProof="0" dirty="0" smtClean="0">
                <a:ln>
                  <a:noFill/>
                </a:ln>
                <a:solidFill>
                  <a:srgbClr val="FF9973"/>
                </a:solidFill>
                <a:effectLst/>
                <a:uLnTx/>
                <a:uFillTx/>
                <a:cs typeface="B Nazanin" panose="00000400000000000000" pitchFamily="2" charset="-78"/>
                <a:sym typeface="Share Tech"/>
              </a:rPr>
              <a:t> دوم : نسخه اولیه برنامه</a:t>
            </a:r>
            <a:endParaRPr kumimoji="0" sz="2800" b="0" i="0" u="none" strike="noStrike" kern="0" cap="none" spc="0" normalizeH="0" baseline="0" noProof="0" dirty="0">
              <a:ln>
                <a:noFill/>
              </a:ln>
              <a:solidFill>
                <a:srgbClr val="FF9973"/>
              </a:solidFill>
              <a:effectLst/>
              <a:uLnTx/>
              <a:uFillTx/>
              <a:cs typeface="B Nazanin" panose="00000400000000000000" pitchFamily="2" charset="-78"/>
              <a:sym typeface="Share Tech"/>
            </a:endParaRPr>
          </a:p>
        </p:txBody>
      </p:sp>
      <p:sp>
        <p:nvSpPr>
          <p:cNvPr id="14" name="Google Shape;482;p27"/>
          <p:cNvSpPr/>
          <p:nvPr/>
        </p:nvSpPr>
        <p:spPr>
          <a:xfrm>
            <a:off x="7889414" y="0"/>
            <a:ext cx="824100" cy="824100"/>
          </a:xfrm>
          <a:prstGeom prst="rect">
            <a:avLst/>
          </a:prstGeom>
          <a:solidFill>
            <a:srgbClr val="FF99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 name="Google Shape;485;p27"/>
          <p:cNvCxnSpPr>
            <a:stCxn id="14" idx="3"/>
            <a:endCxn id="13" idx="3"/>
          </p:cNvCxnSpPr>
          <p:nvPr/>
        </p:nvCxnSpPr>
        <p:spPr>
          <a:xfrm>
            <a:off x="8713514" y="412050"/>
            <a:ext cx="119269" cy="858582"/>
          </a:xfrm>
          <a:prstGeom prst="bentConnector3">
            <a:avLst>
              <a:gd name="adj1" fmla="val 291668"/>
            </a:avLst>
          </a:prstGeom>
          <a:noFill/>
          <a:ln w="9525" cap="flat" cmpd="sng">
            <a:solidFill>
              <a:srgbClr val="FFFFFF"/>
            </a:solidFill>
            <a:prstDash val="solid"/>
            <a:round/>
            <a:headEnd type="none" w="med" len="med"/>
            <a:tailEnd type="none" w="med" len="med"/>
          </a:ln>
        </p:spPr>
      </p:cxnSp>
      <p:grpSp>
        <p:nvGrpSpPr>
          <p:cNvPr id="16" name="Google Shape;490;p27"/>
          <p:cNvGrpSpPr/>
          <p:nvPr/>
        </p:nvGrpSpPr>
        <p:grpSpPr>
          <a:xfrm>
            <a:off x="8022145" y="121903"/>
            <a:ext cx="577210" cy="580283"/>
            <a:chOff x="3095745" y="3805393"/>
            <a:chExt cx="352840" cy="354718"/>
          </a:xfrm>
        </p:grpSpPr>
        <p:sp>
          <p:nvSpPr>
            <p:cNvPr id="17"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9" name="TextBox 28"/>
          <p:cNvSpPr txBox="1"/>
          <p:nvPr/>
        </p:nvSpPr>
        <p:spPr>
          <a:xfrm>
            <a:off x="2670312" y="1524349"/>
            <a:ext cx="6162471" cy="2462213"/>
          </a:xfrm>
          <a:prstGeom prst="rect">
            <a:avLst/>
          </a:prstGeom>
          <a:noFill/>
        </p:spPr>
        <p:txBody>
          <a:bodyPr wrap="square" rtlCol="0">
            <a:spAutoFit/>
          </a:bodyPr>
          <a:lstStyle/>
          <a:p>
            <a:pPr algn="r" rtl="1"/>
            <a:r>
              <a:rPr lang="fa-IR" dirty="0" smtClean="0">
                <a:solidFill>
                  <a:schemeClr val="bg1"/>
                </a:solidFill>
                <a:cs typeface="B Nazanin" panose="00000400000000000000" pitchFamily="2" charset="-78"/>
              </a:rPr>
              <a:t>پس از چندین مرحله آزمایش، نسخه اولیه برنامه آماده شد. در این مرحله موارد مطرح شده در خواسته های پروژه پیاده سازی شده بود.</a:t>
            </a:r>
          </a:p>
          <a:p>
            <a:pPr algn="r" rtl="1"/>
            <a:r>
              <a:rPr lang="fa-IR" dirty="0" smtClean="0">
                <a:solidFill>
                  <a:schemeClr val="bg1"/>
                </a:solidFill>
                <a:cs typeface="B Nazanin" panose="00000400000000000000" pitchFamily="2" charset="-78"/>
              </a:rPr>
              <a:t>در این نسخه کیفیت تماس توسط پارامتر های زیر تعین میگردد:</a:t>
            </a:r>
          </a:p>
          <a:p>
            <a:pPr algn="r" rtl="1"/>
            <a:endParaRPr lang="fa-IR"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RSRP</a:t>
            </a:r>
            <a:r>
              <a:rPr lang="fa-IR" dirty="0" smtClean="0">
                <a:solidFill>
                  <a:schemeClr val="bg1"/>
                </a:solidFill>
                <a:cs typeface="B Nazanin" panose="00000400000000000000" pitchFamily="2" charset="-78"/>
              </a:rPr>
              <a:t> : قدرت </a:t>
            </a:r>
            <a:r>
              <a:rPr lang="fa-IR" dirty="0">
                <a:solidFill>
                  <a:schemeClr val="bg1"/>
                </a:solidFill>
                <a:cs typeface="B Nazanin" panose="00000400000000000000" pitchFamily="2" charset="-78"/>
              </a:rPr>
              <a:t>سیگنال دریافت شده منبع</a:t>
            </a:r>
            <a:endParaRPr lang="en-US"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RSRQ</a:t>
            </a:r>
            <a:r>
              <a:rPr lang="fa-IR" dirty="0" smtClean="0">
                <a:solidFill>
                  <a:schemeClr val="bg1"/>
                </a:solidFill>
                <a:cs typeface="B Nazanin" panose="00000400000000000000" pitchFamily="2" charset="-78"/>
              </a:rPr>
              <a:t> : </a:t>
            </a:r>
            <a:r>
              <a:rPr lang="fa-IR" dirty="0">
                <a:solidFill>
                  <a:schemeClr val="bg1"/>
                </a:solidFill>
                <a:cs typeface="B Nazanin" panose="00000400000000000000" pitchFamily="2" charset="-78"/>
              </a:rPr>
              <a:t>کیفیت سیگنال دریافت شده منبع</a:t>
            </a:r>
            <a:endParaRPr lang="en-US"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RSSI</a:t>
            </a:r>
            <a:r>
              <a:rPr lang="fa-IR" dirty="0" smtClean="0">
                <a:solidFill>
                  <a:schemeClr val="bg1"/>
                </a:solidFill>
                <a:cs typeface="B Nazanin" panose="00000400000000000000" pitchFamily="2" charset="-78"/>
              </a:rPr>
              <a:t> : </a:t>
            </a:r>
            <a:r>
              <a:rPr lang="fa-IR" dirty="0">
                <a:solidFill>
                  <a:schemeClr val="bg1"/>
                </a:solidFill>
                <a:cs typeface="B Nazanin" panose="00000400000000000000" pitchFamily="2" charset="-78"/>
              </a:rPr>
              <a:t>شاخص قدرت </a:t>
            </a:r>
            <a:r>
              <a:rPr lang="fa-IR" dirty="0" smtClean="0">
                <a:solidFill>
                  <a:schemeClr val="bg1"/>
                </a:solidFill>
                <a:cs typeface="B Nazanin" panose="00000400000000000000" pitchFamily="2" charset="-78"/>
              </a:rPr>
              <a:t>سیگنال</a:t>
            </a:r>
            <a:endParaRPr lang="en-US"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SNR</a:t>
            </a:r>
            <a:r>
              <a:rPr lang="fa-IR" dirty="0" smtClean="0">
                <a:solidFill>
                  <a:schemeClr val="bg1"/>
                </a:solidFill>
                <a:cs typeface="B Nazanin" panose="00000400000000000000" pitchFamily="2" charset="-78"/>
              </a:rPr>
              <a:t> : </a:t>
            </a:r>
            <a:r>
              <a:rPr lang="fa-IR" dirty="0">
                <a:solidFill>
                  <a:schemeClr val="bg1"/>
                </a:solidFill>
                <a:cs typeface="B Nazanin" panose="00000400000000000000" pitchFamily="2" charset="-78"/>
              </a:rPr>
              <a:t>سیگنال به نویز سیگنال منبع</a:t>
            </a:r>
            <a:endParaRPr lang="en-US"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Signal Strength Level</a:t>
            </a:r>
            <a:r>
              <a:rPr lang="fa-IR" dirty="0" smtClean="0">
                <a:solidFill>
                  <a:schemeClr val="bg1"/>
                </a:solidFill>
                <a:cs typeface="B Nazanin" panose="00000400000000000000" pitchFamily="2" charset="-78"/>
              </a:rPr>
              <a:t> : قدرت سیگنال نرمالایز شده در چهار حالت(</a:t>
            </a:r>
            <a:r>
              <a:rPr lang="en-US" sz="1050" dirty="0" err="1" smtClean="0">
                <a:solidFill>
                  <a:schemeClr val="bg1"/>
                </a:solidFill>
                <a:cs typeface="B Nazanin" panose="00000400000000000000" pitchFamily="2" charset="-78"/>
              </a:rPr>
              <a:t>poor,moderate,good,unknown</a:t>
            </a:r>
            <a:r>
              <a:rPr lang="fa-IR" dirty="0" smtClean="0">
                <a:solidFill>
                  <a:schemeClr val="bg1"/>
                </a:solidFill>
                <a:cs typeface="B Nazanin" panose="00000400000000000000" pitchFamily="2" charset="-78"/>
              </a:rPr>
              <a:t>)</a:t>
            </a:r>
            <a:endParaRPr lang="en-US" dirty="0" smtClean="0">
              <a:solidFill>
                <a:schemeClr val="bg1"/>
              </a:solidFill>
              <a:cs typeface="B Nazanin" panose="00000400000000000000" pitchFamily="2" charset="-78"/>
            </a:endParaRPr>
          </a:p>
          <a:p>
            <a:pPr algn="r" rtl="1"/>
            <a:r>
              <a:rPr lang="en-US" dirty="0" smtClean="0">
                <a:solidFill>
                  <a:schemeClr val="bg1"/>
                </a:solidFill>
                <a:cs typeface="B Nazanin" panose="00000400000000000000" pitchFamily="2" charset="-78"/>
              </a:rPr>
              <a:t>Total Call Quality</a:t>
            </a:r>
            <a:r>
              <a:rPr lang="fa-IR" dirty="0" smtClean="0">
                <a:solidFill>
                  <a:schemeClr val="bg1"/>
                </a:solidFill>
                <a:cs typeface="B Nazanin" panose="00000400000000000000" pitchFamily="2" charset="-78"/>
              </a:rPr>
              <a:t>: یک فرمول کیفی وزن دار که نتیجه جستجو و تحقیق بوده و برای هر دو نسل </a:t>
            </a:r>
            <a:r>
              <a:rPr lang="en-US" dirty="0" smtClean="0">
                <a:solidFill>
                  <a:schemeClr val="bg1"/>
                </a:solidFill>
                <a:cs typeface="B Nazanin" panose="00000400000000000000" pitchFamily="2" charset="-78"/>
              </a:rPr>
              <a:t>4G</a:t>
            </a:r>
            <a:r>
              <a:rPr lang="fa-IR" dirty="0" smtClean="0">
                <a:solidFill>
                  <a:schemeClr val="bg1"/>
                </a:solidFill>
                <a:cs typeface="B Nazanin" panose="00000400000000000000" pitchFamily="2" charset="-78"/>
              </a:rPr>
              <a:t> و </a:t>
            </a:r>
            <a:r>
              <a:rPr lang="en-US" dirty="0" smtClean="0">
                <a:solidFill>
                  <a:schemeClr val="bg1"/>
                </a:solidFill>
                <a:cs typeface="B Nazanin" panose="00000400000000000000" pitchFamily="2" charset="-78"/>
              </a:rPr>
              <a:t>5G</a:t>
            </a:r>
            <a:r>
              <a:rPr lang="fa-IR" dirty="0" smtClean="0">
                <a:solidFill>
                  <a:schemeClr val="bg1"/>
                </a:solidFill>
                <a:cs typeface="B Nazanin" panose="00000400000000000000" pitchFamily="2" charset="-78"/>
              </a:rPr>
              <a:t> پیاده سازی شده است(بخش </a:t>
            </a:r>
            <a:r>
              <a:rPr lang="en-US" dirty="0" smtClean="0">
                <a:solidFill>
                  <a:schemeClr val="bg1"/>
                </a:solidFill>
                <a:cs typeface="B Nazanin" panose="00000400000000000000" pitchFamily="2" charset="-78"/>
              </a:rPr>
              <a:t>5G</a:t>
            </a:r>
            <a:r>
              <a:rPr lang="fa-IR" dirty="0" smtClean="0">
                <a:solidFill>
                  <a:schemeClr val="bg1"/>
                </a:solidFill>
                <a:cs typeface="B Nazanin" panose="00000400000000000000" pitchFamily="2" charset="-78"/>
              </a:rPr>
              <a:t> امتیازی است). تصویر این دو فرمول را در زیر میبینیم:</a:t>
            </a:r>
            <a:endParaRPr lang="en-US" dirty="0">
              <a:solidFill>
                <a:schemeClr val="bg1"/>
              </a:solidFill>
              <a:cs typeface="B Nazanin" panose="00000400000000000000" pitchFamily="2" charset="-78"/>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73" y="551817"/>
            <a:ext cx="1843408" cy="3992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74" y="3986562"/>
            <a:ext cx="4194313" cy="1066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3" name="Google Shape;8625;p54"/>
          <p:cNvGrpSpPr/>
          <p:nvPr/>
        </p:nvGrpSpPr>
        <p:grpSpPr>
          <a:xfrm>
            <a:off x="3751120" y="1097504"/>
            <a:ext cx="1616964" cy="346256"/>
            <a:chOff x="1808063" y="4294338"/>
            <a:chExt cx="3370782" cy="721817"/>
          </a:xfrm>
        </p:grpSpPr>
        <p:sp>
          <p:nvSpPr>
            <p:cNvPr id="34" name="Google Shape;8626;p54"/>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27;p54"/>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28;p54"/>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29;p54"/>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30;p54"/>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31;p54"/>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32;p54"/>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33;p54"/>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34;p54"/>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35;p54"/>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3525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80;p27"/>
          <p:cNvSpPr txBox="1">
            <a:spLocks/>
          </p:cNvSpPr>
          <p:nvPr/>
        </p:nvSpPr>
        <p:spPr>
          <a:xfrm>
            <a:off x="5691809" y="1186804"/>
            <a:ext cx="3094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r" defTabSz="914400" rtl="1" eaLnBrk="1" fontAlgn="auto" latinLnBrk="0" hangingPunct="1">
              <a:lnSpc>
                <a:spcPct val="100000"/>
              </a:lnSpc>
              <a:spcBef>
                <a:spcPts val="0"/>
              </a:spcBef>
              <a:spcAft>
                <a:spcPts val="0"/>
              </a:spcAft>
              <a:buClr>
                <a:srgbClr val="000000"/>
              </a:buClr>
              <a:buSzPts val="4800"/>
              <a:buFont typeface="Share Tech"/>
              <a:buNone/>
              <a:tabLst/>
              <a:defRPr/>
            </a:pPr>
            <a:r>
              <a:rPr kumimoji="0" lang="fa-IR" sz="3600" b="0" i="0" u="none" strike="noStrike" kern="0" cap="none" spc="0" normalizeH="0" baseline="0" noProof="0" dirty="0" smtClean="0">
                <a:ln>
                  <a:noFill/>
                </a:ln>
                <a:solidFill>
                  <a:srgbClr val="E898AC"/>
                </a:solidFill>
                <a:effectLst/>
                <a:uLnTx/>
                <a:uFillTx/>
                <a:cs typeface="B Nazanin" panose="00000400000000000000" pitchFamily="2" charset="-78"/>
                <a:sym typeface="Share Tech"/>
              </a:rPr>
              <a:t>مرحله</a:t>
            </a:r>
            <a:r>
              <a:rPr kumimoji="0" lang="fa-IR" sz="3600" b="0" i="0" u="none" strike="noStrike" kern="0" cap="none" spc="0" normalizeH="0" noProof="0" dirty="0" smtClean="0">
                <a:ln>
                  <a:noFill/>
                </a:ln>
                <a:solidFill>
                  <a:srgbClr val="E898AC"/>
                </a:solidFill>
                <a:effectLst/>
                <a:uLnTx/>
                <a:uFillTx/>
                <a:cs typeface="B Nazanin" panose="00000400000000000000" pitchFamily="2" charset="-78"/>
                <a:sym typeface="Share Tech"/>
              </a:rPr>
              <a:t> سوم : بهبود</a:t>
            </a:r>
            <a:endParaRPr kumimoji="0" lang="en" sz="3600" b="0" i="0" u="none" strike="noStrike" kern="0" cap="none" spc="0" normalizeH="0" baseline="0" noProof="0" dirty="0">
              <a:ln>
                <a:noFill/>
              </a:ln>
              <a:solidFill>
                <a:srgbClr val="E898AC"/>
              </a:solidFill>
              <a:effectLst/>
              <a:uLnTx/>
              <a:uFillTx/>
              <a:cs typeface="B Nazanin" panose="00000400000000000000" pitchFamily="2" charset="-78"/>
              <a:sym typeface="Share Tech"/>
            </a:endParaRPr>
          </a:p>
        </p:txBody>
      </p:sp>
      <p:sp>
        <p:nvSpPr>
          <p:cNvPr id="10" name="Google Shape;483;p27"/>
          <p:cNvSpPr/>
          <p:nvPr/>
        </p:nvSpPr>
        <p:spPr>
          <a:xfrm>
            <a:off x="7789273" y="21980"/>
            <a:ext cx="824100" cy="824100"/>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cxnSp>
        <p:nvCxnSpPr>
          <p:cNvPr id="11" name="Google Shape;486;p27"/>
          <p:cNvCxnSpPr>
            <a:stCxn id="10" idx="3"/>
            <a:endCxn id="9" idx="3"/>
          </p:cNvCxnSpPr>
          <p:nvPr/>
        </p:nvCxnSpPr>
        <p:spPr>
          <a:xfrm>
            <a:off x="8613373" y="434030"/>
            <a:ext cx="173236" cy="1041674"/>
          </a:xfrm>
          <a:prstGeom prst="bentConnector3">
            <a:avLst>
              <a:gd name="adj1" fmla="val 231959"/>
            </a:avLst>
          </a:prstGeom>
          <a:noFill/>
          <a:ln w="9525" cap="flat" cmpd="sng">
            <a:solidFill>
              <a:srgbClr val="FFFFFF"/>
            </a:solidFill>
            <a:prstDash val="solid"/>
            <a:round/>
            <a:headEnd type="none" w="med" len="med"/>
            <a:tailEnd type="none" w="med" len="med"/>
          </a:ln>
        </p:spPr>
      </p:cxnSp>
      <p:sp>
        <p:nvSpPr>
          <p:cNvPr id="25" name="Google Shape;489;p27"/>
          <p:cNvSpPr/>
          <p:nvPr/>
        </p:nvSpPr>
        <p:spPr>
          <a:xfrm>
            <a:off x="7912725" y="145123"/>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p:cNvSpPr txBox="1"/>
          <p:nvPr/>
        </p:nvSpPr>
        <p:spPr>
          <a:xfrm>
            <a:off x="4898071" y="1855304"/>
            <a:ext cx="3888537" cy="2031325"/>
          </a:xfrm>
          <a:prstGeom prst="rect">
            <a:avLst/>
          </a:prstGeom>
          <a:noFill/>
        </p:spPr>
        <p:txBody>
          <a:bodyPr wrap="square" rtlCol="0">
            <a:spAutoFit/>
          </a:bodyPr>
          <a:lstStyle/>
          <a:p>
            <a:pPr algn="r" rtl="1"/>
            <a:r>
              <a:rPr lang="fa-IR" dirty="0" smtClean="0">
                <a:solidFill>
                  <a:schemeClr val="bg1"/>
                </a:solidFill>
                <a:cs typeface="B Nazanin" panose="00000400000000000000" pitchFamily="2" charset="-78"/>
              </a:rPr>
              <a:t>پس از اتمام مرحله قبل، ما تصمیم گرفتیم که یک </a:t>
            </a:r>
            <a:r>
              <a:rPr lang="en-US" dirty="0" err="1" smtClean="0">
                <a:solidFill>
                  <a:schemeClr val="bg1"/>
                </a:solidFill>
                <a:cs typeface="B Nazanin" panose="00000400000000000000" pitchFamily="2" charset="-78"/>
              </a:rPr>
              <a:t>Ui</a:t>
            </a:r>
            <a:r>
              <a:rPr lang="en-US" dirty="0" smtClean="0">
                <a:solidFill>
                  <a:schemeClr val="bg1"/>
                </a:solidFill>
                <a:cs typeface="B Nazanin" panose="00000400000000000000" pitchFamily="2" charset="-78"/>
              </a:rPr>
              <a:t>/</a:t>
            </a:r>
            <a:r>
              <a:rPr lang="en-US" dirty="0" err="1" smtClean="0">
                <a:solidFill>
                  <a:schemeClr val="bg1"/>
                </a:solidFill>
                <a:cs typeface="B Nazanin" panose="00000400000000000000" pitchFamily="2" charset="-78"/>
              </a:rPr>
              <a:t>Ux</a:t>
            </a:r>
            <a:r>
              <a:rPr lang="fa-IR" dirty="0" smtClean="0">
                <a:solidFill>
                  <a:schemeClr val="bg1"/>
                </a:solidFill>
                <a:cs typeface="B Nazanin" panose="00000400000000000000" pitchFamily="2" charset="-78"/>
              </a:rPr>
              <a:t> بسیار زیبا برای این برنامه طراحی کنیم. طراحی رابط کاربری جزو اهداف پروژه نبوده و به صورت امتیازی انجام شده است.</a:t>
            </a:r>
          </a:p>
          <a:p>
            <a:pPr algn="r" rtl="1"/>
            <a:endParaRPr lang="fa-IR" dirty="0">
              <a:solidFill>
                <a:schemeClr val="bg1"/>
              </a:solidFill>
              <a:cs typeface="B Nazanin" panose="00000400000000000000" pitchFamily="2" charset="-78"/>
            </a:endParaRPr>
          </a:p>
          <a:p>
            <a:pPr algn="r" rtl="1"/>
            <a:r>
              <a:rPr lang="fa-IR" dirty="0" smtClean="0">
                <a:solidFill>
                  <a:schemeClr val="bg1"/>
                </a:solidFill>
                <a:cs typeface="B Nazanin" panose="00000400000000000000" pitchFamily="2" charset="-78"/>
              </a:rPr>
              <a:t>همچنین تمامی کد های این برنامه طبق معماری های تمیز و دیزاین پترن انجام شده است.</a:t>
            </a:r>
          </a:p>
          <a:p>
            <a:pPr algn="r" rtl="1"/>
            <a:endParaRPr lang="fa-IR" dirty="0">
              <a:solidFill>
                <a:schemeClr val="bg1"/>
              </a:solidFill>
              <a:cs typeface="B Nazanin" panose="00000400000000000000" pitchFamily="2" charset="-78"/>
            </a:endParaRPr>
          </a:p>
          <a:p>
            <a:pPr algn="r" rtl="1"/>
            <a:r>
              <a:rPr lang="fa-IR" dirty="0" smtClean="0">
                <a:solidFill>
                  <a:schemeClr val="bg1"/>
                </a:solidFill>
                <a:cs typeface="B Nazanin" panose="00000400000000000000" pitchFamily="2" charset="-78"/>
              </a:rPr>
              <a:t>همچنین پیاده سازی این برنامه هم برای شبکه نسل چهار و هم شبکه نسل پنجم انجام شده است.</a:t>
            </a:r>
            <a:endParaRPr lang="en-US" dirty="0">
              <a:solidFill>
                <a:schemeClr val="bg1"/>
              </a:solidFill>
              <a:cs typeface="B Nazanin" panose="00000400000000000000" pitchFamily="2" charset="-78"/>
            </a:endParaRP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7" y="602974"/>
            <a:ext cx="1670426" cy="3617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032" y="602974"/>
            <a:ext cx="1643190" cy="3613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69" name="Google Shape;1281;p45"/>
          <p:cNvGrpSpPr/>
          <p:nvPr/>
        </p:nvGrpSpPr>
        <p:grpSpPr>
          <a:xfrm>
            <a:off x="5155096" y="1265583"/>
            <a:ext cx="886092" cy="499021"/>
            <a:chOff x="3672800" y="2231525"/>
            <a:chExt cx="891225" cy="491150"/>
          </a:xfrm>
        </p:grpSpPr>
        <p:sp>
          <p:nvSpPr>
            <p:cNvPr id="70" name="Google Shape;1282;p45"/>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1" name="Google Shape;1283;p45"/>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2" name="Google Shape;1284;p45"/>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3" name="Google Shape;1285;p45"/>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4" name="Google Shape;1286;p45"/>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5" name="Google Shape;1287;p45"/>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6" name="Google Shape;1288;p45"/>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7" name="Google Shape;1289;p45"/>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8" name="Google Shape;1290;p45"/>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rgbClr val="FFD6E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9" name="Google Shape;1291;p45"/>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0" name="Google Shape;1292;p45"/>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1" name="Google Shape;1293;p45"/>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2" name="Google Shape;1294;p45"/>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rgbClr val="FFD6E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3" name="Google Shape;1295;p45"/>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4" name="Google Shape;1296;p45"/>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rgbClr val="FFD6E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5" name="Google Shape;1297;p45"/>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6" name="Google Shape;1298;p45"/>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7" name="Google Shape;1299;p45"/>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8" name="Google Shape;1300;p45"/>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89" name="Picture 88"/>
          <p:cNvPicPr>
            <a:picLocks noChangeAspect="1"/>
          </p:cNvPicPr>
          <p:nvPr/>
        </p:nvPicPr>
        <p:blipFill>
          <a:blip r:embed="rId4"/>
          <a:stretch>
            <a:fillRect/>
          </a:stretch>
        </p:blipFill>
        <p:spPr>
          <a:xfrm>
            <a:off x="3515604" y="753858"/>
            <a:ext cx="1333086" cy="3312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1663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9947" y="159025"/>
            <a:ext cx="3597965" cy="584775"/>
          </a:xfrm>
          <a:prstGeom prst="rect">
            <a:avLst/>
          </a:prstGeom>
          <a:noFill/>
        </p:spPr>
        <p:txBody>
          <a:bodyPr wrap="square" rtlCol="0">
            <a:spAutoFit/>
          </a:bodyPr>
          <a:lstStyle/>
          <a:p>
            <a:pPr algn="ctr" rtl="1"/>
            <a:r>
              <a:rPr lang="fa-IR" sz="3200" dirty="0" smtClean="0">
                <a:ln w="0"/>
                <a:solidFill>
                  <a:schemeClr val="accent1"/>
                </a:solidFill>
                <a:effectLst>
                  <a:outerShdw blurRad="38100" dist="25400" dir="5400000" algn="ctr" rotWithShape="0">
                    <a:srgbClr val="6E747A">
                      <a:alpha val="43000"/>
                    </a:srgbClr>
                  </a:outerShdw>
                </a:effectLst>
                <a:cs typeface="B Nazanin" panose="00000400000000000000" pitchFamily="2" charset="-78"/>
              </a:rPr>
              <a:t>سخن نهایی و جمع بندی</a:t>
            </a:r>
            <a:endParaRPr lang="en-US" sz="3200" dirty="0">
              <a:ln w="0"/>
              <a:solidFill>
                <a:schemeClr val="accent1"/>
              </a:solidFill>
              <a:effectLst>
                <a:outerShdw blurRad="38100" dist="25400" dir="5400000" algn="ctr" rotWithShape="0">
                  <a:srgbClr val="6E747A">
                    <a:alpha val="43000"/>
                  </a:srgbClr>
                </a:outerShdw>
              </a:effectLst>
              <a:cs typeface="B Nazanin" panose="00000400000000000000" pitchFamily="2" charset="-78"/>
            </a:endParaRPr>
          </a:p>
        </p:txBody>
      </p:sp>
      <p:sp>
        <p:nvSpPr>
          <p:cNvPr id="6" name="TextBox 5"/>
          <p:cNvSpPr txBox="1"/>
          <p:nvPr/>
        </p:nvSpPr>
        <p:spPr>
          <a:xfrm>
            <a:off x="165652" y="1073426"/>
            <a:ext cx="8726557" cy="2492990"/>
          </a:xfrm>
          <a:prstGeom prst="rect">
            <a:avLst/>
          </a:prstGeom>
          <a:noFill/>
        </p:spPr>
        <p:txBody>
          <a:bodyPr wrap="square" rtlCol="0">
            <a:spAutoFit/>
          </a:bodyPr>
          <a:lstStyle/>
          <a:p>
            <a:pPr algn="r" rtl="1"/>
            <a:r>
              <a:rPr lang="fa-IR" dirty="0" smtClean="0">
                <a:solidFill>
                  <a:schemeClr val="bg1"/>
                </a:solidFill>
                <a:cs typeface="B Nazanin" panose="00000400000000000000" pitchFamily="2" charset="-78"/>
              </a:rPr>
              <a:t>لیست کار های انجام شده:</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تحقیقات بر روی موضوع گفته </a:t>
            </a:r>
            <a:r>
              <a:rPr lang="fa-IR" dirty="0" smtClean="0">
                <a:solidFill>
                  <a:schemeClr val="bg1"/>
                </a:solidFill>
                <a:cs typeface="B Nazanin" panose="00000400000000000000" pitchFamily="2" charset="-78"/>
              </a:rPr>
              <a:t>شده </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تهیه و تدوین اطلاعات</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انجام پروژه</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انجام پروژه حتی برای تکنولوژی نسل 5 (امتیازی)</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رابط کاربری ساده و ظاهر قوی (امتیازی)</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کامنت گذاری در پروژه (امتیازی)</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استفاده از معماری تمیز (امتیازی)</a:t>
            </a:r>
          </a:p>
          <a:p>
            <a:pPr marL="285750" indent="-285750" algn="r" rtl="1">
              <a:buFont typeface="Arial" panose="020B0604020202020204" pitchFamily="34" charset="0"/>
              <a:buChar char="•"/>
            </a:pPr>
            <a:r>
              <a:rPr lang="fa-IR" dirty="0">
                <a:solidFill>
                  <a:schemeClr val="bg1"/>
                </a:solidFill>
                <a:cs typeface="B Nazanin" panose="00000400000000000000" pitchFamily="2" charset="-78"/>
              </a:rPr>
              <a:t>استفاده از الگو های طراحی کد (امتیازی</a:t>
            </a:r>
            <a:r>
              <a:rPr lang="fa-IR" dirty="0" smtClean="0">
                <a:solidFill>
                  <a:schemeClr val="bg1"/>
                </a:solidFill>
                <a:cs typeface="B Nazanin" panose="00000400000000000000" pitchFamily="2" charset="-78"/>
              </a:rPr>
              <a:t>)</a:t>
            </a:r>
          </a:p>
          <a:p>
            <a:pPr algn="r" rtl="1"/>
            <a:endParaRPr lang="fa-IR" dirty="0">
              <a:solidFill>
                <a:schemeClr val="bg1"/>
              </a:solidFill>
              <a:cs typeface="B Nazanin" panose="00000400000000000000" pitchFamily="2" charset="-78"/>
            </a:endParaRPr>
          </a:p>
          <a:p>
            <a:pPr algn="r" rtl="1"/>
            <a:r>
              <a:rPr lang="fa-IR" sz="1600" dirty="0" smtClean="0">
                <a:solidFill>
                  <a:schemeClr val="bg1"/>
                </a:solidFill>
                <a:cs typeface="B Nazanin" panose="00000400000000000000" pitchFamily="2" charset="-78"/>
              </a:rPr>
              <a:t>با تشکر و قدردانی از استاد گرامی و تمامی کمک مدرسین محترم درس، بابت راهنمایی و صرف وقت.</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13017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591</Words>
  <Application>Microsoft Office PowerPoint</Application>
  <PresentationFormat>On-screen Show (16:9)</PresentationFormat>
  <Paragraphs>46</Paragraphs>
  <Slides>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Livvic Light</vt:lpstr>
      <vt:lpstr>Arial</vt:lpstr>
      <vt:lpstr>Proxima Nova</vt:lpstr>
      <vt:lpstr>B Nazanin</vt:lpstr>
      <vt:lpstr>Maven Pro</vt:lpstr>
      <vt:lpstr>Nunito Light</vt:lpstr>
      <vt:lpstr>Share Tech</vt:lpstr>
      <vt:lpstr>Proxima Nova Semibold</vt:lpstr>
      <vt:lpstr>Data Science Consulting by Slidesgo</vt:lpstr>
      <vt:lpstr>Slidesgo Final Pages</vt:lpstr>
      <vt:lpstr>پروژه دبران</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دبران</dc:title>
  <dc:creator>امیر مهدی شادمان</dc:creator>
  <cp:lastModifiedBy>امیر مهدی شادمان</cp:lastModifiedBy>
  <cp:revision>26</cp:revision>
  <dcterms:modified xsi:type="dcterms:W3CDTF">2023-07-08T05:52:33Z</dcterms:modified>
</cp:coreProperties>
</file>