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d357aa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d357aa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7d357aa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7d357aa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7d357aa2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7d357aa2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bc00e1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cbc00e1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7d357aa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7d357aa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aba4a5f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aba4a5f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ba4a5f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ba4a5f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ba4a5f9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ba4a5f9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cbc00e1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cbc00e1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aba4a5f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aba4a5f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7d357aa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7d357aa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7d357a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7d357aa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d357aa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d357aa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lan002@ucr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lendly.com/talan002/cs-105-oh" TargetMode="External"/><Relationship Id="rId4" Type="http://schemas.openxmlformats.org/officeDocument/2006/relationships/hyperlink" Target="mailto:taghreed.alanazi@email.ucr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CS105 Lab 1 Introduction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3013125"/>
            <a:ext cx="8520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Alanazi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13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Libraries and tools (with examples)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153000" y="953375"/>
            <a:ext cx="48072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>
                <a:solidFill>
                  <a:schemeClr val="dk2"/>
                </a:solidFill>
              </a:rPr>
              <a:t>Numpy:</a:t>
            </a:r>
            <a:endParaRPr sz="129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Fundamental package for scientific computing in Python.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 b="1"/>
              <a:t>Provides support for large multi-dimensional arrays and matrices.</a:t>
            </a: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9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>
                <a:solidFill>
                  <a:schemeClr val="dk2"/>
                </a:solidFill>
              </a:rPr>
              <a:t>Pandas:</a:t>
            </a:r>
            <a:endParaRPr sz="129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Essential for data manipulation and analysis.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 b="1"/>
              <a:t>Provides data structures like DataFrame for handling and analyzing structured data.</a:t>
            </a: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9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29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25" y="876650"/>
            <a:ext cx="2667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725" y="2401075"/>
            <a:ext cx="3860575" cy="2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Libraries and tools (with examples)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99350"/>
            <a:ext cx="48906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>
                <a:solidFill>
                  <a:schemeClr val="dk2"/>
                </a:solidFill>
              </a:rPr>
              <a:t>Matplotlib &amp; Seaborn: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Libraries for </a:t>
            </a:r>
            <a:r>
              <a:rPr lang="en" sz="1400" b="1"/>
              <a:t>data visualization.</a:t>
            </a:r>
            <a:endParaRPr sz="140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/>
              <a:t>Plot graphs, histograms, scatter plots, etc.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 b="1">
                <a:solidFill>
                  <a:schemeClr val="dk2"/>
                </a:solidFill>
              </a:rPr>
              <a:t>Scipy: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Used for high-level computations.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Provides modules for optimization, integration, interpolation, eigenvalue problems, and more.</a:t>
            </a:r>
            <a:endParaRPr sz="1400" b="1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100" y="934375"/>
            <a:ext cx="3930500" cy="3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chemeClr val="dk2"/>
                </a:solidFill>
              </a:rPr>
              <a:t>Useful Python resources</a:t>
            </a:r>
            <a:endParaRPr sz="2220">
              <a:solidFill>
                <a:schemeClr val="dk2"/>
              </a:solidFill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4712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learn more with these tutorials: </a:t>
            </a:r>
            <a:endParaRPr/>
          </a:p>
          <a:p>
            <a:pPr marL="110412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chemeClr val="dk1"/>
                </a:highlight>
                <a:hlinkClick r:id="rId3"/>
              </a:rPr>
              <a:t>https://docs.python.org/3/tutorial/</a:t>
            </a:r>
            <a:endParaRPr/>
          </a:p>
          <a:p>
            <a:pPr marL="110412" lvl="0" indent="0" algn="l" rtl="0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Also, you can try Code Academy: </a:t>
            </a:r>
            <a:r>
              <a:rPr lang="en" u="sng">
                <a:solidFill>
                  <a:srgbClr val="0097A7"/>
                </a:solidFill>
                <a:highlight>
                  <a:srgbClr val="010000"/>
                </a:highlight>
              </a:rPr>
              <a:t>https://www.codecademy.com/learn/learn-python-3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1935150"/>
            <a:ext cx="8520600" cy="12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2"/>
                </a:solidFill>
              </a:rPr>
              <a:t>Go through ‘lab1_examples_W24.ipynb’.</a:t>
            </a:r>
            <a:endParaRPr sz="2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15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560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</a:rPr>
              <a:t>Hints for Lab1_Assignment: </a:t>
            </a:r>
            <a:r>
              <a:rPr lang="en" sz="2000" dirty="0">
                <a:solidFill>
                  <a:srgbClr val="C00000"/>
                </a:solidFill>
              </a:rPr>
              <a:t>(no demo need for this lab!)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5825" y="675875"/>
            <a:ext cx="9038100" cy="4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2658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 0: </a:t>
            </a:r>
            <a:endParaRPr sz="1600" b="1"/>
          </a:p>
          <a:p>
            <a:pPr marL="914400" lvl="1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 your best guess and explain your thought process behind your answer.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 1: </a:t>
            </a:r>
            <a:endParaRPr sz="1600" b="1"/>
          </a:p>
          <a:p>
            <a:pPr marL="914400" lvl="1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use </a:t>
            </a:r>
            <a:r>
              <a:rPr lang="en" sz="1600">
                <a:solidFill>
                  <a:srgbClr val="741B47"/>
                </a:solidFill>
                <a:highlight>
                  <a:srgbClr val="EFEFEF"/>
                </a:highlight>
              </a:rPr>
              <a:t>set_index(col_name)</a:t>
            </a:r>
            <a:endParaRPr sz="1600">
              <a:solidFill>
                <a:srgbClr val="741B47"/>
              </a:solidFill>
            </a:endParaRPr>
          </a:p>
          <a:p>
            <a:pPr marL="457200" marR="753572" lvl="0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 2: </a:t>
            </a:r>
            <a:endParaRPr sz="1600" b="1"/>
          </a:p>
          <a:p>
            <a:pPr marL="914400" marR="753572" lvl="1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Instead of using a for loop to change all the values of a column, we can use special functions offered by pandas that can modify entire columns at a time. For example, if we wanted to cast a column of floats (</a:t>
            </a:r>
            <a:r>
              <a:rPr lang="en" sz="1600">
                <a:solidFill>
                  <a:srgbClr val="741B47"/>
                </a:solidFill>
              </a:rPr>
              <a:t>eg. df.col1</a:t>
            </a:r>
            <a:r>
              <a:rPr lang="en" sz="1600"/>
              <a:t>) as integers, we might use the following line of code: </a:t>
            </a:r>
            <a:r>
              <a:rPr lang="en" sz="1600">
                <a:solidFill>
                  <a:srgbClr val="741B47"/>
                </a:solidFill>
                <a:highlight>
                  <a:srgbClr val="EFEFEF"/>
                </a:highlight>
              </a:rPr>
              <a:t>df.col1 = df.col1.astype(int)</a:t>
            </a:r>
            <a:r>
              <a:rPr lang="en" sz="1600"/>
              <a:t>, also, we can visualize a series of numbers using </a:t>
            </a:r>
            <a:r>
              <a:rPr lang="en" sz="1600">
                <a:solidFill>
                  <a:srgbClr val="741B47"/>
                </a:solidFill>
              </a:rPr>
              <a:t>value_counts() </a:t>
            </a:r>
            <a:r>
              <a:rPr lang="en" sz="1600"/>
              <a:t>and </a:t>
            </a:r>
            <a:r>
              <a:rPr lang="en" sz="1600">
                <a:solidFill>
                  <a:srgbClr val="741B47"/>
                </a:solidFill>
              </a:rPr>
              <a:t>plot()</a:t>
            </a:r>
            <a:r>
              <a:rPr lang="en" sz="1600"/>
              <a:t>.</a:t>
            </a:r>
            <a:endParaRPr sz="1600"/>
          </a:p>
          <a:p>
            <a:pPr marL="457200" marR="753572" lvl="0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 3:</a:t>
            </a:r>
            <a:r>
              <a:rPr lang="en" sz="1600"/>
              <a:t> </a:t>
            </a:r>
            <a:endParaRPr sz="1600"/>
          </a:p>
          <a:p>
            <a:pPr marL="914400" marR="753572" lvl="1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Here we do the same thing as Q2, but we are extracting </a:t>
            </a:r>
            <a:r>
              <a:rPr lang="en" sz="1600" u="sng"/>
              <a:t>the last digit.</a:t>
            </a:r>
            <a:r>
              <a:rPr lang="en" sz="1600"/>
              <a:t> An easy way to index the last digit is by using </a:t>
            </a:r>
            <a:r>
              <a:rPr lang="en" sz="1600">
                <a:solidFill>
                  <a:srgbClr val="741B47"/>
                </a:solidFill>
              </a:rPr>
              <a:t>-1</a:t>
            </a:r>
            <a:r>
              <a:rPr lang="en" sz="1600"/>
              <a:t> (</a:t>
            </a:r>
            <a:r>
              <a:rPr lang="en" sz="1600">
                <a:solidFill>
                  <a:srgbClr val="741B47"/>
                </a:solidFill>
              </a:rPr>
              <a:t>e.g. ‘hello’[-1] returns letter ‘o’</a:t>
            </a:r>
            <a:r>
              <a:rPr lang="en" sz="1600"/>
              <a:t>).</a:t>
            </a:r>
            <a:endParaRPr sz="1600"/>
          </a:p>
          <a:p>
            <a:pPr marL="457200" marR="753572" lvl="0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 4:</a:t>
            </a:r>
            <a:r>
              <a:rPr lang="en" sz="1600"/>
              <a:t> </a:t>
            </a:r>
            <a:endParaRPr sz="1600"/>
          </a:p>
          <a:p>
            <a:pPr marL="914400" marR="753572" lvl="1" indent="-330200" algn="l" rtl="0">
              <a:lnSpc>
                <a:spcPct val="9495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Here we again are doing something similar to Q2. (But how to get rid from ‘$’?)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 information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64575" y="1205675"/>
            <a:ext cx="83679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Name: Taghreed </a:t>
            </a:r>
            <a:r>
              <a:rPr lang="en" sz="1600" dirty="0" err="1"/>
              <a:t>Alanazi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Email: 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talan002@ucr.edu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taghreed.alanazi@email.ucr.edu</a:t>
            </a:r>
            <a:r>
              <a:rPr lang="en" sz="1600" dirty="0"/>
              <a:t> 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OH: 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OH </a:t>
            </a:r>
            <a:r>
              <a:rPr lang="en" sz="1600" b="1" dirty="0"/>
              <a:t>reservation</a:t>
            </a:r>
            <a:r>
              <a:rPr lang="en" sz="1600" dirty="0"/>
              <a:t> through this link: 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https://calendly.com/talan002/cs-105-oh</a:t>
            </a:r>
            <a:r>
              <a:rPr lang="en" sz="1600" dirty="0"/>
              <a:t> </a:t>
            </a:r>
            <a:endParaRPr sz="1600" dirty="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Tuesdays 11:00 to 1:00 pm (WCH room 110)</a:t>
            </a:r>
            <a:endParaRPr sz="1300" dirty="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Thursdays 2:00 to 4:00 pm (WCH room 110)</a:t>
            </a:r>
            <a:endParaRPr sz="1300" dirty="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Fridays (only over zoom) 3:30-4:30 pm.</a:t>
            </a:r>
            <a:endParaRPr sz="17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If you have any question, please reach me out through </a:t>
            </a:r>
            <a:r>
              <a:rPr lang="en" sz="1600" b="1" dirty="0">
                <a:solidFill>
                  <a:schemeClr val="dk2"/>
                </a:solidFill>
              </a:rPr>
              <a:t>my email </a:t>
            </a:r>
            <a:r>
              <a:rPr lang="en" sz="1600" dirty="0">
                <a:solidFill>
                  <a:schemeClr val="dk2"/>
                </a:solidFill>
              </a:rPr>
              <a:t>or </a:t>
            </a:r>
            <a:r>
              <a:rPr lang="en" sz="1600" b="1" dirty="0">
                <a:solidFill>
                  <a:schemeClr val="dk2"/>
                </a:solidFill>
              </a:rPr>
              <a:t>Slack</a:t>
            </a:r>
            <a:r>
              <a:rPr lang="en" sz="1600" dirty="0">
                <a:solidFill>
                  <a:schemeClr val="dk2"/>
                </a:solidFill>
              </a:rPr>
              <a:t> (Direct message).  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33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Lab work and grading procedure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940600"/>
            <a:ext cx="8520600" cy="3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 attendance is </a:t>
            </a:r>
            <a:r>
              <a:rPr lang="en" sz="1600" b="1"/>
              <a:t>required</a:t>
            </a:r>
            <a:r>
              <a:rPr lang="en" sz="1600"/>
              <a:t>, 8 to 9  lab assignments.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are highly encouraged to </a:t>
            </a:r>
            <a:r>
              <a:rPr lang="en" sz="1600" b="1"/>
              <a:t>team up</a:t>
            </a:r>
            <a:r>
              <a:rPr lang="en" sz="1600"/>
              <a:t> to finish the lab work (no more than 2 students in the group) or </a:t>
            </a:r>
            <a:r>
              <a:rPr lang="en" sz="1600" b="1"/>
              <a:t>individually</a:t>
            </a:r>
            <a:r>
              <a:rPr lang="en" sz="1600"/>
              <a:t>.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Each group submits one assignment.</a:t>
            </a:r>
            <a:r>
              <a:rPr lang="en" sz="1600"/>
              <a:t> </a:t>
            </a:r>
            <a:r>
              <a:rPr lang="en" sz="1600" u="sng"/>
              <a:t>Both students will receive the same credit</a:t>
            </a:r>
            <a:r>
              <a:rPr lang="en" sz="1600"/>
              <a:t> (unless requested otherwise).</a:t>
            </a: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gaining scores of your lab work: </a:t>
            </a:r>
            <a:endParaRPr sz="160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Directly demo the work to us. 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Submitting files for grading </a:t>
            </a:r>
            <a:r>
              <a:rPr lang="en" sz="1600" b="1" u="sng">
                <a:solidFill>
                  <a:schemeClr val="dk2"/>
                </a:solidFill>
              </a:rPr>
              <a:t>on both</a:t>
            </a:r>
            <a:r>
              <a:rPr lang="en" sz="1600" b="1">
                <a:solidFill>
                  <a:schemeClr val="dk2"/>
                </a:solidFill>
              </a:rPr>
              <a:t> (Canvas and Gradescope)</a:t>
            </a:r>
            <a:r>
              <a:rPr lang="en" sz="1600">
                <a:solidFill>
                  <a:schemeClr val="dk2"/>
                </a:solidFill>
              </a:rPr>
              <a:t>. </a:t>
            </a:r>
            <a:endParaRPr sz="16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5394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741B47"/>
                </a:solidFill>
                <a:highlight>
                  <a:srgbClr val="D9D9D9"/>
                </a:highlight>
              </a:rPr>
              <a:t>NOTE:</a:t>
            </a:r>
            <a:r>
              <a:rPr lang="en" sz="1600">
                <a:solidFill>
                  <a:srgbClr val="741B47"/>
                </a:solidFill>
                <a:highlight>
                  <a:srgbClr val="D9D9D9"/>
                </a:highlight>
              </a:rPr>
              <a:t> you still need to submit you file online before the due day.</a:t>
            </a:r>
            <a:r>
              <a:rPr lang="en" sz="1600"/>
              <a:t> </a:t>
            </a:r>
            <a:endParaRPr sz="16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Each lab must be demoed. </a:t>
            </a:r>
            <a:r>
              <a:rPr lang="en" sz="1600"/>
              <a:t>If a student (or a group) </a:t>
            </a:r>
            <a:r>
              <a:rPr lang="en" sz="1600" u="sng"/>
              <a:t>fails to submit or demo </a:t>
            </a:r>
            <a:r>
              <a:rPr lang="en" sz="1600"/>
              <a:t>the assignment,</a:t>
            </a:r>
            <a:r>
              <a:rPr lang="en" sz="1600" b="1">
                <a:solidFill>
                  <a:schemeClr val="dk2"/>
                </a:solidFill>
              </a:rPr>
              <a:t> he/she receives a "0".</a:t>
            </a:r>
            <a:endParaRPr sz="16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B5394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Late submission →</a:t>
            </a:r>
            <a:r>
              <a:rPr lang="en" sz="1600" b="1">
                <a:solidFill>
                  <a:srgbClr val="0B5394"/>
                </a:solidFill>
              </a:rPr>
              <a:t> </a:t>
            </a:r>
            <a:r>
              <a:rPr lang="en" sz="1600" b="1">
                <a:solidFill>
                  <a:schemeClr val="dk2"/>
                </a:solidFill>
              </a:rPr>
              <a:t>20% off.</a:t>
            </a:r>
            <a:r>
              <a:rPr lang="en" sz="1600" b="1">
                <a:solidFill>
                  <a:srgbClr val="0B5394"/>
                </a:solidFill>
              </a:rPr>
              <a:t> </a:t>
            </a:r>
            <a:endParaRPr sz="16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Demo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65225"/>
            <a:ext cx="852060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Each group can demo during </a:t>
            </a:r>
            <a:r>
              <a:rPr lang="en" sz="1600" b="1" dirty="0"/>
              <a:t>the lab time</a:t>
            </a:r>
            <a:r>
              <a:rPr lang="en" sz="1600" dirty="0"/>
              <a:t> or </a:t>
            </a:r>
            <a:r>
              <a:rPr lang="en" sz="1600" b="1" dirty="0"/>
              <a:t>OHs </a:t>
            </a:r>
            <a:r>
              <a:rPr lang="en" sz="1600" u="sng" dirty="0"/>
              <a:t>with me</a:t>
            </a:r>
            <a:r>
              <a:rPr lang="en" sz="1600" dirty="0"/>
              <a:t>, or</a:t>
            </a:r>
            <a:r>
              <a:rPr lang="en" sz="1600" b="1" u="sng" dirty="0"/>
              <a:t> reserve a time slot with one of the graders</a:t>
            </a:r>
            <a:r>
              <a:rPr lang="en" sz="1600" dirty="0"/>
              <a:t> any day before </a:t>
            </a:r>
            <a:r>
              <a:rPr lang="en" sz="1600" dirty="0">
                <a:solidFill>
                  <a:schemeClr val="dk2"/>
                </a:solidFill>
              </a:rPr>
              <a:t>the</a:t>
            </a:r>
            <a:r>
              <a:rPr lang="en" sz="1600" dirty="0"/>
              <a:t> </a:t>
            </a:r>
            <a:r>
              <a:rPr lang="en" sz="1600" u="sng" dirty="0">
                <a:solidFill>
                  <a:schemeClr val="dk2"/>
                </a:solidFill>
              </a:rPr>
              <a:t>deadline for each lab which is on</a:t>
            </a:r>
            <a:r>
              <a:rPr lang="en" sz="1600" u="sng" dirty="0"/>
              <a:t> </a:t>
            </a:r>
            <a:r>
              <a:rPr lang="en" sz="1600" b="1" u="sng" dirty="0">
                <a:solidFill>
                  <a:schemeClr val="dk2"/>
                </a:solidFill>
              </a:rPr>
              <a:t>Wednesdays.</a:t>
            </a:r>
            <a:endParaRPr sz="1600" b="1" u="sng" dirty="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○"/>
            </a:pPr>
            <a:r>
              <a:rPr lang="en" sz="1600" b="1" dirty="0">
                <a:solidFill>
                  <a:srgbClr val="741B47"/>
                </a:solidFill>
              </a:rPr>
              <a:t>Graders</a:t>
            </a:r>
            <a:r>
              <a:rPr lang="en" sz="1600" dirty="0">
                <a:solidFill>
                  <a:srgbClr val="741B47"/>
                </a:solidFill>
              </a:rPr>
              <a:t> are </a:t>
            </a:r>
            <a:r>
              <a:rPr lang="en" sz="1600" u="sng" dirty="0">
                <a:solidFill>
                  <a:srgbClr val="741B47"/>
                </a:solidFill>
              </a:rPr>
              <a:t>responsible to evaluate the assignments.</a:t>
            </a:r>
            <a:endParaRPr sz="1600" u="sng" dirty="0">
              <a:solidFill>
                <a:srgbClr val="741B47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○"/>
            </a:pPr>
            <a:r>
              <a:rPr lang="en" sz="1600" b="1" dirty="0">
                <a:solidFill>
                  <a:srgbClr val="741B47"/>
                </a:solidFill>
              </a:rPr>
              <a:t>Reserve a time slot</a:t>
            </a:r>
            <a:r>
              <a:rPr lang="en" sz="1600" dirty="0">
                <a:solidFill>
                  <a:srgbClr val="741B47"/>
                </a:solidFill>
              </a:rPr>
              <a:t> with one of them </a:t>
            </a:r>
            <a:r>
              <a:rPr lang="en" sz="1600" b="1" dirty="0">
                <a:solidFill>
                  <a:srgbClr val="741B47"/>
                </a:solidFill>
              </a:rPr>
              <a:t>using </a:t>
            </a:r>
            <a:r>
              <a:rPr lang="en" sz="1600" b="1" dirty="0" err="1">
                <a:solidFill>
                  <a:srgbClr val="741B47"/>
                </a:solidFill>
              </a:rPr>
              <a:t>Calendy</a:t>
            </a:r>
            <a:r>
              <a:rPr lang="en" sz="1600" b="1" dirty="0">
                <a:solidFill>
                  <a:srgbClr val="741B47"/>
                </a:solidFill>
              </a:rPr>
              <a:t> (on Canvas).</a:t>
            </a:r>
            <a:endParaRPr sz="1600" b="1" dirty="0">
              <a:solidFill>
                <a:srgbClr val="741B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During demo, </a:t>
            </a:r>
            <a:r>
              <a:rPr lang="en" sz="1600" b="1" dirty="0"/>
              <a:t>both</a:t>
            </a:r>
            <a:r>
              <a:rPr lang="en" sz="1600" dirty="0"/>
              <a:t> </a:t>
            </a:r>
            <a:r>
              <a:rPr lang="en" sz="1600" b="1" dirty="0"/>
              <a:t>group members </a:t>
            </a:r>
            <a:r>
              <a:rPr lang="en" sz="1600" dirty="0"/>
              <a:t>need to show up and contribute to answer questions and explanations. 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Scores are totally dependent on your demo. </a:t>
            </a:r>
            <a:r>
              <a:rPr lang="en" sz="1600" b="1" dirty="0"/>
              <a:t>You can get feedback immediately.</a:t>
            </a:r>
            <a:endParaRPr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rgbClr val="CC0000"/>
                </a:solidFill>
              </a:rPr>
              <a:t>IMPORTANT NOTES!</a:t>
            </a:r>
            <a:endParaRPr sz="2220" b="1">
              <a:solidFill>
                <a:srgbClr val="CC0000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48925" y="836250"/>
            <a:ext cx="88665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chemeClr val="accent2"/>
                </a:solidFill>
              </a:rPr>
              <a:t>Before each lab session</a:t>
            </a:r>
            <a:r>
              <a:rPr lang="en" sz="1430" dirty="0">
                <a:solidFill>
                  <a:schemeClr val="accent2"/>
                </a:solidFill>
              </a:rPr>
              <a:t>, I will upload materials that will assist you in completing the lab assignment. Additionally, I will provide </a:t>
            </a:r>
            <a:r>
              <a:rPr lang="en" sz="1430" u="sng" dirty="0">
                <a:solidFill>
                  <a:schemeClr val="accent2"/>
                </a:solidFill>
              </a:rPr>
              <a:t>recorded slides </a:t>
            </a:r>
            <a:r>
              <a:rPr lang="en" sz="1430" dirty="0">
                <a:solidFill>
                  <a:schemeClr val="accent2"/>
                </a:solidFill>
              </a:rPr>
              <a:t>(except lab1), which I recommend you </a:t>
            </a:r>
            <a:r>
              <a:rPr lang="en" sz="1430" dirty="0">
                <a:solidFill>
                  <a:schemeClr val="dk2"/>
                </a:solidFill>
              </a:rPr>
              <a:t>review before attending the class.</a:t>
            </a:r>
            <a:r>
              <a:rPr lang="en" sz="1430" dirty="0">
                <a:solidFill>
                  <a:schemeClr val="accent2"/>
                </a:solidFill>
              </a:rPr>
              <a:t> 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If you have any questions about the content, please make a note of them and bring them up during our lab time. 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At the beginning of each class, we </a:t>
            </a:r>
            <a:r>
              <a:rPr lang="en" sz="1430" b="1" dirty="0">
                <a:solidFill>
                  <a:schemeClr val="accent2"/>
                </a:solidFill>
              </a:rPr>
              <a:t>will discuss the lab example and assignment</a:t>
            </a:r>
            <a:r>
              <a:rPr lang="en" sz="1430" dirty="0">
                <a:solidFill>
                  <a:schemeClr val="accent2"/>
                </a:solidFill>
              </a:rPr>
              <a:t>. After which, I will </a:t>
            </a:r>
            <a:r>
              <a:rPr lang="en" sz="1430" b="1" dirty="0">
                <a:solidFill>
                  <a:schemeClr val="accent2"/>
                </a:solidFill>
              </a:rPr>
              <a:t>address any questions </a:t>
            </a:r>
            <a:r>
              <a:rPr lang="en" sz="1430" dirty="0">
                <a:solidFill>
                  <a:schemeClr val="accent2"/>
                </a:solidFill>
              </a:rPr>
              <a:t>you may have. </a:t>
            </a:r>
            <a:r>
              <a:rPr lang="en" sz="1430" dirty="0">
                <a:solidFill>
                  <a:schemeClr val="dk2"/>
                </a:solidFill>
              </a:rPr>
              <a:t>Once all questions are answered, we can </a:t>
            </a:r>
            <a:r>
              <a:rPr lang="en" sz="1430" b="1" dirty="0">
                <a:solidFill>
                  <a:schemeClr val="dk2"/>
                </a:solidFill>
              </a:rPr>
              <a:t>start</a:t>
            </a:r>
            <a:r>
              <a:rPr lang="en" sz="1430" dirty="0">
                <a:solidFill>
                  <a:schemeClr val="dk2"/>
                </a:solidFill>
              </a:rPr>
              <a:t> with the demos.</a:t>
            </a:r>
            <a:endParaRPr sz="143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b="1" dirty="0">
                <a:solidFill>
                  <a:schemeClr val="accent2"/>
                </a:solidFill>
              </a:rPr>
              <a:t>If you don’t demo, we can’t grade your work! </a:t>
            </a:r>
            <a:r>
              <a:rPr lang="en" sz="1430" dirty="0">
                <a:solidFill>
                  <a:schemeClr val="accent2"/>
                </a:solidFill>
              </a:rPr>
              <a:t>You should explain how you solved the problem, and if you understand what you are doing. </a:t>
            </a:r>
            <a:endParaRPr sz="1430" dirty="0"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430" dirty="0">
              <a:solidFill>
                <a:schemeClr val="accent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30"/>
              <a:buChar char="❏"/>
            </a:pPr>
            <a:r>
              <a:rPr lang="en" sz="1430" b="1" dirty="0">
                <a:solidFill>
                  <a:srgbClr val="A61C00"/>
                </a:solidFill>
              </a:rPr>
              <a:t>I must emphasize:</a:t>
            </a:r>
            <a:r>
              <a:rPr lang="en" sz="1430" dirty="0">
                <a:solidFill>
                  <a:srgbClr val="A61C00"/>
                </a:solidFill>
              </a:rPr>
              <a:t> </a:t>
            </a:r>
            <a:endParaRPr sz="1430" dirty="0">
              <a:solidFill>
                <a:srgbClr val="A61C00"/>
              </a:solidFill>
            </a:endParaRPr>
          </a:p>
          <a:p>
            <a:pPr marL="914400" lvl="1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30"/>
              <a:buChar char="○"/>
            </a:pPr>
            <a:r>
              <a:rPr lang="en" sz="1430" b="1" u="sng" dirty="0">
                <a:solidFill>
                  <a:srgbClr val="A61C00"/>
                </a:solidFill>
              </a:rPr>
              <a:t>DO NOT COPY the work or code of your peers.  </a:t>
            </a:r>
            <a:endParaRPr sz="1430" b="1" u="sng" dirty="0">
              <a:solidFill>
                <a:srgbClr val="A61C00"/>
              </a:solidFill>
            </a:endParaRPr>
          </a:p>
          <a:p>
            <a:pPr marL="914400" lvl="1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30"/>
              <a:buChar char="○"/>
            </a:pPr>
            <a:r>
              <a:rPr lang="en" sz="1430" dirty="0">
                <a:solidFill>
                  <a:srgbClr val="A61C00"/>
                </a:solidFill>
              </a:rPr>
              <a:t>Academic integrity is of the utmost importance in this course. </a:t>
            </a:r>
            <a:r>
              <a:rPr lang="en" sz="1430" b="1" u="sng" dirty="0">
                <a:solidFill>
                  <a:srgbClr val="A61C00"/>
                </a:solidFill>
              </a:rPr>
              <a:t>Cheating will not be tolerated.</a:t>
            </a:r>
            <a:r>
              <a:rPr lang="en" sz="1430" b="1" dirty="0">
                <a:solidFill>
                  <a:srgbClr val="A61C00"/>
                </a:solidFill>
              </a:rPr>
              <a:t> </a:t>
            </a:r>
            <a:endParaRPr sz="1430" b="1" dirty="0">
              <a:solidFill>
                <a:srgbClr val="A61C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30" dirty="0">
              <a:solidFill>
                <a:schemeClr val="dk2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30"/>
              <a:buChar char="❏"/>
            </a:pPr>
            <a:r>
              <a:rPr lang="en" sz="1430" dirty="0">
                <a:solidFill>
                  <a:schemeClr val="accent2"/>
                </a:solidFill>
              </a:rPr>
              <a:t>If you ever find yourself in doubt or need assistance, </a:t>
            </a:r>
            <a:r>
              <a:rPr lang="en" sz="1430" b="1" dirty="0">
                <a:solidFill>
                  <a:schemeClr val="accent2"/>
                </a:solidFill>
              </a:rPr>
              <a:t>please just ask .. we are here to help!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dk2"/>
                </a:solidFill>
              </a:rPr>
              <a:t>How to demo and the programming language used </a:t>
            </a:r>
            <a:endParaRPr sz="202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>
                <a:solidFill>
                  <a:schemeClr val="dk2"/>
                </a:solidFill>
              </a:rPr>
              <a:t>Anaconda </a:t>
            </a:r>
            <a:r>
              <a:rPr lang="en" b="1"/>
              <a:t>(check Anaconda Installation Guide pdf)</a:t>
            </a:r>
            <a:r>
              <a:rPr lang="en"/>
              <a:t>.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We will use → </a:t>
            </a:r>
            <a:r>
              <a:rPr lang="en" b="1" u="sng">
                <a:solidFill>
                  <a:schemeClr val="dk2"/>
                </a:solidFill>
              </a:rPr>
              <a:t>Python</a:t>
            </a:r>
            <a:r>
              <a:rPr lang="en" b="1">
                <a:solidFill>
                  <a:schemeClr val="dk2"/>
                </a:solidFill>
              </a:rPr>
              <a:t> programming language.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B5394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Widely Used:</a:t>
            </a:r>
            <a:r>
              <a:rPr lang="en" sz="1500"/>
              <a:t> Python is a popular language for data analysis, machine learning, AI, web development, and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Simple and Readable:</a:t>
            </a:r>
            <a:r>
              <a:rPr lang="en" sz="1500"/>
              <a:t> Python is known for its clear and human-readable syntax.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need for semicolons to end statements.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Lines end by themselves, making code more readable.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Dynamic Typing:</a:t>
            </a:r>
            <a:r>
              <a:rPr lang="en" sz="1500"/>
              <a:t> No need to declare variable types upfront.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Indentation Matters: </a:t>
            </a:r>
            <a:r>
              <a:rPr lang="en" sz="1500"/>
              <a:t>Unlike many languages, Python uses indentation to denote code blocks.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Ensure consistent whitespace for logical blocks of code.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8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chemeClr val="dk2"/>
                </a:solidFill>
              </a:rPr>
              <a:t>Basic Python concepts</a:t>
            </a:r>
            <a:endParaRPr sz="222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05925" y="758775"/>
            <a:ext cx="8726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Data Types: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Integers</a:t>
            </a:r>
            <a:r>
              <a:rPr lang="en"/>
              <a:t>: Whole numbers </a:t>
            </a:r>
            <a:r>
              <a:rPr lang="en">
                <a:solidFill>
                  <a:srgbClr val="741B47"/>
                </a:solidFill>
              </a:rPr>
              <a:t>(e.g., 5, -3, 0)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Floats:</a:t>
            </a:r>
            <a:r>
              <a:rPr lang="en"/>
              <a:t> Decimal numbers </a:t>
            </a:r>
            <a:r>
              <a:rPr lang="en">
                <a:solidFill>
                  <a:srgbClr val="741B47"/>
                </a:solidFill>
              </a:rPr>
              <a:t>(e.g., 3.14, -0.001, 5.0)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Strings:</a:t>
            </a:r>
            <a:r>
              <a:rPr lang="en"/>
              <a:t> Text </a:t>
            </a:r>
            <a:r>
              <a:rPr lang="en">
                <a:solidFill>
                  <a:srgbClr val="741B47"/>
                </a:solidFill>
              </a:rPr>
              <a:t>(e.g., 'Hello', "Python")</a:t>
            </a:r>
            <a:endParaRPr>
              <a:solidFill>
                <a:srgbClr val="741B47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Booleans:</a:t>
            </a:r>
            <a:r>
              <a:rPr lang="en"/>
              <a:t> True or False values </a:t>
            </a:r>
            <a:r>
              <a:rPr lang="en">
                <a:solidFill>
                  <a:srgbClr val="741B47"/>
                </a:solidFill>
              </a:rPr>
              <a:t>(True, False)</a:t>
            </a:r>
            <a:endParaRPr>
              <a:solidFill>
                <a:srgbClr val="741B47"/>
              </a:solidFill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Variables</a:t>
            </a:r>
            <a:r>
              <a:rPr lang="en" sz="1700"/>
              <a:t>:</a:t>
            </a:r>
            <a:endParaRPr sz="170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and reference data by a name.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Example:</a:t>
            </a:r>
            <a:endParaRPr>
              <a:solidFill>
                <a:schemeClr val="dk2"/>
              </a:solidFill>
            </a:endParaRPr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age = 25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name = "Alice"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Basic Operations: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Arithmetic:</a:t>
            </a:r>
            <a:r>
              <a:rPr lang="en"/>
              <a:t> +, -, *, /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Concatenation for strings: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/>
              <a:t>'Hello' + '  World!'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Comparison: </a:t>
            </a:r>
            <a:r>
              <a:rPr lang="en"/>
              <a:t>==, !=, &lt;, &gt;, &lt;=, &gt;=</a:t>
            </a:r>
            <a:endParaRPr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Print Function:</a:t>
            </a:r>
            <a:endParaRPr sz="1700" b="1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values to the screen.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Example:</a:t>
            </a:r>
            <a:endParaRPr>
              <a:solidFill>
                <a:schemeClr val="dk2"/>
              </a:solidFill>
            </a:endParaRPr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D9D9D9"/>
                </a:highlight>
              </a:rPr>
              <a:t>print("Hello, World!")</a:t>
            </a:r>
            <a:endParaRPr sz="1400">
              <a:solidFill>
                <a:srgbClr val="741B47"/>
              </a:solidFill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69950" y="0"/>
            <a:ext cx="8804100" cy="29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Lists</a:t>
            </a:r>
            <a:r>
              <a:rPr lang="en" sz="1100" b="1">
                <a:solidFill>
                  <a:srgbClr val="0B5394"/>
                </a:solidFill>
              </a:rPr>
              <a:t>:</a:t>
            </a:r>
            <a:r>
              <a:rPr lang="en" sz="1100" b="1"/>
              <a:t> Collection of items (can be of mixed types).</a:t>
            </a:r>
            <a:endParaRPr sz="1100" b="1"/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Char char="○"/>
            </a:pPr>
            <a:r>
              <a:rPr lang="en" sz="1100" b="1">
                <a:solidFill>
                  <a:srgbClr val="741B47"/>
                </a:solidFill>
              </a:rPr>
              <a:t>Example: </a:t>
            </a:r>
            <a:r>
              <a:rPr lang="en" sz="1100" b="1">
                <a:solidFill>
                  <a:srgbClr val="741B47"/>
                </a:solidFill>
                <a:highlight>
                  <a:srgbClr val="D9D9D9"/>
                </a:highlight>
              </a:rPr>
              <a:t>fruits = ["apple", "banana", "cherry"]</a:t>
            </a: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Tuples:</a:t>
            </a:r>
            <a:r>
              <a:rPr lang="en" sz="1100" b="1"/>
              <a:t> Similar to lists but immutable (can't be changed after they're created).</a:t>
            </a:r>
            <a:endParaRPr sz="1100" b="1"/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Char char="○"/>
            </a:pPr>
            <a:r>
              <a:rPr lang="en" sz="1100" b="1">
                <a:solidFill>
                  <a:srgbClr val="741B47"/>
                </a:solidFill>
              </a:rPr>
              <a:t>Example: </a:t>
            </a:r>
            <a:r>
              <a:rPr lang="en" sz="1100" b="1">
                <a:solidFill>
                  <a:srgbClr val="741B47"/>
                </a:solidFill>
                <a:highlight>
                  <a:srgbClr val="D9D9D9"/>
                </a:highlight>
              </a:rPr>
              <a:t>coordinates = (4, 5)</a:t>
            </a: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Dictionaries:</a:t>
            </a:r>
            <a:r>
              <a:rPr lang="en" sz="1100" b="1"/>
              <a:t> Key-value pairs.</a:t>
            </a:r>
            <a:endParaRPr sz="1100" b="1"/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Char char="○"/>
            </a:pPr>
            <a:r>
              <a:rPr lang="en" sz="1100" b="1">
                <a:solidFill>
                  <a:srgbClr val="741B47"/>
                </a:solidFill>
              </a:rPr>
              <a:t>Example: </a:t>
            </a:r>
            <a:r>
              <a:rPr lang="en" sz="1100" b="1">
                <a:solidFill>
                  <a:srgbClr val="741B47"/>
                </a:solidFill>
                <a:highlight>
                  <a:srgbClr val="D9D9D9"/>
                </a:highlight>
              </a:rPr>
              <a:t>person = {"name": "Alice", "age": 25}</a:t>
            </a: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Control Structures:</a:t>
            </a:r>
            <a:endParaRPr sz="1100" b="1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>
                <a:solidFill>
                  <a:schemeClr val="dk2"/>
                </a:solidFill>
              </a:rPr>
              <a:t>If-Else Statements: </a:t>
            </a:r>
            <a:r>
              <a:rPr lang="en" sz="1100" b="1"/>
              <a:t>Conditional execution based on a test.</a:t>
            </a:r>
            <a:endParaRPr sz="1100" b="1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Loops:</a:t>
            </a:r>
            <a:endParaRPr sz="1100" b="1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>
                <a:solidFill>
                  <a:schemeClr val="dk2"/>
                </a:solidFill>
              </a:rPr>
              <a:t>For Loop:</a:t>
            </a:r>
            <a:r>
              <a:rPr lang="en" sz="1100" b="1">
                <a:solidFill>
                  <a:srgbClr val="0B5394"/>
                </a:solidFill>
              </a:rPr>
              <a:t> </a:t>
            </a:r>
            <a:r>
              <a:rPr lang="en" sz="1100" b="1"/>
              <a:t>Iterate over sequences (like lists or ranges).</a:t>
            </a: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>
                <a:solidFill>
                  <a:schemeClr val="dk2"/>
                </a:solidFill>
              </a:rPr>
              <a:t>While Loop:</a:t>
            </a:r>
            <a:r>
              <a:rPr lang="en" sz="1100" b="1">
                <a:solidFill>
                  <a:srgbClr val="0B5394"/>
                </a:solidFill>
              </a:rPr>
              <a:t> </a:t>
            </a:r>
            <a:r>
              <a:rPr lang="en" sz="1100" b="1"/>
              <a:t>Execute as long as a condition remains true.</a:t>
            </a:r>
            <a:endParaRPr sz="1100" b="1"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00" b="1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chemeClr val="dk2"/>
                </a:solidFill>
              </a:rPr>
              <a:t>Functions: </a:t>
            </a:r>
            <a:r>
              <a:rPr lang="en" sz="1100" b="1"/>
              <a:t>Blocks of reusable code.</a:t>
            </a:r>
            <a:endParaRPr sz="1100" b="1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45F06"/>
                </a:solidFill>
              </a:rPr>
              <a:t>Examples: </a:t>
            </a:r>
            <a:endParaRPr sz="1200" b="1">
              <a:solidFill>
                <a:srgbClr val="B45F06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100" y="2989575"/>
            <a:ext cx="1633054" cy="19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425" y="3327950"/>
            <a:ext cx="254435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00" y="3327950"/>
            <a:ext cx="216910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400" y="3327950"/>
            <a:ext cx="2468075" cy="1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553200"/>
            <a:ext cx="8520600" cy="4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5F06"/>
                </a:solidFill>
              </a:rPr>
              <a:t>In data analysis, we do: </a:t>
            </a:r>
            <a:endParaRPr b="1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>
              <a:solidFill>
                <a:srgbClr val="B45F06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Data Cleaning:</a:t>
            </a:r>
            <a:endParaRPr>
              <a:solidFill>
                <a:schemeClr val="dk2"/>
              </a:solidFill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Handling missing data.</a:t>
            </a:r>
            <a:endParaRPr sz="1508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Data transformation and normalization.</a:t>
            </a:r>
            <a:endParaRPr sz="150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Exploratory Data Analysis (EDA):</a:t>
            </a:r>
            <a:endParaRPr>
              <a:solidFill>
                <a:schemeClr val="dk2"/>
              </a:solidFill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Understanding the data's main characteristics, often using statistical graphics, plots, and information tables.</a:t>
            </a:r>
            <a:endParaRPr sz="150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Data Preprocessing:</a:t>
            </a:r>
            <a:endParaRPr>
              <a:solidFill>
                <a:schemeClr val="dk2"/>
              </a:solidFill>
            </a:endParaRPr>
          </a:p>
          <a:p>
            <a:pPr marL="914400" lvl="1" indent="-3177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Feature engineering.</a:t>
            </a:r>
            <a:endParaRPr sz="1517"/>
          </a:p>
          <a:p>
            <a:pPr marL="914400" lvl="1" indent="-3177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One-hot encoding, normalization, etc.</a:t>
            </a:r>
            <a:endParaRPr sz="1517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… </a:t>
            </a:r>
            <a:r>
              <a:rPr lang="en" b="1"/>
              <a:t>and more!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We want to introduce </a:t>
            </a:r>
            <a:r>
              <a:rPr lang="en" b="1">
                <a:solidFill>
                  <a:schemeClr val="dk2"/>
                </a:solidFill>
              </a:rPr>
              <a:t>some libraries and tools</a:t>
            </a:r>
            <a:r>
              <a:rPr lang="en">
                <a:solidFill>
                  <a:schemeClr val="dk2"/>
                </a:solidFill>
              </a:rPr>
              <a:t> that are frequently used in </a:t>
            </a:r>
            <a:r>
              <a:rPr lang="en" u="sng">
                <a:solidFill>
                  <a:schemeClr val="dk2"/>
                </a:solidFill>
              </a:rPr>
              <a:t>Data analysis field.</a:t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Macintosh PowerPoint</Application>
  <PresentationFormat>On-screen Show (16:9)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CS105 Lab 1 Introduction</vt:lpstr>
      <vt:lpstr>TA information</vt:lpstr>
      <vt:lpstr>Lab work and grading procedure</vt:lpstr>
      <vt:lpstr>Demo</vt:lpstr>
      <vt:lpstr>IMPORTANT NOTES!</vt:lpstr>
      <vt:lpstr>How to demo and the programming language used </vt:lpstr>
      <vt:lpstr>Basic Python concepts</vt:lpstr>
      <vt:lpstr>PowerPoint Presentation</vt:lpstr>
      <vt:lpstr>PowerPoint Presentation</vt:lpstr>
      <vt:lpstr>Libraries and tools (with examples)</vt:lpstr>
      <vt:lpstr>Libraries and tools (with examples)</vt:lpstr>
      <vt:lpstr>Useful Python resources</vt:lpstr>
      <vt:lpstr>Go through ‘lab1_examples_W24.ipynb’.</vt:lpstr>
      <vt:lpstr>Hints for Lab1_Assignment: (no demo need for this lab!)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CS105 Lab 1 Introduction</dc:title>
  <cp:lastModifiedBy>Taghreed Al-anazi</cp:lastModifiedBy>
  <cp:revision>1</cp:revision>
  <dcterms:modified xsi:type="dcterms:W3CDTF">2024-01-09T04:30:58Z</dcterms:modified>
</cp:coreProperties>
</file>