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1XKFuxyJ4quSy1VMWqwdPgmZ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4652"/>
  </p:normalViewPr>
  <p:slideViewPr>
    <p:cSldViewPr snapToGrid="0">
      <p:cViewPr varScale="1">
        <p:scale>
          <a:sx n="134" d="100"/>
          <a:sy n="134" d="100"/>
        </p:scale>
        <p:origin x="12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8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7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2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AxjmXFV2CMrR_U4GqKwp8qOZImWBPy2f/view?usp=shar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Lab 2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311700" y="30828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Taghreed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body" idx="1"/>
          </p:nvPr>
        </p:nvSpPr>
        <p:spPr>
          <a:xfrm>
            <a:off x="311700" y="1655250"/>
            <a:ext cx="8520600" cy="18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3000" b="1">
                <a:solidFill>
                  <a:schemeClr val="dk2"/>
                </a:solidFill>
              </a:rPr>
              <a:t>Go through Lab2 Examples</a:t>
            </a:r>
            <a:endParaRPr sz="30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311700" y="124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accent2"/>
                </a:solidFill>
              </a:rPr>
              <a:t>Lab2 assignment tips! (Shark Tank)</a:t>
            </a:r>
            <a:endParaRPr sz="2020" b="1">
              <a:solidFill>
                <a:schemeClr val="accent2"/>
              </a:solidFill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126000" y="618600"/>
            <a:ext cx="8866500" cy="4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 b="1" dirty="0">
                <a:solidFill>
                  <a:schemeClr val="dk2"/>
                </a:solidFill>
              </a:rPr>
              <a:t>Question 0:</a:t>
            </a:r>
            <a:endParaRPr sz="1565" b="1" dirty="0">
              <a:solidFill>
                <a:schemeClr val="dk2"/>
              </a:solidFill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 dirty="0"/>
              <a:t>We can use the </a:t>
            </a:r>
            <a:r>
              <a:rPr lang="en" sz="1565" dirty="0" err="1">
                <a:solidFill>
                  <a:schemeClr val="dk2"/>
                </a:solidFill>
              </a:rPr>
              <a:t>read_csv</a:t>
            </a:r>
            <a:r>
              <a:rPr lang="en" sz="1565" dirty="0">
                <a:solidFill>
                  <a:schemeClr val="dk2"/>
                </a:solidFill>
              </a:rPr>
              <a:t>() </a:t>
            </a:r>
            <a:r>
              <a:rPr lang="en" sz="1565" dirty="0"/>
              <a:t>and </a:t>
            </a:r>
            <a:r>
              <a:rPr lang="en" sz="1565" dirty="0">
                <a:solidFill>
                  <a:schemeClr val="dk2"/>
                </a:solidFill>
              </a:rPr>
              <a:t>head() </a:t>
            </a:r>
            <a:r>
              <a:rPr lang="en" sz="1565" dirty="0"/>
              <a:t>functions we learned from Lab 1 </a:t>
            </a:r>
            <a:r>
              <a:rPr lang="en" sz="1565" b="1" dirty="0"/>
              <a:t>to read in data </a:t>
            </a:r>
            <a:r>
              <a:rPr lang="en" sz="1565" dirty="0"/>
              <a:t>from our csv file. </a:t>
            </a:r>
            <a:endParaRPr sz="1565" dirty="0"/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 dirty="0"/>
              <a:t>Next, we want to </a:t>
            </a:r>
            <a:r>
              <a:rPr lang="en" sz="1565" b="1" dirty="0"/>
              <a:t>deal with missing data</a:t>
            </a:r>
            <a:r>
              <a:rPr lang="en" sz="1565" dirty="0"/>
              <a:t> (</a:t>
            </a:r>
            <a:r>
              <a:rPr lang="en" sz="1565" dirty="0" err="1"/>
              <a:t>NaNs</a:t>
            </a:r>
            <a:r>
              <a:rPr lang="en" sz="1565" dirty="0"/>
              <a:t>). To do this, we can use the </a:t>
            </a:r>
            <a:r>
              <a:rPr lang="en" sz="1565" dirty="0" err="1">
                <a:solidFill>
                  <a:schemeClr val="dk2"/>
                </a:solidFill>
              </a:rPr>
              <a:t>fillna</a:t>
            </a:r>
            <a:r>
              <a:rPr lang="en" sz="1565" dirty="0">
                <a:solidFill>
                  <a:schemeClr val="dk2"/>
                </a:solidFill>
              </a:rPr>
              <a:t>() </a:t>
            </a:r>
            <a:r>
              <a:rPr lang="en" sz="1565" dirty="0"/>
              <a:t>function. </a:t>
            </a:r>
            <a:endParaRPr sz="1565" dirty="0"/>
          </a:p>
          <a:p>
            <a:pPr marL="914400" lvl="1" indent="-3044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95"/>
              <a:buChar char="❏"/>
            </a:pPr>
            <a:r>
              <a:rPr lang="en" sz="1195" dirty="0">
                <a:solidFill>
                  <a:srgbClr val="741B47"/>
                </a:solidFill>
              </a:rPr>
              <a:t>For example, if we wanted to replace all </a:t>
            </a:r>
            <a:r>
              <a:rPr lang="en" sz="1195" dirty="0" err="1">
                <a:solidFill>
                  <a:srgbClr val="741B47"/>
                </a:solidFill>
              </a:rPr>
              <a:t>NaNs</a:t>
            </a:r>
            <a:r>
              <a:rPr lang="en" sz="1195" dirty="0">
                <a:solidFill>
                  <a:srgbClr val="741B47"/>
                </a:solidFill>
              </a:rPr>
              <a:t> with zeros in a column labeled Name, we could use the following code:</a:t>
            </a:r>
            <a:endParaRPr sz="1195" dirty="0">
              <a:solidFill>
                <a:srgbClr val="741B47"/>
              </a:solidFill>
            </a:endParaRPr>
          </a:p>
          <a:p>
            <a:pPr marL="9144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 dirty="0" err="1">
                <a:solidFill>
                  <a:schemeClr val="dk2"/>
                </a:solidFill>
              </a:rPr>
              <a:t>df.loc</a:t>
            </a:r>
            <a:r>
              <a:rPr lang="en" sz="1565" dirty="0">
                <a:solidFill>
                  <a:schemeClr val="dk2"/>
                </a:solidFill>
              </a:rPr>
              <a:t>[ : , 'Name' ] = </a:t>
            </a:r>
            <a:r>
              <a:rPr lang="en" sz="1565" dirty="0" err="1">
                <a:solidFill>
                  <a:schemeClr val="dk2"/>
                </a:solidFill>
              </a:rPr>
              <a:t>df.loc</a:t>
            </a:r>
            <a:r>
              <a:rPr lang="en" sz="1565" dirty="0">
                <a:solidFill>
                  <a:schemeClr val="dk2"/>
                </a:solidFill>
              </a:rPr>
              <a:t>[ : , 'Name' ].</a:t>
            </a:r>
            <a:r>
              <a:rPr lang="en" sz="1565" dirty="0" err="1">
                <a:solidFill>
                  <a:schemeClr val="dk2"/>
                </a:solidFill>
              </a:rPr>
              <a:t>fillna</a:t>
            </a:r>
            <a:r>
              <a:rPr lang="en" sz="1565" dirty="0">
                <a:solidFill>
                  <a:schemeClr val="dk2"/>
                </a:solidFill>
              </a:rPr>
              <a:t>(0)</a:t>
            </a:r>
            <a:endParaRPr sz="1565" dirty="0">
              <a:solidFill>
                <a:schemeClr val="dk2"/>
              </a:solidFill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 dirty="0"/>
              <a:t>Finally, we need to </a:t>
            </a:r>
            <a:r>
              <a:rPr lang="en" sz="1565" b="1" dirty="0"/>
              <a:t>clean</a:t>
            </a:r>
            <a:r>
              <a:rPr lang="en" sz="1565" dirty="0"/>
              <a:t> the Amount and Equity columns by </a:t>
            </a:r>
            <a:r>
              <a:rPr lang="en" sz="1565" u="sng" dirty="0"/>
              <a:t>turning them into floats</a:t>
            </a:r>
            <a:r>
              <a:rPr lang="en" sz="1565" dirty="0"/>
              <a:t>. To do this, we can remove nonnumeric characters with the </a:t>
            </a:r>
            <a:r>
              <a:rPr lang="en" sz="1565" dirty="0" err="1">
                <a:solidFill>
                  <a:schemeClr val="dk2"/>
                </a:solidFill>
              </a:rPr>
              <a:t>str.replace</a:t>
            </a:r>
            <a:r>
              <a:rPr lang="en" sz="1565" dirty="0">
                <a:solidFill>
                  <a:schemeClr val="dk2"/>
                </a:solidFill>
              </a:rPr>
              <a:t>() </a:t>
            </a:r>
            <a:r>
              <a:rPr lang="en" sz="1565" dirty="0"/>
              <a:t>functions. </a:t>
            </a:r>
            <a:endParaRPr sz="1565" dirty="0"/>
          </a:p>
          <a:p>
            <a:pPr marL="914400" lvl="1" indent="-3044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195"/>
              <a:buChar char="❏"/>
            </a:pPr>
            <a:r>
              <a:rPr lang="en" sz="1195" dirty="0">
                <a:solidFill>
                  <a:srgbClr val="741B47"/>
                </a:solidFill>
              </a:rPr>
              <a:t>For example, if we wanted to remove commas from column labeled Price, we could use the following code:</a:t>
            </a:r>
            <a:endParaRPr sz="1195" dirty="0">
              <a:solidFill>
                <a:srgbClr val="741B47"/>
              </a:solidFill>
            </a:endParaRPr>
          </a:p>
          <a:p>
            <a:pPr marL="9144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'Price' ] = </a:t>
            </a: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'Price' ].</a:t>
            </a:r>
            <a:r>
              <a:rPr lang="en" sz="1565" dirty="0" err="1">
                <a:solidFill>
                  <a:schemeClr val="dk2"/>
                </a:solidFill>
              </a:rPr>
              <a:t>str.replace</a:t>
            </a:r>
            <a:r>
              <a:rPr lang="en" sz="1565" dirty="0">
                <a:solidFill>
                  <a:schemeClr val="dk2"/>
                </a:solidFill>
              </a:rPr>
              <a:t>( ',' , '' )</a:t>
            </a:r>
            <a:endParaRPr sz="1565" dirty="0">
              <a:solidFill>
                <a:schemeClr val="dk2"/>
              </a:solidFill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 dirty="0"/>
              <a:t>The </a:t>
            </a:r>
            <a:r>
              <a:rPr lang="en" sz="1565" dirty="0">
                <a:solidFill>
                  <a:schemeClr val="dk2"/>
                </a:solidFill>
              </a:rPr>
              <a:t>replace() </a:t>
            </a:r>
            <a:r>
              <a:rPr lang="en" sz="1565" dirty="0"/>
              <a:t>function can take a wide range of parameters, but we are simply interested in character replacement (specifically we are replacing commas/dollar signs with the empty string). </a:t>
            </a:r>
            <a:endParaRPr sz="1565" dirty="0"/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65"/>
              <a:buChar char="❏"/>
            </a:pPr>
            <a:r>
              <a:rPr lang="en" sz="1565" b="1" dirty="0"/>
              <a:t>Again, we will need to replace </a:t>
            </a:r>
            <a:r>
              <a:rPr lang="en" sz="1565" b="1" dirty="0" err="1"/>
              <a:t>NaNs</a:t>
            </a:r>
            <a:r>
              <a:rPr lang="en" sz="1565" b="1" dirty="0"/>
              <a:t> with 0 </a:t>
            </a:r>
            <a:r>
              <a:rPr lang="en" sz="1565" dirty="0"/>
              <a:t>using </a:t>
            </a:r>
            <a:r>
              <a:rPr lang="en" sz="1565" dirty="0" err="1">
                <a:solidFill>
                  <a:schemeClr val="dk2"/>
                </a:solidFill>
              </a:rPr>
              <a:t>fillna</a:t>
            </a:r>
            <a:r>
              <a:rPr lang="en" sz="1565" dirty="0">
                <a:solidFill>
                  <a:schemeClr val="dk2"/>
                </a:solidFill>
              </a:rPr>
              <a:t>(0) </a:t>
            </a:r>
            <a:r>
              <a:rPr lang="en" sz="1565" dirty="0"/>
              <a:t>and </a:t>
            </a:r>
            <a:r>
              <a:rPr lang="en" sz="1565" u="sng" dirty="0"/>
              <a:t>cast the column values </a:t>
            </a:r>
            <a:r>
              <a:rPr lang="en" sz="1565" dirty="0"/>
              <a:t>as the </a:t>
            </a:r>
            <a:r>
              <a:rPr lang="en" sz="1565" b="1" dirty="0"/>
              <a:t>float data type</a:t>
            </a:r>
            <a:r>
              <a:rPr lang="en" sz="1565" dirty="0"/>
              <a:t> using the </a:t>
            </a:r>
            <a:r>
              <a:rPr lang="en" sz="1565" dirty="0" err="1">
                <a:solidFill>
                  <a:schemeClr val="dk2"/>
                </a:solidFill>
              </a:rPr>
              <a:t>astype</a:t>
            </a:r>
            <a:r>
              <a:rPr lang="en" sz="1565" dirty="0">
                <a:solidFill>
                  <a:schemeClr val="dk2"/>
                </a:solidFill>
              </a:rPr>
              <a:t>() </a:t>
            </a:r>
            <a:r>
              <a:rPr lang="en" sz="1565" dirty="0"/>
              <a:t>function we learned in Lab 1:</a:t>
            </a:r>
            <a:endParaRPr sz="1565" dirty="0"/>
          </a:p>
          <a:p>
            <a:pPr marL="9144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'Price' ] = </a:t>
            </a: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'Price' ].</a:t>
            </a:r>
            <a:r>
              <a:rPr lang="en" sz="1565" dirty="0" err="1">
                <a:solidFill>
                  <a:schemeClr val="dk2"/>
                </a:solidFill>
              </a:rPr>
              <a:t>fillna</a:t>
            </a:r>
            <a:r>
              <a:rPr lang="en" sz="1565" dirty="0">
                <a:solidFill>
                  <a:schemeClr val="dk2"/>
                </a:solidFill>
              </a:rPr>
              <a:t>(0).</a:t>
            </a:r>
            <a:r>
              <a:rPr lang="en" sz="1565" dirty="0" err="1">
                <a:solidFill>
                  <a:schemeClr val="dk2"/>
                </a:solidFill>
              </a:rPr>
              <a:t>astype</a:t>
            </a:r>
            <a:r>
              <a:rPr lang="en" sz="1565" dirty="0">
                <a:solidFill>
                  <a:schemeClr val="dk2"/>
                </a:solidFill>
              </a:rPr>
              <a:t>(float)</a:t>
            </a:r>
            <a:endParaRPr sz="1565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311700" y="124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accent2"/>
                </a:solidFill>
              </a:rPr>
              <a:t>Lab2 assignment tips! (Shark Tank)</a:t>
            </a:r>
            <a:endParaRPr sz="2020" b="1">
              <a:solidFill>
                <a:schemeClr val="accent2"/>
              </a:solidFill>
            </a:endParaRPr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126000" y="618600"/>
            <a:ext cx="8866500" cy="4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65015"/>
              <a:buNone/>
            </a:pPr>
            <a:r>
              <a:rPr lang="en" sz="1565" b="1" dirty="0">
                <a:solidFill>
                  <a:schemeClr val="dk2"/>
                </a:solidFill>
              </a:rPr>
              <a:t>Question 1:</a:t>
            </a:r>
            <a:endParaRPr sz="1565" b="1" dirty="0">
              <a:solidFill>
                <a:schemeClr val="dk2"/>
              </a:solidFill>
            </a:endParaRPr>
          </a:p>
          <a:p>
            <a:pPr marL="457200" lvl="0" indent="-3205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 dirty="0"/>
              <a:t>Asks for the companies with the </a:t>
            </a:r>
            <a:r>
              <a:rPr lang="en" sz="1565" b="1" dirty="0"/>
              <a:t>highest valuation and highest amount.</a:t>
            </a:r>
            <a:r>
              <a:rPr lang="en" sz="1565" dirty="0"/>
              <a:t> There is no explicit Valuation column, </a:t>
            </a:r>
            <a:r>
              <a:rPr lang="en" sz="1565" dirty="0">
                <a:solidFill>
                  <a:srgbClr val="741B47"/>
                </a:solidFill>
              </a:rPr>
              <a:t>but it can easily be calculated by dividing the amount invested by the equity percentage. </a:t>
            </a:r>
            <a:endParaRPr sz="1565" dirty="0">
              <a:solidFill>
                <a:srgbClr val="741B47"/>
              </a:solidFill>
            </a:endParaRPr>
          </a:p>
          <a:p>
            <a:pPr marL="457200" lvl="0" indent="-3205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 dirty="0"/>
              <a:t>However, </a:t>
            </a:r>
            <a:r>
              <a:rPr lang="en" sz="1565" b="1" u="sng" dirty="0"/>
              <a:t>before</a:t>
            </a:r>
            <a:r>
              <a:rPr lang="en" sz="1565" u="sng" dirty="0"/>
              <a:t> we calculate</a:t>
            </a:r>
            <a:r>
              <a:rPr lang="en" sz="1565" dirty="0"/>
              <a:t> valuation, </a:t>
            </a:r>
            <a:r>
              <a:rPr lang="en" sz="1565" u="sng" dirty="0">
                <a:solidFill>
                  <a:srgbClr val="741B47"/>
                </a:solidFill>
              </a:rPr>
              <a:t>let’s clean our data </a:t>
            </a:r>
            <a:r>
              <a:rPr lang="en" sz="1565" dirty="0"/>
              <a:t>further by removing the companies that didn’t receive any investments (e.g. companies with Equity = 0 or </a:t>
            </a:r>
            <a:r>
              <a:rPr lang="en" sz="1565" dirty="0" err="1"/>
              <a:t>NaN</a:t>
            </a:r>
            <a:r>
              <a:rPr lang="en" sz="1565" dirty="0"/>
              <a:t>) </a:t>
            </a:r>
            <a:r>
              <a:rPr lang="en" sz="1565" b="1" dirty="0"/>
              <a:t>to avoid divide-by-0 errors. </a:t>
            </a:r>
            <a:endParaRPr sz="1565" b="1" dirty="0"/>
          </a:p>
          <a:p>
            <a:pPr marL="457200" lvl="0" indent="-3205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 dirty="0"/>
              <a:t>To keep </a:t>
            </a:r>
            <a:r>
              <a:rPr lang="en" sz="1565" dirty="0" err="1"/>
              <a:t>dataframe</a:t>
            </a:r>
            <a:r>
              <a:rPr lang="en" sz="1565" dirty="0"/>
              <a:t> rows based on a certain condition (e.g. </a:t>
            </a:r>
            <a:r>
              <a:rPr lang="en" sz="1565" dirty="0" err="1"/>
              <a:t>df</a:t>
            </a:r>
            <a:r>
              <a:rPr lang="en" sz="1565" dirty="0"/>
              <a:t>[Equity] &gt; 0), we can use the following code:</a:t>
            </a:r>
            <a:endParaRPr sz="1565" dirty="0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341"/>
              <a:buNone/>
            </a:pP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= </a:t>
            </a: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</a:t>
            </a: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'Equity' ] &gt; 0 ]</a:t>
            </a:r>
            <a:endParaRPr sz="1565" dirty="0">
              <a:solidFill>
                <a:schemeClr val="dk2"/>
              </a:solidFill>
            </a:endParaRPr>
          </a:p>
          <a:p>
            <a:pPr marL="457200" lvl="0" indent="-3205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 dirty="0"/>
              <a:t>Now, let’s calculate the valuation of each company and save it inside a new column named Valuation:</a:t>
            </a:r>
            <a:endParaRPr sz="1565" dirty="0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341"/>
              <a:buNone/>
            </a:pP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'Valuation' ] = </a:t>
            </a: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'Amount' ] / </a:t>
            </a: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'Equity' ] * 100</a:t>
            </a:r>
            <a:endParaRPr sz="1565" dirty="0">
              <a:solidFill>
                <a:schemeClr val="dk2"/>
              </a:solidFill>
            </a:endParaRPr>
          </a:p>
          <a:p>
            <a:pPr marL="457200" lvl="0" indent="-3205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 dirty="0"/>
              <a:t>Finally, to find the company with the highest valuation, we can use the </a:t>
            </a:r>
            <a:r>
              <a:rPr lang="en" sz="1565" dirty="0" err="1">
                <a:solidFill>
                  <a:schemeClr val="dk2"/>
                </a:solidFill>
              </a:rPr>
              <a:t>idxmax</a:t>
            </a:r>
            <a:r>
              <a:rPr lang="en" sz="1565" dirty="0">
                <a:solidFill>
                  <a:schemeClr val="dk2"/>
                </a:solidFill>
              </a:rPr>
              <a:t>() </a:t>
            </a:r>
            <a:r>
              <a:rPr lang="en" sz="1565" dirty="0"/>
              <a:t>function, </a:t>
            </a:r>
            <a:r>
              <a:rPr lang="en" sz="1565" b="1" dirty="0"/>
              <a:t>which returns the index of a column’s highest value.</a:t>
            </a:r>
            <a:r>
              <a:rPr lang="en" sz="1565" dirty="0"/>
              <a:t> For </a:t>
            </a:r>
            <a:r>
              <a:rPr lang="en" sz="1565" dirty="0" err="1">
                <a:solidFill>
                  <a:schemeClr val="dk2"/>
                </a:solidFill>
              </a:rPr>
              <a:t>idxmax</a:t>
            </a:r>
            <a:r>
              <a:rPr lang="en" sz="1565" dirty="0">
                <a:solidFill>
                  <a:schemeClr val="dk2"/>
                </a:solidFill>
              </a:rPr>
              <a:t>()</a:t>
            </a:r>
            <a:r>
              <a:rPr lang="en" sz="1565" dirty="0"/>
              <a:t> to work properly,</a:t>
            </a:r>
            <a:r>
              <a:rPr lang="en" sz="1565" b="1" u="sng" dirty="0"/>
              <a:t> we need to </a:t>
            </a:r>
            <a:r>
              <a:rPr lang="en" sz="1781" b="1" u="sng" dirty="0"/>
              <a:t>reset</a:t>
            </a:r>
            <a:r>
              <a:rPr lang="en" sz="1565" b="1" u="sng" dirty="0"/>
              <a:t> our indices, </a:t>
            </a:r>
            <a:r>
              <a:rPr lang="en" sz="1565" dirty="0"/>
              <a:t>since we removed a bunch of rows earlier:</a:t>
            </a:r>
            <a:endParaRPr sz="1565" dirty="0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341"/>
              <a:buNone/>
            </a:pP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= </a:t>
            </a:r>
            <a:r>
              <a:rPr lang="en" sz="1565" dirty="0" err="1">
                <a:solidFill>
                  <a:schemeClr val="dk2"/>
                </a:solidFill>
              </a:rPr>
              <a:t>df.reset_index</a:t>
            </a:r>
            <a:r>
              <a:rPr lang="en" sz="1565" dirty="0">
                <a:solidFill>
                  <a:schemeClr val="dk2"/>
                </a:solidFill>
              </a:rPr>
              <a:t>()</a:t>
            </a:r>
            <a:endParaRPr sz="1565" dirty="0">
              <a:solidFill>
                <a:schemeClr val="dk2"/>
              </a:solidFill>
            </a:endParaRPr>
          </a:p>
          <a:p>
            <a:pPr marL="457200" lvl="0" indent="-3205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65" dirty="0"/>
              <a:t>Now, we can use </a:t>
            </a:r>
            <a:r>
              <a:rPr lang="en" sz="1565" dirty="0" err="1">
                <a:solidFill>
                  <a:schemeClr val="dk2"/>
                </a:solidFill>
              </a:rPr>
              <a:t>idxmax</a:t>
            </a:r>
            <a:r>
              <a:rPr lang="en" sz="1565" dirty="0">
                <a:solidFill>
                  <a:schemeClr val="dk2"/>
                </a:solidFill>
              </a:rPr>
              <a:t>() </a:t>
            </a:r>
            <a:r>
              <a:rPr lang="en" sz="1565" dirty="0"/>
              <a:t>to find the row index with the highest valuation and use </a:t>
            </a:r>
            <a:r>
              <a:rPr lang="en" sz="1565" dirty="0" err="1">
                <a:solidFill>
                  <a:schemeClr val="dk2"/>
                </a:solidFill>
              </a:rPr>
              <a:t>iloc</a:t>
            </a:r>
            <a:r>
              <a:rPr lang="en" sz="1565" dirty="0">
                <a:solidFill>
                  <a:schemeClr val="dk2"/>
                </a:solidFill>
              </a:rPr>
              <a:t>() </a:t>
            </a:r>
            <a:r>
              <a:rPr lang="en" sz="1565" dirty="0"/>
              <a:t>to view the entire row data:</a:t>
            </a:r>
            <a:endParaRPr sz="1565" dirty="0"/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341"/>
              <a:buNone/>
            </a:pPr>
            <a:r>
              <a:rPr lang="en" sz="1565" dirty="0" err="1">
                <a:solidFill>
                  <a:schemeClr val="dk2"/>
                </a:solidFill>
              </a:rPr>
              <a:t>df.iloc</a:t>
            </a:r>
            <a:r>
              <a:rPr lang="en" sz="1565" dirty="0">
                <a:solidFill>
                  <a:schemeClr val="dk2"/>
                </a:solidFill>
              </a:rPr>
              <a:t>[ </a:t>
            </a:r>
            <a:r>
              <a:rPr lang="en" sz="1565" dirty="0" err="1">
                <a:solidFill>
                  <a:schemeClr val="dk2"/>
                </a:solidFill>
              </a:rPr>
              <a:t>df</a:t>
            </a:r>
            <a:r>
              <a:rPr lang="en" sz="1565" dirty="0">
                <a:solidFill>
                  <a:schemeClr val="dk2"/>
                </a:solidFill>
              </a:rPr>
              <a:t> [ 'Valuation' ].</a:t>
            </a:r>
            <a:r>
              <a:rPr lang="en" sz="1565" dirty="0" err="1">
                <a:solidFill>
                  <a:schemeClr val="dk2"/>
                </a:solidFill>
              </a:rPr>
              <a:t>idxmax</a:t>
            </a:r>
            <a:r>
              <a:rPr lang="en" sz="1565" dirty="0">
                <a:solidFill>
                  <a:schemeClr val="dk2"/>
                </a:solidFill>
              </a:rPr>
              <a:t>() ]</a:t>
            </a:r>
            <a:endParaRPr sz="1565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311700" y="124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accent2"/>
                </a:solidFill>
              </a:rPr>
              <a:t>Lab2 assignment tips! (Shark Tank)</a:t>
            </a:r>
            <a:endParaRPr sz="2020" b="1">
              <a:solidFill>
                <a:schemeClr val="accent2"/>
              </a:solidFill>
            </a:endParaRPr>
          </a:p>
        </p:txBody>
      </p:sp>
      <p:sp>
        <p:nvSpPr>
          <p:cNvPr id="167" name="Google Shape;167;p13"/>
          <p:cNvSpPr txBox="1">
            <a:spLocks noGrp="1"/>
          </p:cNvSpPr>
          <p:nvPr>
            <p:ph type="body" idx="1"/>
          </p:nvPr>
        </p:nvSpPr>
        <p:spPr>
          <a:xfrm>
            <a:off x="0" y="687300"/>
            <a:ext cx="9144000" cy="4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65015"/>
              <a:buNone/>
            </a:pPr>
            <a:r>
              <a:rPr lang="en" sz="900" b="1" dirty="0">
                <a:solidFill>
                  <a:schemeClr val="dk2"/>
                </a:solidFill>
              </a:rPr>
              <a:t>Question 2:</a:t>
            </a:r>
            <a:endParaRPr sz="900" b="1" dirty="0">
              <a:solidFill>
                <a:schemeClr val="dk2"/>
              </a:solidFill>
            </a:endParaRPr>
          </a:p>
          <a:p>
            <a:pPr marL="457200" lvl="0" indent="-296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900" dirty="0">
                <a:solidFill>
                  <a:schemeClr val="accent2"/>
                </a:solidFill>
              </a:rPr>
              <a:t>Requires us to </a:t>
            </a:r>
            <a:r>
              <a:rPr lang="en" sz="900" b="1" dirty="0">
                <a:solidFill>
                  <a:schemeClr val="accent2"/>
                </a:solidFill>
              </a:rPr>
              <a:t>calculate the amount each shark invested in total.</a:t>
            </a:r>
            <a:r>
              <a:rPr lang="en" sz="900" dirty="0">
                <a:solidFill>
                  <a:schemeClr val="accent2"/>
                </a:solidFill>
              </a:rPr>
              <a:t> To do this, we can:</a:t>
            </a:r>
            <a:endParaRPr sz="900" dirty="0">
              <a:solidFill>
                <a:schemeClr val="accent2"/>
              </a:solidFill>
            </a:endParaRPr>
          </a:p>
          <a:p>
            <a:pPr marL="914400" lvl="1" indent="-296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Char char="❏"/>
            </a:pPr>
            <a:r>
              <a:rPr lang="en" sz="900" b="1" dirty="0">
                <a:solidFill>
                  <a:srgbClr val="741B47"/>
                </a:solidFill>
              </a:rPr>
              <a:t>Step1</a:t>
            </a:r>
            <a:r>
              <a:rPr lang="en" sz="900" dirty="0">
                <a:solidFill>
                  <a:srgbClr val="741B47"/>
                </a:solidFill>
              </a:rPr>
              <a:t>: Calculate the percentage of Amount each shark invested into every company.</a:t>
            </a:r>
            <a:endParaRPr sz="900" dirty="0">
              <a:solidFill>
                <a:srgbClr val="741B47"/>
              </a:solidFill>
            </a:endParaRPr>
          </a:p>
          <a:p>
            <a:pPr marL="914400" lvl="1" indent="-296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Char char="❏"/>
            </a:pPr>
            <a:r>
              <a:rPr lang="en" sz="900" b="1" dirty="0">
                <a:solidFill>
                  <a:srgbClr val="741B47"/>
                </a:solidFill>
              </a:rPr>
              <a:t>Step2</a:t>
            </a:r>
            <a:r>
              <a:rPr lang="en" sz="900" dirty="0">
                <a:solidFill>
                  <a:srgbClr val="741B47"/>
                </a:solidFill>
              </a:rPr>
              <a:t>: Multiply these </a:t>
            </a:r>
            <a:r>
              <a:rPr lang="en" sz="900" dirty="0" err="1">
                <a:solidFill>
                  <a:srgbClr val="741B47"/>
                </a:solidFill>
              </a:rPr>
              <a:t>percents</a:t>
            </a:r>
            <a:r>
              <a:rPr lang="en" sz="900" dirty="0">
                <a:solidFill>
                  <a:srgbClr val="741B47"/>
                </a:solidFill>
              </a:rPr>
              <a:t> by Amount to find shark investment amounts to each company.</a:t>
            </a:r>
            <a:endParaRPr sz="900" dirty="0">
              <a:solidFill>
                <a:srgbClr val="741B47"/>
              </a:solidFill>
            </a:endParaRPr>
          </a:p>
          <a:p>
            <a:pPr marL="914400" lvl="1" indent="-296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Char char="❏"/>
            </a:pPr>
            <a:r>
              <a:rPr lang="en" sz="900" b="1" dirty="0">
                <a:solidFill>
                  <a:srgbClr val="741B47"/>
                </a:solidFill>
              </a:rPr>
              <a:t>Step3</a:t>
            </a:r>
            <a:r>
              <a:rPr lang="en" sz="900" dirty="0">
                <a:solidFill>
                  <a:srgbClr val="741B47"/>
                </a:solidFill>
              </a:rPr>
              <a:t>: Sum these amounts together to find the amount each shark invested in total.</a:t>
            </a:r>
            <a:endParaRPr sz="900" dirty="0">
              <a:solidFill>
                <a:srgbClr val="741B47"/>
              </a:solidFill>
            </a:endParaRPr>
          </a:p>
          <a:p>
            <a:pPr marL="457200" lvl="0" indent="-296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900" dirty="0">
                <a:solidFill>
                  <a:schemeClr val="accent2"/>
                </a:solidFill>
              </a:rPr>
              <a:t>We need to perform </a:t>
            </a:r>
            <a:r>
              <a:rPr lang="en" sz="900" b="1" dirty="0">
                <a:solidFill>
                  <a:schemeClr val="accent2"/>
                </a:solidFill>
              </a:rPr>
              <a:t>step 1</a:t>
            </a:r>
            <a:r>
              <a:rPr lang="en" sz="900" dirty="0">
                <a:solidFill>
                  <a:schemeClr val="accent2"/>
                </a:solidFill>
              </a:rPr>
              <a:t> because sharks sometimes split the investment amount equally. Thus, we need to calculate the correct amount to use before summing them together. </a:t>
            </a:r>
            <a:endParaRPr sz="900" dirty="0">
              <a:solidFill>
                <a:schemeClr val="accent2"/>
              </a:solidFill>
            </a:endParaRPr>
          </a:p>
          <a:p>
            <a:pPr marL="457200" lvl="0" indent="-296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900" dirty="0">
                <a:solidFill>
                  <a:schemeClr val="accent2"/>
                </a:solidFill>
              </a:rPr>
              <a:t>First, let’s calculate the number of sharks each company had using the </a:t>
            </a:r>
            <a:r>
              <a:rPr lang="en" sz="900" dirty="0">
                <a:solidFill>
                  <a:schemeClr val="dk2"/>
                </a:solidFill>
              </a:rPr>
              <a:t>sum() </a:t>
            </a:r>
            <a:r>
              <a:rPr lang="en" sz="900" dirty="0">
                <a:solidFill>
                  <a:schemeClr val="accent2"/>
                </a:solidFill>
              </a:rPr>
              <a:t>function:</a:t>
            </a:r>
            <a:endParaRPr sz="900" dirty="0">
              <a:solidFill>
                <a:schemeClr val="accent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 err="1">
                <a:solidFill>
                  <a:schemeClr val="dk2"/>
                </a:solidFill>
              </a:rPr>
              <a:t>num_sharks</a:t>
            </a:r>
            <a:r>
              <a:rPr lang="en" sz="900" dirty="0">
                <a:solidFill>
                  <a:schemeClr val="dk2"/>
                </a:solidFill>
              </a:rPr>
              <a:t> = </a:t>
            </a:r>
            <a:r>
              <a:rPr lang="en" sz="900" dirty="0" err="1">
                <a:solidFill>
                  <a:schemeClr val="dk2"/>
                </a:solidFill>
              </a:rPr>
              <a:t>df.loc</a:t>
            </a:r>
            <a:r>
              <a:rPr lang="en" sz="900" dirty="0">
                <a:solidFill>
                  <a:schemeClr val="dk2"/>
                </a:solidFill>
              </a:rPr>
              <a:t>[ : , 'Corcoran' : 'Guest' ].sum(axis=1)</a:t>
            </a:r>
            <a:endParaRPr sz="900" dirty="0">
              <a:solidFill>
                <a:schemeClr val="dk2"/>
              </a:solidFill>
            </a:endParaRPr>
          </a:p>
          <a:p>
            <a:pPr marL="457200" lvl="0" indent="-296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900" dirty="0">
                <a:solidFill>
                  <a:schemeClr val="accent2"/>
                </a:solidFill>
              </a:rPr>
              <a:t>The </a:t>
            </a:r>
            <a:r>
              <a:rPr lang="en" sz="900" dirty="0">
                <a:solidFill>
                  <a:schemeClr val="dk2"/>
                </a:solidFill>
              </a:rPr>
              <a:t>sum() </a:t>
            </a:r>
            <a:r>
              <a:rPr lang="en" sz="900" dirty="0">
                <a:solidFill>
                  <a:schemeClr val="accent2"/>
                </a:solidFill>
              </a:rPr>
              <a:t>function </a:t>
            </a:r>
            <a:r>
              <a:rPr lang="en" sz="900" b="1" dirty="0">
                <a:solidFill>
                  <a:schemeClr val="accent2"/>
                </a:solidFill>
              </a:rPr>
              <a:t>sums entire columns by default (axis=0)</a:t>
            </a:r>
            <a:r>
              <a:rPr lang="en" sz="900" dirty="0">
                <a:solidFill>
                  <a:schemeClr val="accent2"/>
                </a:solidFill>
              </a:rPr>
              <a:t>. Since we are adding the values across each row, </a:t>
            </a:r>
            <a:r>
              <a:rPr lang="en" sz="900" b="1" dirty="0">
                <a:solidFill>
                  <a:schemeClr val="accent2"/>
                </a:solidFill>
              </a:rPr>
              <a:t>we need to include the axis=1 parameter.</a:t>
            </a:r>
            <a:r>
              <a:rPr lang="en" sz="900" dirty="0">
                <a:solidFill>
                  <a:schemeClr val="accent2"/>
                </a:solidFill>
              </a:rPr>
              <a:t> Now we can calculate the Amount percentages. It may make more sense to calculate these percentages one shark at a time:</a:t>
            </a:r>
            <a:endParaRPr sz="900" dirty="0">
              <a:solidFill>
                <a:schemeClr val="accent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'Corcoran' ] = </a:t>
            </a: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'Corcoran' ] / </a:t>
            </a:r>
            <a:r>
              <a:rPr lang="en" sz="900" dirty="0" err="1">
                <a:solidFill>
                  <a:schemeClr val="dk2"/>
                </a:solidFill>
              </a:rPr>
              <a:t>num_sharks</a:t>
            </a:r>
            <a:r>
              <a:rPr lang="en" sz="900" dirty="0">
                <a:solidFill>
                  <a:schemeClr val="dk2"/>
                </a:solidFill>
              </a:rPr>
              <a:t> </a:t>
            </a:r>
            <a:endParaRPr sz="900" dirty="0">
              <a:solidFill>
                <a:schemeClr val="dk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'Cuban' ] = </a:t>
            </a: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'Cuban' ] / </a:t>
            </a:r>
            <a:r>
              <a:rPr lang="en" sz="900" dirty="0" err="1">
                <a:solidFill>
                  <a:schemeClr val="dk2"/>
                </a:solidFill>
              </a:rPr>
              <a:t>num_sharks</a:t>
            </a:r>
            <a:endParaRPr sz="900" dirty="0">
              <a:solidFill>
                <a:schemeClr val="dk2"/>
              </a:solidFill>
            </a:endParaRPr>
          </a:p>
          <a:p>
            <a:pPr marL="22860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b="1" dirty="0">
                <a:solidFill>
                  <a:schemeClr val="dk2"/>
                </a:solidFill>
              </a:rPr>
              <a:t>…</a:t>
            </a:r>
            <a:endParaRPr sz="900" b="1" dirty="0">
              <a:solidFill>
                <a:schemeClr val="dk2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b="1" dirty="0">
                <a:solidFill>
                  <a:schemeClr val="accent2"/>
                </a:solidFill>
              </a:rPr>
              <a:t>Or</a:t>
            </a:r>
            <a:r>
              <a:rPr lang="en" sz="900" dirty="0">
                <a:solidFill>
                  <a:schemeClr val="accent2"/>
                </a:solidFill>
              </a:rPr>
              <a:t> we can use the </a:t>
            </a:r>
            <a:r>
              <a:rPr lang="en" sz="900" dirty="0">
                <a:solidFill>
                  <a:schemeClr val="dk2"/>
                </a:solidFill>
              </a:rPr>
              <a:t>divide()</a:t>
            </a:r>
            <a:r>
              <a:rPr lang="en" sz="900" dirty="0">
                <a:solidFill>
                  <a:schemeClr val="accent2"/>
                </a:solidFill>
              </a:rPr>
              <a:t> function </a:t>
            </a:r>
            <a:r>
              <a:rPr lang="en" sz="900" b="1" dirty="0">
                <a:solidFill>
                  <a:schemeClr val="accent2"/>
                </a:solidFill>
              </a:rPr>
              <a:t>to perform all of these calculations in one go</a:t>
            </a:r>
            <a:r>
              <a:rPr lang="en" sz="900" dirty="0">
                <a:solidFill>
                  <a:schemeClr val="accent2"/>
                </a:solidFill>
              </a:rPr>
              <a:t>:</a:t>
            </a:r>
            <a:endParaRPr sz="900" dirty="0">
              <a:solidFill>
                <a:schemeClr val="accent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 err="1">
                <a:solidFill>
                  <a:schemeClr val="dk2"/>
                </a:solidFill>
              </a:rPr>
              <a:t>df.loc</a:t>
            </a:r>
            <a:r>
              <a:rPr lang="en" sz="900" dirty="0">
                <a:solidFill>
                  <a:schemeClr val="dk2"/>
                </a:solidFill>
              </a:rPr>
              <a:t>[ : , '</a:t>
            </a:r>
            <a:r>
              <a:rPr lang="en" sz="900" dirty="0" err="1">
                <a:solidFill>
                  <a:schemeClr val="dk2"/>
                </a:solidFill>
              </a:rPr>
              <a:t>Corcoran':'Guest</a:t>
            </a:r>
            <a:r>
              <a:rPr lang="en" sz="900" dirty="0">
                <a:solidFill>
                  <a:schemeClr val="dk2"/>
                </a:solidFill>
              </a:rPr>
              <a:t>' ] = </a:t>
            </a:r>
            <a:r>
              <a:rPr lang="en" sz="900" dirty="0" err="1">
                <a:solidFill>
                  <a:schemeClr val="dk2"/>
                </a:solidFill>
              </a:rPr>
              <a:t>df.loc</a:t>
            </a:r>
            <a:r>
              <a:rPr lang="en" sz="900" dirty="0">
                <a:solidFill>
                  <a:schemeClr val="dk2"/>
                </a:solidFill>
              </a:rPr>
              <a:t>[ : , '</a:t>
            </a:r>
            <a:r>
              <a:rPr lang="en" sz="900" dirty="0" err="1">
                <a:solidFill>
                  <a:schemeClr val="dk2"/>
                </a:solidFill>
              </a:rPr>
              <a:t>Corcoran':'Guest</a:t>
            </a:r>
            <a:r>
              <a:rPr lang="en" sz="900" dirty="0">
                <a:solidFill>
                  <a:schemeClr val="dk2"/>
                </a:solidFill>
              </a:rPr>
              <a:t>' ].divide( </a:t>
            </a:r>
            <a:r>
              <a:rPr lang="en" sz="900" dirty="0" err="1">
                <a:solidFill>
                  <a:schemeClr val="dk2"/>
                </a:solidFill>
              </a:rPr>
              <a:t>num_sharks</a:t>
            </a:r>
            <a:r>
              <a:rPr lang="en" sz="900" dirty="0">
                <a:solidFill>
                  <a:schemeClr val="dk2"/>
                </a:solidFill>
              </a:rPr>
              <a:t> , axis=0)</a:t>
            </a:r>
            <a:endParaRPr sz="900" dirty="0">
              <a:solidFill>
                <a:schemeClr val="dk2"/>
              </a:solidFill>
            </a:endParaRPr>
          </a:p>
          <a:p>
            <a:pPr marL="457200" lvl="0" indent="-296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900" dirty="0">
                <a:solidFill>
                  <a:schemeClr val="accent2"/>
                </a:solidFill>
              </a:rPr>
              <a:t>Now we have our percentages, we can do something similar for </a:t>
            </a:r>
            <a:r>
              <a:rPr lang="en" sz="900" b="1" dirty="0">
                <a:solidFill>
                  <a:schemeClr val="accent2"/>
                </a:solidFill>
              </a:rPr>
              <a:t>step 2</a:t>
            </a:r>
            <a:r>
              <a:rPr lang="en" sz="900" dirty="0">
                <a:solidFill>
                  <a:schemeClr val="accent2"/>
                </a:solidFill>
              </a:rPr>
              <a:t>: this time using </a:t>
            </a:r>
            <a:r>
              <a:rPr lang="en" sz="900" dirty="0">
                <a:solidFill>
                  <a:schemeClr val="dk2"/>
                </a:solidFill>
              </a:rPr>
              <a:t>* </a:t>
            </a:r>
            <a:r>
              <a:rPr lang="en" sz="900" dirty="0">
                <a:solidFill>
                  <a:schemeClr val="accent2"/>
                </a:solidFill>
              </a:rPr>
              <a:t>or </a:t>
            </a:r>
            <a:r>
              <a:rPr lang="en" sz="900" dirty="0">
                <a:solidFill>
                  <a:schemeClr val="dk2"/>
                </a:solidFill>
              </a:rPr>
              <a:t>multiply()</a:t>
            </a:r>
            <a:endParaRPr sz="900" dirty="0">
              <a:solidFill>
                <a:schemeClr val="dk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'Corcoran' ] = </a:t>
            </a: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'Corcoran' ] * </a:t>
            </a: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'Amount' ]</a:t>
            </a:r>
            <a:endParaRPr sz="900" dirty="0">
              <a:solidFill>
                <a:schemeClr val="dk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'Cuban' ] = </a:t>
            </a: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'Cuban' ] * </a:t>
            </a: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'Amount' ]</a:t>
            </a:r>
            <a:endParaRPr sz="900" dirty="0">
              <a:solidFill>
                <a:schemeClr val="dk2"/>
              </a:solidFill>
            </a:endParaRPr>
          </a:p>
          <a:p>
            <a:pPr marL="22860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>
                <a:solidFill>
                  <a:schemeClr val="dk2"/>
                </a:solidFill>
              </a:rPr>
              <a:t>…</a:t>
            </a:r>
            <a:endParaRPr sz="900"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b="1" dirty="0">
                <a:solidFill>
                  <a:schemeClr val="accent2"/>
                </a:solidFill>
              </a:rPr>
              <a:t>Or</a:t>
            </a:r>
            <a:endParaRPr sz="900" b="1" dirty="0">
              <a:solidFill>
                <a:schemeClr val="accent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 err="1">
                <a:solidFill>
                  <a:schemeClr val="dk2"/>
                </a:solidFill>
              </a:rPr>
              <a:t>df.loc</a:t>
            </a:r>
            <a:r>
              <a:rPr lang="en" sz="900" dirty="0">
                <a:solidFill>
                  <a:schemeClr val="dk2"/>
                </a:solidFill>
              </a:rPr>
              <a:t>[ : , '</a:t>
            </a:r>
            <a:r>
              <a:rPr lang="en" sz="900" dirty="0" err="1">
                <a:solidFill>
                  <a:schemeClr val="dk2"/>
                </a:solidFill>
              </a:rPr>
              <a:t>Corcoran':'Guest</a:t>
            </a:r>
            <a:r>
              <a:rPr lang="en" sz="900" dirty="0">
                <a:solidFill>
                  <a:schemeClr val="dk2"/>
                </a:solidFill>
              </a:rPr>
              <a:t>' ] = </a:t>
            </a:r>
            <a:r>
              <a:rPr lang="en" sz="900" dirty="0" err="1">
                <a:solidFill>
                  <a:schemeClr val="dk2"/>
                </a:solidFill>
              </a:rPr>
              <a:t>df.loc</a:t>
            </a:r>
            <a:r>
              <a:rPr lang="en" sz="900" dirty="0">
                <a:solidFill>
                  <a:schemeClr val="dk2"/>
                </a:solidFill>
              </a:rPr>
              <a:t>[ : , '</a:t>
            </a:r>
            <a:r>
              <a:rPr lang="en" sz="900" dirty="0" err="1">
                <a:solidFill>
                  <a:schemeClr val="dk2"/>
                </a:solidFill>
              </a:rPr>
              <a:t>Corcoran':'Guest</a:t>
            </a:r>
            <a:r>
              <a:rPr lang="en" sz="900" dirty="0">
                <a:solidFill>
                  <a:schemeClr val="dk2"/>
                </a:solidFill>
              </a:rPr>
              <a:t>' ].multiply( </a:t>
            </a:r>
            <a:r>
              <a:rPr lang="en" sz="900" dirty="0" err="1">
                <a:solidFill>
                  <a:schemeClr val="dk2"/>
                </a:solidFill>
              </a:rPr>
              <a:t>df</a:t>
            </a:r>
            <a:r>
              <a:rPr lang="en" sz="900" dirty="0">
                <a:solidFill>
                  <a:schemeClr val="dk2"/>
                </a:solidFill>
              </a:rPr>
              <a:t> [ 'Amount' ], axis=0)</a:t>
            </a:r>
            <a:endParaRPr sz="900" dirty="0">
              <a:solidFill>
                <a:schemeClr val="dk2"/>
              </a:solidFill>
            </a:endParaRPr>
          </a:p>
          <a:p>
            <a:pPr marL="457200" lvl="0" indent="-296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❏"/>
            </a:pPr>
            <a:r>
              <a:rPr lang="en" sz="900" dirty="0">
                <a:solidFill>
                  <a:schemeClr val="accent2"/>
                </a:solidFill>
              </a:rPr>
              <a:t>Finally, we can use </a:t>
            </a:r>
            <a:r>
              <a:rPr lang="en" sz="900" dirty="0">
                <a:solidFill>
                  <a:schemeClr val="dk2"/>
                </a:solidFill>
              </a:rPr>
              <a:t>sum() t</a:t>
            </a:r>
            <a:r>
              <a:rPr lang="en" sz="900" dirty="0">
                <a:solidFill>
                  <a:schemeClr val="accent2"/>
                </a:solidFill>
              </a:rPr>
              <a:t>o calculate the amount totals for all the sharks, and use </a:t>
            </a:r>
            <a:r>
              <a:rPr lang="en" sz="900" dirty="0" err="1">
                <a:solidFill>
                  <a:schemeClr val="dk2"/>
                </a:solidFill>
              </a:rPr>
              <a:t>idxmax</a:t>
            </a:r>
            <a:r>
              <a:rPr lang="en" sz="900" dirty="0">
                <a:solidFill>
                  <a:schemeClr val="dk2"/>
                </a:solidFill>
              </a:rPr>
              <a:t>() and max() </a:t>
            </a:r>
            <a:r>
              <a:rPr lang="en" sz="900" dirty="0">
                <a:solidFill>
                  <a:schemeClr val="accent2"/>
                </a:solidFill>
              </a:rPr>
              <a:t>to get all investments and the highest one:</a:t>
            </a:r>
            <a:endParaRPr sz="900" dirty="0">
              <a:solidFill>
                <a:schemeClr val="accent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 err="1">
                <a:solidFill>
                  <a:schemeClr val="dk2"/>
                </a:solidFill>
              </a:rPr>
              <a:t>df.loc</a:t>
            </a:r>
            <a:r>
              <a:rPr lang="en" sz="900" dirty="0">
                <a:solidFill>
                  <a:schemeClr val="dk2"/>
                </a:solidFill>
              </a:rPr>
              <a:t>[ : , '</a:t>
            </a:r>
            <a:r>
              <a:rPr lang="en" sz="900" dirty="0" err="1">
                <a:solidFill>
                  <a:schemeClr val="dk2"/>
                </a:solidFill>
              </a:rPr>
              <a:t>Corcoran':'Guest</a:t>
            </a:r>
            <a:r>
              <a:rPr lang="en" sz="900" dirty="0">
                <a:solidFill>
                  <a:schemeClr val="dk2"/>
                </a:solidFill>
              </a:rPr>
              <a:t>' ].sum()</a:t>
            </a:r>
            <a:endParaRPr sz="900" dirty="0">
              <a:solidFill>
                <a:schemeClr val="dk2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r>
              <a:rPr lang="en" sz="900" dirty="0">
                <a:solidFill>
                  <a:schemeClr val="dk2"/>
                </a:solidFill>
              </a:rPr>
              <a:t>…..</a:t>
            </a:r>
            <a:r>
              <a:rPr lang="en" sz="900" dirty="0" err="1">
                <a:solidFill>
                  <a:schemeClr val="dk2"/>
                </a:solidFill>
              </a:rPr>
              <a:t>idxmax</a:t>
            </a:r>
            <a:r>
              <a:rPr lang="en" sz="900" dirty="0">
                <a:solidFill>
                  <a:schemeClr val="dk2"/>
                </a:solidFill>
              </a:rPr>
              <a:t>(), …max()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8717"/>
              <a:buNone/>
            </a:pPr>
            <a:endParaRPr sz="900" dirty="0">
              <a:solidFill>
                <a:schemeClr val="dk2"/>
              </a:solidFill>
            </a:endParaRPr>
          </a:p>
          <a:p>
            <a:pPr marL="457200" lvl="0" indent="-29634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Char char="★"/>
            </a:pPr>
            <a:r>
              <a:rPr lang="en" sz="900" b="1" dirty="0">
                <a:solidFill>
                  <a:srgbClr val="741B47"/>
                </a:solidFill>
              </a:rPr>
              <a:t>Don’t forget to visualize your work</a:t>
            </a:r>
            <a:r>
              <a:rPr lang="en" sz="900" dirty="0">
                <a:solidFill>
                  <a:srgbClr val="741B47"/>
                </a:solidFill>
              </a:rPr>
              <a:t>!</a:t>
            </a:r>
            <a:endParaRPr sz="900" dirty="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>
            <a:spLocks noGrp="1"/>
          </p:cNvSpPr>
          <p:nvPr>
            <p:ph type="title"/>
          </p:nvPr>
        </p:nvSpPr>
        <p:spPr>
          <a:xfrm>
            <a:off x="311700" y="124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b="1">
                <a:solidFill>
                  <a:schemeClr val="accent2"/>
                </a:solidFill>
              </a:rPr>
              <a:t>Lab2 assignment tips! (Shark Tank)</a:t>
            </a:r>
            <a:endParaRPr sz="2020" b="1">
              <a:solidFill>
                <a:schemeClr val="accent2"/>
              </a:solidFill>
            </a:endParaRPr>
          </a:p>
        </p:txBody>
      </p:sp>
      <p:sp>
        <p:nvSpPr>
          <p:cNvPr id="173" name="Google Shape;173;p14"/>
          <p:cNvSpPr txBox="1">
            <a:spLocks noGrp="1"/>
          </p:cNvSpPr>
          <p:nvPr>
            <p:ph type="body" idx="1"/>
          </p:nvPr>
        </p:nvSpPr>
        <p:spPr>
          <a:xfrm>
            <a:off x="126000" y="859150"/>
            <a:ext cx="8866500" cy="40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65" b="1" dirty="0">
                <a:solidFill>
                  <a:schemeClr val="dk2"/>
                </a:solidFill>
              </a:rPr>
              <a:t>Question 3:</a:t>
            </a:r>
            <a:endParaRPr sz="1565" b="1" dirty="0">
              <a:solidFill>
                <a:schemeClr val="dk2"/>
              </a:solidFill>
            </a:endParaRPr>
          </a:p>
          <a:p>
            <a:pPr marL="457200" lvl="0" indent="-3370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8"/>
              <a:buChar char="❏"/>
            </a:pPr>
            <a:r>
              <a:rPr lang="en" sz="1707" dirty="0">
                <a:solidFill>
                  <a:schemeClr val="accent2"/>
                </a:solidFill>
              </a:rPr>
              <a:t>Wants us to tabulate the number of funded companies (e.g. Equity &gt; 0) based on Industry. </a:t>
            </a:r>
            <a:endParaRPr sz="1707" dirty="0">
              <a:solidFill>
                <a:schemeClr val="accent2"/>
              </a:solidFill>
            </a:endParaRPr>
          </a:p>
          <a:p>
            <a:pPr marL="457200" lvl="0" indent="-3370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8"/>
              <a:buChar char="❏"/>
            </a:pPr>
            <a:r>
              <a:rPr lang="en" sz="1707" dirty="0">
                <a:solidFill>
                  <a:schemeClr val="accent2"/>
                </a:solidFill>
              </a:rPr>
              <a:t>To do this, we </a:t>
            </a:r>
            <a:r>
              <a:rPr lang="en" sz="1707" b="1" dirty="0">
                <a:solidFill>
                  <a:schemeClr val="accent2"/>
                </a:solidFill>
              </a:rPr>
              <a:t>can group the companies by industry</a:t>
            </a:r>
            <a:r>
              <a:rPr lang="en" sz="1707" dirty="0">
                <a:solidFill>
                  <a:schemeClr val="accent2"/>
                </a:solidFill>
              </a:rPr>
              <a:t> using the </a:t>
            </a:r>
            <a:r>
              <a:rPr lang="en" sz="1707" dirty="0" err="1">
                <a:solidFill>
                  <a:schemeClr val="dk2"/>
                </a:solidFill>
              </a:rPr>
              <a:t>groupby</a:t>
            </a:r>
            <a:r>
              <a:rPr lang="en" sz="1707" dirty="0">
                <a:solidFill>
                  <a:schemeClr val="dk2"/>
                </a:solidFill>
              </a:rPr>
              <a:t>() </a:t>
            </a:r>
            <a:r>
              <a:rPr lang="en" sz="1707" dirty="0">
                <a:solidFill>
                  <a:schemeClr val="accent2"/>
                </a:solidFill>
              </a:rPr>
              <a:t>function and then tallying the companies using the </a:t>
            </a:r>
            <a:r>
              <a:rPr lang="en" sz="1707" dirty="0">
                <a:solidFill>
                  <a:schemeClr val="dk2"/>
                </a:solidFill>
              </a:rPr>
              <a:t>count() </a:t>
            </a:r>
            <a:r>
              <a:rPr lang="en" sz="1707" dirty="0">
                <a:solidFill>
                  <a:schemeClr val="accent2"/>
                </a:solidFill>
              </a:rPr>
              <a:t>function:</a:t>
            </a:r>
            <a:endParaRPr sz="1707" dirty="0">
              <a:solidFill>
                <a:schemeClr val="accent2"/>
              </a:solidFill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7" dirty="0" err="1">
                <a:solidFill>
                  <a:schemeClr val="dk2"/>
                </a:solidFill>
              </a:rPr>
              <a:t>df.groupby</a:t>
            </a:r>
            <a:r>
              <a:rPr lang="en" sz="1707" dirty="0">
                <a:solidFill>
                  <a:schemeClr val="dk2"/>
                </a:solidFill>
              </a:rPr>
              <a:t>( 'Industry' )[ 'Equity' ].count()</a:t>
            </a:r>
            <a:endParaRPr sz="1707" dirty="0">
              <a:solidFill>
                <a:schemeClr val="dk2"/>
              </a:solidFill>
            </a:endParaRPr>
          </a:p>
          <a:p>
            <a:pPr marL="457200" lvl="0" indent="-3370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8"/>
              <a:buChar char="❏"/>
            </a:pPr>
            <a:r>
              <a:rPr lang="en" sz="1707" dirty="0">
                <a:solidFill>
                  <a:schemeClr val="accent2"/>
                </a:solidFill>
              </a:rPr>
              <a:t>The </a:t>
            </a:r>
            <a:r>
              <a:rPr lang="en" sz="1707" dirty="0" err="1">
                <a:solidFill>
                  <a:schemeClr val="dk2"/>
                </a:solidFill>
              </a:rPr>
              <a:t>groupby</a:t>
            </a:r>
            <a:r>
              <a:rPr lang="en" sz="1707" dirty="0">
                <a:solidFill>
                  <a:schemeClr val="dk2"/>
                </a:solidFill>
              </a:rPr>
              <a:t>() </a:t>
            </a:r>
            <a:r>
              <a:rPr lang="en" sz="1707" dirty="0">
                <a:solidFill>
                  <a:schemeClr val="accent2"/>
                </a:solidFill>
              </a:rPr>
              <a:t>function works by splitting a </a:t>
            </a:r>
            <a:r>
              <a:rPr lang="en" sz="1707" dirty="0" err="1">
                <a:solidFill>
                  <a:schemeClr val="accent2"/>
                </a:solidFill>
              </a:rPr>
              <a:t>dataframe</a:t>
            </a:r>
            <a:r>
              <a:rPr lang="en" sz="1707" dirty="0">
                <a:solidFill>
                  <a:schemeClr val="accent2"/>
                </a:solidFill>
              </a:rPr>
              <a:t> by some criteria (in our case, ‘Industry’), applying a function </a:t>
            </a:r>
            <a:r>
              <a:rPr lang="en" sz="1707" dirty="0">
                <a:solidFill>
                  <a:srgbClr val="741B47"/>
                </a:solidFill>
              </a:rPr>
              <a:t>(e.g. sum, mean, count)</a:t>
            </a:r>
            <a:r>
              <a:rPr lang="en" sz="1707" dirty="0">
                <a:solidFill>
                  <a:schemeClr val="accent2"/>
                </a:solidFill>
              </a:rPr>
              <a:t> and then returning the aggregated data. </a:t>
            </a:r>
            <a:endParaRPr sz="1707" dirty="0">
              <a:solidFill>
                <a:schemeClr val="accent2"/>
              </a:solidFill>
            </a:endParaRPr>
          </a:p>
          <a:p>
            <a:pPr marL="1371600" lvl="2" indent="-3370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8"/>
              <a:buChar char="❏"/>
            </a:pPr>
            <a:r>
              <a:rPr lang="en" sz="1707" b="1" u="sng" dirty="0">
                <a:solidFill>
                  <a:schemeClr val="accent2"/>
                </a:solidFill>
              </a:rPr>
              <a:t>Don’t forget</a:t>
            </a:r>
            <a:r>
              <a:rPr lang="en" sz="1707" dirty="0">
                <a:solidFill>
                  <a:schemeClr val="accent2"/>
                </a:solidFill>
              </a:rPr>
              <a:t> your </a:t>
            </a:r>
            <a:r>
              <a:rPr lang="en" sz="1707" b="1" dirty="0">
                <a:solidFill>
                  <a:schemeClr val="accent2"/>
                </a:solidFill>
              </a:rPr>
              <a:t>visualization </a:t>
            </a:r>
            <a:r>
              <a:rPr lang="en" sz="1707" dirty="0">
                <a:solidFill>
                  <a:schemeClr val="accent2"/>
                </a:solidFill>
              </a:rPr>
              <a:t>as well.</a:t>
            </a:r>
            <a:endParaRPr sz="1707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311700" y="181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b="1">
                <a:solidFill>
                  <a:schemeClr val="accent2"/>
                </a:solidFill>
              </a:rPr>
              <a:t>Lab2 assignment tips! (Evidence of Discrimination)</a:t>
            </a:r>
            <a:endParaRPr sz="1800" b="1">
              <a:solidFill>
                <a:schemeClr val="accent2"/>
              </a:solidFill>
            </a:endParaRPr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194750" y="754250"/>
            <a:ext cx="8786400" cy="3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This section introduces </a:t>
            </a:r>
            <a:r>
              <a:rPr lang="en" dirty="0">
                <a:solidFill>
                  <a:srgbClr val="741B47"/>
                </a:solidFill>
              </a:rPr>
              <a:t>the pivot table</a:t>
            </a:r>
            <a:r>
              <a:rPr lang="en" dirty="0"/>
              <a:t>, a powerful tool </a:t>
            </a:r>
            <a:r>
              <a:rPr lang="en" b="1" dirty="0"/>
              <a:t>used for summarizing and organizing data.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dk2"/>
                </a:solidFill>
              </a:rPr>
              <a:t>Question 1: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wants us to visualize average expenditures by Ethnicity</a:t>
            </a:r>
            <a:r>
              <a:rPr lang="en" dirty="0"/>
              <a:t>. This can be quickly tabulated using the </a:t>
            </a:r>
            <a:r>
              <a:rPr lang="en" dirty="0" err="1">
                <a:solidFill>
                  <a:schemeClr val="dk2"/>
                </a:solidFill>
              </a:rPr>
              <a:t>pivot_table</a:t>
            </a:r>
            <a:r>
              <a:rPr lang="en" dirty="0">
                <a:solidFill>
                  <a:schemeClr val="dk2"/>
                </a:solidFill>
              </a:rPr>
              <a:t>() </a:t>
            </a:r>
            <a:r>
              <a:rPr lang="en" dirty="0"/>
              <a:t>function using the aggregation function </a:t>
            </a:r>
            <a:r>
              <a:rPr lang="en" dirty="0" err="1">
                <a:solidFill>
                  <a:schemeClr val="dk2"/>
                </a:solidFill>
              </a:rPr>
              <a:t>np.mean</a:t>
            </a:r>
            <a:r>
              <a:rPr lang="en" dirty="0"/>
              <a:t>: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 dirty="0">
                <a:solidFill>
                  <a:schemeClr val="dk2"/>
                </a:solidFill>
              </a:rPr>
              <a:t>table = </a:t>
            </a:r>
            <a:r>
              <a:rPr lang="en" sz="1500" dirty="0" err="1">
                <a:solidFill>
                  <a:schemeClr val="dk2"/>
                </a:solidFill>
              </a:rPr>
              <a:t>pd.pivot_table</a:t>
            </a:r>
            <a:r>
              <a:rPr lang="en" sz="1500" dirty="0">
                <a:solidFill>
                  <a:schemeClr val="dk2"/>
                </a:solidFill>
              </a:rPr>
              <a:t>(data = </a:t>
            </a:r>
            <a:r>
              <a:rPr lang="en" sz="1500" dirty="0" err="1">
                <a:solidFill>
                  <a:schemeClr val="dk2"/>
                </a:solidFill>
              </a:rPr>
              <a:t>df</a:t>
            </a:r>
            <a:r>
              <a:rPr lang="en" sz="1500" dirty="0">
                <a:solidFill>
                  <a:schemeClr val="dk2"/>
                </a:solidFill>
              </a:rPr>
              <a:t> , values = 'Expenditures' , index = 'Ethnicity' , </a:t>
            </a:r>
            <a:r>
              <a:rPr lang="en" sz="1500" dirty="0" err="1">
                <a:solidFill>
                  <a:schemeClr val="dk2"/>
                </a:solidFill>
              </a:rPr>
              <a:t>aggfunc</a:t>
            </a:r>
            <a:r>
              <a:rPr lang="en" sz="1500" dirty="0">
                <a:solidFill>
                  <a:schemeClr val="dk2"/>
                </a:solidFill>
              </a:rPr>
              <a:t> = 'mean' )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This will </a:t>
            </a:r>
            <a:r>
              <a:rPr lang="en" b="1" dirty="0"/>
              <a:t>return the average </a:t>
            </a:r>
            <a:r>
              <a:rPr lang="en" dirty="0"/>
              <a:t>expenditures for all ethnicities. Since we specifically want to visualize </a:t>
            </a:r>
            <a:r>
              <a:rPr lang="en" dirty="0">
                <a:solidFill>
                  <a:srgbClr val="741B47"/>
                </a:solidFill>
              </a:rPr>
              <a:t>White vs Hispanic groups</a:t>
            </a:r>
            <a:r>
              <a:rPr lang="en" dirty="0"/>
              <a:t>, we can </a:t>
            </a:r>
            <a:r>
              <a:rPr lang="en" b="1" dirty="0"/>
              <a:t>index those with </a:t>
            </a:r>
            <a:r>
              <a:rPr lang="en" b="1" dirty="0" err="1">
                <a:solidFill>
                  <a:schemeClr val="dk2"/>
                </a:solidFill>
              </a:rPr>
              <a:t>loc</a:t>
            </a:r>
            <a:r>
              <a:rPr lang="en" dirty="0"/>
              <a:t>:</a:t>
            </a:r>
            <a:endParaRPr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dirty="0" err="1">
                <a:solidFill>
                  <a:schemeClr val="dk2"/>
                </a:solidFill>
              </a:rPr>
              <a:t>table.loc</a:t>
            </a:r>
            <a:r>
              <a:rPr lang="en" sz="1600" dirty="0">
                <a:solidFill>
                  <a:schemeClr val="dk2"/>
                </a:solidFill>
              </a:rPr>
              <a:t> [ [ 'Hispanic' , 'White not Hispanic' ] ].plot( kind = 'bar' )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311700" y="181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b="1">
                <a:solidFill>
                  <a:schemeClr val="accent2"/>
                </a:solidFill>
              </a:rPr>
              <a:t>Lab2 assignment tips! (Evidence of Discrimination)</a:t>
            </a:r>
            <a:endParaRPr sz="1800" b="1">
              <a:solidFill>
                <a:schemeClr val="accent2"/>
              </a:solidFill>
            </a:endParaRPr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1"/>
          </p:nvPr>
        </p:nvSpPr>
        <p:spPr>
          <a:xfrm>
            <a:off x="194750" y="618600"/>
            <a:ext cx="8786400" cy="43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 b="1" dirty="0">
                <a:solidFill>
                  <a:schemeClr val="dk2"/>
                </a:solidFill>
              </a:rPr>
              <a:t>Question 2: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 dirty="0"/>
              <a:t>Asks to </a:t>
            </a:r>
            <a:r>
              <a:rPr lang="en" b="1" dirty="0"/>
              <a:t>summarize by Ethnicity and Age Cohort.</a:t>
            </a:r>
            <a:r>
              <a:rPr lang="en" dirty="0"/>
              <a:t> We can summarize multiple columns by simply including both as the index parameter: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 dirty="0">
                <a:solidFill>
                  <a:schemeClr val="dk2"/>
                </a:solidFill>
              </a:rPr>
              <a:t>index = [ 'Ethnicity' , 'Age Cohort' ]</a:t>
            </a:r>
            <a:endParaRPr dirty="0">
              <a:solidFill>
                <a:schemeClr val="dk2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 dirty="0">
                <a:solidFill>
                  <a:schemeClr val="dk2"/>
                </a:solidFill>
              </a:rPr>
              <a:t>table = …. ‘same as previous steps in Q1’</a:t>
            </a:r>
            <a:endParaRPr dirty="0">
              <a:solidFill>
                <a:schemeClr val="dk2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 dirty="0" err="1">
                <a:solidFill>
                  <a:schemeClr val="dk2"/>
                </a:solidFill>
              </a:rPr>
              <a:t>table.loc</a:t>
            </a:r>
            <a:r>
              <a:rPr lang="en" dirty="0">
                <a:solidFill>
                  <a:schemeClr val="dk2"/>
                </a:solidFill>
              </a:rPr>
              <a:t> = … ‘same as previous steps in Q1’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 b="1" dirty="0">
                <a:solidFill>
                  <a:schemeClr val="dk2"/>
                </a:solidFill>
              </a:rPr>
              <a:t>Question 3:</a:t>
            </a: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 dirty="0"/>
              <a:t>Wants us to </a:t>
            </a:r>
            <a:r>
              <a:rPr lang="en" b="1" dirty="0"/>
              <a:t>figure out why the results in Question 1 and Question 2 may seem contradictory. </a:t>
            </a:r>
            <a:r>
              <a:rPr lang="en" dirty="0"/>
              <a:t>To answer this, let’s try to: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we can </a:t>
            </a:r>
            <a:r>
              <a:rPr lang="en" b="1" dirty="0"/>
              <a:t>follow the same syntax </a:t>
            </a:r>
            <a:r>
              <a:rPr lang="en" dirty="0"/>
              <a:t>we used in </a:t>
            </a:r>
            <a:r>
              <a:rPr lang="en" b="1" dirty="0"/>
              <a:t>Questions 1 and 2. </a:t>
            </a:r>
            <a:endParaRPr b="1"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we might want to use </a:t>
            </a:r>
            <a:r>
              <a:rPr lang="en" dirty="0" err="1">
                <a:solidFill>
                  <a:schemeClr val="dk2"/>
                </a:solidFill>
              </a:rPr>
              <a:t>aggfunc</a:t>
            </a:r>
            <a:r>
              <a:rPr lang="en" dirty="0">
                <a:solidFill>
                  <a:schemeClr val="dk2"/>
                </a:solidFill>
              </a:rPr>
              <a:t> = </a:t>
            </a:r>
            <a:r>
              <a:rPr lang="en" b="1" dirty="0">
                <a:solidFill>
                  <a:schemeClr val="dk2"/>
                </a:solidFill>
              </a:rPr>
              <a:t>‘count’</a:t>
            </a: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b="1" dirty="0"/>
              <a:t>instead</a:t>
            </a:r>
            <a:r>
              <a:rPr lang="en" dirty="0"/>
              <a:t> of </a:t>
            </a:r>
            <a:r>
              <a:rPr lang="en" b="1" dirty="0">
                <a:solidFill>
                  <a:schemeClr val="dk2"/>
                </a:solidFill>
              </a:rPr>
              <a:t>‘mean’</a:t>
            </a: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/>
              <a:t>to tabulate the </a:t>
            </a:r>
            <a:r>
              <a:rPr lang="en" b="1" u="sng" dirty="0"/>
              <a:t>age</a:t>
            </a:r>
            <a:r>
              <a:rPr lang="en" b="1" dirty="0"/>
              <a:t> counts, </a:t>
            </a:r>
            <a:r>
              <a:rPr lang="en" dirty="0"/>
              <a:t>while using  </a:t>
            </a:r>
            <a:r>
              <a:rPr lang="en" dirty="0">
                <a:solidFill>
                  <a:schemeClr val="dk2"/>
                </a:solidFill>
              </a:rPr>
              <a:t>‘mean’</a:t>
            </a:r>
            <a:r>
              <a:rPr lang="en" dirty="0"/>
              <a:t> for </a:t>
            </a:r>
            <a:r>
              <a:rPr lang="en" b="1" dirty="0"/>
              <a:t>Expenditures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Here are the steps, </a:t>
            </a:r>
            <a:r>
              <a:rPr lang="en" b="1" u="sng" dirty="0"/>
              <a:t>we need 3 graphs</a:t>
            </a:r>
            <a:r>
              <a:rPr lang="en" u="sng" dirty="0"/>
              <a:t> to compare correctly:</a:t>
            </a:r>
            <a:endParaRPr u="sng" dirty="0"/>
          </a:p>
          <a:p>
            <a:pPr marL="457200" lvl="0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AutoNum type="arabicPeriod"/>
            </a:pPr>
            <a:r>
              <a:rPr lang="en" dirty="0">
                <a:solidFill>
                  <a:srgbClr val="741B47"/>
                </a:solidFill>
              </a:rPr>
              <a:t>Compare the </a:t>
            </a:r>
            <a:r>
              <a:rPr lang="en" b="1" dirty="0">
                <a:solidFill>
                  <a:srgbClr val="741B47"/>
                </a:solidFill>
              </a:rPr>
              <a:t>Age</a:t>
            </a:r>
            <a:r>
              <a:rPr lang="en" dirty="0">
                <a:solidFill>
                  <a:srgbClr val="741B47"/>
                </a:solidFill>
              </a:rPr>
              <a:t> distributions of Whites and Hispanics (e.g. </a:t>
            </a:r>
            <a:r>
              <a:rPr lang="en" b="1" dirty="0">
                <a:solidFill>
                  <a:srgbClr val="741B47"/>
                </a:solidFill>
              </a:rPr>
              <a:t>Age vs. [Ethnicity and Age Cohort]</a:t>
            </a:r>
            <a:r>
              <a:rPr lang="en" dirty="0">
                <a:solidFill>
                  <a:srgbClr val="741B47"/>
                </a:solidFill>
              </a:rPr>
              <a:t>) using </a:t>
            </a:r>
            <a:r>
              <a:rPr lang="en" b="1" dirty="0">
                <a:solidFill>
                  <a:srgbClr val="741B47"/>
                </a:solidFill>
              </a:rPr>
              <a:t>count</a:t>
            </a:r>
            <a:r>
              <a:rPr lang="en" dirty="0">
                <a:solidFill>
                  <a:srgbClr val="741B47"/>
                </a:solidFill>
              </a:rPr>
              <a:t> </a:t>
            </a:r>
            <a:r>
              <a:rPr lang="en" dirty="0" err="1">
                <a:solidFill>
                  <a:srgbClr val="741B47"/>
                </a:solidFill>
              </a:rPr>
              <a:t>aggfunc</a:t>
            </a:r>
            <a:r>
              <a:rPr lang="en" dirty="0">
                <a:solidFill>
                  <a:srgbClr val="741B47"/>
                </a:solidFill>
              </a:rPr>
              <a:t>.</a:t>
            </a:r>
            <a:endParaRPr dirty="0">
              <a:solidFill>
                <a:srgbClr val="741B47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AutoNum type="arabicPeriod"/>
            </a:pPr>
            <a:r>
              <a:rPr lang="en" dirty="0">
                <a:solidFill>
                  <a:srgbClr val="741B47"/>
                </a:solidFill>
              </a:rPr>
              <a:t>Compare the </a:t>
            </a:r>
            <a:r>
              <a:rPr lang="en" b="1" dirty="0">
                <a:solidFill>
                  <a:srgbClr val="741B47"/>
                </a:solidFill>
              </a:rPr>
              <a:t>Age</a:t>
            </a:r>
            <a:r>
              <a:rPr lang="en" dirty="0">
                <a:solidFill>
                  <a:srgbClr val="741B47"/>
                </a:solidFill>
              </a:rPr>
              <a:t> distributions of Whites and Hispanics (e.g. </a:t>
            </a:r>
            <a:r>
              <a:rPr lang="en" b="1" dirty="0">
                <a:solidFill>
                  <a:srgbClr val="741B47"/>
                </a:solidFill>
              </a:rPr>
              <a:t>Age vs. Ethnicity)</a:t>
            </a:r>
            <a:r>
              <a:rPr lang="en" dirty="0">
                <a:solidFill>
                  <a:srgbClr val="741B47"/>
                </a:solidFill>
              </a:rPr>
              <a:t> using </a:t>
            </a:r>
            <a:r>
              <a:rPr lang="en" b="1" dirty="0">
                <a:solidFill>
                  <a:srgbClr val="741B47"/>
                </a:solidFill>
              </a:rPr>
              <a:t>count</a:t>
            </a:r>
            <a:r>
              <a:rPr lang="en" dirty="0">
                <a:solidFill>
                  <a:srgbClr val="741B47"/>
                </a:solidFill>
              </a:rPr>
              <a:t> </a:t>
            </a:r>
            <a:r>
              <a:rPr lang="en" dirty="0" err="1">
                <a:solidFill>
                  <a:srgbClr val="741B47"/>
                </a:solidFill>
              </a:rPr>
              <a:t>aggfunc</a:t>
            </a:r>
            <a:r>
              <a:rPr lang="en" dirty="0">
                <a:solidFill>
                  <a:srgbClr val="741B47"/>
                </a:solidFill>
              </a:rPr>
              <a:t>.</a:t>
            </a:r>
            <a:endParaRPr dirty="0">
              <a:solidFill>
                <a:srgbClr val="741B47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ct val="100000"/>
              <a:buAutoNum type="arabicPeriod"/>
            </a:pPr>
            <a:r>
              <a:rPr lang="en" dirty="0">
                <a:solidFill>
                  <a:srgbClr val="741B47"/>
                </a:solidFill>
              </a:rPr>
              <a:t>Visualize the distribution of </a:t>
            </a:r>
            <a:r>
              <a:rPr lang="en" b="1" dirty="0">
                <a:solidFill>
                  <a:srgbClr val="741B47"/>
                </a:solidFill>
              </a:rPr>
              <a:t>Expenditures</a:t>
            </a:r>
            <a:r>
              <a:rPr lang="en" dirty="0">
                <a:solidFill>
                  <a:srgbClr val="741B47"/>
                </a:solidFill>
              </a:rPr>
              <a:t> across each </a:t>
            </a:r>
            <a:r>
              <a:rPr lang="en" b="1" dirty="0">
                <a:solidFill>
                  <a:srgbClr val="741B47"/>
                </a:solidFill>
              </a:rPr>
              <a:t>Age Cohort</a:t>
            </a:r>
            <a:r>
              <a:rPr lang="en" dirty="0">
                <a:solidFill>
                  <a:srgbClr val="741B47"/>
                </a:solidFill>
              </a:rPr>
              <a:t> (e.g. </a:t>
            </a:r>
            <a:r>
              <a:rPr lang="en" b="1" dirty="0">
                <a:solidFill>
                  <a:srgbClr val="741B47"/>
                </a:solidFill>
              </a:rPr>
              <a:t>Expenditures vs. Age Cohort</a:t>
            </a:r>
            <a:r>
              <a:rPr lang="en" dirty="0">
                <a:solidFill>
                  <a:srgbClr val="741B47"/>
                </a:solidFill>
              </a:rPr>
              <a:t>) using </a:t>
            </a:r>
            <a:r>
              <a:rPr lang="en" b="1" dirty="0">
                <a:solidFill>
                  <a:srgbClr val="741B47"/>
                </a:solidFill>
              </a:rPr>
              <a:t>mean</a:t>
            </a:r>
            <a:r>
              <a:rPr lang="en" dirty="0">
                <a:solidFill>
                  <a:srgbClr val="741B47"/>
                </a:solidFill>
              </a:rPr>
              <a:t> </a:t>
            </a:r>
            <a:r>
              <a:rPr lang="en" dirty="0" err="1">
                <a:solidFill>
                  <a:srgbClr val="741B47"/>
                </a:solidFill>
              </a:rPr>
              <a:t>aggfunc</a:t>
            </a:r>
            <a:r>
              <a:rPr lang="en" dirty="0">
                <a:solidFill>
                  <a:srgbClr val="741B47"/>
                </a:solidFill>
              </a:rPr>
              <a:t>.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71D3-A99D-FC4D-B859-D5DCBE38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75" y="1854724"/>
            <a:ext cx="8520600" cy="2317225"/>
          </a:xfrm>
        </p:spPr>
        <p:txBody>
          <a:bodyPr>
            <a:normAutofit/>
          </a:bodyPr>
          <a:lstStyle/>
          <a:p>
            <a:r>
              <a:rPr lang="en-US" sz="2000" dirty="0"/>
              <a:t>Recording link: </a:t>
            </a:r>
            <a:r>
              <a:rPr lang="en-US" sz="2000" dirty="0">
                <a:hlinkClick r:id="rId2"/>
              </a:rPr>
              <a:t>https://drive.google.com/file/d/1AxjmXFV2CMrR_U4GqKwp8qOZImWBPy2f/view?usp=share_link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1570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body" idx="1"/>
          </p:nvPr>
        </p:nvSpPr>
        <p:spPr>
          <a:xfrm>
            <a:off x="893050" y="282600"/>
            <a:ext cx="7438200" cy="4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AutoNum type="arabicPeriod"/>
            </a:pPr>
            <a:r>
              <a:rPr lang="en" sz="1430">
                <a:solidFill>
                  <a:schemeClr val="dk1"/>
                </a:solidFill>
              </a:rPr>
              <a:t>Read data using </a:t>
            </a:r>
            <a:r>
              <a:rPr lang="en" sz="1430">
                <a:solidFill>
                  <a:schemeClr val="dk2"/>
                </a:solidFill>
              </a:rPr>
              <a:t>read_csv()</a:t>
            </a:r>
            <a:endParaRPr sz="1430">
              <a:solidFill>
                <a:schemeClr val="dk2"/>
              </a:solidFill>
            </a:endParaRPr>
          </a:p>
          <a:p>
            <a:pPr marL="914400" lvl="1" indent="-2978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AutoNum type="alphaLcPeriod"/>
            </a:pPr>
            <a:r>
              <a:rPr lang="en" sz="1090">
                <a:solidFill>
                  <a:schemeClr val="dk1"/>
                </a:solidFill>
              </a:rPr>
              <a:t>This function is used to read a CSV file into a pandas DataFrame.</a:t>
            </a:r>
            <a:endParaRPr sz="109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AutoNum type="arabicPeriod"/>
            </a:pPr>
            <a:r>
              <a:rPr lang="en" sz="1430">
                <a:solidFill>
                  <a:schemeClr val="dk1"/>
                </a:solidFill>
              </a:rPr>
              <a:t>Display first few rows using </a:t>
            </a:r>
            <a:r>
              <a:rPr lang="en" sz="1430">
                <a:solidFill>
                  <a:schemeClr val="dk2"/>
                </a:solidFill>
              </a:rPr>
              <a:t>head()</a:t>
            </a:r>
            <a:endParaRPr sz="1430">
              <a:solidFill>
                <a:schemeClr val="dk2"/>
              </a:solidFill>
            </a:endParaRPr>
          </a:p>
          <a:p>
            <a:pPr marL="914400" lvl="1" indent="-2978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AutoNum type="alphaLcPeriod"/>
            </a:pPr>
            <a:r>
              <a:rPr lang="en" sz="1090">
                <a:solidFill>
                  <a:schemeClr val="dk1"/>
                </a:solidFill>
              </a:rPr>
              <a:t>Display the first N rows of a DataFrame. By default, it shows the first 5 rows.</a:t>
            </a:r>
            <a:endParaRPr sz="109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AutoNum type="arabicPeriod"/>
            </a:pPr>
            <a:r>
              <a:rPr lang="en" sz="1430">
                <a:solidFill>
                  <a:schemeClr val="dk1"/>
                </a:solidFill>
              </a:rPr>
              <a:t>Address missing data with </a:t>
            </a:r>
            <a:r>
              <a:rPr lang="en" sz="1430">
                <a:solidFill>
                  <a:schemeClr val="dk2"/>
                </a:solidFill>
              </a:rPr>
              <a:t>fillna()</a:t>
            </a:r>
            <a:endParaRPr sz="1430">
              <a:solidFill>
                <a:schemeClr val="dk2"/>
              </a:solidFill>
            </a:endParaRPr>
          </a:p>
          <a:p>
            <a:pPr marL="914400" lvl="1" indent="-2978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AutoNum type="alphaLcPeriod"/>
            </a:pPr>
            <a:r>
              <a:rPr lang="en" sz="1090">
                <a:solidFill>
                  <a:schemeClr val="dk1"/>
                </a:solidFill>
              </a:rPr>
              <a:t>Used to fill NA/NaN values using a specified method or value.</a:t>
            </a:r>
            <a:endParaRPr sz="109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457200" lvl="0" indent="-3194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0"/>
              <a:buAutoNum type="arabicPeriod"/>
            </a:pPr>
            <a:r>
              <a:rPr lang="en" sz="1430">
                <a:solidFill>
                  <a:schemeClr val="dk1"/>
                </a:solidFill>
              </a:rPr>
              <a:t>Removing non-numeric characters using </a:t>
            </a:r>
            <a:r>
              <a:rPr lang="en" sz="1430">
                <a:solidFill>
                  <a:schemeClr val="dk2"/>
                </a:solidFill>
              </a:rPr>
              <a:t>str.replace()</a:t>
            </a:r>
            <a:endParaRPr sz="1430">
              <a:solidFill>
                <a:schemeClr val="dk2"/>
              </a:solidFill>
            </a:endParaRPr>
          </a:p>
          <a:p>
            <a:pPr marL="914400" lvl="1" indent="-2978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90"/>
              <a:buAutoNum type="alphaLcPeriod"/>
            </a:pPr>
            <a:r>
              <a:rPr lang="en" sz="1090">
                <a:solidFill>
                  <a:schemeClr val="dk1"/>
                </a:solidFill>
              </a:rPr>
              <a:t>Replace patterns in string columns.</a:t>
            </a:r>
            <a:endParaRPr sz="109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430">
              <a:solidFill>
                <a:schemeClr val="dk1"/>
              </a:solidFill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4863" y="859850"/>
            <a:ext cx="23907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0662" y="2076194"/>
            <a:ext cx="10191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6286" y="3010631"/>
            <a:ext cx="24479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51912" y="4140331"/>
            <a:ext cx="48958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11700" y="327825"/>
            <a:ext cx="8520600" cy="4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Casting data types using </a:t>
            </a:r>
            <a:r>
              <a:rPr lang="en">
                <a:solidFill>
                  <a:schemeClr val="dk2"/>
                </a:solidFill>
              </a:rPr>
              <a:t>astype()</a:t>
            </a:r>
            <a:endParaRPr>
              <a:solidFill>
                <a:schemeClr val="dk2"/>
              </a:solidFill>
            </a:endParaRPr>
          </a:p>
          <a:p>
            <a:pPr marL="914400" lvl="1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Converts the data type of a pandas object.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Filter data to </a:t>
            </a:r>
            <a:r>
              <a:rPr lang="en">
                <a:solidFill>
                  <a:srgbClr val="741B47"/>
                </a:solidFill>
              </a:rPr>
              <a:t>avoid divide-by-0 errors</a:t>
            </a:r>
            <a:endParaRPr>
              <a:solidFill>
                <a:srgbClr val="741B47"/>
              </a:solidFill>
            </a:endParaRPr>
          </a:p>
          <a:p>
            <a:pPr marL="914400" lvl="1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Ensure data is cleaned to prevent division by zero errors.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rgbClr val="741B47"/>
                </a:solidFill>
              </a:rPr>
              <a:t>arithmetic</a:t>
            </a:r>
            <a:r>
              <a:rPr lang="en">
                <a:solidFill>
                  <a:schemeClr val="dk1"/>
                </a:solidFill>
              </a:rPr>
              <a:t> operations on DataFrame columns</a:t>
            </a:r>
            <a:endParaRPr>
              <a:solidFill>
                <a:schemeClr val="dk1"/>
              </a:solidFill>
            </a:endParaRPr>
          </a:p>
          <a:p>
            <a:pPr marL="914400" lvl="1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Perform basic arithmetic operations on DataFrame columns.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Introduction to </a:t>
            </a:r>
            <a:r>
              <a:rPr lang="en">
                <a:solidFill>
                  <a:schemeClr val="dk2"/>
                </a:solidFill>
              </a:rPr>
              <a:t>idxmax() </a:t>
            </a:r>
            <a:r>
              <a:rPr lang="en">
                <a:solidFill>
                  <a:schemeClr val="dk1"/>
                </a:solidFill>
              </a:rPr>
              <a:t>to find </a:t>
            </a:r>
            <a:r>
              <a:rPr lang="en">
                <a:solidFill>
                  <a:srgbClr val="741B47"/>
                </a:solidFill>
              </a:rPr>
              <a:t>highest values</a:t>
            </a:r>
            <a:endParaRPr>
              <a:solidFill>
                <a:srgbClr val="741B47"/>
              </a:solidFill>
            </a:endParaRPr>
          </a:p>
          <a:p>
            <a:pPr marL="914400" lvl="1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>
                <a:solidFill>
                  <a:schemeClr val="dk1"/>
                </a:solidFill>
              </a:rPr>
              <a:t>Returns index of the first occurrence of maximum value.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4575" y="966325"/>
            <a:ext cx="3838049" cy="4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938" y="2217146"/>
            <a:ext cx="33051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4450" y="2207924"/>
            <a:ext cx="32194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2411" y="3356586"/>
            <a:ext cx="37623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87198" y="4591321"/>
            <a:ext cx="33528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311700" y="282600"/>
            <a:ext cx="8520600" cy="4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 b="1">
                <a:solidFill>
                  <a:schemeClr val="dk2"/>
                </a:solidFill>
              </a:rPr>
              <a:t>loc[ ]</a:t>
            </a:r>
            <a:r>
              <a:rPr lang="en" sz="1400" b="1">
                <a:solidFill>
                  <a:schemeClr val="dk1"/>
                </a:solidFill>
              </a:rPr>
              <a:t> and</a:t>
            </a:r>
            <a:r>
              <a:rPr lang="en" sz="1400" b="1">
                <a:solidFill>
                  <a:schemeClr val="dk2"/>
                </a:solidFill>
              </a:rPr>
              <a:t> iloc[ ] </a:t>
            </a:r>
            <a:r>
              <a:rPr lang="en" sz="1400" b="1">
                <a:solidFill>
                  <a:schemeClr val="dk1"/>
                </a:solidFill>
              </a:rPr>
              <a:t>are pandas indexing methods, but they operate differently!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2"/>
                </a:solidFill>
              </a:rPr>
              <a:t>loc[ ]: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 b="1">
                <a:solidFill>
                  <a:schemeClr val="dk1"/>
                </a:solidFill>
              </a:rPr>
              <a:t>Label-based i</a:t>
            </a:r>
            <a:r>
              <a:rPr lang="en" sz="1200">
                <a:solidFill>
                  <a:schemeClr val="dk1"/>
                </a:solidFill>
              </a:rPr>
              <a:t>ndexing.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It is using labels of rows or columns to select data.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It </a:t>
            </a:r>
            <a:r>
              <a:rPr lang="en" sz="1200" b="1">
                <a:solidFill>
                  <a:schemeClr val="dk1"/>
                </a:solidFill>
              </a:rPr>
              <a:t>includes the end label</a:t>
            </a:r>
            <a:r>
              <a:rPr lang="en" sz="1200">
                <a:solidFill>
                  <a:schemeClr val="dk1"/>
                </a:solidFill>
              </a:rPr>
              <a:t> in a slicing operation.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2"/>
                </a:solidFill>
              </a:rPr>
              <a:t>iloc[ ]:</a:t>
            </a: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 b="1">
                <a:solidFill>
                  <a:schemeClr val="dk1"/>
                </a:solidFill>
              </a:rPr>
              <a:t>Integer-location based </a:t>
            </a:r>
            <a:r>
              <a:rPr lang="en" sz="1200">
                <a:solidFill>
                  <a:schemeClr val="dk1"/>
                </a:solidFill>
              </a:rPr>
              <a:t>indexing.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It is using integer indices to select data.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en" sz="1200">
                <a:solidFill>
                  <a:schemeClr val="dk1"/>
                </a:solidFill>
              </a:rPr>
              <a:t>The slicing operation is </a:t>
            </a:r>
            <a:r>
              <a:rPr lang="en" sz="1200" b="1">
                <a:solidFill>
                  <a:schemeClr val="dk1"/>
                </a:solidFill>
              </a:rPr>
              <a:t>exclusive of the end index.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b="1">
                <a:solidFill>
                  <a:srgbClr val="741B47"/>
                </a:solidFill>
              </a:rPr>
              <a:t>Example:</a:t>
            </a:r>
            <a:endParaRPr sz="1200" b="1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Let    </a:t>
            </a:r>
            <a:r>
              <a:rPr lang="en" sz="1200" b="1">
                <a:solidFill>
                  <a:schemeClr val="dk1"/>
                </a:solidFill>
              </a:rPr>
              <a:t>df =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Using </a:t>
            </a:r>
            <a:r>
              <a:rPr lang="en" sz="1200" b="1">
                <a:solidFill>
                  <a:schemeClr val="dk2"/>
                </a:solidFill>
              </a:rPr>
              <a:t>loc[ ]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Using </a:t>
            </a:r>
            <a:r>
              <a:rPr lang="en" sz="1200" b="1">
                <a:solidFill>
                  <a:schemeClr val="dk2"/>
                </a:solidFill>
              </a:rPr>
              <a:t>iloc[ ]</a:t>
            </a:r>
            <a:r>
              <a:rPr lang="en" sz="1200">
                <a:solidFill>
                  <a:schemeClr val="dk1"/>
                </a:solidFill>
              </a:rPr>
              <a:t>: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8825" y="2334150"/>
            <a:ext cx="1313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6775" y="3266350"/>
            <a:ext cx="3284975" cy="3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6775" y="3668200"/>
            <a:ext cx="3284975" cy="31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93963" y="3107400"/>
            <a:ext cx="1133475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5"/>
          <p:cNvCxnSpPr/>
          <p:nvPr/>
        </p:nvCxnSpPr>
        <p:spPr>
          <a:xfrm>
            <a:off x="4591362" y="3822803"/>
            <a:ext cx="6330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0" name="Google Shape;9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3275" y="4079650"/>
            <a:ext cx="3148475" cy="28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3275" y="4464750"/>
            <a:ext cx="2481525" cy="2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93975" y="4145188"/>
            <a:ext cx="1066800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5"/>
          <p:cNvCxnSpPr/>
          <p:nvPr/>
        </p:nvCxnSpPr>
        <p:spPr>
          <a:xfrm>
            <a:off x="4046975" y="4612200"/>
            <a:ext cx="10512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311700" y="384350"/>
            <a:ext cx="8520600" cy="45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Resetting indices with </a:t>
            </a:r>
            <a:r>
              <a:rPr lang="en" sz="1700">
                <a:solidFill>
                  <a:schemeClr val="dk2"/>
                </a:solidFill>
              </a:rPr>
              <a:t>reset_index()</a:t>
            </a:r>
            <a:endParaRPr sz="1700">
              <a:solidFill>
                <a:schemeClr val="dk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Reset the index of a DataFrame.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Using </a:t>
            </a:r>
            <a:r>
              <a:rPr lang="en" sz="1700">
                <a:solidFill>
                  <a:schemeClr val="dk2"/>
                </a:solidFill>
              </a:rPr>
              <a:t>sum()</a:t>
            </a:r>
            <a:endParaRPr sz="1700">
              <a:solidFill>
                <a:schemeClr val="dk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Return the sum of the values in a column or DataFrame.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Using </a:t>
            </a:r>
            <a:r>
              <a:rPr lang="en" sz="1700">
                <a:solidFill>
                  <a:schemeClr val="dk2"/>
                </a:solidFill>
              </a:rPr>
              <a:t>groupby() </a:t>
            </a:r>
            <a:r>
              <a:rPr lang="en" sz="1700">
                <a:solidFill>
                  <a:schemeClr val="dk1"/>
                </a:solidFill>
              </a:rPr>
              <a:t>function</a:t>
            </a:r>
            <a:endParaRPr sz="17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Group DataFrame using a specific column (or multiple columns), often used with aggregate functions.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741B47"/>
                </a:solidFill>
              </a:rPr>
              <a:t>Example: </a:t>
            </a:r>
            <a:endParaRPr sz="1400">
              <a:solidFill>
                <a:srgbClr val="741B47"/>
              </a:solidFill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700" y="1085225"/>
            <a:ext cx="1529875" cy="3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3275" y="2221325"/>
            <a:ext cx="3148475" cy="3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7000" y="3291525"/>
            <a:ext cx="3727875" cy="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50350" y="3813963"/>
            <a:ext cx="1154075" cy="1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79725" y="4213813"/>
            <a:ext cx="2863657" cy="2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5249" y="3989249"/>
            <a:ext cx="1336025" cy="6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6"/>
          <p:cNvCxnSpPr/>
          <p:nvPr/>
        </p:nvCxnSpPr>
        <p:spPr>
          <a:xfrm>
            <a:off x="6220745" y="4329650"/>
            <a:ext cx="672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6" name="Google Shape;106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23275" y="3291525"/>
            <a:ext cx="4109025" cy="3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311700" y="286375"/>
            <a:ext cx="85206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Using </a:t>
            </a:r>
            <a:r>
              <a:rPr lang="en" sz="1700">
                <a:solidFill>
                  <a:schemeClr val="dk2"/>
                </a:solidFill>
              </a:rPr>
              <a:t>count()</a:t>
            </a:r>
            <a:endParaRPr sz="1700">
              <a:solidFill>
                <a:schemeClr val="dk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>
                <a:solidFill>
                  <a:schemeClr val="dk1"/>
                </a:solidFill>
              </a:rPr>
              <a:t>Count non-NA cells for each column or row.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chemeClr val="dk2"/>
                </a:solidFill>
              </a:rPr>
              <a:t>count() vs. value_counts():</a:t>
            </a:r>
            <a:endParaRPr sz="13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2"/>
                </a:solidFill>
              </a:rPr>
              <a:t>count()</a:t>
            </a:r>
            <a:r>
              <a:rPr lang="en" sz="1300">
                <a:solidFill>
                  <a:schemeClr val="dk1"/>
                </a:solidFill>
              </a:rPr>
              <a:t> is primarily used to determine the number of non-NA/null values.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It doesn't give a breakdown of how many times each unique value appears.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2"/>
                </a:solidFill>
              </a:rPr>
              <a:t>value_counts(): </a:t>
            </a:r>
            <a:r>
              <a:rPr lang="en" sz="1300">
                <a:solidFill>
                  <a:schemeClr val="dk1"/>
                </a:solidFill>
              </a:rPr>
              <a:t>is used to see a breakdown of unique values in a Series and how often each unique value appears.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It returns a Series of counts of unique values, in descending order.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It is especially useful for categorical data where you want to understand the distribution of categories.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>
                <a:solidFill>
                  <a:srgbClr val="741B47"/>
                </a:solidFill>
              </a:rPr>
              <a:t>Example</a:t>
            </a:r>
            <a:r>
              <a:rPr lang="en" sz="1300">
                <a:solidFill>
                  <a:srgbClr val="741B47"/>
                </a:solidFill>
              </a:rPr>
              <a:t>:</a:t>
            </a: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741B47"/>
                </a:solidFill>
              </a:rPr>
              <a:t>count():</a:t>
            </a: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741B47"/>
                </a:solidFill>
              </a:rPr>
              <a:t>value_counts():  </a:t>
            </a:r>
            <a:endParaRPr sz="1300"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>
              <a:solidFill>
                <a:schemeClr val="dk1"/>
              </a:solidFill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0650" y="909175"/>
            <a:ext cx="3675375" cy="2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7638" y="3047725"/>
            <a:ext cx="57435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51225" y="3047725"/>
            <a:ext cx="849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00638" y="3746713"/>
            <a:ext cx="22955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91938" y="3755013"/>
            <a:ext cx="581025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7"/>
          <p:cNvCxnSpPr/>
          <p:nvPr/>
        </p:nvCxnSpPr>
        <p:spPr>
          <a:xfrm>
            <a:off x="4572000" y="3955050"/>
            <a:ext cx="67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8" name="Google Shape;11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91388" y="4408725"/>
            <a:ext cx="28098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418025" y="4169375"/>
            <a:ext cx="916850" cy="7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7"/>
          <p:cNvCxnSpPr/>
          <p:nvPr/>
        </p:nvCxnSpPr>
        <p:spPr>
          <a:xfrm>
            <a:off x="4572000" y="4556350"/>
            <a:ext cx="67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311700" y="456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b="1"/>
              <a:t>Definition and use of pivot tables</a:t>
            </a:r>
            <a:endParaRPr b="1"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rgbClr val="741B47"/>
                </a:solidFill>
              </a:rPr>
              <a:t>Pivot tables </a:t>
            </a:r>
            <a:r>
              <a:rPr lang="en"/>
              <a:t>restructure and aggregate data from a DataFrame.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It takes a data frame as input and returns a new data frame that</a:t>
            </a:r>
            <a:r>
              <a:rPr lang="en">
                <a:solidFill>
                  <a:srgbClr val="741B47"/>
                </a:solidFill>
              </a:rPr>
              <a:t> summarizes the input data </a:t>
            </a:r>
            <a:r>
              <a:rPr lang="en" u="sng"/>
              <a:t>based on one or more columns</a:t>
            </a:r>
            <a:r>
              <a:rPr lang="en"/>
              <a:t>. 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The pivot table function applies one or more aggregation functions to the grouped data, such as </a:t>
            </a:r>
            <a:r>
              <a:rPr lang="en" u="sng"/>
              <a:t>sum, mean, count, and so on</a:t>
            </a:r>
            <a:r>
              <a:rPr lang="en"/>
              <a:t>, to produce the final output.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The main parameters: </a:t>
            </a:r>
            <a:r>
              <a:rPr lang="en">
                <a:solidFill>
                  <a:srgbClr val="741B47"/>
                </a:solidFill>
              </a:rPr>
              <a:t>values, index, </a:t>
            </a:r>
            <a:r>
              <a:rPr lang="en"/>
              <a:t>and </a:t>
            </a:r>
            <a:r>
              <a:rPr lang="en">
                <a:solidFill>
                  <a:srgbClr val="741B47"/>
                </a:solidFill>
              </a:rPr>
              <a:t>aggfunc</a:t>
            </a:r>
            <a:endParaRPr>
              <a:solidFill>
                <a:srgbClr val="741B4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In </a:t>
            </a:r>
            <a:r>
              <a:rPr lang="en">
                <a:solidFill>
                  <a:schemeClr val="dk2"/>
                </a:solidFill>
              </a:rPr>
              <a:t>pivot_table()</a:t>
            </a:r>
            <a:r>
              <a:rPr lang="en"/>
              <a:t>, values are the columns to aggregate, index is the column to be used as rows, and aggfunc determines the aggregate function.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311700" y="45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b="1"/>
              <a:t>Example of pivot tables</a:t>
            </a:r>
            <a:endParaRPr sz="1800" b="1"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03100" y="446775"/>
            <a:ext cx="8981100" cy="4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Let say we have sales data for a store, capturing the products sold, the salesperson who made the sale, and the quantity sold.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400"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50" y="1113938"/>
            <a:ext cx="5443101" cy="8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2150" y="834925"/>
            <a:ext cx="2080150" cy="16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/>
        </p:nvSpPr>
        <p:spPr>
          <a:xfrm>
            <a:off x="103100" y="2331138"/>
            <a:ext cx="529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1- We want to see the </a:t>
            </a:r>
            <a:r>
              <a:rPr lang="en" sz="1200" b="0" i="0" u="none" strike="noStrike" cap="none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total quantity of </a:t>
            </a:r>
            <a:r>
              <a:rPr lang="en" sz="1200" b="1" i="0" u="none" strike="noStrike" cap="none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products sold </a:t>
            </a:r>
            <a:r>
              <a:rPr lang="en" sz="1200" b="0" i="0" u="none" strike="noStrike" cap="none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by each salesperson:</a:t>
            </a:r>
            <a:endParaRPr sz="1400" b="0" i="0" u="none" strike="noStrike" cap="none">
              <a:solidFill>
                <a:srgbClr val="741B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6174573" y="1455638"/>
            <a:ext cx="457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df = 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050" y="2910738"/>
            <a:ext cx="6055150" cy="45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38750" y="2686750"/>
            <a:ext cx="1493550" cy="8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/>
        </p:nvSpPr>
        <p:spPr>
          <a:xfrm>
            <a:off x="122550" y="3589263"/>
            <a:ext cx="5670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2- We want to see the </a:t>
            </a:r>
            <a:r>
              <a:rPr lang="en" sz="1200" b="0" i="0" u="none" strike="noStrike" cap="none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total quantity of </a:t>
            </a:r>
            <a:r>
              <a:rPr lang="en" sz="1400" b="1" i="0" u="sng" strike="noStrike" cap="none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each</a:t>
            </a:r>
            <a:r>
              <a:rPr lang="en" sz="1200" b="0" i="0" u="none" strike="noStrike" cap="none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 i="0" u="none" strike="noStrike" cap="none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product sold</a:t>
            </a:r>
            <a:r>
              <a:rPr lang="en" sz="1200" b="0" i="0" u="none" strike="noStrike" cap="none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 by each salesperson:</a:t>
            </a:r>
            <a:endParaRPr sz="1400" b="0" i="0" u="none" strike="noStrike" cap="none">
              <a:solidFill>
                <a:srgbClr val="741B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100" y="4148700"/>
            <a:ext cx="6953450" cy="4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57500" y="3896500"/>
            <a:ext cx="1587250" cy="92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9"/>
          <p:cNvCxnSpPr/>
          <p:nvPr/>
        </p:nvCxnSpPr>
        <p:spPr>
          <a:xfrm>
            <a:off x="6481750" y="3134500"/>
            <a:ext cx="506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p9"/>
          <p:cNvCxnSpPr/>
          <p:nvPr/>
        </p:nvCxnSpPr>
        <p:spPr>
          <a:xfrm rot="10800000" flipH="1">
            <a:off x="7140775" y="4372913"/>
            <a:ext cx="232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9"/>
          <p:cNvCxnSpPr/>
          <p:nvPr/>
        </p:nvCxnSpPr>
        <p:spPr>
          <a:xfrm>
            <a:off x="5617063" y="1629950"/>
            <a:ext cx="5061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2053</Words>
  <Application>Microsoft Macintosh PowerPoint</Application>
  <PresentationFormat>On-screen Show (16:9)</PresentationFormat>
  <Paragraphs>181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Proxima Nova</vt:lpstr>
      <vt:lpstr>Roboto</vt:lpstr>
      <vt:lpstr>Spearmint</vt:lpstr>
      <vt:lpstr>Lab 2</vt:lpstr>
      <vt:lpstr>Recording link: https://drive.google.com/file/d/1AxjmXFV2CMrR_U4GqKwp8qOZImWBPy2f/view?usp=share_link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 and use of pivot tables</vt:lpstr>
      <vt:lpstr>Example of pivot tables</vt:lpstr>
      <vt:lpstr>PowerPoint Presentation</vt:lpstr>
      <vt:lpstr>Lab2 assignment tips! (Shark Tank)</vt:lpstr>
      <vt:lpstr>Lab2 assignment tips! (Shark Tank)</vt:lpstr>
      <vt:lpstr>Lab2 assignment tips! (Shark Tank)</vt:lpstr>
      <vt:lpstr>Lab2 assignment tips! (Shark Tank)</vt:lpstr>
      <vt:lpstr>Lab2 assignment tips! (Evidence of Discrimination)</vt:lpstr>
      <vt:lpstr>Lab2 assignment tips! (Evidence of Discrimination)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cp:lastModifiedBy>Taghreed Al-anazi</cp:lastModifiedBy>
  <cp:revision>3</cp:revision>
  <dcterms:modified xsi:type="dcterms:W3CDTF">2024-01-15T21:53:06Z</dcterms:modified>
</cp:coreProperties>
</file>