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0.png" ContentType="image/png"/>
  <Override PartName="/ppt/media/image18.wmf" ContentType="image/x-wmf"/>
  <Override PartName="/ppt/media/image57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17.png" ContentType="image/png"/>
  <Override PartName="/ppt/media/image16.wmf" ContentType="image/x-wmf"/>
  <Override PartName="/ppt/media/image55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38.jpeg" ContentType="image/jpeg"/>
  <Override PartName="/ppt/media/image26.png" ContentType="image/png"/>
  <Override PartName="/ppt/media/image3.png" ContentType="image/png"/>
  <Override PartName="/ppt/media/image33.png" ContentType="image/png"/>
  <Override PartName="/ppt/media/image28.wmf" ContentType="image/x-wmf"/>
  <Override PartName="/ppt/media/image30.png" ContentType="image/png"/>
  <Override PartName="/ppt/media/image5.wmf" ContentType="image/x-wmf"/>
  <Override PartName="/ppt/media/image29.png" ContentType="image/png"/>
  <Override PartName="/ppt/media/image6.png" ContentType="image/png"/>
  <Override PartName="/ppt/media/image36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0.wmf" ContentType="image/x-wmf"/>
  <Override PartName="/ppt/media/image42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9.jpeg" ContentType="image/jpeg"/>
  <Override PartName="/ppt/media/image35.png" ContentType="image/png"/>
  <Override PartName="/ppt/media/image43.jpeg" ContentType="image/jpeg"/>
  <Override PartName="/ppt/media/image50.png" ContentType="image/png"/>
  <Override PartName="/ppt/media/image11.png" ContentType="image/png"/>
  <Override PartName="/ppt/media/image48.png" ContentType="image/png"/>
  <Override PartName="/ppt/media/image53.png" ContentType="image/png"/>
  <Override PartName="/ppt/media/image54.png" ContentType="image/png"/>
  <Override PartName="/ppt/media/image41.jpeg" ContentType="image/jpeg"/>
  <Override PartName="/ppt/media/image44.png" ContentType="image/png"/>
  <Override PartName="/ppt/media/image56.png" ContentType="image/png"/>
  <Override PartName="/ppt/media/image31.png" ContentType="image/png"/>
  <Override PartName="/ppt/media/image51.png" ContentType="image/png"/>
  <Override PartName="/ppt/media/image12.wmf" ContentType="image/x-wmf"/>
  <Override PartName="/ppt/media/image27.png" ContentType="image/png"/>
  <Override PartName="/ppt/media/image4.png" ContentType="image/png"/>
  <Override PartName="/ppt/media/image34.png" ContentType="image/png"/>
  <Override PartName="/ppt/media/image52.png" ContentType="image/png"/>
  <Override PartName="/ppt/media/image13.wmf" ContentType="image/x-wmf"/>
  <Override PartName="/ppt/media/image9.png" ContentType="image/png"/>
  <Override PartName="/ppt/media/image39.png" ContentType="image/png"/>
  <Override PartName="/ppt/media/image8.wmf" ContentType="image/x-wmf"/>
  <Override PartName="/ppt/media/image40.png" ContentType="image/png"/>
  <Override PartName="/ppt/media/image37.png" ContentType="image/png"/>
  <Override PartName="/ppt/media/image7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3AF596D-99BB-43A8-8FCF-1FE5D4C7C21C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3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3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64" name="Slide Number Placeholder 5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4D5183-9233-40E0-A24E-200B5BC354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65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80" name="Slide Number Placeholder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B2CF3E-5F92-4985-A093-D60EB42C17B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81" name="Footer Placeholder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+mn-lt"/>
                <a:ea typeface="+mn-ea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+mn-lt"/>
                <a:ea typeface="+mn-ea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84" name="Slide Number Placeholder 4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432856-0076-49DC-9136-0040E0F7F8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85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88" name="Slide Number Placeholder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F1A3EC-7569-4693-8CDB-6686E1FF2A2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89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92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BFED24-832E-4CD4-BE3D-8A2C338198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593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68" name="Slide Number Placeholder 2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BE1DE8-2D41-439A-81E3-F6D838415A0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69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96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FF27F2-4A2D-4F50-B733-58C213E375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597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600" name="Slide Number Placeholder 5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9377A7-35B5-4C07-B57F-059DF951C4F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601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72" name="Контейнер за номер на слайда 4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1124D9-A5E5-4D77-920A-5F38D8E419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73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576" name="Slide Number Placeholder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F15054-B5B2-4D7B-BC3A-42F7F801A7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577" name="Footer Placeholder 7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8.wmf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8.wmf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3.png"/><Relationship Id="rId12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Bottom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SoftUni logo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SoftUni mascot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0EFF4C-12D8-468D-9A9C-416D1A839E0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SoftUni mascot with laptop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bl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of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82AC2C-40BC-464E-8886-4FE9307D292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9500A9-25D5-4091-9A12-735C5DAE514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5" name="Oval Center Icon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Background" descr="Picture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54ECF73-2156-4A9D-81D2-F1EBB345A3B9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800" spc="-1" strike="noStrike"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Rectangle Top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rgbClr val="23446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Logo Software University" descr="Logo Software University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12700">
            <a:noFill/>
          </a:ln>
        </p:spPr>
      </p:pic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5A1E70-FBCB-44D7-8785-E6F90EDE388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59" name="Rectangle Left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61" name="Logo Software University" descr="Software University logo"/>
          <p:cNvPicPr/>
          <p:nvPr/>
        </p:nvPicPr>
        <p:blipFill>
          <a:blip r:embed="rId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262" name="PlaceHolder 3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63" name="Group 9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264" name="Group 10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265" name="Oval 24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Rectangle 5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Rectangle 5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Arc 27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9" name="Arc 28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0" name="Rectangle: Rounded Corners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Rectangle: Rounded Corners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28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Straight Connector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3" name="Straight Connector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74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275" name="Straight Connector 22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6" name="Straight Connector 23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77" name="Straight Connector 18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8" name="Rectangle: Rounded Corners 11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79" name="Group 17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280" name="Straight Connector 20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1" name="Straight Connector 21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82" name="Straight Connector 33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0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20" name="Rectangle Bottom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Rectangle Bottom Copyright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322" name="Picture SoftUni Mascot" descr="SoftUni mascot with open hand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 w="0">
            <a:noFill/>
          </a:ln>
        </p:spPr>
      </p:pic>
      <p:grpSp>
        <p:nvGrpSpPr>
          <p:cNvPr id="323" name="Group SoftUni Brands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24" name="Picture SoftUni Kids Logo" descr="SoftUni Kids logo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Picture SoftUni Foundation Logo" descr="SoftUni Foundation logo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6" name="Picture SoftUni Digital Logo" descr="SoftUni Digital logo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7" name="Picture SoftUni Creative Logo" descr="SoftUni Creative logo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8" name="Picture SoftUni Svetlina Logo" descr="SoftUni Svetlina logo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9" name="Picture Software University Logo" descr="Software University logo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0" name="Straight Connector 6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Straight Connector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Straight Connector 4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Straight Connector 3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Straight Connector 2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Straight Connector 1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Straight Connector Horizontal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Straight Connector 0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38" name="Picture SoftUni Logo" descr="SoftUni logo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0" name="Logo Software University" descr="Software University logo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04D705-AB5F-4646-90DA-5E54C394AFC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380" name="Picture Forum" descr="Forum icon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 w="0">
            <a:noFill/>
          </a:ln>
        </p:spPr>
      </p:pic>
      <p:pic>
        <p:nvPicPr>
          <p:cNvPr id="381" name="Picture Logo FB" descr="Facebook logo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Logo SoftUni Right" descr="Software University logo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SoftUni Mascot" descr="SoftUni mascot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 w="0">
            <a:noFill/>
          </a:ln>
        </p:spPr>
      </p:pic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5" name="Rectangle Top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6" name="Logo Software University" descr="Software University logo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387" name="PlaceHolder 3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hyperlink" Target="https://judge.softuni.bg/Contests/#!/List/ByCategory/307/JS-Advanced-Exams" TargetMode="External"/><Relationship Id="rId3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58.png"/><Relationship Id="rId6" Type="http://schemas.openxmlformats.org/officeDocument/2006/relationships/hyperlink" Target="https://softuni.bg/trainings/3707/js-advanced-may-2022" TargetMode="External"/><Relationship Id="rId7" Type="http://schemas.openxmlformats.org/officeDocument/2006/relationships/hyperlink" Target="https://softuni.bg/trainings/3707/js-advanced-may-2022" TargetMode="External"/><Relationship Id="rId8" Type="http://schemas.openxmlformats.org/officeDocument/2006/relationships/hyperlink" Target="https://softuni.bg/trainings/3707/js-advanced-may-2022" TargetMode="External"/><Relationship Id="rId9" Type="http://schemas.openxmlformats.org/officeDocument/2006/relationships/hyperlink" Target="https://softuni.bg/forum/categories/19/" TargetMode="External"/><Relationship Id="rId10" Type="http://schemas.openxmlformats.org/officeDocument/2006/relationships/hyperlink" Target="https://www.facebook.com/groups/JSAdvancedMay2022" TargetMode="External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97.xml"/><Relationship Id="rId7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59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e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jpeg"/><Relationship Id="rId8" Type="http://schemas.openxmlformats.org/officeDocument/2006/relationships/image" Target="../media/image42.png"/><Relationship Id="rId9" Type="http://schemas.openxmlformats.org/officeDocument/2006/relationships/image" Target="../media/image43.jpe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ubtitle 2"/>
          <p:cNvSpPr txBox="1"/>
          <p:nvPr/>
        </p:nvSpPr>
        <p:spPr>
          <a:xfrm>
            <a:off x="564480" y="1212480"/>
            <a:ext cx="1096488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Course Introduction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431" name="Title 1"/>
          <p:cNvSpPr txBox="1"/>
          <p:nvPr/>
        </p:nvSpPr>
        <p:spPr>
          <a:xfrm>
            <a:off x="0" y="385920"/>
            <a:ext cx="120974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JavaScript Advanced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 Placeholder 10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Text Placeholder 11"/>
          <p:cNvSpPr txBox="1"/>
          <p:nvPr/>
        </p:nvSpPr>
        <p:spPr>
          <a:xfrm>
            <a:off x="8708400" y="6102000"/>
            <a:ext cx="2951280" cy="351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Text Placeholder 8"/>
          <p:cNvSpPr txBox="1"/>
          <p:nvPr/>
        </p:nvSpPr>
        <p:spPr>
          <a:xfrm>
            <a:off x="574920" y="4689000"/>
            <a:ext cx="2980440" cy="4539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Text Placeholder 9"/>
          <p:cNvSpPr txBox="1"/>
          <p:nvPr/>
        </p:nvSpPr>
        <p:spPr>
          <a:xfrm>
            <a:off x="574920" y="5014440"/>
            <a:ext cx="2980440" cy="4446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Picture 2"/>
          <p:cNvSpPr/>
          <p:nvPr/>
        </p:nvSpPr>
        <p:spPr>
          <a:xfrm>
            <a:off x="570600" y="2192760"/>
            <a:ext cx="2305080" cy="230508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Picture 5" descr=""/>
          <p:cNvPicPr/>
          <p:nvPr/>
        </p:nvPicPr>
        <p:blipFill>
          <a:blip r:embed="rId1"/>
          <a:stretch/>
        </p:blipFill>
        <p:spPr>
          <a:xfrm>
            <a:off x="4142880" y="709560"/>
            <a:ext cx="3906000" cy="3906000"/>
          </a:xfrm>
          <a:prstGeom prst="rect">
            <a:avLst/>
          </a:prstGeom>
          <a:ln w="0">
            <a:noFill/>
          </a:ln>
        </p:spPr>
      </p:pic>
      <p:sp>
        <p:nvSpPr>
          <p:cNvPr id="476" name="Title 2"/>
          <p:cNvSpPr txBox="1"/>
          <p:nvPr/>
        </p:nvSpPr>
        <p:spPr>
          <a:xfrm>
            <a:off x="785880" y="486900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Trainers and Team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lide Number Placeholder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9D777B-C510-4ABA-B494-89FB5972268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78" name="Text Placeholder 1"/>
          <p:cNvSpPr txBox="1"/>
          <p:nvPr/>
        </p:nvSpPr>
        <p:spPr>
          <a:xfrm>
            <a:off x="190440" y="1195560"/>
            <a:ext cx="8200080" cy="5528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Senior technical trainer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5 years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experience in the IT field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Head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the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R&amp;D Unit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at Software University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Former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Director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the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Education Department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JavaScript enthusiast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Titl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Viktor Kostadinov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0" name="Picture 6" descr=""/>
          <p:cNvPicPr/>
          <p:nvPr/>
        </p:nvPicPr>
        <p:blipFill>
          <a:blip r:embed="rId1"/>
          <a:stretch/>
        </p:blipFill>
        <p:spPr>
          <a:xfrm flipH="1">
            <a:off x="7941240" y="1584000"/>
            <a:ext cx="3284640" cy="32846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ntent Placeholder 4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Principle Engineer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Works with AWS architectures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AWS Certified Architect, AWS Certified </a:t>
            </a:r>
            <a:br/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Developer, AWS Certified SysOps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He has deep interests in process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automation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Titl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Stoyan Yanev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Slide Number"/>
          <p:cNvSpPr txBox="1"/>
          <p:nvPr/>
        </p:nvSpPr>
        <p:spPr>
          <a:xfrm>
            <a:off x="11952000" y="6575400"/>
            <a:ext cx="168120" cy="22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3D35959-3671-4D75-ACD2-E9C2C6688183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800" spc="-1" strike="noStrike">
              <a:latin typeface="Times New Roman"/>
            </a:endParaRPr>
          </a:p>
        </p:txBody>
      </p:sp>
      <p:grpSp>
        <p:nvGrpSpPr>
          <p:cNvPr id="484" name="Picture 1"/>
          <p:cNvGrpSpPr/>
          <p:nvPr/>
        </p:nvGrpSpPr>
        <p:grpSpPr>
          <a:xfrm>
            <a:off x="8083440" y="1854000"/>
            <a:ext cx="3644640" cy="3721320"/>
            <a:chOff x="8083440" y="1854000"/>
            <a:chExt cx="3644640" cy="3721320"/>
          </a:xfrm>
        </p:grpSpPr>
        <p:sp>
          <p:nvSpPr>
            <p:cNvPr id="485" name="Rectangle"/>
            <p:cNvSpPr/>
            <p:nvPr/>
          </p:nvSpPr>
          <p:spPr>
            <a:xfrm>
              <a:off x="8083440" y="1854000"/>
              <a:ext cx="3644640" cy="3721320"/>
            </a:xfrm>
            <a:prstGeom prst="rect">
              <a:avLst/>
            </a:prstGeom>
            <a:solidFill>
              <a:srgbClr val="ededed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86" name="image25.png" descr="image25.png"/>
            <p:cNvPicPr/>
            <p:nvPr/>
          </p:nvPicPr>
          <p:blipFill>
            <a:blip r:embed="rId1"/>
            <a:stretch/>
          </p:blipFill>
          <p:spPr>
            <a:xfrm>
              <a:off x="8083440" y="1854000"/>
              <a:ext cx="3644640" cy="3721320"/>
            </a:xfrm>
            <a:prstGeom prst="rect">
              <a:avLst/>
            </a:prstGeom>
            <a:ln cap="rnd" w="57150">
              <a:solidFill>
                <a:srgbClr val="ffffff"/>
              </a:solidFill>
              <a:round/>
            </a:ln>
            <a:effectLst>
              <a:outerShdw blurRad="50760" rotWithShape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487" name="Rectangle 1"/>
          <p:cNvSpPr/>
          <p:nvPr/>
        </p:nvSpPr>
        <p:spPr>
          <a:xfrm>
            <a:off x="4807440" y="106200"/>
            <a:ext cx="257652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bg-BG" sz="1000" spc="-1" strike="noStrike">
                <a:solidFill>
                  <a:srgbClr val="234465"/>
                </a:solidFill>
                <a:latin typeface="Arial Unicode MS"/>
              </a:rPr>
              <a:t>deep interests in process automation</a:t>
            </a:r>
            <a:r>
              <a:rPr b="0" lang="bg-BG" sz="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bg-BG" sz="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1200">
        <p:push dir="u"/>
      </p:transition>
    </mc:Choice>
    <mc:Fallback>
      <p:transition spd="slow" advTm="5000">
        <p:push dir="u"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6" descr=""/>
          <p:cNvPicPr/>
          <p:nvPr/>
        </p:nvPicPr>
        <p:blipFill>
          <a:blip r:embed="rId1"/>
          <a:stretch/>
        </p:blipFill>
        <p:spPr>
          <a:xfrm>
            <a:off x="4954680" y="1441080"/>
            <a:ext cx="2282040" cy="2282040"/>
          </a:xfrm>
          <a:prstGeom prst="rect">
            <a:avLst/>
          </a:prstGeom>
          <a:ln w="0">
            <a:noFill/>
          </a:ln>
        </p:spPr>
      </p:pic>
      <p:sp>
        <p:nvSpPr>
          <p:cNvPr id="489" name="Subtitle 4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Schedule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490" name="Title 3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Course Details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3B734D-F4D2-4E07-85B6-53A4D41ECF5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92" name="Text Placeholder 10"/>
          <p:cNvSpPr txBox="1"/>
          <p:nvPr/>
        </p:nvSpPr>
        <p:spPr>
          <a:xfrm>
            <a:off x="2090880" y="1120680"/>
            <a:ext cx="9903960" cy="5546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Structure: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3 problems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4 hours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Exam: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25 Jun 2022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Retake: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10 Aug 2022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Problems description: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Classes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Unit Testing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Title 11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Practical Exam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Auto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6" name="Picture 6" descr=""/>
          <p:cNvPicPr/>
          <p:nvPr/>
        </p:nvPicPr>
        <p:blipFill>
          <a:blip r:embed="rId1"/>
          <a:stretch/>
        </p:blipFill>
        <p:spPr>
          <a:xfrm>
            <a:off x="9222840" y="1269000"/>
            <a:ext cx="2787480" cy="2863440"/>
          </a:xfrm>
          <a:prstGeom prst="rect">
            <a:avLst/>
          </a:prstGeom>
          <a:ln w="0">
            <a:noFill/>
          </a:ln>
        </p:spPr>
      </p:pic>
      <p:sp>
        <p:nvSpPr>
          <p:cNvPr id="497" name="Rounded Rectangle 6"/>
          <p:cNvSpPr/>
          <p:nvPr/>
        </p:nvSpPr>
        <p:spPr>
          <a:xfrm>
            <a:off x="9355320" y="4556880"/>
            <a:ext cx="2522880" cy="57096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 u="sng">
                <a:solidFill>
                  <a:srgbClr val="f2ac44"/>
                </a:solidFill>
                <a:uFillTx/>
                <a:latin typeface="Consolas"/>
                <a:hlinkClick r:id="rId2"/>
              </a:rPr>
              <a:t>Link to Exams</a:t>
            </a:r>
            <a:endParaRPr b="0" lang="bg-BG" sz="2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 Placeholder 1"/>
          <p:cNvSpPr txBox="1"/>
          <p:nvPr/>
        </p:nvSpPr>
        <p:spPr>
          <a:xfrm>
            <a:off x="2222640" y="1108800"/>
            <a:ext cx="953964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GB" sz="3600" spc="-1" strike="noStrike">
                <a:solidFill>
                  <a:srgbClr val="ffa000"/>
                </a:solidFill>
                <a:latin typeface="Calibri"/>
              </a:rPr>
              <a:t>20 questions </a:t>
            </a:r>
            <a:r>
              <a:rPr b="0" lang="en-GB" sz="3600" spc="-1" strike="noStrike">
                <a:solidFill>
                  <a:srgbClr val="234465"/>
                </a:solidFill>
                <a:latin typeface="Calibri"/>
              </a:rPr>
              <a:t>for </a:t>
            </a:r>
            <a:r>
              <a:rPr b="1" lang="en-GB" sz="3600" spc="-1" strike="noStrike">
                <a:solidFill>
                  <a:srgbClr val="ffa000"/>
                </a:solidFill>
                <a:latin typeface="Calibri"/>
              </a:rPr>
              <a:t>30 minutes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Multiple-choice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English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GB" sz="3600" spc="-1" strike="noStrike">
                <a:solidFill>
                  <a:srgbClr val="234465"/>
                </a:solidFill>
                <a:latin typeface="Calibri"/>
              </a:rPr>
              <a:t>Automated quiz system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GB" sz="3600" spc="-1" strike="noStrike">
                <a:solidFill>
                  <a:srgbClr val="234465"/>
                </a:solidFill>
                <a:latin typeface="Calibri"/>
              </a:rPr>
              <a:t>Available </a:t>
            </a:r>
            <a:r>
              <a:rPr b="1" lang="en-GB" sz="3600" spc="-1" strike="noStrike">
                <a:solidFill>
                  <a:srgbClr val="ffa000"/>
                </a:solidFill>
                <a:latin typeface="Calibri"/>
              </a:rPr>
              <a:t>online</a:t>
            </a:r>
            <a:r>
              <a:rPr b="1" lang="en-GB" sz="36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You can submit your answers just </a:t>
            </a:r>
            <a:r>
              <a:rPr b="1" lang="en-GB" sz="3400" spc="-1" strike="noStrike">
                <a:solidFill>
                  <a:srgbClr val="ffa000"/>
                </a:solidFill>
                <a:latin typeface="Calibri"/>
              </a:rPr>
              <a:t>one time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Titl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234465"/>
                </a:solidFill>
                <a:latin typeface="Calibri"/>
              </a:rPr>
              <a:t>Theoretical Exam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864412-10A9-47CA-8852-71FA817FC5A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CFB32D-B6B5-4BEB-A9F6-A79E929667D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02" name="Title 29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JS Advanced Module Timeline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3" name="Rectangle 107"/>
          <p:cNvSpPr/>
          <p:nvPr/>
        </p:nvSpPr>
        <p:spPr>
          <a:xfrm>
            <a:off x="290520" y="5382720"/>
            <a:ext cx="3014640" cy="79092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Exam Retakes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04" name="Rectangle 108"/>
          <p:cNvSpPr/>
          <p:nvPr/>
        </p:nvSpPr>
        <p:spPr>
          <a:xfrm>
            <a:off x="3385080" y="5382720"/>
            <a:ext cx="3285360" cy="79092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Calibri"/>
              </a:rPr>
              <a:t>JS Advanced: </a:t>
            </a:r>
            <a:r>
              <a:rPr b="1" lang="en-GB" sz="1500" spc="-1" strike="noStrike">
                <a:solidFill>
                  <a:srgbClr val="ffffff"/>
                </a:solidFill>
                <a:latin typeface="Calibri"/>
              </a:rPr>
              <a:t>10. Aug 2022</a:t>
            </a:r>
            <a:endParaRPr b="0" lang="bg-BG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ffffff"/>
                </a:solidFill>
                <a:latin typeface="Calibri"/>
              </a:rPr>
              <a:t>JS Applications: </a:t>
            </a:r>
            <a:r>
              <a:rPr b="1" lang="en-GB" sz="15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1" lang="en-US" sz="1500" spc="-1" strike="noStrike">
                <a:solidFill>
                  <a:srgbClr val="ffffff"/>
                </a:solidFill>
                <a:latin typeface="Calibri"/>
              </a:rPr>
              <a:t>5</a:t>
            </a:r>
            <a:r>
              <a:rPr b="1" lang="en-GB" sz="1500" spc="-1" strike="noStrike">
                <a:solidFill>
                  <a:srgbClr val="ffffff"/>
                </a:solidFill>
                <a:latin typeface="Calibri"/>
              </a:rPr>
              <a:t>. Aug 2022</a:t>
            </a:r>
            <a:endParaRPr b="0" lang="bg-BG" sz="1500" spc="-1" strike="noStrike">
              <a:latin typeface="Arial"/>
            </a:endParaRPr>
          </a:p>
        </p:txBody>
      </p:sp>
      <p:grpSp>
        <p:nvGrpSpPr>
          <p:cNvPr id="505" name="Group 15"/>
          <p:cNvGrpSpPr/>
          <p:nvPr/>
        </p:nvGrpSpPr>
        <p:grpSpPr>
          <a:xfrm>
            <a:off x="6935760" y="5382720"/>
            <a:ext cx="1815120" cy="790920"/>
            <a:chOff x="6935760" y="5382720"/>
            <a:chExt cx="1815120" cy="790920"/>
          </a:xfrm>
        </p:grpSpPr>
        <p:sp>
          <p:nvSpPr>
            <p:cNvPr id="506" name="Rectangle 98"/>
            <p:cNvSpPr/>
            <p:nvPr/>
          </p:nvSpPr>
          <p:spPr>
            <a:xfrm>
              <a:off x="6935760" y="5382720"/>
              <a:ext cx="1815120" cy="790920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07" name="Rectangle 102"/>
            <p:cNvSpPr/>
            <p:nvPr/>
          </p:nvSpPr>
          <p:spPr>
            <a:xfrm>
              <a:off x="6935760" y="5564520"/>
              <a:ext cx="1815120" cy="42732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 tIns="0" bIns="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August</a:t>
              </a:r>
              <a:endParaRPr b="0" lang="bg-BG" sz="2800" spc="-1" strike="noStrike">
                <a:latin typeface="Arial"/>
              </a:endParaRPr>
            </a:p>
          </p:txBody>
        </p:sp>
      </p:grpSp>
      <p:sp>
        <p:nvSpPr>
          <p:cNvPr id="508" name="Rectangle 103"/>
          <p:cNvSpPr/>
          <p:nvPr/>
        </p:nvSpPr>
        <p:spPr>
          <a:xfrm>
            <a:off x="290520" y="2236320"/>
            <a:ext cx="3014640" cy="69264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6 weeks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4 times per week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09" name="Rectangle 104"/>
          <p:cNvSpPr/>
          <p:nvPr/>
        </p:nvSpPr>
        <p:spPr>
          <a:xfrm>
            <a:off x="290520" y="1683360"/>
            <a:ext cx="3014640" cy="552600"/>
          </a:xfrm>
          <a:prstGeom prst="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</a:rPr>
              <a:t>JS Advanced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510" name="Rectangle 13"/>
          <p:cNvSpPr/>
          <p:nvPr/>
        </p:nvSpPr>
        <p:spPr>
          <a:xfrm>
            <a:off x="3381120" y="1683360"/>
            <a:ext cx="3285360" cy="123840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anchor="ctr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Start: 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17. May 2022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Exam: 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25. Jun 2022</a:t>
            </a:r>
            <a:endParaRPr b="0" lang="bg-BG" sz="2000" spc="-1" strike="noStrike">
              <a:latin typeface="Arial"/>
            </a:endParaRPr>
          </a:p>
        </p:txBody>
      </p:sp>
      <p:grpSp>
        <p:nvGrpSpPr>
          <p:cNvPr id="511" name="Group 9"/>
          <p:cNvGrpSpPr/>
          <p:nvPr/>
        </p:nvGrpSpPr>
        <p:grpSpPr>
          <a:xfrm>
            <a:off x="6935760" y="1686240"/>
            <a:ext cx="4815720" cy="1235880"/>
            <a:chOff x="6935760" y="1686240"/>
            <a:chExt cx="4815720" cy="1235880"/>
          </a:xfrm>
        </p:grpSpPr>
        <p:sp>
          <p:nvSpPr>
            <p:cNvPr id="512" name="Rectangle 114"/>
            <p:cNvSpPr/>
            <p:nvPr/>
          </p:nvSpPr>
          <p:spPr>
            <a:xfrm>
              <a:off x="6935760" y="1686240"/>
              <a:ext cx="744480" cy="12355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17.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13" name="Rectangle 115"/>
            <p:cNvSpPr/>
            <p:nvPr/>
          </p:nvSpPr>
          <p:spPr>
            <a:xfrm>
              <a:off x="7750080" y="2131200"/>
              <a:ext cx="744480" cy="7909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4" name="Rectangle 116"/>
            <p:cNvSpPr/>
            <p:nvPr/>
          </p:nvSpPr>
          <p:spPr>
            <a:xfrm>
              <a:off x="8564040" y="2131200"/>
              <a:ext cx="744480" cy="7909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5" name="Rectangle 117"/>
            <p:cNvSpPr/>
            <p:nvPr/>
          </p:nvSpPr>
          <p:spPr>
            <a:xfrm>
              <a:off x="9378360" y="2131200"/>
              <a:ext cx="744480" cy="7909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6" name="Rectangle 118"/>
            <p:cNvSpPr/>
            <p:nvPr/>
          </p:nvSpPr>
          <p:spPr>
            <a:xfrm>
              <a:off x="10192680" y="2131200"/>
              <a:ext cx="744480" cy="7909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17" name="Rectangle 119"/>
            <p:cNvSpPr/>
            <p:nvPr/>
          </p:nvSpPr>
          <p:spPr>
            <a:xfrm>
              <a:off x="11007000" y="1686240"/>
              <a:ext cx="744480" cy="123552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25.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18" name="Rectangle 120"/>
            <p:cNvSpPr/>
            <p:nvPr/>
          </p:nvSpPr>
          <p:spPr>
            <a:xfrm>
              <a:off x="6935760" y="2312640"/>
              <a:ext cx="2373120" cy="42732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 tIns="0" bIns="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May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19" name="Rectangle 121"/>
            <p:cNvSpPr/>
            <p:nvPr/>
          </p:nvSpPr>
          <p:spPr>
            <a:xfrm>
              <a:off x="9378360" y="2312640"/>
              <a:ext cx="2373120" cy="42732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 tIns="0" bIns="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Jun</a:t>
              </a:r>
              <a:endParaRPr b="0" lang="bg-BG" sz="2800" spc="-1" strike="noStrike">
                <a:latin typeface="Arial"/>
              </a:endParaRPr>
            </a:p>
          </p:txBody>
        </p:sp>
      </p:grpSp>
      <p:sp>
        <p:nvSpPr>
          <p:cNvPr id="520" name="Rectangle 106"/>
          <p:cNvSpPr/>
          <p:nvPr/>
        </p:nvSpPr>
        <p:spPr>
          <a:xfrm>
            <a:off x="290880" y="3516840"/>
            <a:ext cx="3013920" cy="5526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Calibri"/>
              </a:rPr>
              <a:t>JS</a:t>
            </a:r>
            <a:r>
              <a:rPr b="1" lang="en-GB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ffffff"/>
                </a:solidFill>
                <a:latin typeface="Calibri"/>
              </a:rPr>
              <a:t>Applications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21" name="Rectangle 36"/>
          <p:cNvSpPr/>
          <p:nvPr/>
        </p:nvSpPr>
        <p:spPr>
          <a:xfrm>
            <a:off x="290520" y="4069800"/>
            <a:ext cx="3014640" cy="6685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6 weeks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4 times per week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22" name="Rectangle 14"/>
          <p:cNvSpPr/>
          <p:nvPr/>
        </p:nvSpPr>
        <p:spPr>
          <a:xfrm>
            <a:off x="3381480" y="3516840"/>
            <a:ext cx="3285360" cy="123840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lIns="90000" rIns="90000" anchor="ctr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Start: 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28. Jun 2022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Exam: 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06. Aug 202</a:t>
            </a:r>
            <a:r>
              <a:rPr b="1" lang="bg-BG" sz="20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bg-BG" sz="2000" spc="-1" strike="noStrike">
              <a:latin typeface="Arial"/>
            </a:endParaRPr>
          </a:p>
        </p:txBody>
      </p:sp>
      <p:grpSp>
        <p:nvGrpSpPr>
          <p:cNvPr id="523" name="Group 10"/>
          <p:cNvGrpSpPr/>
          <p:nvPr/>
        </p:nvGrpSpPr>
        <p:grpSpPr>
          <a:xfrm>
            <a:off x="6936120" y="3518640"/>
            <a:ext cx="4816800" cy="1235880"/>
            <a:chOff x="6936120" y="3518640"/>
            <a:chExt cx="4816800" cy="1235880"/>
          </a:xfrm>
        </p:grpSpPr>
        <p:sp>
          <p:nvSpPr>
            <p:cNvPr id="524" name="Rectangle 124"/>
            <p:cNvSpPr/>
            <p:nvPr/>
          </p:nvSpPr>
          <p:spPr>
            <a:xfrm>
              <a:off x="6936120" y="3518640"/>
              <a:ext cx="732240" cy="12355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>
              <a:noAutofit/>
            </a:bodyPr>
            <a:p>
              <a:pPr>
                <a:lnSpc>
                  <a:spcPct val="100000"/>
                </a:lnSpc>
              </a:pPr>
              <a:r>
                <a:rPr b="1" lang="bg-BG" sz="28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8.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25" name="Rectangle 125"/>
            <p:cNvSpPr/>
            <p:nvPr/>
          </p:nvSpPr>
          <p:spPr>
            <a:xfrm>
              <a:off x="7736760" y="3963600"/>
              <a:ext cx="732240" cy="7909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6" name="Rectangle 126"/>
            <p:cNvSpPr/>
            <p:nvPr/>
          </p:nvSpPr>
          <p:spPr>
            <a:xfrm>
              <a:off x="8537760" y="3963600"/>
              <a:ext cx="732240" cy="7909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7" name="Rectangle 127"/>
            <p:cNvSpPr/>
            <p:nvPr/>
          </p:nvSpPr>
          <p:spPr>
            <a:xfrm>
              <a:off x="9338760" y="3963600"/>
              <a:ext cx="732240" cy="7909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8" name="Rectangle 128"/>
            <p:cNvSpPr/>
            <p:nvPr/>
          </p:nvSpPr>
          <p:spPr>
            <a:xfrm>
              <a:off x="10139760" y="3963600"/>
              <a:ext cx="732240" cy="7909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29" name="Rectangle 129"/>
            <p:cNvSpPr/>
            <p:nvPr/>
          </p:nvSpPr>
          <p:spPr>
            <a:xfrm>
              <a:off x="10940400" y="3518640"/>
              <a:ext cx="812520" cy="123552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06.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30" name="Rectangle 130"/>
            <p:cNvSpPr/>
            <p:nvPr/>
          </p:nvSpPr>
          <p:spPr>
            <a:xfrm>
              <a:off x="6936120" y="4175280"/>
              <a:ext cx="732600" cy="36612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 tIns="0" bIns="0" anchor="ctr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alibri"/>
                </a:rPr>
                <a:t>Jun</a:t>
              </a:r>
              <a:endParaRPr b="0" lang="bg-BG" sz="2400" spc="-1" strike="noStrike">
                <a:latin typeface="Arial"/>
              </a:endParaRPr>
            </a:p>
          </p:txBody>
        </p:sp>
        <p:sp>
          <p:nvSpPr>
            <p:cNvPr id="531" name="Rectangle 131"/>
            <p:cNvSpPr/>
            <p:nvPr/>
          </p:nvSpPr>
          <p:spPr>
            <a:xfrm>
              <a:off x="7736760" y="4145760"/>
              <a:ext cx="3135240" cy="42552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 tIns="0" bIns="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July</a:t>
              </a:r>
              <a:endParaRPr b="0" lang="bg-BG" sz="2800" spc="-1" strike="noStrike">
                <a:latin typeface="Arial"/>
              </a:endParaRPr>
            </a:p>
          </p:txBody>
        </p:sp>
        <p:sp>
          <p:nvSpPr>
            <p:cNvPr id="532" name="Rectangle 132"/>
            <p:cNvSpPr/>
            <p:nvPr/>
          </p:nvSpPr>
          <p:spPr>
            <a:xfrm>
              <a:off x="10940400" y="4190040"/>
              <a:ext cx="812520" cy="335880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horzOverflow="overflow" vertOverflow="overflow" tIns="0" bIns="0" anchor="ctr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</a:rPr>
                <a:t>Aug</a:t>
              </a:r>
              <a:endParaRPr b="0" lang="bg-BG" sz="2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 Placeholder 7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Practice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grade: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0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Theory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grade: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0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SoftUni Certificate: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5.00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from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Practice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CPE Certificate: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3.00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average from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Practice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+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Theory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4" name="Slide Number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18A8DC9-E3B0-41A7-8C51-92C0D218B22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535" name="Slide Number Placeholder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3F2FAD-49C2-42C2-A5C3-5EE134611F3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36" name="Titl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Course Scoring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7" name="Rectangle 4"/>
          <p:cNvSpPr/>
          <p:nvPr/>
        </p:nvSpPr>
        <p:spPr>
          <a:xfrm>
            <a:off x="650880" y="2394000"/>
            <a:ext cx="4319640" cy="53964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100 %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38" name="TextBox 16"/>
          <p:cNvSpPr/>
          <p:nvPr/>
        </p:nvSpPr>
        <p:spPr>
          <a:xfrm>
            <a:off x="650880" y="1784880"/>
            <a:ext cx="4319640" cy="629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Practical Exam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539" name="Rectangle 17"/>
          <p:cNvSpPr/>
          <p:nvPr/>
        </p:nvSpPr>
        <p:spPr>
          <a:xfrm>
            <a:off x="5083560" y="2393280"/>
            <a:ext cx="1034640" cy="53964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</a:rPr>
              <a:t>+5 %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540" name="TextBox 19"/>
          <p:cNvSpPr/>
          <p:nvPr/>
        </p:nvSpPr>
        <p:spPr>
          <a:xfrm>
            <a:off x="4475880" y="1784880"/>
            <a:ext cx="2249640" cy="529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Homework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541" name="Rectangle 21"/>
          <p:cNvSpPr/>
          <p:nvPr/>
        </p:nvSpPr>
        <p:spPr>
          <a:xfrm>
            <a:off x="650880" y="4289400"/>
            <a:ext cx="4319640" cy="53964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100 %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42" name="TextBox 22"/>
          <p:cNvSpPr/>
          <p:nvPr/>
        </p:nvSpPr>
        <p:spPr>
          <a:xfrm>
            <a:off x="650880" y="3680280"/>
            <a:ext cx="4319640" cy="629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Theoretical Exam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advTm="5000" p14:dur="10"/>
    </mc:Choice>
    <mc:Fallback>
      <p:transition advTm="5000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ontent Placeholder 2"/>
          <p:cNvSpPr txBox="1"/>
          <p:nvPr/>
        </p:nvSpPr>
        <p:spPr>
          <a:xfrm>
            <a:off x="191880" y="1196280"/>
            <a:ext cx="11814480" cy="54133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web site: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discussion forum: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Facebook group: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SoftUni JavaScript Community: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4" name="Titl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Course Web Site, Forum and FB Group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5" name="Picture 4" descr=""/>
          <p:cNvPicPr/>
          <p:nvPr/>
        </p:nvPicPr>
        <p:blipFill>
          <a:blip r:embed="rId1"/>
          <a:stretch/>
        </p:blipFill>
        <p:spPr>
          <a:xfrm>
            <a:off x="10251360" y="2582280"/>
            <a:ext cx="1276920" cy="1276920"/>
          </a:xfrm>
          <a:prstGeom prst="rect">
            <a:avLst/>
          </a:prstGeom>
          <a:ln w="0">
            <a:noFill/>
          </a:ln>
        </p:spPr>
      </p:pic>
      <p:pic>
        <p:nvPicPr>
          <p:cNvPr id="546" name="Picture 5" descr=""/>
          <p:cNvPicPr/>
          <p:nvPr/>
        </p:nvPicPr>
        <p:blipFill>
          <a:blip r:embed="rId2"/>
          <a:stretch/>
        </p:blipFill>
        <p:spPr>
          <a:xfrm>
            <a:off x="10240200" y="1209960"/>
            <a:ext cx="1276920" cy="1276920"/>
          </a:xfrm>
          <a:prstGeom prst="rect">
            <a:avLst/>
          </a:prstGeom>
          <a:ln w="0">
            <a:noFill/>
          </a:ln>
        </p:spPr>
      </p:pic>
      <p:pic>
        <p:nvPicPr>
          <p:cNvPr id="547" name="Picture 8" descr="Резултат с изображение за facebook icon"/>
          <p:cNvPicPr/>
          <p:nvPr/>
        </p:nvPicPr>
        <p:blipFill>
          <a:blip r:embed="rId3"/>
          <a:stretch/>
        </p:blipFill>
        <p:spPr>
          <a:xfrm>
            <a:off x="10251360" y="3948840"/>
            <a:ext cx="1276920" cy="1276920"/>
          </a:xfrm>
          <a:prstGeom prst="rect">
            <a:avLst/>
          </a:prstGeom>
          <a:ln w="0">
            <a:noFill/>
          </a:ln>
        </p:spPr>
      </p:pic>
      <p:sp>
        <p:nvSpPr>
          <p:cNvPr id="548" name="Rounded Rectangle 6"/>
          <p:cNvSpPr/>
          <p:nvPr/>
        </p:nvSpPr>
        <p:spPr>
          <a:xfrm>
            <a:off x="762120" y="6037200"/>
            <a:ext cx="9143640" cy="57096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 u="sng">
                <a:solidFill>
                  <a:srgbClr val="f2a40d"/>
                </a:solidFill>
                <a:uFillTx/>
                <a:latin typeface="Consolas"/>
                <a:hlinkClick r:id="rId4"/>
              </a:rPr>
              <a:t>facebook.com/groups/SoftUniJavaScriptCommunity/</a:t>
            </a:r>
            <a:endParaRPr b="0" lang="bg-BG" sz="2200" spc="-1" strike="noStrike">
              <a:latin typeface="Arial"/>
            </a:endParaRPr>
          </a:p>
        </p:txBody>
      </p:sp>
      <p:pic>
        <p:nvPicPr>
          <p:cNvPr id="549" name="Picture 12" descr="A picture containing vector graphics, sushi&#10;&#10;Description automatically generated"/>
          <p:cNvPicPr/>
          <p:nvPr/>
        </p:nvPicPr>
        <p:blipFill>
          <a:blip r:embed="rId5"/>
          <a:stretch/>
        </p:blipFill>
        <p:spPr>
          <a:xfrm>
            <a:off x="10287720" y="5326920"/>
            <a:ext cx="1276920" cy="1276920"/>
          </a:xfrm>
          <a:prstGeom prst="rect">
            <a:avLst/>
          </a:prstGeom>
          <a:ln w="0">
            <a:noFill/>
          </a:ln>
        </p:spPr>
      </p:pic>
      <p:sp>
        <p:nvSpPr>
          <p:cNvPr id="550" name="Rounded Rectangle 6"/>
          <p:cNvSpPr/>
          <p:nvPr/>
        </p:nvSpPr>
        <p:spPr>
          <a:xfrm>
            <a:off x="746640" y="1882440"/>
            <a:ext cx="9145800" cy="60300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 u="sng">
                <a:solidFill>
                  <a:srgbClr val="f2ac44"/>
                </a:solidFill>
                <a:uFillTx/>
                <a:latin typeface="Consolas"/>
                <a:hlinkClick r:id="rId6"/>
              </a:rPr>
              <a:t>https://softuni.bg/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onsolas"/>
                <a:hlinkClick r:id="rId7"/>
              </a:rPr>
              <a:t>trainings</a:t>
            </a:r>
            <a:r>
              <a:rPr b="1" lang="en-US" sz="2000" spc="-1" strike="noStrike" u="sng">
                <a:solidFill>
                  <a:srgbClr val="f2ac44"/>
                </a:solidFill>
                <a:uFillTx/>
                <a:latin typeface="Consolas"/>
                <a:hlinkClick r:id="rId8"/>
              </a:rPr>
              <a:t>/3707/js-advanced-may-2022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51" name="Rounded Rectangle 7"/>
          <p:cNvSpPr/>
          <p:nvPr/>
        </p:nvSpPr>
        <p:spPr>
          <a:xfrm>
            <a:off x="762120" y="3288960"/>
            <a:ext cx="9143640" cy="60300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 u="sng">
                <a:solidFill>
                  <a:srgbClr val="f2a40d"/>
                </a:solidFill>
                <a:uFillTx/>
                <a:latin typeface="Consolas"/>
                <a:hlinkClick r:id="rId9"/>
              </a:rPr>
              <a:t>softuni.bg/forum/categories/19/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2" name="Rounded Rectangle 6"/>
          <p:cNvSpPr/>
          <p:nvPr/>
        </p:nvSpPr>
        <p:spPr>
          <a:xfrm>
            <a:off x="759960" y="4691880"/>
            <a:ext cx="9145800" cy="60300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67748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 u="sng">
                <a:solidFill>
                  <a:srgbClr val="f2ac44"/>
                </a:solidFill>
                <a:uFillTx/>
                <a:latin typeface="Consolas"/>
                <a:hlinkClick r:id="rId10"/>
              </a:rPr>
              <a:t>https://www.facebook.com/groups/JSAdvancedMay2022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3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38195D-9991-4B1A-92E6-2F21C032CE9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lide Title"/>
          <p:cNvSpPr txBox="1"/>
          <p:nvPr/>
        </p:nvSpPr>
        <p:spPr>
          <a:xfrm>
            <a:off x="830880" y="1089000"/>
            <a:ext cx="5915880" cy="10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tangle 3"/>
          <p:cNvSpPr txBox="1"/>
          <p:nvPr/>
        </p:nvSpPr>
        <p:spPr>
          <a:xfrm>
            <a:off x="380880" y="1448280"/>
            <a:ext cx="9048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Introduction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Course Objectives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Trainers and Team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Course Details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Rectangl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C935F5-D9D6-4F59-AF45-C282084EDE9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lide Body"/>
          <p:cNvSpPr txBox="1"/>
          <p:nvPr/>
        </p:nvSpPr>
        <p:spPr>
          <a:xfrm>
            <a:off x="190440" y="1179000"/>
            <a:ext cx="8695080" cy="5489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 fontScale="91000"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softuni.org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5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6" name="Slide Title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 (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7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360360" indent="-360000" algn="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fld id="{8BEC95F4-D3EF-49DF-B31A-9284C51C513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Body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copyrighted content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about.softuni.bg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/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9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 w="0">
            <a:noFill/>
          </a:ln>
        </p:spPr>
      </p:pic>
      <p:sp>
        <p:nvSpPr>
          <p:cNvPr id="560" name="Slide Title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1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00405F-912C-4119-99EF-1F3157EF6F4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ntent Placeholder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#js-advanced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Titl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9DA978-46B1-4E38-9E4A-D31F106A8A9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itl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44" name="Picture 16" descr="Graphical user interface, text, application&#10;&#10;Description automatically generated"/>
          <p:cNvPicPr/>
          <p:nvPr/>
        </p:nvPicPr>
        <p:blipFill>
          <a:blip r:embed="rId1"/>
          <a:srcRect l="8436" t="2387" r="19057" b="23048"/>
          <a:stretch/>
        </p:blipFill>
        <p:spPr>
          <a:xfrm>
            <a:off x="585360" y="2823480"/>
            <a:ext cx="2217600" cy="1091880"/>
          </a:xfrm>
          <a:prstGeom prst="rect">
            <a:avLst/>
          </a:prstGeom>
          <a:ln w="0">
            <a:noFill/>
          </a:ln>
        </p:spPr>
      </p:pic>
      <p:pic>
        <p:nvPicPr>
          <p:cNvPr id="445" name="Picture 19" descr="Text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6480720" y="1068480"/>
            <a:ext cx="2089080" cy="1639440"/>
          </a:xfrm>
          <a:prstGeom prst="rect">
            <a:avLst/>
          </a:prstGeom>
          <a:ln w="0">
            <a:noFill/>
          </a:ln>
        </p:spPr>
      </p:pic>
      <p:pic>
        <p:nvPicPr>
          <p:cNvPr id="446" name="Picture 24" descr="Graphical user interfac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9108360" y="1368000"/>
            <a:ext cx="2045520" cy="2514960"/>
          </a:xfrm>
          <a:prstGeom prst="rect">
            <a:avLst/>
          </a:prstGeom>
          <a:ln w="0">
            <a:noFill/>
          </a:ln>
        </p:spPr>
      </p:pic>
      <p:pic>
        <p:nvPicPr>
          <p:cNvPr id="447" name="Picture 26" descr="Logo&#10;&#10;Description automatically generated with low confidence"/>
          <p:cNvPicPr/>
          <p:nvPr/>
        </p:nvPicPr>
        <p:blipFill>
          <a:blip r:embed="rId4"/>
          <a:srcRect l="3774" t="16983" r="2533" b="21442"/>
          <a:stretch/>
        </p:blipFill>
        <p:spPr>
          <a:xfrm>
            <a:off x="3593520" y="3099600"/>
            <a:ext cx="4454640" cy="5396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29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880920" y="1249920"/>
            <a:ext cx="1823760" cy="1276560"/>
          </a:xfrm>
          <a:prstGeom prst="rect">
            <a:avLst/>
          </a:prstGeom>
          <a:ln w="0">
            <a:noFill/>
          </a:ln>
        </p:spPr>
      </p:pic>
      <p:pic>
        <p:nvPicPr>
          <p:cNvPr id="449" name="Picture 21" descr="Text&#10;&#10;Description automatically generated with low confidence"/>
          <p:cNvPicPr/>
          <p:nvPr/>
        </p:nvPicPr>
        <p:blipFill>
          <a:blip r:embed="rId6"/>
          <a:stretch/>
        </p:blipFill>
        <p:spPr>
          <a:xfrm>
            <a:off x="3566160" y="1793160"/>
            <a:ext cx="2376000" cy="535680"/>
          </a:xfrm>
          <a:prstGeom prst="rect">
            <a:avLst/>
          </a:prstGeom>
          <a:ln w="0">
            <a:noFill/>
          </a:ln>
        </p:spPr>
      </p:pic>
      <p:pic>
        <p:nvPicPr>
          <p:cNvPr id="450" name="Picture 20" descr="Logo, company name&#10;&#10;Description automatically generated"/>
          <p:cNvPicPr/>
          <p:nvPr/>
        </p:nvPicPr>
        <p:blipFill>
          <a:blip r:embed="rId7"/>
          <a:srcRect l="15751" t="27509" r="15208" b="31477"/>
          <a:stretch/>
        </p:blipFill>
        <p:spPr>
          <a:xfrm>
            <a:off x="877680" y="5756760"/>
            <a:ext cx="1703880" cy="758880"/>
          </a:xfrm>
          <a:prstGeom prst="rect">
            <a:avLst/>
          </a:prstGeom>
          <a:ln w="0">
            <a:noFill/>
          </a:ln>
        </p:spPr>
      </p:pic>
      <p:pic>
        <p:nvPicPr>
          <p:cNvPr id="451" name="Picture 27" descr="A picture containing logo&#10;&#10;Description automatically generated"/>
          <p:cNvPicPr/>
          <p:nvPr/>
        </p:nvPicPr>
        <p:blipFill>
          <a:blip r:embed="rId8"/>
          <a:stretch/>
        </p:blipFill>
        <p:spPr>
          <a:xfrm>
            <a:off x="877680" y="4261680"/>
            <a:ext cx="1827000" cy="1091880"/>
          </a:xfrm>
          <a:prstGeom prst="rect">
            <a:avLst/>
          </a:prstGeom>
          <a:ln w="0">
            <a:noFill/>
          </a:ln>
        </p:spPr>
      </p:pic>
      <p:pic>
        <p:nvPicPr>
          <p:cNvPr id="452" name="Picture 28" descr="Logo, company name&#10;&#10;Description automatically generated"/>
          <p:cNvPicPr/>
          <p:nvPr/>
        </p:nvPicPr>
        <p:blipFill>
          <a:blip r:embed="rId9"/>
          <a:srcRect l="9355" t="30253" r="7839" b="28037"/>
          <a:stretch/>
        </p:blipFill>
        <p:spPr>
          <a:xfrm>
            <a:off x="8454240" y="4248360"/>
            <a:ext cx="2699640" cy="76464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30" descr="Logo&#10;&#10;Description automatically generated"/>
          <p:cNvPicPr/>
          <p:nvPr/>
        </p:nvPicPr>
        <p:blipFill>
          <a:blip r:embed="rId10"/>
          <a:stretch/>
        </p:blipFill>
        <p:spPr>
          <a:xfrm>
            <a:off x="3555720" y="4109400"/>
            <a:ext cx="3711600" cy="1326960"/>
          </a:xfrm>
          <a:prstGeom prst="rect">
            <a:avLst/>
          </a:prstGeom>
          <a:ln w="0">
            <a:noFill/>
          </a:ln>
        </p:spPr>
      </p:pic>
      <p:pic>
        <p:nvPicPr>
          <p:cNvPr id="454" name="Picture 31" descr="Logo&#10;&#10;Description automatically generated"/>
          <p:cNvPicPr/>
          <p:nvPr/>
        </p:nvPicPr>
        <p:blipFill>
          <a:blip r:embed="rId11"/>
          <a:stretch/>
        </p:blipFill>
        <p:spPr>
          <a:xfrm>
            <a:off x="8454240" y="5499000"/>
            <a:ext cx="2657520" cy="916200"/>
          </a:xfrm>
          <a:prstGeom prst="rect">
            <a:avLst/>
          </a:prstGeom>
          <a:ln w="0">
            <a:noFill/>
          </a:ln>
        </p:spPr>
      </p:pic>
      <p:pic>
        <p:nvPicPr>
          <p:cNvPr id="455" name="Picture 32" descr="A picture containing logo&#10;&#10;Description automatically generated"/>
          <p:cNvPicPr/>
          <p:nvPr/>
        </p:nvPicPr>
        <p:blipFill>
          <a:blip r:embed="rId12"/>
          <a:stretch/>
        </p:blipFill>
        <p:spPr>
          <a:xfrm>
            <a:off x="4322520" y="5436360"/>
            <a:ext cx="2391120" cy="11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 Placeholder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E49DFE-8534-40BB-8203-BAA87AC2E43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57" name="Titl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Educational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58" name="Picture 12" descr=""/>
          <p:cNvPicPr/>
          <p:nvPr/>
        </p:nvPicPr>
        <p:blipFill>
          <a:blip r:embed="rId1"/>
          <a:stretch/>
        </p:blipFill>
        <p:spPr>
          <a:xfrm>
            <a:off x="6343560" y="1804680"/>
            <a:ext cx="4041720" cy="3990960"/>
          </a:xfrm>
          <a:prstGeom prst="rect">
            <a:avLst/>
          </a:prstGeom>
          <a:ln w="0">
            <a:noFill/>
          </a:ln>
        </p:spPr>
      </p:pic>
      <p:pic>
        <p:nvPicPr>
          <p:cNvPr id="459" name="Picture 7" descr=""/>
          <p:cNvPicPr/>
          <p:nvPr/>
        </p:nvPicPr>
        <p:blipFill>
          <a:blip r:embed="rId2"/>
          <a:stretch/>
        </p:blipFill>
        <p:spPr>
          <a:xfrm>
            <a:off x="1882080" y="2265120"/>
            <a:ext cx="3283920" cy="3070080"/>
          </a:xfrm>
          <a:prstGeom prst="rect">
            <a:avLst/>
          </a:prstGeom>
          <a:ln w="28575">
            <a:solidFill>
              <a:srgbClr val="44546a"/>
            </a:solidFill>
            <a:round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icture 6"/>
          <p:cNvSpPr/>
          <p:nvPr/>
        </p:nvSpPr>
        <p:spPr>
          <a:xfrm>
            <a:off x="4613760" y="1760760"/>
            <a:ext cx="2964240" cy="1667880"/>
          </a:xfrm>
          <a:prstGeom prst="roundRect">
            <a:avLst>
              <a:gd name="adj" fmla="val 8594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" name="Text Placeholder 2"/>
          <p:cNvSpPr/>
          <p:nvPr/>
        </p:nvSpPr>
        <p:spPr>
          <a:xfrm>
            <a:off x="791280" y="4577760"/>
            <a:ext cx="1096128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JS Advanced</a:t>
            </a:r>
            <a:endParaRPr b="0" lang="bg-BG" sz="5400" spc="-1" strike="noStrike">
              <a:latin typeface="Arial"/>
            </a:endParaRPr>
          </a:p>
        </p:txBody>
      </p:sp>
      <p:sp>
        <p:nvSpPr>
          <p:cNvPr id="462" name="Text Placeholder 5"/>
          <p:cNvSpPr/>
          <p:nvPr/>
        </p:nvSpPr>
        <p:spPr>
          <a:xfrm>
            <a:off x="974880" y="5415840"/>
            <a:ext cx="109612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Course Objectives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463" name="Slide Number"/>
          <p:cNvSpPr txBox="1"/>
          <p:nvPr/>
        </p:nvSpPr>
        <p:spPr>
          <a:xfrm>
            <a:off x="11823840" y="6507000"/>
            <a:ext cx="36792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5A93677-AD83-4EEF-AEAE-215AB08A788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D56B0A1-5BDF-4B76-9B36-393357D06BC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65" name="Text Placeholder 10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Extends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 the JS Fundamentals course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Advanced </a:t>
            </a: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coding skills 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for the JS language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Use contemporary </a:t>
            </a: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techniques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  and </a:t>
            </a: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paradigms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Master the </a:t>
            </a: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DOM API 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and user interaction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Write code to solve </a:t>
            </a: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realistic</a:t>
            </a:r>
            <a:r>
              <a:rPr b="0" lang="en-US" sz="3800" spc="-1" strike="noStrike">
                <a:solidFill>
                  <a:srgbClr val="234465"/>
                </a:solidFill>
                <a:latin typeface="Calibri"/>
              </a:rPr>
              <a:t> practical </a:t>
            </a:r>
            <a:r>
              <a:rPr b="1" lang="en-US" sz="3800" spc="-1" strike="noStrike">
                <a:solidFill>
                  <a:srgbClr val="ffa000"/>
                </a:solidFill>
                <a:latin typeface="Calibri"/>
              </a:rPr>
              <a:t>problems</a:t>
            </a:r>
            <a:endParaRPr b="0" lang="en-US" sz="3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Title 1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7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Auto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4E421D-5C74-47BB-A03D-EF1757E5243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70" name="Text Placeholder 10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Syntax, Functions and Statements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Arrays &amp; Matrices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Objects &amp; Composition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DOM Introduction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DOM Events and Manipulation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1" name="Title 1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JS Advanced – Course Topics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lide Number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8280B8-E812-40AD-A58C-F34BAB29993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73" name="Text Placeholder 10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Advanced Functions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Unit Testing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Classes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Prototypes and Inheritance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6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Workshop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itle 1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JS Advanced – Course Topics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Application>LibreOffice/7.1.7.2$Linux_X86_64 LibreOffice_project/10$Build-2</Application>
  <AppVersion>15.0000</AppVersion>
  <Words>736</Words>
  <Paragraphs>170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programming;computer programming;software development;web development</cp:category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JS JS Advanced Software University SoftUni programming coding software development education training course</cp:keywords>
  <dc:language>bg-BG</dc:language>
  <cp:lastModifiedBy/>
  <dcterms:modified xsi:type="dcterms:W3CDTF">2022-05-17T22:48:15Z</dcterms:modified>
  <cp:revision>152</cp:revision>
  <dc:subject>Software Development</dc:subject>
  <dc:title>JS Advanced - Course Intro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Широк екран</vt:lpwstr>
  </property>
  <property fmtid="{D5CDD505-2E9C-101B-9397-08002B2CF9AE}" pid="4" name="Slides">
    <vt:i4>21</vt:i4>
  </property>
</Properties>
</file>