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13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2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_rels/notesSlide68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.xml.rels" ContentType="application/vnd.openxmlformats-package.relationships+xml"/>
  <Override PartName="/ppt/notesSlides/notesSlide65.xml" ContentType="application/vnd.openxmlformats-officedocument.presentationml.notesSlide+xml"/>
  <Override PartName="/ppt/notesSlides/notesSlide68.xml" ContentType="application/vnd.openxmlformats-officedocument.presentationml.notesSlide+xml"/>
  <Override PartName="/ppt/_rels/presentation.xml.rels" ContentType="application/vnd.openxmlformats-package.relationships+xml"/>
  <Override PartName="/ppt/media/image59.png" ContentType="image/png"/>
  <Override PartName="/ppt/media/image56.png" ContentType="image/png"/>
  <Override PartName="/ppt/media/image13.wmf" ContentType="image/x-wmf"/>
  <Override PartName="/ppt/media/image1.wmf" ContentType="image/x-wmf"/>
  <Override PartName="/ppt/media/image55.png" ContentType="image/png"/>
  <Override PartName="/ppt/media/image53.png" ContentType="image/png"/>
  <Override PartName="/ppt/media/image10.wmf" ContentType="image/x-wmf"/>
  <Override PartName="/ppt/media/image51.png" ContentType="image/png"/>
  <Override PartName="/ppt/media/image48.png" ContentType="image/png"/>
  <Override PartName="/ppt/media/image47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8.png" ContentType="image/png"/>
  <Override PartName="/ppt/media/image35.png" ContentType="image/png"/>
  <Override PartName="/ppt/media/image34.wmf" ContentType="image/x-wmf"/>
  <Override PartName="/ppt/media/image77.png" ContentType="image/png"/>
  <Override PartName="/ppt/media/image31.png" ContentType="image/png"/>
  <Override PartName="/ppt/media/image30.png" ContentType="image/png"/>
  <Override PartName="/ppt/media/image52.png" ContentType="image/png"/>
  <Override PartName="/ppt/media/image39.png" ContentType="image/png"/>
  <Override PartName="/ppt/media/image9.png" ContentType="image/png"/>
  <Override PartName="/ppt/media/image24.wmf" ContentType="image/x-wmf"/>
  <Override PartName="/ppt/media/image67.png" ContentType="image/png"/>
  <Override PartName="/ppt/media/image49.jpeg" ContentType="image/jpeg"/>
  <Override PartName="/ppt/media/image57.png" ContentType="image/png"/>
  <Override PartName="/ppt/media/image18.wmf" ContentType="image/x-wmf"/>
  <Override PartName="/ppt/media/image63.png" ContentType="image/png"/>
  <Override PartName="/ppt/media/image20.wmf" ContentType="image/x-wmf"/>
  <Override PartName="/ppt/media/image17.png" ContentType="image/png"/>
  <Override PartName="/ppt/media/image82.png" ContentType="image/png"/>
  <Override PartName="/ppt/media/image21.png" ContentType="image/png"/>
  <Override PartName="/ppt/media/image60.png" ContentType="image/png"/>
  <Override PartName="/ppt/media/image79.png" ContentType="image/png"/>
  <Override PartName="/ppt/media/image66.png" ContentType="image/png"/>
  <Override PartName="/ppt/media/image23.wmf" ContentType="image/x-wmf"/>
  <Override PartName="/ppt/media/image62.png" ContentType="image/png"/>
  <Override PartName="/ppt/media/image75.png" ContentType="image/png"/>
  <Override PartName="/ppt/media/image36.png" ContentType="image/png"/>
  <Override PartName="/ppt/media/image72.png" ContentType="image/png"/>
  <Override PartName="/ppt/media/image61.png" ContentType="image/png"/>
  <Override PartName="/ppt/media/image78.jpeg" ContentType="image/jpeg"/>
  <Override PartName="/ppt/media/image74.png" ContentType="image/png"/>
  <Override PartName="/ppt/media/image5.wmf" ContentType="image/x-wmf"/>
  <Override PartName="/ppt/media/image28.png" ContentType="image/png"/>
  <Override PartName="/ppt/media/image70.png" ContentType="image/png"/>
  <Override PartName="/ppt/media/image22.wmf" ContentType="image/x-wmf"/>
  <Override PartName="/ppt/media/image65.png" ContentType="image/png"/>
  <Override PartName="/ppt/media/image73.jpeg" ContentType="image/jpe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68.png" ContentType="image/png"/>
  <Override PartName="/ppt/media/image64.png" ContentType="image/png"/>
  <Override PartName="/ppt/media/image27.png" ContentType="image/png"/>
  <Override PartName="/ppt/media/image16.png" ContentType="image/png"/>
  <Override PartName="/ppt/media/image81.png" ContentType="image/png"/>
  <Override PartName="/ppt/media/image4.png" ContentType="image/png"/>
  <Override PartName="/ppt/media/image6.png" ContentType="image/png"/>
  <Override PartName="/ppt/media/image83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58.png" ContentType="image/png"/>
  <Override PartName="/ppt/media/image15.wmf" ContentType="image/x-wmf"/>
  <Override PartName="/ppt/media/image19.png" ContentType="image/png"/>
  <Override PartName="/ppt/media/image84.png" ContentType="image/png"/>
  <Override PartName="/ppt/media/image7.png" ContentType="image/png"/>
  <Override PartName="/ppt/media/image37.png" ContentType="image/png"/>
  <Override PartName="/ppt/media/image26.png" ContentType="image/png"/>
  <Override PartName="/ppt/media/image80.png" ContentType="image/png"/>
  <Override PartName="/ppt/media/image3.png" ContentType="image/png"/>
  <Override PartName="/ppt/media/image33.png" ContentType="image/png"/>
  <Override PartName="/ppt/media/image76.jpeg" ContentType="image/jpeg"/>
  <Override PartName="/ppt/media/image54.png" ContentType="image/png"/>
  <Override PartName="/ppt/media/image11.wmf" ContentType="image/x-wmf"/>
  <Override PartName="/ppt/media/image50.png" ContentType="image/png"/>
  <Override PartName="/ppt/media/image12.png" ContentType="image/png"/>
  <Override PartName="/ppt/media/image8.wmf" ContentType="image/x-wmf"/>
  <Override PartName="/ppt/media/image40.png" ContentType="image/png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65.xml" ContentType="application/vnd.openxmlformats-officedocument.presentationml.slide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60.xml.rels" ContentType="application/vnd.openxmlformats-package.relationships+xml"/>
  <Override PartName="/ppt/slides/_rels/slide56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66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5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8.xml.rels" ContentType="application/vnd.openxmlformats-package.relationships+xml"/>
  <Override PartName="/ppt/slides/_rels/slide62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67.xml.rels" ContentType="application/vnd.openxmlformats-package.relationships+xml"/>
  <Override PartName="/ppt/slides/_rels/slide54.xml.rels" ContentType="application/vnd.openxmlformats-package.relationships+xml"/>
  <Override PartName="/ppt/slides/_rels/slide69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5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6" r:id="rId65"/>
    <p:sldId id="307" r:id="rId66"/>
    <p:sldId id="308" r:id="rId67"/>
    <p:sldId id="309" r:id="rId68"/>
    <p:sldId id="310" r:id="rId69"/>
    <p:sldId id="311" r:id="rId70"/>
    <p:sldId id="312" r:id="rId71"/>
    <p:sldId id="313" r:id="rId72"/>
    <p:sldId id="314" r:id="rId73"/>
    <p:sldId id="315" r:id="rId74"/>
    <p:sldId id="316" r:id="rId75"/>
    <p:sldId id="317" r:id="rId76"/>
    <p:sldId id="318" r:id="rId77"/>
    <p:sldId id="319" r:id="rId78"/>
    <p:sldId id="320" r:id="rId79"/>
    <p:sldId id="321" r:id="rId80"/>
    <p:sldId id="322" r:id="rId81"/>
    <p:sldId id="323" r:id="rId82"/>
    <p:sldId id="324" r:id="rId8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<Relationship Id="rId40" Type="http://schemas.openxmlformats.org/officeDocument/2006/relationships/slide" Target="slides/slide26.xml"/><Relationship Id="rId41" Type="http://schemas.openxmlformats.org/officeDocument/2006/relationships/slide" Target="slides/slide27.xml"/><Relationship Id="rId42" Type="http://schemas.openxmlformats.org/officeDocument/2006/relationships/slide" Target="slides/slide28.xml"/><Relationship Id="rId43" Type="http://schemas.openxmlformats.org/officeDocument/2006/relationships/slide" Target="slides/slide29.xml"/><Relationship Id="rId44" Type="http://schemas.openxmlformats.org/officeDocument/2006/relationships/slide" Target="slides/slide30.xml"/><Relationship Id="rId45" Type="http://schemas.openxmlformats.org/officeDocument/2006/relationships/slide" Target="slides/slide31.xml"/><Relationship Id="rId46" Type="http://schemas.openxmlformats.org/officeDocument/2006/relationships/slide" Target="slides/slide32.xml"/><Relationship Id="rId47" Type="http://schemas.openxmlformats.org/officeDocument/2006/relationships/slide" Target="slides/slide33.xml"/><Relationship Id="rId48" Type="http://schemas.openxmlformats.org/officeDocument/2006/relationships/slide" Target="slides/slide34.xml"/><Relationship Id="rId49" Type="http://schemas.openxmlformats.org/officeDocument/2006/relationships/slide" Target="slides/slide35.xml"/><Relationship Id="rId50" Type="http://schemas.openxmlformats.org/officeDocument/2006/relationships/slide" Target="slides/slide36.xml"/><Relationship Id="rId51" Type="http://schemas.openxmlformats.org/officeDocument/2006/relationships/slide" Target="slides/slide37.xml"/><Relationship Id="rId52" Type="http://schemas.openxmlformats.org/officeDocument/2006/relationships/slide" Target="slides/slide38.xml"/><Relationship Id="rId53" Type="http://schemas.openxmlformats.org/officeDocument/2006/relationships/slide" Target="slides/slide39.xml"/><Relationship Id="rId54" Type="http://schemas.openxmlformats.org/officeDocument/2006/relationships/slide" Target="slides/slide40.xml"/><Relationship Id="rId55" Type="http://schemas.openxmlformats.org/officeDocument/2006/relationships/slide" Target="slides/slide41.xml"/><Relationship Id="rId56" Type="http://schemas.openxmlformats.org/officeDocument/2006/relationships/slide" Target="slides/slide42.xml"/><Relationship Id="rId57" Type="http://schemas.openxmlformats.org/officeDocument/2006/relationships/slide" Target="slides/slide43.xml"/><Relationship Id="rId58" Type="http://schemas.openxmlformats.org/officeDocument/2006/relationships/slide" Target="slides/slide44.xml"/><Relationship Id="rId59" Type="http://schemas.openxmlformats.org/officeDocument/2006/relationships/slide" Target="slides/slide45.xml"/><Relationship Id="rId60" Type="http://schemas.openxmlformats.org/officeDocument/2006/relationships/slide" Target="slides/slide46.xml"/><Relationship Id="rId61" Type="http://schemas.openxmlformats.org/officeDocument/2006/relationships/slide" Target="slides/slide47.xml"/><Relationship Id="rId62" Type="http://schemas.openxmlformats.org/officeDocument/2006/relationships/slide" Target="slides/slide48.xml"/><Relationship Id="rId63" Type="http://schemas.openxmlformats.org/officeDocument/2006/relationships/slide" Target="slides/slide49.xml"/><Relationship Id="rId64" Type="http://schemas.openxmlformats.org/officeDocument/2006/relationships/slide" Target="slides/slide50.xml"/><Relationship Id="rId65" Type="http://schemas.openxmlformats.org/officeDocument/2006/relationships/slide" Target="slides/slide51.xml"/><Relationship Id="rId66" Type="http://schemas.openxmlformats.org/officeDocument/2006/relationships/slide" Target="slides/slide52.xml"/><Relationship Id="rId67" Type="http://schemas.openxmlformats.org/officeDocument/2006/relationships/slide" Target="slides/slide53.xml"/><Relationship Id="rId68" Type="http://schemas.openxmlformats.org/officeDocument/2006/relationships/slide" Target="slides/slide54.xml"/><Relationship Id="rId69" Type="http://schemas.openxmlformats.org/officeDocument/2006/relationships/slide" Target="slides/slide55.xml"/><Relationship Id="rId70" Type="http://schemas.openxmlformats.org/officeDocument/2006/relationships/slide" Target="slides/slide56.xml"/><Relationship Id="rId71" Type="http://schemas.openxmlformats.org/officeDocument/2006/relationships/slide" Target="slides/slide57.xml"/><Relationship Id="rId72" Type="http://schemas.openxmlformats.org/officeDocument/2006/relationships/slide" Target="slides/slide58.xml"/><Relationship Id="rId73" Type="http://schemas.openxmlformats.org/officeDocument/2006/relationships/slide" Target="slides/slide59.xml"/><Relationship Id="rId74" Type="http://schemas.openxmlformats.org/officeDocument/2006/relationships/slide" Target="slides/slide60.xml"/><Relationship Id="rId75" Type="http://schemas.openxmlformats.org/officeDocument/2006/relationships/slide" Target="slides/slide61.xml"/><Relationship Id="rId76" Type="http://schemas.openxmlformats.org/officeDocument/2006/relationships/slide" Target="slides/slide62.xml"/><Relationship Id="rId77" Type="http://schemas.openxmlformats.org/officeDocument/2006/relationships/slide" Target="slides/slide63.xml"/><Relationship Id="rId78" Type="http://schemas.openxmlformats.org/officeDocument/2006/relationships/slide" Target="slides/slide64.xml"/><Relationship Id="rId79" Type="http://schemas.openxmlformats.org/officeDocument/2006/relationships/slide" Target="slides/slide65.xml"/><Relationship Id="rId80" Type="http://schemas.openxmlformats.org/officeDocument/2006/relationships/slide" Target="slides/slide66.xml"/><Relationship Id="rId81" Type="http://schemas.openxmlformats.org/officeDocument/2006/relationships/slide" Target="slides/slide67.xml"/><Relationship Id="rId82" Type="http://schemas.openxmlformats.org/officeDocument/2006/relationships/slide" Target="slides/slide68.xml"/><Relationship Id="rId83" Type="http://schemas.openxmlformats.org/officeDocument/2006/relationships/slide" Target="slides/slide6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bg-BG" sz="4400" spc="-1" strike="noStrike">
                <a:latin typeface="Arial"/>
              </a:rPr>
              <a:t>Click to move the slide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bg-BG" sz="2000" spc="-1" strike="noStrike">
                <a:latin typeface="Arial"/>
              </a:rPr>
              <a:t>Click to edit the notes format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bg-BG" sz="1400" spc="-1" strike="noStrike">
                <a:latin typeface="Times New Roman"/>
              </a:rPr>
              <a:t>&lt;header&gt;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5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bg-BG" sz="1400" spc="-1" strike="noStrike">
                <a:latin typeface="Times New Roman"/>
              </a:rPr>
              <a:t>&lt;date/time&gt;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5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bg-BG" sz="1400" spc="-1" strike="noStrike">
                <a:latin typeface="Times New Roman"/>
              </a:rPr>
              <a:t>&lt;footer&gt;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5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5692885-CB87-4B97-BF30-76C7601CBD6E}" type="slidenum">
              <a:rPr b="0" lang="bg-BG" sz="1400" spc="-1" strike="noStrike">
                <a:latin typeface="Times New Roman"/>
              </a:rPr>
              <a:t>&lt;number&gt;</a:t>
            </a:fld>
            <a:endParaRPr b="0" lang="bg-BG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3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3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3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3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9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956" name="Slide Number Placeholder 5"/>
          <p:cNvSpPr/>
          <p:nvPr/>
        </p:nvSpPr>
        <p:spPr>
          <a:xfrm>
            <a:off x="6489000" y="884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2B4D2E1-1CDF-4711-BECC-16CF4A74716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957" name="Footer Placeholder 1"/>
          <p:cNvSpPr/>
          <p:nvPr/>
        </p:nvSpPr>
        <p:spPr>
          <a:xfrm>
            <a:off x="0" y="8847000"/>
            <a:ext cx="648792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9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960" name="Slide Number Placeholder 5"/>
          <p:cNvSpPr/>
          <p:nvPr/>
        </p:nvSpPr>
        <p:spPr>
          <a:xfrm>
            <a:off x="6489000" y="884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663345B-9823-4208-A2A9-4FB75D31EBA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961" name="Footer Placeholder 3"/>
          <p:cNvSpPr/>
          <p:nvPr/>
        </p:nvSpPr>
        <p:spPr>
          <a:xfrm>
            <a:off x="0" y="8847000"/>
            <a:ext cx="648792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Arial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9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964" name="Slide Number Placeholder 4"/>
          <p:cNvSpPr/>
          <p:nvPr/>
        </p:nvSpPr>
        <p:spPr>
          <a:xfrm>
            <a:off x="6489000" y="884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C0B5097-88A1-4A59-AE54-4C5030FEB31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965" name="Footer Placeholder 7"/>
          <p:cNvSpPr/>
          <p:nvPr/>
        </p:nvSpPr>
        <p:spPr>
          <a:xfrm>
            <a:off x="0" y="8847000"/>
            <a:ext cx="648792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Arial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968" name="Slide Number Placeholder 5"/>
          <p:cNvSpPr/>
          <p:nvPr/>
        </p:nvSpPr>
        <p:spPr>
          <a:xfrm>
            <a:off x="6489000" y="884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4D354AB-FE75-458A-871C-426506CDA10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969" name="Footer Placeholder 3"/>
          <p:cNvSpPr/>
          <p:nvPr/>
        </p:nvSpPr>
        <p:spPr>
          <a:xfrm>
            <a:off x="0" y="8847000"/>
            <a:ext cx="648792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Arial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972" name="Slide Number Placeholder 5"/>
          <p:cNvSpPr/>
          <p:nvPr/>
        </p:nvSpPr>
        <p:spPr>
          <a:xfrm>
            <a:off x="6489000" y="884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8A736F9-9E6F-4A0D-8FD0-7218F5964D7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973" name="Footer Placeholder 3"/>
          <p:cNvSpPr/>
          <p:nvPr/>
        </p:nvSpPr>
        <p:spPr>
          <a:xfrm>
            <a:off x="0" y="8847000"/>
            <a:ext cx="648792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Arial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976" name="Slide Number Placeholder 5"/>
          <p:cNvSpPr/>
          <p:nvPr/>
        </p:nvSpPr>
        <p:spPr>
          <a:xfrm>
            <a:off x="6489000" y="884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B88DC1A-E1F2-40D5-ACFB-E2AACFAE7B5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977" name="Footer Placeholder 3"/>
          <p:cNvSpPr/>
          <p:nvPr/>
        </p:nvSpPr>
        <p:spPr>
          <a:xfrm>
            <a:off x="0" y="8847000"/>
            <a:ext cx="648792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2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2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3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6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7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7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2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2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3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6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6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6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7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2.wmf"/><Relationship Id="rId3" Type="http://schemas.openxmlformats.org/officeDocument/2006/relationships/image" Target="../media/image23.wmf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4.wmf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2.xml"/><Relationship Id="rId15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124.xml"/><Relationship Id="rId17" Type="http://schemas.openxmlformats.org/officeDocument/2006/relationships/slideLayout" Target="../slideLayouts/slideLayout125.xml"/><Relationship Id="rId18" Type="http://schemas.openxmlformats.org/officeDocument/2006/relationships/slideLayout" Target="../slideLayouts/slideLayout126.xml"/><Relationship Id="rId19" Type="http://schemas.openxmlformats.org/officeDocument/2006/relationships/slideLayout" Target="../slideLayouts/slideLayout127.xml"/><Relationship Id="rId20" Type="http://schemas.openxmlformats.org/officeDocument/2006/relationships/slideLayout" Target="../slideLayouts/slideLayout128.xml"/><Relationship Id="rId21" Type="http://schemas.openxmlformats.org/officeDocument/2006/relationships/slideLayout" Target="../slideLayouts/slideLayout129.xml"/><Relationship Id="rId22" Type="http://schemas.openxmlformats.org/officeDocument/2006/relationships/slideLayout" Target="../slideLayouts/slideLayout130.xml"/><Relationship Id="rId23" Type="http://schemas.openxmlformats.org/officeDocument/2006/relationships/slideLayout" Target="../slideLayouts/slideLayout131.xml"/><Relationship Id="rId2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34.wmf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35.xml"/><Relationship Id="rId11" Type="http://schemas.openxmlformats.org/officeDocument/2006/relationships/slideLayout" Target="../slideLayouts/slideLayout136.xml"/><Relationship Id="rId12" Type="http://schemas.openxmlformats.org/officeDocument/2006/relationships/slideLayout" Target="../slideLayouts/slideLayout137.xml"/><Relationship Id="rId13" Type="http://schemas.openxmlformats.org/officeDocument/2006/relationships/slideLayout" Target="../slideLayouts/slideLayout138.xml"/><Relationship Id="rId14" Type="http://schemas.openxmlformats.org/officeDocument/2006/relationships/slideLayout" Target="../slideLayouts/slideLayout139.xml"/><Relationship Id="rId15" Type="http://schemas.openxmlformats.org/officeDocument/2006/relationships/slideLayout" Target="../slideLayouts/slideLayout140.xml"/><Relationship Id="rId16" Type="http://schemas.openxmlformats.org/officeDocument/2006/relationships/slideLayout" Target="../slideLayouts/slideLayout141.xml"/><Relationship Id="rId17" Type="http://schemas.openxmlformats.org/officeDocument/2006/relationships/slideLayout" Target="../slideLayouts/slideLayout142.xml"/><Relationship Id="rId18" Type="http://schemas.openxmlformats.org/officeDocument/2006/relationships/slideLayout" Target="../slideLayouts/slideLayout143.xml"/><Relationship Id="rId19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wmf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wmf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wmf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wmf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5.wmf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8.wmf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0.wmf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1" name="Rectangle Bottom"/>
          <p:cNvSpPr/>
          <p:nvPr/>
        </p:nvSpPr>
        <p:spPr>
          <a:xfrm>
            <a:off x="0" y="6702840"/>
            <a:ext cx="12193920" cy="154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Logo SoftUni" descr="SoftUni logo"/>
          <p:cNvPicPr/>
          <p:nvPr/>
        </p:nvPicPr>
        <p:blipFill>
          <a:blip r:embed="rId3"/>
          <a:stretch/>
        </p:blipFill>
        <p:spPr>
          <a:xfrm>
            <a:off x="4324320" y="5184000"/>
            <a:ext cx="3750480" cy="1296720"/>
          </a:xfrm>
          <a:prstGeom prst="rect">
            <a:avLst/>
          </a:prstGeom>
          <a:ln w="0">
            <a:noFill/>
          </a:ln>
        </p:spPr>
      </p:pic>
      <p:pic>
        <p:nvPicPr>
          <p:cNvPr id="3" name="Picture SoftUni Mascot" descr="SoftUni mascot"/>
          <p:cNvPicPr/>
          <p:nvPr/>
        </p:nvPicPr>
        <p:blipFill>
          <a:blip r:embed="rId4"/>
          <a:stretch/>
        </p:blipFill>
        <p:spPr>
          <a:xfrm flipH="1">
            <a:off x="8849880" y="2609640"/>
            <a:ext cx="2787840" cy="3017160"/>
          </a:xfrm>
          <a:prstGeom prst="rect">
            <a:avLst/>
          </a:prstGeom>
          <a:ln w="0">
            <a:noFill/>
          </a:ln>
        </p:spPr>
      </p:pic>
      <p:pic>
        <p:nvPicPr>
          <p:cNvPr id="4" name="Picture Logo Software University" descr="Software University logo"/>
          <p:cNvPicPr/>
          <p:nvPr/>
        </p:nvPicPr>
        <p:blipFill>
          <a:blip r:embed="rId5"/>
          <a:stretch/>
        </p:blipFill>
        <p:spPr>
          <a:xfrm>
            <a:off x="507960" y="5918400"/>
            <a:ext cx="1829160" cy="6271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bg-BG" sz="4400" spc="-1" strike="noStrike">
                <a:latin typeface="Arial"/>
              </a:rPr>
              <a:t>C</a:t>
            </a:r>
            <a:r>
              <a:rPr b="0" lang="bg-BG" sz="4400" spc="-1" strike="noStrike">
                <a:latin typeface="Arial"/>
              </a:rPr>
              <a:t>l</a:t>
            </a:r>
            <a:r>
              <a:rPr b="0" lang="bg-BG" sz="4400" spc="-1" strike="noStrike">
                <a:latin typeface="Arial"/>
              </a:rPr>
              <a:t>i</a:t>
            </a:r>
            <a:r>
              <a:rPr b="0" lang="bg-BG" sz="4400" spc="-1" strike="noStrike">
                <a:latin typeface="Arial"/>
              </a:rPr>
              <a:t>c</a:t>
            </a:r>
            <a:r>
              <a:rPr b="0" lang="bg-BG" sz="4400" spc="-1" strike="noStrike">
                <a:latin typeface="Arial"/>
              </a:rPr>
              <a:t>k</a:t>
            </a:r>
            <a:r>
              <a:rPr b="0" lang="bg-BG" sz="4400" spc="-1" strike="noStrike">
                <a:latin typeface="Arial"/>
              </a:rPr>
              <a:t> </a:t>
            </a:r>
            <a:r>
              <a:rPr b="0" lang="bg-BG" sz="4400" spc="-1" strike="noStrike">
                <a:latin typeface="Arial"/>
              </a:rPr>
              <a:t>t</a:t>
            </a:r>
            <a:r>
              <a:rPr b="0" lang="bg-BG" sz="4400" spc="-1" strike="noStrike">
                <a:latin typeface="Arial"/>
              </a:rPr>
              <a:t>o</a:t>
            </a:r>
            <a:r>
              <a:rPr b="0" lang="bg-BG" sz="4400" spc="-1" strike="noStrike">
                <a:latin typeface="Arial"/>
              </a:rPr>
              <a:t> </a:t>
            </a:r>
            <a:r>
              <a:rPr b="0" lang="bg-BG" sz="4400" spc="-1" strike="noStrike">
                <a:latin typeface="Arial"/>
              </a:rPr>
              <a:t>e</a:t>
            </a:r>
            <a:r>
              <a:rPr b="0" lang="bg-BG" sz="4400" spc="-1" strike="noStrike">
                <a:latin typeface="Arial"/>
              </a:rPr>
              <a:t>d</a:t>
            </a:r>
            <a:r>
              <a:rPr b="0" lang="bg-BG" sz="4400" spc="-1" strike="noStrike">
                <a:latin typeface="Arial"/>
              </a:rPr>
              <a:t>i</a:t>
            </a:r>
            <a:r>
              <a:rPr b="0" lang="bg-BG" sz="4400" spc="-1" strike="noStrike">
                <a:latin typeface="Arial"/>
              </a:rPr>
              <a:t>t </a:t>
            </a:r>
            <a:r>
              <a:rPr b="0" lang="bg-BG" sz="4400" spc="-1" strike="noStrike">
                <a:latin typeface="Arial"/>
              </a:rPr>
              <a:t>t</a:t>
            </a:r>
            <a:r>
              <a:rPr b="0" lang="bg-BG" sz="4400" spc="-1" strike="noStrike">
                <a:latin typeface="Arial"/>
              </a:rPr>
              <a:t>h</a:t>
            </a:r>
            <a:r>
              <a:rPr b="0" lang="bg-BG" sz="4400" spc="-1" strike="noStrike">
                <a:latin typeface="Arial"/>
              </a:rPr>
              <a:t>e</a:t>
            </a:r>
            <a:r>
              <a:rPr b="0" lang="bg-BG" sz="4400" spc="-1" strike="noStrike">
                <a:latin typeface="Arial"/>
              </a:rPr>
              <a:t> </a:t>
            </a:r>
            <a:r>
              <a:rPr b="0" lang="bg-BG" sz="4400" spc="-1" strike="noStrike">
                <a:latin typeface="Arial"/>
              </a:rPr>
              <a:t>t</a:t>
            </a:r>
            <a:r>
              <a:rPr b="0" lang="bg-BG" sz="4400" spc="-1" strike="noStrike">
                <a:latin typeface="Arial"/>
              </a:rPr>
              <a:t>i</a:t>
            </a:r>
            <a:r>
              <a:rPr b="0" lang="bg-BG" sz="4400" spc="-1" strike="noStrike">
                <a:latin typeface="Arial"/>
              </a:rPr>
              <a:t>t</a:t>
            </a:r>
            <a:r>
              <a:rPr b="0" lang="bg-BG" sz="4400" spc="-1" strike="noStrike">
                <a:latin typeface="Arial"/>
              </a:rPr>
              <a:t>l</a:t>
            </a:r>
            <a:r>
              <a:rPr b="0" lang="bg-BG" sz="4400" spc="-1" strike="noStrike">
                <a:latin typeface="Arial"/>
              </a:rPr>
              <a:t>e</a:t>
            </a:r>
            <a:r>
              <a:rPr b="0" lang="bg-BG" sz="4400" spc="-1" strike="noStrike">
                <a:latin typeface="Arial"/>
              </a:rPr>
              <a:t> </a:t>
            </a:r>
            <a:r>
              <a:rPr b="0" lang="bg-BG" sz="4400" spc="-1" strike="noStrike">
                <a:latin typeface="Arial"/>
              </a:rPr>
              <a:t>t</a:t>
            </a:r>
            <a:r>
              <a:rPr b="0" lang="bg-BG" sz="4400" spc="-1" strike="noStrike">
                <a:latin typeface="Arial"/>
              </a:rPr>
              <a:t>e</a:t>
            </a:r>
            <a:r>
              <a:rPr b="0" lang="bg-BG" sz="4400" spc="-1" strike="noStrike">
                <a:latin typeface="Arial"/>
              </a:rPr>
              <a:t>x</a:t>
            </a:r>
            <a:r>
              <a:rPr b="0" lang="bg-BG" sz="4400" spc="-1" strike="noStrike">
                <a:latin typeface="Arial"/>
              </a:rPr>
              <a:t>t </a:t>
            </a:r>
            <a:r>
              <a:rPr b="0" lang="bg-BG" sz="4400" spc="-1" strike="noStrike">
                <a:latin typeface="Arial"/>
              </a:rPr>
              <a:t>f</a:t>
            </a:r>
            <a:r>
              <a:rPr b="0" lang="bg-BG" sz="4400" spc="-1" strike="noStrike">
                <a:latin typeface="Arial"/>
              </a:rPr>
              <a:t>o</a:t>
            </a:r>
            <a:r>
              <a:rPr b="0" lang="bg-BG" sz="4400" spc="-1" strike="noStrike">
                <a:latin typeface="Arial"/>
              </a:rPr>
              <a:t>r</a:t>
            </a:r>
            <a:r>
              <a:rPr b="0" lang="bg-BG" sz="4400" spc="-1" strike="noStrike">
                <a:latin typeface="Arial"/>
              </a:rPr>
              <a:t>m</a:t>
            </a:r>
            <a:r>
              <a:rPr b="0" lang="bg-BG" sz="4400" spc="-1" strike="noStrike">
                <a:latin typeface="Arial"/>
              </a:rPr>
              <a:t>a</a:t>
            </a:r>
            <a:r>
              <a:rPr b="0" lang="bg-BG" sz="4400" spc="-1" strike="noStrike">
                <a:latin typeface="Arial"/>
              </a:rPr>
              <a:t>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pic>
        <p:nvPicPr>
          <p:cNvPr id="432" name="Picture 5" descr=""/>
          <p:cNvPicPr/>
          <p:nvPr/>
        </p:nvPicPr>
        <p:blipFill>
          <a:blip r:embed="rId3"/>
          <a:srcRect l="0" t="0" r="0" b="1671"/>
          <a:stretch/>
        </p:blipFill>
        <p:spPr>
          <a:xfrm>
            <a:off x="-3240" y="0"/>
            <a:ext cx="12193920" cy="6851160"/>
          </a:xfrm>
          <a:prstGeom prst="rect">
            <a:avLst/>
          </a:prstGeom>
          <a:ln w="0">
            <a:noFill/>
          </a:ln>
        </p:spPr>
      </p:pic>
      <p:sp>
        <p:nvSpPr>
          <p:cNvPr id="433" name="Oval 3"/>
          <p:cNvSpPr/>
          <p:nvPr/>
        </p:nvSpPr>
        <p:spPr>
          <a:xfrm>
            <a:off x="4319640" y="867600"/>
            <a:ext cx="3551400" cy="3551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bg-BG" sz="4400" spc="-1" strike="noStrike">
                <a:latin typeface="Arial"/>
              </a:rPr>
              <a:t>Click to edit the title text format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473" name="Rectangle Bottom"/>
          <p:cNvSpPr/>
          <p:nvPr/>
        </p:nvSpPr>
        <p:spPr>
          <a:xfrm>
            <a:off x="0" y="6371280"/>
            <a:ext cx="12193920" cy="48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Rectangle Bottom Copyright"/>
          <p:cNvSpPr/>
          <p:nvPr/>
        </p:nvSpPr>
        <p:spPr>
          <a:xfrm>
            <a:off x="110880" y="6454800"/>
            <a:ext cx="1196892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© SoftUni – </a:t>
            </a:r>
            <a:r>
              <a:rPr b="0" lang="en-US" sz="1600" spc="-1" strike="noStrike" u="sng">
                <a:solidFill>
                  <a:srgbClr val="f2ac44"/>
                </a:solidFill>
                <a:uFillTx/>
                <a:latin typeface="Calibri"/>
                <a:ea typeface="Calibri"/>
                <a:hlinkClick r:id="rId3"/>
              </a:rPr>
              <a:t>https://about.softuni.</a:t>
            </a:r>
            <a:r>
              <a:rPr b="0" lang="en-US" sz="1600" spc="-1" strike="noStrike" u="sng">
                <a:solidFill>
                  <a:srgbClr val="ffffff"/>
                </a:solidFill>
                <a:uFillTx/>
                <a:latin typeface="Calibri"/>
                <a:ea typeface="Calibri"/>
              </a:rPr>
              <a:t>bg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. Copyrighted document. Unauthorized copy, reproduction or use is not permitted.</a:t>
            </a:r>
            <a:endParaRPr b="0" lang="bg-BG" sz="1600" spc="-1" strike="noStrike">
              <a:latin typeface="Arial"/>
            </a:endParaRPr>
          </a:p>
        </p:txBody>
      </p:sp>
      <p:pic>
        <p:nvPicPr>
          <p:cNvPr id="475" name="Picture SoftUni Mascot" descr="SoftUni mascot with open hand"/>
          <p:cNvPicPr/>
          <p:nvPr/>
        </p:nvPicPr>
        <p:blipFill>
          <a:blip r:embed="rId4"/>
          <a:stretch/>
        </p:blipFill>
        <p:spPr>
          <a:xfrm>
            <a:off x="642600" y="2898720"/>
            <a:ext cx="2450520" cy="2958840"/>
          </a:xfrm>
          <a:prstGeom prst="rect">
            <a:avLst/>
          </a:prstGeom>
          <a:ln w="0">
            <a:noFill/>
          </a:ln>
        </p:spPr>
      </p:pic>
      <p:grpSp>
        <p:nvGrpSpPr>
          <p:cNvPr id="476" name="Group SoftUni Brands"/>
          <p:cNvGrpSpPr/>
          <p:nvPr/>
        </p:nvGrpSpPr>
        <p:grpSpPr>
          <a:xfrm>
            <a:off x="3332160" y="1702440"/>
            <a:ext cx="8314200" cy="3542760"/>
            <a:chOff x="3332160" y="1702440"/>
            <a:chExt cx="8314200" cy="3542760"/>
          </a:xfrm>
        </p:grpSpPr>
        <p:pic>
          <p:nvPicPr>
            <p:cNvPr id="477" name="Picture SoftUni Kids Logo" descr="SoftUni Kids logo"/>
            <p:cNvPicPr/>
            <p:nvPr/>
          </p:nvPicPr>
          <p:blipFill>
            <a:blip r:embed="rId5"/>
            <a:stretch/>
          </p:blipFill>
          <p:spPr>
            <a:xfrm>
              <a:off x="10517040" y="3776400"/>
              <a:ext cx="1129320" cy="1388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8" name="Picture SoftUni Foundation Logo" descr="SoftUni Foundation logo"/>
            <p:cNvPicPr/>
            <p:nvPr/>
          </p:nvPicPr>
          <p:blipFill>
            <a:blip r:embed="rId6"/>
            <a:stretch/>
          </p:blipFill>
          <p:spPr>
            <a:xfrm>
              <a:off x="9054000" y="3788280"/>
              <a:ext cx="1165320" cy="1349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9" name="Picture SoftUni Digital Logo" descr="SoftUni Digital logo"/>
            <p:cNvPicPr/>
            <p:nvPr/>
          </p:nvPicPr>
          <p:blipFill>
            <a:blip r:embed="rId7"/>
            <a:stretch/>
          </p:blipFill>
          <p:spPr>
            <a:xfrm>
              <a:off x="7657560" y="3789000"/>
              <a:ext cx="1083600" cy="14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80" name="Picture SoftUni Creative Logo" descr="SoftUni Creative logo"/>
            <p:cNvPicPr/>
            <p:nvPr/>
          </p:nvPicPr>
          <p:blipFill>
            <a:blip r:embed="rId8"/>
            <a:stretch/>
          </p:blipFill>
          <p:spPr>
            <a:xfrm>
              <a:off x="6174000" y="3776400"/>
              <a:ext cx="1165320" cy="1388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81" name="Picture SoftUni Svetlina Logo" descr="SoftUni Svetlina logo"/>
            <p:cNvPicPr/>
            <p:nvPr/>
          </p:nvPicPr>
          <p:blipFill>
            <a:blip r:embed="rId9"/>
            <a:stretch/>
          </p:blipFill>
          <p:spPr>
            <a:xfrm>
              <a:off x="4735080" y="3776400"/>
              <a:ext cx="1165320" cy="140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82" name="Picture Software University Logo" descr="Software University logo"/>
            <p:cNvPicPr/>
            <p:nvPr/>
          </p:nvPicPr>
          <p:blipFill>
            <a:blip r:embed="rId10"/>
            <a:stretch/>
          </p:blipFill>
          <p:spPr>
            <a:xfrm>
              <a:off x="3332160" y="3776400"/>
              <a:ext cx="1163520" cy="1438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83" name="Straight Connector 6"/>
            <p:cNvSpPr/>
            <p:nvPr/>
          </p:nvSpPr>
          <p:spPr>
            <a:xfrm>
              <a:off x="11076840" y="3335400"/>
              <a:ext cx="36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4" name="Straight Connector 5"/>
            <p:cNvSpPr/>
            <p:nvPr/>
          </p:nvSpPr>
          <p:spPr>
            <a:xfrm>
              <a:off x="9636840" y="3328920"/>
              <a:ext cx="36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5" name="Straight Connector 4"/>
            <p:cNvSpPr/>
            <p:nvPr/>
          </p:nvSpPr>
          <p:spPr>
            <a:xfrm>
              <a:off x="8196840" y="3328920"/>
              <a:ext cx="36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6" name="Straight Connector 3"/>
            <p:cNvSpPr/>
            <p:nvPr/>
          </p:nvSpPr>
          <p:spPr>
            <a:xfrm>
              <a:off x="6756840" y="3328920"/>
              <a:ext cx="36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7" name="Straight Connector 2"/>
            <p:cNvSpPr/>
            <p:nvPr/>
          </p:nvSpPr>
          <p:spPr>
            <a:xfrm>
              <a:off x="5309640" y="3335400"/>
              <a:ext cx="36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8" name="Straight Connector 1"/>
            <p:cNvSpPr/>
            <p:nvPr/>
          </p:nvSpPr>
          <p:spPr>
            <a:xfrm>
              <a:off x="3915000" y="3335400"/>
              <a:ext cx="36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" name="Straight Connector Horizontal"/>
            <p:cNvSpPr/>
            <p:nvPr/>
          </p:nvSpPr>
          <p:spPr>
            <a:xfrm>
              <a:off x="3915000" y="3335400"/>
              <a:ext cx="7161840" cy="3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0" name="Straight Connector 0"/>
            <p:cNvSpPr/>
            <p:nvPr/>
          </p:nvSpPr>
          <p:spPr>
            <a:xfrm>
              <a:off x="7495920" y="3092760"/>
              <a:ext cx="36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91" name="Picture SoftUni Logo" descr="SoftUni logo"/>
            <p:cNvPicPr/>
            <p:nvPr/>
          </p:nvPicPr>
          <p:blipFill>
            <a:blip r:embed="rId11"/>
            <a:stretch/>
          </p:blipFill>
          <p:spPr>
            <a:xfrm>
              <a:off x="6896880" y="1702440"/>
              <a:ext cx="1197720" cy="11977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492" name="Logo Software University" descr="Software University logo"/>
          <p:cNvPicPr/>
          <p:nvPr/>
        </p:nvPicPr>
        <p:blipFill>
          <a:blip r:embed="rId12"/>
          <a:stretch/>
        </p:blipFill>
        <p:spPr>
          <a:xfrm>
            <a:off x="10008720" y="190440"/>
            <a:ext cx="2012400" cy="689760"/>
          </a:xfrm>
          <a:prstGeom prst="rect">
            <a:avLst/>
          </a:prstGeom>
          <a:ln w="0">
            <a:noFill/>
          </a:ln>
        </p:spPr>
      </p:pic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bg-BG" sz="4400" spc="-1" strike="noStrike">
                <a:latin typeface="Arial"/>
              </a:rPr>
              <a:t>Click to edit the title text format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pic>
        <p:nvPicPr>
          <p:cNvPr id="532" name="Picture Forum" descr="Forum icon"/>
          <p:cNvPicPr/>
          <p:nvPr/>
        </p:nvPicPr>
        <p:blipFill>
          <a:blip r:embed="rId3"/>
          <a:stretch/>
        </p:blipFill>
        <p:spPr>
          <a:xfrm>
            <a:off x="10524240" y="5249520"/>
            <a:ext cx="969120" cy="964800"/>
          </a:xfrm>
          <a:prstGeom prst="rect">
            <a:avLst/>
          </a:prstGeom>
          <a:ln w="0">
            <a:noFill/>
          </a:ln>
        </p:spPr>
      </p:pic>
      <p:pic>
        <p:nvPicPr>
          <p:cNvPr id="533" name="Picture Logo FB" descr="Facebook logo"/>
          <p:cNvPicPr/>
          <p:nvPr/>
        </p:nvPicPr>
        <p:blipFill>
          <a:blip r:embed="rId4"/>
          <a:stretch/>
        </p:blipFill>
        <p:spPr>
          <a:xfrm>
            <a:off x="10507320" y="3690000"/>
            <a:ext cx="1002960" cy="1016640"/>
          </a:xfrm>
          <a:prstGeom prst="rect">
            <a:avLst/>
          </a:prstGeom>
          <a:ln w="0">
            <a:noFill/>
          </a:ln>
        </p:spPr>
      </p:pic>
      <p:pic>
        <p:nvPicPr>
          <p:cNvPr id="534" name="Picture Logo SoftUni Right" descr="Software University logo"/>
          <p:cNvPicPr/>
          <p:nvPr/>
        </p:nvPicPr>
        <p:blipFill>
          <a:blip r:embed="rId5"/>
          <a:stretch/>
        </p:blipFill>
        <p:spPr>
          <a:xfrm>
            <a:off x="10413360" y="1674000"/>
            <a:ext cx="1190880" cy="1472760"/>
          </a:xfrm>
          <a:prstGeom prst="rect">
            <a:avLst/>
          </a:prstGeom>
          <a:ln w="0">
            <a:noFill/>
          </a:ln>
        </p:spPr>
      </p:pic>
      <p:pic>
        <p:nvPicPr>
          <p:cNvPr id="535" name="Picture SoftUni Mascot" descr="SoftUni mascot"/>
          <p:cNvPicPr/>
          <p:nvPr/>
        </p:nvPicPr>
        <p:blipFill>
          <a:blip r:embed="rId6"/>
          <a:stretch/>
        </p:blipFill>
        <p:spPr>
          <a:xfrm>
            <a:off x="7182000" y="2584440"/>
            <a:ext cx="2732040" cy="3629880"/>
          </a:xfrm>
          <a:prstGeom prst="rect">
            <a:avLst/>
          </a:prstGeom>
          <a:ln w="0">
            <a:noFill/>
          </a:ln>
        </p:spPr>
      </p:pic>
      <p:sp>
        <p:nvSpPr>
          <p:cNvPr id="536" name="Rectangle Top"/>
          <p:cNvSpPr/>
          <p:nvPr/>
        </p:nvSpPr>
        <p:spPr>
          <a:xfrm>
            <a:off x="0" y="0"/>
            <a:ext cx="12193920" cy="109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7" name="Logo Software University" descr="Software University logo"/>
          <p:cNvPicPr/>
          <p:nvPr/>
        </p:nvPicPr>
        <p:blipFill>
          <a:blip r:embed="rId7"/>
          <a:stretch/>
        </p:blipFill>
        <p:spPr>
          <a:xfrm>
            <a:off x="10068120" y="253800"/>
            <a:ext cx="1914480" cy="558000"/>
          </a:xfrm>
          <a:prstGeom prst="rect">
            <a:avLst/>
          </a:prstGeom>
          <a:ln w="0">
            <a:noFill/>
          </a:ln>
        </p:spPr>
      </p:pic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bg-BG" sz="4400" spc="-1" strike="noStrike">
                <a:latin typeface="Arial"/>
              </a:rPr>
              <a:t>Click to edit the title text format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  <p:sldLayoutId id="2147483802" r:id="rId18"/>
    <p:sldLayoutId id="2147483803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pic>
        <p:nvPicPr>
          <p:cNvPr id="44" name="Picture SoftUni Mascot" descr="SoftUni mascot with laptop"/>
          <p:cNvPicPr/>
          <p:nvPr/>
        </p:nvPicPr>
        <p:blipFill>
          <a:blip r:embed="rId3"/>
          <a:stretch/>
        </p:blipFill>
        <p:spPr>
          <a:xfrm flipH="1">
            <a:off x="9516960" y="3408480"/>
            <a:ext cx="2250000" cy="3043440"/>
          </a:xfrm>
          <a:prstGeom prst="rect">
            <a:avLst/>
          </a:prstGeom>
          <a:ln w="0">
            <a:noFill/>
          </a:ln>
        </p:spPr>
      </p:pic>
      <p:sp>
        <p:nvSpPr>
          <p:cNvPr id="45" name="Rectangle Top"/>
          <p:cNvSpPr/>
          <p:nvPr/>
        </p:nvSpPr>
        <p:spPr>
          <a:xfrm>
            <a:off x="0" y="0"/>
            <a:ext cx="12195720" cy="109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Logo Software University" descr="Software University logo"/>
          <p:cNvPicPr/>
          <p:nvPr/>
        </p:nvPicPr>
        <p:blipFill>
          <a:blip r:embed="rId4"/>
          <a:stretch/>
        </p:blipFill>
        <p:spPr>
          <a:xfrm>
            <a:off x="10068120" y="253800"/>
            <a:ext cx="1914480" cy="55800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bg-BG" sz="4400" spc="-1" strike="noStrike">
                <a:latin typeface="Arial"/>
              </a:rPr>
              <a:t>Click to edit the </a:t>
            </a:r>
            <a:r>
              <a:rPr b="0" lang="bg-BG" sz="4400" spc="-1" strike="noStrike">
                <a:latin typeface="Arial"/>
              </a:rPr>
              <a:t>title text format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86" name="Rectangle Top"/>
          <p:cNvSpPr/>
          <p:nvPr/>
        </p:nvSpPr>
        <p:spPr>
          <a:xfrm>
            <a:off x="0" y="0"/>
            <a:ext cx="12195720" cy="109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Logo Software University" descr="Software University logo"/>
          <p:cNvPicPr/>
          <p:nvPr/>
        </p:nvPicPr>
        <p:blipFill>
          <a:blip r:embed="rId3"/>
          <a:stretch/>
        </p:blipFill>
        <p:spPr>
          <a:xfrm>
            <a:off x="10068120" y="253800"/>
            <a:ext cx="1914480" cy="55800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bg-BG" sz="4400" spc="-1" strike="noStrike">
                <a:latin typeface="Arial"/>
              </a:rPr>
              <a:t>Click to edit the </a:t>
            </a:r>
            <a:r>
              <a:rPr b="0" lang="bg-BG" sz="4400" spc="-1" strike="noStrike">
                <a:latin typeface="Arial"/>
              </a:rPr>
              <a:t>title text format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127" name="Oval Center Icon"/>
          <p:cNvSpPr/>
          <p:nvPr/>
        </p:nvSpPr>
        <p:spPr>
          <a:xfrm>
            <a:off x="4319640" y="867600"/>
            <a:ext cx="3551400" cy="3551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bg-BG" sz="4400" spc="-1" strike="noStrike">
                <a:latin typeface="Arial"/>
              </a:rPr>
              <a:t>Click to </a:t>
            </a:r>
            <a:r>
              <a:rPr b="0" lang="bg-BG" sz="4400" spc="-1" strike="noStrike">
                <a:latin typeface="Arial"/>
              </a:rPr>
              <a:t>edit the </a:t>
            </a:r>
            <a:r>
              <a:rPr b="0" lang="bg-BG" sz="4400" spc="-1" strike="noStrike">
                <a:latin typeface="Arial"/>
              </a:rPr>
              <a:t>title text </a:t>
            </a:r>
            <a:r>
              <a:rPr b="0" lang="bg-BG" sz="4400" spc="-1" strike="noStrike">
                <a:latin typeface="Arial"/>
              </a:rPr>
              <a:t>format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167" name="Rectangle Left"/>
          <p:cNvSpPr/>
          <p:nvPr/>
        </p:nvSpPr>
        <p:spPr>
          <a:xfrm>
            <a:off x="0" y="0"/>
            <a:ext cx="115272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8" name="Logo Software University" descr="Software University logo"/>
          <p:cNvPicPr/>
          <p:nvPr/>
        </p:nvPicPr>
        <p:blipFill>
          <a:blip r:embed="rId3"/>
          <a:stretch/>
        </p:blipFill>
        <p:spPr>
          <a:xfrm>
            <a:off x="10008720" y="190440"/>
            <a:ext cx="2012400" cy="689760"/>
          </a:xfrm>
          <a:prstGeom prst="rect">
            <a:avLst/>
          </a:prstGeom>
          <a:ln w="0">
            <a:noFill/>
          </a:ln>
        </p:spPr>
      </p:pic>
      <p:grpSp>
        <p:nvGrpSpPr>
          <p:cNvPr id="169" name="Group 9"/>
          <p:cNvGrpSpPr/>
          <p:nvPr/>
        </p:nvGrpSpPr>
        <p:grpSpPr>
          <a:xfrm>
            <a:off x="185040" y="1868040"/>
            <a:ext cx="1936440" cy="3069360"/>
            <a:chOff x="185040" y="1868040"/>
            <a:chExt cx="1936440" cy="3069360"/>
          </a:xfrm>
        </p:grpSpPr>
        <p:grpSp>
          <p:nvGrpSpPr>
            <p:cNvPr id="170" name="Group 10"/>
            <p:cNvGrpSpPr/>
            <p:nvPr/>
          </p:nvGrpSpPr>
          <p:grpSpPr>
            <a:xfrm>
              <a:off x="185040" y="1868040"/>
              <a:ext cx="1936440" cy="2334960"/>
              <a:chOff x="185040" y="1868040"/>
              <a:chExt cx="1936440" cy="2334960"/>
            </a:xfrm>
          </p:grpSpPr>
          <p:sp>
            <p:nvSpPr>
              <p:cNvPr id="171" name="Oval 24"/>
              <p:cNvSpPr/>
              <p:nvPr/>
            </p:nvSpPr>
            <p:spPr>
              <a:xfrm>
                <a:off x="185040" y="1868040"/>
                <a:ext cx="1936440" cy="193644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Rectangle 5"/>
              <p:cNvSpPr/>
              <p:nvPr/>
            </p:nvSpPr>
            <p:spPr>
              <a:xfrm>
                <a:off x="696240" y="3353760"/>
                <a:ext cx="1208880" cy="84924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Rectangle 5"/>
              <p:cNvSpPr/>
              <p:nvPr/>
            </p:nvSpPr>
            <p:spPr>
              <a:xfrm flipH="1">
                <a:off x="406440" y="3353760"/>
                <a:ext cx="1208880" cy="84924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Arc 27"/>
              <p:cNvSpPr/>
              <p:nvPr/>
            </p:nvSpPr>
            <p:spPr>
              <a:xfrm>
                <a:off x="436320" y="1951560"/>
                <a:ext cx="1591920" cy="159192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cap="rnd" w="381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Arc 28"/>
              <p:cNvSpPr/>
              <p:nvPr/>
            </p:nvSpPr>
            <p:spPr>
              <a:xfrm>
                <a:off x="436320" y="1951560"/>
                <a:ext cx="1591920" cy="159192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cap="rnd" w="381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76" name="Rectangle: Rounded Corners 12"/>
            <p:cNvSpPr/>
            <p:nvPr/>
          </p:nvSpPr>
          <p:spPr>
            <a:xfrm>
              <a:off x="684720" y="4548240"/>
              <a:ext cx="937080" cy="1584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Rectangle: Rounded Corners 13"/>
            <p:cNvSpPr/>
            <p:nvPr/>
          </p:nvSpPr>
          <p:spPr>
            <a:xfrm>
              <a:off x="825840" y="4779000"/>
              <a:ext cx="654840" cy="1584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>
              <a:solidFill>
                <a:srgbClr val="464646"/>
              </a:solidFill>
              <a:round/>
            </a:ln>
            <a:effectLst>
              <a:outerShdw blurRad="152280" dir="5400000" dist="380880" rotWithShape="0" sx="70000" sy="7000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Straight Connector 14"/>
            <p:cNvSpPr/>
            <p:nvPr/>
          </p:nvSpPr>
          <p:spPr>
            <a:xfrm flipH="1" flipV="1">
              <a:off x="761400" y="2982240"/>
              <a:ext cx="171000" cy="1232280"/>
            </a:xfrm>
            <a:prstGeom prst="line">
              <a:avLst/>
            </a:prstGeom>
            <a:ln w="3810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79" name="Straight Connector 15"/>
            <p:cNvSpPr/>
            <p:nvPr/>
          </p:nvSpPr>
          <p:spPr>
            <a:xfrm flipH="1">
              <a:off x="873360" y="3801240"/>
              <a:ext cx="559080" cy="360"/>
            </a:xfrm>
            <a:prstGeom prst="line">
              <a:avLst/>
            </a:prstGeom>
            <a:ln w="3810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180" name="Group 16"/>
            <p:cNvGrpSpPr/>
            <p:nvPr/>
          </p:nvGrpSpPr>
          <p:grpSpPr>
            <a:xfrm>
              <a:off x="476280" y="2594880"/>
              <a:ext cx="462600" cy="474840"/>
              <a:chOff x="476280" y="2594880"/>
              <a:chExt cx="462600" cy="474840"/>
            </a:xfrm>
          </p:grpSpPr>
          <p:sp>
            <p:nvSpPr>
              <p:cNvPr id="181" name="Straight Connector 22"/>
              <p:cNvSpPr/>
              <p:nvPr/>
            </p:nvSpPr>
            <p:spPr>
              <a:xfrm flipH="1" flipV="1">
                <a:off x="478080" y="2832480"/>
                <a:ext cx="460800" cy="237240"/>
              </a:xfrm>
              <a:prstGeom prst="line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2" name="Straight Connector 23"/>
              <p:cNvSpPr/>
              <p:nvPr/>
            </p:nvSpPr>
            <p:spPr>
              <a:xfrm flipH="1">
                <a:off x="476280" y="2594880"/>
                <a:ext cx="460800" cy="237600"/>
              </a:xfrm>
              <a:prstGeom prst="line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83" name="Straight Connector 18"/>
            <p:cNvSpPr/>
            <p:nvPr/>
          </p:nvSpPr>
          <p:spPr>
            <a:xfrm flipV="1">
              <a:off x="1371240" y="2982240"/>
              <a:ext cx="150840" cy="1232280"/>
            </a:xfrm>
            <a:prstGeom prst="line">
              <a:avLst/>
            </a:prstGeom>
            <a:ln w="3810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84" name="Rectangle: Rounded Corners 11"/>
            <p:cNvSpPr/>
            <p:nvPr/>
          </p:nvSpPr>
          <p:spPr>
            <a:xfrm>
              <a:off x="637560" y="4317480"/>
              <a:ext cx="1031400" cy="1584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85" name="Group 17"/>
            <p:cNvGrpSpPr/>
            <p:nvPr/>
          </p:nvGrpSpPr>
          <p:grpSpPr>
            <a:xfrm>
              <a:off x="1356840" y="2594880"/>
              <a:ext cx="462600" cy="474840"/>
              <a:chOff x="1356840" y="2594880"/>
              <a:chExt cx="462600" cy="474840"/>
            </a:xfrm>
          </p:grpSpPr>
          <p:sp>
            <p:nvSpPr>
              <p:cNvPr id="186" name="Straight Connector 20"/>
              <p:cNvSpPr/>
              <p:nvPr/>
            </p:nvSpPr>
            <p:spPr>
              <a:xfrm flipV="1">
                <a:off x="1356840" y="2832480"/>
                <a:ext cx="460800" cy="237240"/>
              </a:xfrm>
              <a:prstGeom prst="line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7" name="Straight Connector 21"/>
              <p:cNvSpPr/>
              <p:nvPr/>
            </p:nvSpPr>
            <p:spPr>
              <a:xfrm>
                <a:off x="1358640" y="2594880"/>
                <a:ext cx="460800" cy="237600"/>
              </a:xfrm>
              <a:prstGeom prst="line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188" name="Straight Connector 33"/>
          <p:cNvSpPr/>
          <p:nvPr/>
        </p:nvSpPr>
        <p:spPr>
          <a:xfrm flipH="1">
            <a:off x="673560" y="4203720"/>
            <a:ext cx="955080" cy="360"/>
          </a:xfrm>
          <a:prstGeom prst="line">
            <a:avLst/>
          </a:prstGeom>
          <a:ln w="38100">
            <a:solidFill>
              <a:srgbClr val="46464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bg-BG" sz="4400" spc="-1" strike="noStrike">
                <a:latin typeface="Arial"/>
              </a:rPr>
              <a:t>Click to edit the title text format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228" name="Rectangle Top"/>
          <p:cNvSpPr/>
          <p:nvPr/>
        </p:nvSpPr>
        <p:spPr>
          <a:xfrm>
            <a:off x="0" y="0"/>
            <a:ext cx="12195720" cy="109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9" name="Logo Software University" descr="Software University logo"/>
          <p:cNvPicPr/>
          <p:nvPr/>
        </p:nvPicPr>
        <p:blipFill>
          <a:blip r:embed="rId3"/>
          <a:stretch/>
        </p:blipFill>
        <p:spPr>
          <a:xfrm>
            <a:off x="10068120" y="253800"/>
            <a:ext cx="1914480" cy="558000"/>
          </a:xfrm>
          <a:prstGeom prst="rect">
            <a:avLst/>
          </a:prstGeom>
          <a:ln w="0">
            <a:noFill/>
          </a:ln>
        </p:spPr>
      </p:pic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bg-BG" sz="4400" spc="-1" strike="noStrike">
                <a:latin typeface="Arial"/>
              </a:rPr>
              <a:t>Click to edit the title text format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269" name="Rectangle Left"/>
          <p:cNvSpPr/>
          <p:nvPr/>
        </p:nvSpPr>
        <p:spPr>
          <a:xfrm>
            <a:off x="0" y="0"/>
            <a:ext cx="11527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0" name="Picture 13" descr=""/>
          <p:cNvPicPr/>
          <p:nvPr/>
        </p:nvPicPr>
        <p:blipFill>
          <a:blip r:embed="rId3"/>
          <a:srcRect l="42068" t="29626" r="44722" b="30341"/>
          <a:stretch/>
        </p:blipFill>
        <p:spPr>
          <a:xfrm>
            <a:off x="-3600" y="0"/>
            <a:ext cx="1154520" cy="6856920"/>
          </a:xfrm>
          <a:prstGeom prst="rect">
            <a:avLst/>
          </a:prstGeom>
          <a:ln w="0">
            <a:noFill/>
          </a:ln>
        </p:spPr>
      </p:pic>
      <p:grpSp>
        <p:nvGrpSpPr>
          <p:cNvPr id="271" name="Group 32"/>
          <p:cNvGrpSpPr/>
          <p:nvPr/>
        </p:nvGrpSpPr>
        <p:grpSpPr>
          <a:xfrm>
            <a:off x="392760" y="3429000"/>
            <a:ext cx="1521000" cy="2410920"/>
            <a:chOff x="392760" y="3429000"/>
            <a:chExt cx="1521000" cy="2410920"/>
          </a:xfrm>
        </p:grpSpPr>
        <p:grpSp>
          <p:nvGrpSpPr>
            <p:cNvPr id="272" name="Group 33"/>
            <p:cNvGrpSpPr/>
            <p:nvPr/>
          </p:nvGrpSpPr>
          <p:grpSpPr>
            <a:xfrm>
              <a:off x="392760" y="3429000"/>
              <a:ext cx="1521000" cy="1833480"/>
              <a:chOff x="392760" y="3429000"/>
              <a:chExt cx="1521000" cy="1833480"/>
            </a:xfrm>
          </p:grpSpPr>
          <p:sp>
            <p:nvSpPr>
              <p:cNvPr id="273" name="Oval 46"/>
              <p:cNvSpPr/>
              <p:nvPr/>
            </p:nvSpPr>
            <p:spPr>
              <a:xfrm>
                <a:off x="392760" y="3429000"/>
                <a:ext cx="1521000" cy="1521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Rectangle 5"/>
              <p:cNvSpPr/>
              <p:nvPr/>
            </p:nvSpPr>
            <p:spPr>
              <a:xfrm>
                <a:off x="794160" y="4595760"/>
                <a:ext cx="949320" cy="66672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5" name="Rectangle 5"/>
              <p:cNvSpPr/>
              <p:nvPr/>
            </p:nvSpPr>
            <p:spPr>
              <a:xfrm flipH="1">
                <a:off x="565920" y="4595760"/>
                <a:ext cx="949320" cy="66672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6" name="Arc 49"/>
              <p:cNvSpPr/>
              <p:nvPr/>
            </p:nvSpPr>
            <p:spPr>
              <a:xfrm>
                <a:off x="590040" y="3494520"/>
                <a:ext cx="1250280" cy="125028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cap="rnd" w="381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7" name="Arc 50"/>
              <p:cNvSpPr/>
              <p:nvPr/>
            </p:nvSpPr>
            <p:spPr>
              <a:xfrm>
                <a:off x="590040" y="3494520"/>
                <a:ext cx="1250280" cy="125028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cap="rnd" w="381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78" name="Rectangle: Rounded Corners 34"/>
            <p:cNvSpPr/>
            <p:nvPr/>
          </p:nvSpPr>
          <p:spPr>
            <a:xfrm>
              <a:off x="785160" y="5534280"/>
              <a:ext cx="735840" cy="124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" name="Rectangle: Rounded Corners 35"/>
            <p:cNvSpPr/>
            <p:nvPr/>
          </p:nvSpPr>
          <p:spPr>
            <a:xfrm>
              <a:off x="896040" y="5715720"/>
              <a:ext cx="514080" cy="124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464646"/>
              </a:solidFill>
              <a:round/>
            </a:ln>
            <a:effectLst>
              <a:outerShdw blurRad="152280" dir="5400000" dist="380880" rotWithShape="0" sx="70000" sy="7000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Straight Connector 36"/>
            <p:cNvSpPr/>
            <p:nvPr/>
          </p:nvSpPr>
          <p:spPr>
            <a:xfrm flipH="1" flipV="1">
              <a:off x="845640" y="4304160"/>
              <a:ext cx="134280" cy="96804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81" name="Straight Connector 37"/>
            <p:cNvSpPr/>
            <p:nvPr/>
          </p:nvSpPr>
          <p:spPr>
            <a:xfrm flipH="1">
              <a:off x="933480" y="4947480"/>
              <a:ext cx="439200" cy="36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82" name="Group 38"/>
            <p:cNvGrpSpPr/>
            <p:nvPr/>
          </p:nvGrpSpPr>
          <p:grpSpPr>
            <a:xfrm>
              <a:off x="621360" y="3999960"/>
              <a:ext cx="363600" cy="372960"/>
              <a:chOff x="621360" y="3999960"/>
              <a:chExt cx="363600" cy="372960"/>
            </a:xfrm>
          </p:grpSpPr>
          <p:sp>
            <p:nvSpPr>
              <p:cNvPr id="283" name="Straight Connector 44"/>
              <p:cNvSpPr/>
              <p:nvPr/>
            </p:nvSpPr>
            <p:spPr>
              <a:xfrm flipH="1" flipV="1">
                <a:off x="622800" y="4186440"/>
                <a:ext cx="362160" cy="186480"/>
              </a:xfrm>
              <a:prstGeom prst="line">
                <a:avLst/>
              </a:prstGeom>
              <a:ln cap="rnd" w="38100">
                <a:solidFill>
                  <a:srgbClr val="ffffff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84" name="Straight Connector 45"/>
              <p:cNvSpPr/>
              <p:nvPr/>
            </p:nvSpPr>
            <p:spPr>
              <a:xfrm flipH="1">
                <a:off x="621360" y="3999960"/>
                <a:ext cx="362160" cy="186480"/>
              </a:xfrm>
              <a:prstGeom prst="line">
                <a:avLst/>
              </a:prstGeom>
              <a:ln cap="rnd" w="38100">
                <a:solidFill>
                  <a:srgbClr val="ffffff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85" name="Straight Connector 39"/>
            <p:cNvSpPr/>
            <p:nvPr/>
          </p:nvSpPr>
          <p:spPr>
            <a:xfrm flipV="1">
              <a:off x="1324800" y="4304160"/>
              <a:ext cx="118440" cy="96804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86" name="Rectangle: Rounded Corners 40"/>
            <p:cNvSpPr/>
            <p:nvPr/>
          </p:nvSpPr>
          <p:spPr>
            <a:xfrm>
              <a:off x="748440" y="5353200"/>
              <a:ext cx="810000" cy="124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87" name="Group 41"/>
            <p:cNvGrpSpPr/>
            <p:nvPr/>
          </p:nvGrpSpPr>
          <p:grpSpPr>
            <a:xfrm>
              <a:off x="1313280" y="3999960"/>
              <a:ext cx="363240" cy="372960"/>
              <a:chOff x="1313280" y="3999960"/>
              <a:chExt cx="363240" cy="372960"/>
            </a:xfrm>
          </p:grpSpPr>
          <p:sp>
            <p:nvSpPr>
              <p:cNvPr id="288" name="Straight Connector 42"/>
              <p:cNvSpPr/>
              <p:nvPr/>
            </p:nvSpPr>
            <p:spPr>
              <a:xfrm flipV="1">
                <a:off x="1313280" y="4186440"/>
                <a:ext cx="361800" cy="186480"/>
              </a:xfrm>
              <a:prstGeom prst="line">
                <a:avLst/>
              </a:prstGeom>
              <a:ln cap="rnd" w="38100">
                <a:solidFill>
                  <a:srgbClr val="ffffff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89" name="Straight Connector 43"/>
              <p:cNvSpPr/>
              <p:nvPr/>
            </p:nvSpPr>
            <p:spPr>
              <a:xfrm>
                <a:off x="1314720" y="3999960"/>
                <a:ext cx="361800" cy="186480"/>
              </a:xfrm>
              <a:prstGeom prst="line">
                <a:avLst/>
              </a:prstGeom>
              <a:ln cap="rnd" w="38100">
                <a:solidFill>
                  <a:srgbClr val="ffffff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pic>
        <p:nvPicPr>
          <p:cNvPr id="290" name="Logo Software University" descr="Software University logo"/>
          <p:cNvPicPr/>
          <p:nvPr/>
        </p:nvPicPr>
        <p:blipFill>
          <a:blip r:embed="rId4"/>
          <a:stretch/>
        </p:blipFill>
        <p:spPr>
          <a:xfrm>
            <a:off x="10008720" y="190440"/>
            <a:ext cx="2012400" cy="689760"/>
          </a:xfrm>
          <a:prstGeom prst="rect">
            <a:avLst/>
          </a:prstGeom>
          <a:ln w="0">
            <a:noFill/>
          </a:ln>
        </p:spPr>
      </p:pic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bg-BG" sz="4400" spc="-1" strike="noStrike">
                <a:latin typeface="Arial"/>
              </a:rPr>
              <a:t>Click to edit the title text format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330" name="Rectangle Top"/>
          <p:cNvSpPr/>
          <p:nvPr/>
        </p:nvSpPr>
        <p:spPr>
          <a:xfrm>
            <a:off x="0" y="0"/>
            <a:ext cx="12191040" cy="109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Rectangle Top"/>
          <p:cNvSpPr/>
          <p:nvPr/>
        </p:nvSpPr>
        <p:spPr>
          <a:xfrm>
            <a:off x="9906120" y="0"/>
            <a:ext cx="2289600" cy="109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2" name="Logo Software University" descr="Software University logo"/>
          <p:cNvPicPr/>
          <p:nvPr/>
        </p:nvPicPr>
        <p:blipFill>
          <a:blip r:embed="rId3"/>
          <a:stretch/>
        </p:blipFill>
        <p:spPr>
          <a:xfrm>
            <a:off x="10068120" y="253800"/>
            <a:ext cx="1914480" cy="558000"/>
          </a:xfrm>
          <a:prstGeom prst="rect">
            <a:avLst/>
          </a:prstGeom>
          <a:ln w="0">
            <a:noFill/>
          </a:ln>
        </p:spPr>
      </p:pic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bg-BG" sz="4400" spc="-1" strike="noStrike">
                <a:latin typeface="Arial"/>
              </a:rPr>
              <a:t>Click to edit the title text format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372" name="Rectangle Left"/>
          <p:cNvSpPr/>
          <p:nvPr/>
        </p:nvSpPr>
        <p:spPr>
          <a:xfrm>
            <a:off x="0" y="0"/>
            <a:ext cx="115272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3" name="Logo Software University" descr="Software University logo"/>
          <p:cNvPicPr/>
          <p:nvPr/>
        </p:nvPicPr>
        <p:blipFill>
          <a:blip r:embed="rId3"/>
          <a:stretch/>
        </p:blipFill>
        <p:spPr>
          <a:xfrm>
            <a:off x="10008720" y="190440"/>
            <a:ext cx="2012400" cy="689760"/>
          </a:xfrm>
          <a:prstGeom prst="rect">
            <a:avLst/>
          </a:prstGeom>
          <a:ln w="0">
            <a:noFill/>
          </a:ln>
        </p:spPr>
      </p:pic>
      <p:grpSp>
        <p:nvGrpSpPr>
          <p:cNvPr id="374" name="Group 32"/>
          <p:cNvGrpSpPr/>
          <p:nvPr/>
        </p:nvGrpSpPr>
        <p:grpSpPr>
          <a:xfrm>
            <a:off x="392760" y="3429000"/>
            <a:ext cx="1521000" cy="2410920"/>
            <a:chOff x="392760" y="3429000"/>
            <a:chExt cx="1521000" cy="2410920"/>
          </a:xfrm>
        </p:grpSpPr>
        <p:grpSp>
          <p:nvGrpSpPr>
            <p:cNvPr id="375" name="Group 33"/>
            <p:cNvGrpSpPr/>
            <p:nvPr/>
          </p:nvGrpSpPr>
          <p:grpSpPr>
            <a:xfrm>
              <a:off x="392760" y="3429000"/>
              <a:ext cx="1521000" cy="1833480"/>
              <a:chOff x="392760" y="3429000"/>
              <a:chExt cx="1521000" cy="1833480"/>
            </a:xfrm>
          </p:grpSpPr>
          <p:sp>
            <p:nvSpPr>
              <p:cNvPr id="376" name="Oval 46"/>
              <p:cNvSpPr/>
              <p:nvPr/>
            </p:nvSpPr>
            <p:spPr>
              <a:xfrm>
                <a:off x="392760" y="3429000"/>
                <a:ext cx="1521000" cy="15210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7" name="Rectangle 5"/>
              <p:cNvSpPr/>
              <p:nvPr/>
            </p:nvSpPr>
            <p:spPr>
              <a:xfrm>
                <a:off x="794160" y="4595760"/>
                <a:ext cx="949320" cy="66672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8" name="Rectangle 5"/>
              <p:cNvSpPr/>
              <p:nvPr/>
            </p:nvSpPr>
            <p:spPr>
              <a:xfrm flipH="1">
                <a:off x="565920" y="4595760"/>
                <a:ext cx="949320" cy="66672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9" name="Arc 49"/>
              <p:cNvSpPr/>
              <p:nvPr/>
            </p:nvSpPr>
            <p:spPr>
              <a:xfrm>
                <a:off x="590040" y="3494520"/>
                <a:ext cx="1250280" cy="125028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cap="rnd" w="381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0" name="Arc 50"/>
              <p:cNvSpPr/>
              <p:nvPr/>
            </p:nvSpPr>
            <p:spPr>
              <a:xfrm>
                <a:off x="590040" y="3494520"/>
                <a:ext cx="1250280" cy="125028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cap="rnd" w="381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81" name="Rectangle: Rounded Corners 34"/>
            <p:cNvSpPr/>
            <p:nvPr/>
          </p:nvSpPr>
          <p:spPr>
            <a:xfrm>
              <a:off x="785160" y="5534280"/>
              <a:ext cx="735840" cy="1242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2" name="Rectangle: Rounded Corners 35"/>
            <p:cNvSpPr/>
            <p:nvPr/>
          </p:nvSpPr>
          <p:spPr>
            <a:xfrm>
              <a:off x="896040" y="5715720"/>
              <a:ext cx="514080" cy="1242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>
              <a:solidFill>
                <a:srgbClr val="464646"/>
              </a:solidFill>
              <a:round/>
            </a:ln>
            <a:effectLst>
              <a:outerShdw blurRad="152280" dir="5400000" dist="380880" rotWithShape="0" sx="70000" sy="7000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Straight Connector 36"/>
            <p:cNvSpPr/>
            <p:nvPr/>
          </p:nvSpPr>
          <p:spPr>
            <a:xfrm flipH="1" flipV="1">
              <a:off x="845640" y="4304160"/>
              <a:ext cx="134280" cy="968040"/>
            </a:xfrm>
            <a:prstGeom prst="line">
              <a:avLst/>
            </a:prstGeom>
            <a:ln w="3810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84" name="Straight Connector 37"/>
            <p:cNvSpPr/>
            <p:nvPr/>
          </p:nvSpPr>
          <p:spPr>
            <a:xfrm flipH="1">
              <a:off x="933480" y="4947480"/>
              <a:ext cx="439200" cy="360"/>
            </a:xfrm>
            <a:prstGeom prst="line">
              <a:avLst/>
            </a:prstGeom>
            <a:ln w="3810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385" name="Group 38"/>
            <p:cNvGrpSpPr/>
            <p:nvPr/>
          </p:nvGrpSpPr>
          <p:grpSpPr>
            <a:xfrm>
              <a:off x="621360" y="3999960"/>
              <a:ext cx="363600" cy="372960"/>
              <a:chOff x="621360" y="3999960"/>
              <a:chExt cx="363600" cy="372960"/>
            </a:xfrm>
          </p:grpSpPr>
          <p:sp>
            <p:nvSpPr>
              <p:cNvPr id="386" name="Straight Connector 44"/>
              <p:cNvSpPr/>
              <p:nvPr/>
            </p:nvSpPr>
            <p:spPr>
              <a:xfrm flipH="1" flipV="1">
                <a:off x="622800" y="4186440"/>
                <a:ext cx="362160" cy="186480"/>
              </a:xfrm>
              <a:prstGeom prst="line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7" name="Straight Connector 45"/>
              <p:cNvSpPr/>
              <p:nvPr/>
            </p:nvSpPr>
            <p:spPr>
              <a:xfrm flipH="1">
                <a:off x="621360" y="3999960"/>
                <a:ext cx="362160" cy="186480"/>
              </a:xfrm>
              <a:prstGeom prst="line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388" name="Straight Connector 39"/>
            <p:cNvSpPr/>
            <p:nvPr/>
          </p:nvSpPr>
          <p:spPr>
            <a:xfrm flipV="1">
              <a:off x="1324800" y="4304160"/>
              <a:ext cx="118440" cy="968040"/>
            </a:xfrm>
            <a:prstGeom prst="line">
              <a:avLst/>
            </a:prstGeom>
            <a:ln w="3810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89" name="Rectangle: Rounded Corners 40"/>
            <p:cNvSpPr/>
            <p:nvPr/>
          </p:nvSpPr>
          <p:spPr>
            <a:xfrm>
              <a:off x="748440" y="5353200"/>
              <a:ext cx="810000" cy="12420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90" name="Group 41"/>
            <p:cNvGrpSpPr/>
            <p:nvPr/>
          </p:nvGrpSpPr>
          <p:grpSpPr>
            <a:xfrm>
              <a:off x="1313280" y="3999960"/>
              <a:ext cx="363240" cy="372960"/>
              <a:chOff x="1313280" y="3999960"/>
              <a:chExt cx="363240" cy="372960"/>
            </a:xfrm>
          </p:grpSpPr>
          <p:sp>
            <p:nvSpPr>
              <p:cNvPr id="391" name="Straight Connector 42"/>
              <p:cNvSpPr/>
              <p:nvPr/>
            </p:nvSpPr>
            <p:spPr>
              <a:xfrm flipV="1">
                <a:off x="1313280" y="4186440"/>
                <a:ext cx="361800" cy="186480"/>
              </a:xfrm>
              <a:prstGeom prst="line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92" name="Straight Connector 43"/>
              <p:cNvSpPr/>
              <p:nvPr/>
            </p:nvSpPr>
            <p:spPr>
              <a:xfrm>
                <a:off x="1314720" y="3999960"/>
                <a:ext cx="361800" cy="186480"/>
              </a:xfrm>
              <a:prstGeom prst="line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bg-BG" sz="4400" spc="-1" strike="noStrike">
                <a:latin typeface="Arial"/>
              </a:rPr>
              <a:t>Click to edit the title text format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49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3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109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6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6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37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37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37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8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<Relationship Id="rId2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jpe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jpeg"/><Relationship Id="rId8" Type="http://schemas.openxmlformats.org/officeDocument/2006/relationships/image" Target="../media/image77.png"/><Relationship Id="rId9" Type="http://schemas.openxmlformats.org/officeDocument/2006/relationships/image" Target="../media/image78.jpe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slideLayout" Target="../slideLayouts/slideLayout2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slideLayout" Target="../slideLayouts/slideLayout25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hyperlink" Target="https://about.softuni.b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8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3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forum.softuni.bg/" TargetMode="External"/><Relationship Id="rId6" Type="http://schemas.openxmlformats.org/officeDocument/2006/relationships/slideLayout" Target="../slideLayouts/slideLayout13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 Placeholder 5"/>
          <p:cNvSpPr/>
          <p:nvPr/>
        </p:nvSpPr>
        <p:spPr>
          <a:xfrm>
            <a:off x="8708400" y="6130800"/>
            <a:ext cx="295056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  <a:tabLst>
                <a:tab algn="l" pos="0"/>
              </a:tabLst>
            </a:pP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1"/>
              </a:rPr>
              <a:t>https://softuni.bg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583" name="Text Placeholder 4"/>
          <p:cNvSpPr/>
          <p:nvPr/>
        </p:nvSpPr>
        <p:spPr>
          <a:xfrm>
            <a:off x="8708400" y="5756760"/>
            <a:ext cx="29505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  <a:ea typeface="DejaVu Sans"/>
              </a:rPr>
              <a:t>Software University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584" name="Text Placeholder 7"/>
          <p:cNvSpPr/>
          <p:nvPr/>
        </p:nvSpPr>
        <p:spPr>
          <a:xfrm>
            <a:off x="552960" y="5344200"/>
            <a:ext cx="2979720" cy="44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Technical Trainers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85" name="Text Placeholder 6"/>
          <p:cNvSpPr/>
          <p:nvPr/>
        </p:nvSpPr>
        <p:spPr>
          <a:xfrm>
            <a:off x="552960" y="4851720"/>
            <a:ext cx="297972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SoftUni Team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86" name="Subtitle 5"/>
          <p:cNvSpPr/>
          <p:nvPr/>
        </p:nvSpPr>
        <p:spPr>
          <a:xfrm>
            <a:off x="554040" y="1258200"/>
            <a:ext cx="11082600" cy="131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  <a:ea typeface="DejaVu Sans"/>
              </a:rPr>
              <a:t>Operators, Parameters, Return Value, Arrow Functions</a:t>
            </a:r>
            <a:endParaRPr b="0" lang="bg-BG" sz="3600" spc="-1" strike="noStrike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bg-BG" sz="3600" spc="-1" strike="noStrike">
              <a:latin typeface="Arial"/>
            </a:endParaRPr>
          </a:p>
        </p:txBody>
      </p:sp>
      <p:sp>
        <p:nvSpPr>
          <p:cNvPr id="587" name="Title 3"/>
          <p:cNvSpPr/>
          <p:nvPr/>
        </p:nvSpPr>
        <p:spPr>
          <a:xfrm>
            <a:off x="554040" y="321480"/>
            <a:ext cx="11082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  <a:ea typeface="DejaVu Sans"/>
              </a:rPr>
              <a:t>Syntax, Functions and Statements</a:t>
            </a:r>
            <a:endParaRPr b="0" lang="bg-BG" sz="4800" spc="-1" strike="noStrike">
              <a:latin typeface="Arial"/>
            </a:endParaRPr>
          </a:p>
        </p:txBody>
      </p:sp>
      <p:pic>
        <p:nvPicPr>
          <p:cNvPr id="588" name="Picture 10" descr=""/>
          <p:cNvPicPr/>
          <p:nvPr/>
        </p:nvPicPr>
        <p:blipFill>
          <a:blip r:embed="rId2"/>
          <a:stretch/>
        </p:blipFill>
        <p:spPr>
          <a:xfrm>
            <a:off x="-114120" y="2184840"/>
            <a:ext cx="3199320" cy="305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itle 3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Install the Latest Node.js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620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941D103-5C47-4252-81DA-69ABE3DDD9F4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pic>
        <p:nvPicPr>
          <p:cNvPr id="621" name="Picture 1" descr=""/>
          <p:cNvPicPr/>
          <p:nvPr/>
        </p:nvPicPr>
        <p:blipFill>
          <a:blip r:embed="rId1"/>
          <a:stretch/>
        </p:blipFill>
        <p:spPr>
          <a:xfrm>
            <a:off x="1190880" y="1179000"/>
            <a:ext cx="9752400" cy="567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ext Placeholder 10"/>
          <p:cNvSpPr/>
          <p:nvPr/>
        </p:nvSpPr>
        <p:spPr>
          <a:xfrm>
            <a:off x="190440" y="1196280"/>
            <a:ext cx="11817000" cy="55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Visual Studio Code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is powerful text editor for JavaScript and other projects</a:t>
            </a:r>
            <a:endParaRPr b="0" lang="bg-BG" sz="32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In order to create your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first project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: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623" name="Title 11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Using Visual Studio Code</a:t>
            </a:r>
            <a:endParaRPr b="0" lang="bg-BG" sz="4000" spc="-1" strike="noStrike">
              <a:latin typeface="Arial"/>
            </a:endParaRPr>
          </a:p>
        </p:txBody>
      </p:sp>
      <p:pic>
        <p:nvPicPr>
          <p:cNvPr id="624" name="Screen Shot 2020-01-15 at 14.35.53.png" descr="Screen Shot 2020-01-15 at 14.35.53.png"/>
          <p:cNvPicPr/>
          <p:nvPr/>
        </p:nvPicPr>
        <p:blipFill>
          <a:blip r:embed="rId1"/>
          <a:srcRect l="0" t="0" r="2703" b="0"/>
          <a:stretch/>
        </p:blipFill>
        <p:spPr>
          <a:xfrm>
            <a:off x="1458360" y="3026520"/>
            <a:ext cx="2325960" cy="2999520"/>
          </a:xfrm>
          <a:prstGeom prst="rect">
            <a:avLst/>
          </a:prstGeom>
          <a:ln w="0">
            <a:solidFill>
              <a:srgbClr val="15171c"/>
            </a:solidFill>
          </a:ln>
          <a:effectLst>
            <a:outerShdw blurRad="291960" dir="2700000" dist="138479" rotWithShape="0">
              <a:srgbClr val="333333">
                <a:alpha val="65000"/>
              </a:srgbClr>
            </a:outerShdw>
          </a:effectLst>
        </p:spPr>
      </p:pic>
      <p:pic>
        <p:nvPicPr>
          <p:cNvPr id="625" name="Screen Shot 2020-01-15 at 14.39.59.png" descr="Screen Shot 2020-01-15 at 14.39.59.png"/>
          <p:cNvPicPr/>
          <p:nvPr/>
        </p:nvPicPr>
        <p:blipFill>
          <a:blip r:embed="rId2"/>
          <a:srcRect l="0" t="15004" r="0" b="10380"/>
          <a:stretch/>
        </p:blipFill>
        <p:spPr>
          <a:xfrm>
            <a:off x="4291920" y="3026520"/>
            <a:ext cx="2464920" cy="2999880"/>
          </a:xfrm>
          <a:prstGeom prst="rect">
            <a:avLst/>
          </a:prstGeom>
          <a:ln w="0">
            <a:solidFill>
              <a:srgbClr val="15171c"/>
            </a:solidFill>
          </a:ln>
          <a:effectLst>
            <a:outerShdw blurRad="291960" dir="2700000" dist="138479" rotWithShape="0">
              <a:srgbClr val="333333">
                <a:alpha val="65000"/>
              </a:srgbClr>
            </a:outerShdw>
          </a:effectLst>
        </p:spPr>
      </p:pic>
      <p:pic>
        <p:nvPicPr>
          <p:cNvPr id="626" name="Screen Shot 2020-01-15 at 14.42.11.png" descr="Screen Shot 2020-01-15 at 14.42.11.png"/>
          <p:cNvPicPr/>
          <p:nvPr/>
        </p:nvPicPr>
        <p:blipFill>
          <a:blip r:embed="rId3"/>
          <a:srcRect l="0" t="6528" r="0" b="6528"/>
          <a:stretch/>
        </p:blipFill>
        <p:spPr>
          <a:xfrm>
            <a:off x="7264440" y="3026520"/>
            <a:ext cx="2483640" cy="2999520"/>
          </a:xfrm>
          <a:prstGeom prst="rect">
            <a:avLst/>
          </a:prstGeom>
          <a:ln w="0">
            <a:solidFill>
              <a:srgbClr val="15171c"/>
            </a:solidFill>
          </a:ln>
          <a:effectLst>
            <a:outerShdw blurRad="291960" dir="2700000" dist="138479" rotWithShape="0">
              <a:srgbClr val="333333">
                <a:alpha val="65000"/>
              </a:srgbClr>
            </a:outerShdw>
          </a:effectLst>
        </p:spPr>
      </p:pic>
      <p:sp>
        <p:nvSpPr>
          <p:cNvPr id="627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B3B3C4E-E945-4676-8106-7D61063B7EEE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ubtitle 3"/>
          <p:cNvSpPr/>
          <p:nvPr/>
        </p:nvSpPr>
        <p:spPr>
          <a:xfrm>
            <a:off x="615240" y="5585760"/>
            <a:ext cx="1096056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Identifiers, Declaring Variables, Variable Scope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629" name="Title 2"/>
          <p:cNvSpPr/>
          <p:nvPr/>
        </p:nvSpPr>
        <p:spPr>
          <a:xfrm>
            <a:off x="615240" y="4704840"/>
            <a:ext cx="1096056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  <a:ea typeface="DejaVu Sans"/>
              </a:rPr>
              <a:t>Data Types &amp; Variables</a:t>
            </a:r>
            <a:endParaRPr b="0" lang="bg-BG" sz="5400" spc="-1" strike="noStrike">
              <a:latin typeface="Arial"/>
            </a:endParaRPr>
          </a:p>
        </p:txBody>
      </p:sp>
      <p:pic>
        <p:nvPicPr>
          <p:cNvPr id="630" name="Picture 5" descr=""/>
          <p:cNvPicPr/>
          <p:nvPr/>
        </p:nvPicPr>
        <p:blipFill>
          <a:blip r:embed="rId1"/>
          <a:stretch/>
        </p:blipFill>
        <p:spPr>
          <a:xfrm>
            <a:off x="4887000" y="1449000"/>
            <a:ext cx="2417040" cy="241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ext Placeholder 1"/>
          <p:cNvSpPr/>
          <p:nvPr/>
        </p:nvSpPr>
        <p:spPr>
          <a:xfrm>
            <a:off x="191880" y="1196280"/>
            <a:ext cx="11813760" cy="550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42000"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4400" spc="-1" strike="noStrike">
                <a:solidFill>
                  <a:srgbClr val="234465"/>
                </a:solidFill>
                <a:latin typeface="Calibri"/>
                <a:ea typeface="DejaVu Sans"/>
              </a:rPr>
              <a:t>Seven </a:t>
            </a:r>
            <a:r>
              <a:rPr b="1" lang="en-US" sz="4400" spc="-1" strike="noStrike">
                <a:solidFill>
                  <a:srgbClr val="ffa000"/>
                </a:solidFill>
                <a:latin typeface="Calibri"/>
                <a:ea typeface="DejaVu Sans"/>
              </a:rPr>
              <a:t>data types </a:t>
            </a:r>
            <a:r>
              <a:rPr b="0" lang="en-US" sz="4400" spc="-1" strike="noStrike">
                <a:solidFill>
                  <a:srgbClr val="234465"/>
                </a:solidFill>
                <a:latin typeface="Calibri"/>
                <a:ea typeface="DejaVu Sans"/>
              </a:rPr>
              <a:t>that are </a:t>
            </a:r>
            <a:r>
              <a:rPr b="1" lang="en-US" sz="4400" spc="-1" strike="noStrike">
                <a:solidFill>
                  <a:srgbClr val="ffa000"/>
                </a:solidFill>
                <a:latin typeface="Calibri"/>
                <a:ea typeface="DejaVu Sans"/>
              </a:rPr>
              <a:t>primitives</a:t>
            </a:r>
            <a:endParaRPr b="0" lang="bg-BG" sz="44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4100" spc="-1" strike="noStrike">
                <a:solidFill>
                  <a:srgbClr val="ffa000"/>
                </a:solidFill>
                <a:latin typeface="Calibri"/>
                <a:ea typeface="DejaVu Sans"/>
              </a:rPr>
              <a:t>String </a:t>
            </a:r>
            <a:r>
              <a:rPr b="1" lang="en-US" sz="4100" spc="-1" strike="noStrike">
                <a:solidFill>
                  <a:srgbClr val="234465"/>
                </a:solidFill>
                <a:latin typeface="Calibri"/>
                <a:ea typeface="DejaVu Sans"/>
              </a:rPr>
              <a:t>-</a:t>
            </a:r>
            <a:r>
              <a:rPr b="1" lang="en-US" sz="41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0" lang="en-US" sz="4100" spc="-1" strike="noStrike">
                <a:solidFill>
                  <a:srgbClr val="234465"/>
                </a:solidFill>
                <a:latin typeface="Calibri"/>
                <a:ea typeface="DejaVu Sans"/>
              </a:rPr>
              <a:t>used to represent textual data</a:t>
            </a:r>
            <a:endParaRPr b="0" lang="bg-BG" sz="41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4100" spc="-1" strike="noStrike">
                <a:solidFill>
                  <a:srgbClr val="ffa000"/>
                </a:solidFill>
                <a:latin typeface="Calibri"/>
                <a:ea typeface="DejaVu Sans"/>
              </a:rPr>
              <a:t>Number </a:t>
            </a:r>
            <a:r>
              <a:rPr b="1" lang="en-US" sz="4100" spc="-1" strike="noStrike">
                <a:solidFill>
                  <a:srgbClr val="234465"/>
                </a:solidFill>
                <a:latin typeface="Calibri"/>
                <a:ea typeface="DejaVu Sans"/>
              </a:rPr>
              <a:t>-</a:t>
            </a:r>
            <a:r>
              <a:rPr b="1" lang="en-US" sz="4100" spc="-1" strike="noStrike">
                <a:solidFill>
                  <a:srgbClr val="ffa000"/>
                </a:solidFill>
                <a:latin typeface="Calibri"/>
                <a:ea typeface="DejaVu Sans"/>
              </a:rPr>
              <a:t>  </a:t>
            </a:r>
            <a:r>
              <a:rPr b="0" lang="en-US" sz="4100" spc="-1" strike="noStrike">
                <a:solidFill>
                  <a:srgbClr val="234465"/>
                </a:solidFill>
                <a:latin typeface="Calibri"/>
                <a:ea typeface="DejaVu Sans"/>
              </a:rPr>
              <a:t>a numeric data type</a:t>
            </a:r>
            <a:endParaRPr b="0" lang="bg-BG" sz="41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4100" spc="-1" strike="noStrike">
                <a:solidFill>
                  <a:srgbClr val="ffa000"/>
                </a:solidFill>
                <a:latin typeface="Calibri"/>
                <a:ea typeface="DejaVu Sans"/>
              </a:rPr>
              <a:t>Boolean </a:t>
            </a:r>
            <a:r>
              <a:rPr b="1" lang="en-US" sz="4100" spc="-1" strike="noStrike">
                <a:solidFill>
                  <a:srgbClr val="234465"/>
                </a:solidFill>
                <a:latin typeface="Calibri"/>
                <a:ea typeface="DejaVu Sans"/>
              </a:rPr>
              <a:t>- </a:t>
            </a:r>
            <a:r>
              <a:rPr b="0" lang="en-US" sz="4100" spc="-1" strike="noStrike">
                <a:solidFill>
                  <a:srgbClr val="234465"/>
                </a:solidFill>
                <a:latin typeface="Calibri"/>
                <a:ea typeface="DejaVu Sans"/>
              </a:rPr>
              <a:t>a logical data type </a:t>
            </a:r>
            <a:endParaRPr b="0" lang="bg-BG" sz="41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4100" spc="-1" strike="noStrike">
                <a:solidFill>
                  <a:srgbClr val="ffa000"/>
                </a:solidFill>
                <a:latin typeface="Calibri"/>
                <a:ea typeface="DejaVu Sans"/>
              </a:rPr>
              <a:t>Undefined </a:t>
            </a:r>
            <a:r>
              <a:rPr b="0" lang="en-US" sz="4100" spc="-1" strike="noStrike">
                <a:solidFill>
                  <a:srgbClr val="234465"/>
                </a:solidFill>
                <a:latin typeface="Calibri"/>
                <a:ea typeface="DejaVu Sans"/>
              </a:rPr>
              <a:t>- automatically assigned to variables </a:t>
            </a:r>
            <a:endParaRPr b="0" lang="bg-BG" sz="41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4100" spc="-1" strike="noStrike">
                <a:solidFill>
                  <a:srgbClr val="ffa000"/>
                </a:solidFill>
                <a:latin typeface="Calibri"/>
                <a:ea typeface="DejaVu Sans"/>
              </a:rPr>
              <a:t>Null </a:t>
            </a:r>
            <a:r>
              <a:rPr b="0" lang="en-US" sz="4100" spc="-1" strike="noStrike">
                <a:solidFill>
                  <a:srgbClr val="234465"/>
                </a:solidFill>
                <a:latin typeface="Calibri"/>
                <a:ea typeface="DejaVu Sans"/>
              </a:rPr>
              <a:t>- represents the </a:t>
            </a:r>
            <a:r>
              <a:rPr b="1" lang="en-US" sz="4100" spc="-1" strike="noStrike">
                <a:solidFill>
                  <a:srgbClr val="ffa000"/>
                </a:solidFill>
                <a:latin typeface="Calibri"/>
                <a:ea typeface="DejaVu Sans"/>
              </a:rPr>
              <a:t>intentional</a:t>
            </a:r>
            <a:r>
              <a:rPr b="0" lang="en-US" sz="41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4100" spc="-1" strike="noStrike">
                <a:solidFill>
                  <a:srgbClr val="ffa000"/>
                </a:solidFill>
                <a:latin typeface="Calibri"/>
                <a:ea typeface="DejaVu Sans"/>
              </a:rPr>
              <a:t>absence</a:t>
            </a:r>
            <a:r>
              <a:rPr b="0" lang="en-US" sz="4100" spc="-1" strike="noStrike">
                <a:solidFill>
                  <a:srgbClr val="234465"/>
                </a:solidFill>
                <a:latin typeface="Calibri"/>
                <a:ea typeface="DejaVu Sans"/>
              </a:rPr>
              <a:t> of any object value</a:t>
            </a:r>
            <a:endParaRPr b="0" lang="bg-BG" sz="41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4100" spc="-1" strike="noStrike">
                <a:solidFill>
                  <a:srgbClr val="ffa000"/>
                </a:solidFill>
                <a:latin typeface="Calibri"/>
                <a:ea typeface="DejaVu Sans"/>
              </a:rPr>
              <a:t>BigInt </a:t>
            </a:r>
            <a:r>
              <a:rPr b="0" lang="en-US" sz="4100" spc="-1" strike="noStrike">
                <a:solidFill>
                  <a:srgbClr val="234465"/>
                </a:solidFill>
                <a:latin typeface="Calibri"/>
                <a:ea typeface="DejaVu Sans"/>
              </a:rPr>
              <a:t>-</a:t>
            </a:r>
            <a:r>
              <a:rPr b="1" lang="en-US" sz="41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0" lang="en-US" sz="4100" spc="-1" strike="noStrike">
                <a:solidFill>
                  <a:srgbClr val="234465"/>
                </a:solidFill>
                <a:latin typeface="Calibri"/>
                <a:ea typeface="DejaVu Sans"/>
              </a:rPr>
              <a:t>represent integers with </a:t>
            </a:r>
            <a:r>
              <a:rPr b="1" lang="en-US" sz="4100" spc="-1" strike="noStrike">
                <a:solidFill>
                  <a:srgbClr val="ffa000"/>
                </a:solidFill>
                <a:latin typeface="Calibri"/>
                <a:ea typeface="DejaVu Sans"/>
              </a:rPr>
              <a:t>arbitrary</a:t>
            </a:r>
            <a:r>
              <a:rPr b="0" lang="en-US" sz="41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4100" spc="-1" strike="noStrike">
                <a:solidFill>
                  <a:srgbClr val="ffa000"/>
                </a:solidFill>
                <a:latin typeface="Calibri"/>
                <a:ea typeface="DejaVu Sans"/>
              </a:rPr>
              <a:t>precision</a:t>
            </a:r>
            <a:endParaRPr b="0" lang="bg-BG" sz="41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4100" spc="-1" strike="noStrike">
                <a:solidFill>
                  <a:srgbClr val="ffa000"/>
                </a:solidFill>
                <a:latin typeface="Calibri"/>
                <a:ea typeface="DejaVu Sans"/>
              </a:rPr>
              <a:t>Symbol </a:t>
            </a:r>
            <a:r>
              <a:rPr b="0" lang="en-US" sz="4100" spc="-1" strike="noStrike">
                <a:solidFill>
                  <a:srgbClr val="234465"/>
                </a:solidFill>
                <a:latin typeface="Calibri"/>
                <a:ea typeface="DejaVu Sans"/>
              </a:rPr>
              <a:t>-</a:t>
            </a:r>
            <a:r>
              <a:rPr b="1" lang="en-US" sz="41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4100" spc="-1" strike="noStrike">
                <a:solidFill>
                  <a:srgbClr val="ffa000"/>
                </a:solidFill>
                <a:latin typeface="Calibri"/>
                <a:ea typeface="DejaVu Sans"/>
              </a:rPr>
              <a:t>unique</a:t>
            </a:r>
            <a:r>
              <a:rPr b="0" lang="en-US" sz="4100" spc="-1" strike="noStrike">
                <a:solidFill>
                  <a:srgbClr val="234465"/>
                </a:solidFill>
                <a:latin typeface="Calibri"/>
                <a:ea typeface="DejaVu Sans"/>
              </a:rPr>
              <a:t> and </a:t>
            </a:r>
            <a:r>
              <a:rPr b="1" lang="en-US" sz="4100" spc="-1" strike="noStrike">
                <a:solidFill>
                  <a:srgbClr val="ffa000"/>
                </a:solidFill>
                <a:latin typeface="Calibri"/>
                <a:ea typeface="DejaVu Sans"/>
              </a:rPr>
              <a:t>immutable</a:t>
            </a:r>
            <a:r>
              <a:rPr b="1" lang="en-US" sz="41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0" lang="en-US" sz="4100" spc="-1" strike="noStrike">
                <a:solidFill>
                  <a:srgbClr val="234465"/>
                </a:solidFill>
                <a:latin typeface="Calibri"/>
                <a:ea typeface="DejaVu Sans"/>
              </a:rPr>
              <a:t>primitive value</a:t>
            </a:r>
            <a:endParaRPr b="0" lang="bg-BG" sz="41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4400" spc="-1" strike="noStrike">
                <a:solidFill>
                  <a:srgbClr val="ffa000"/>
                </a:solidFill>
                <a:latin typeface="Calibri"/>
                <a:ea typeface="DejaVu Sans"/>
              </a:rPr>
              <a:t>Reference types – Object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632" name="Title 2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Data Types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633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5FE43A9-4287-42AA-8279-2CD00DDAB884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13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Text Placeholder 1"/>
          <p:cNvSpPr/>
          <p:nvPr/>
        </p:nvSpPr>
        <p:spPr>
          <a:xfrm>
            <a:off x="190440" y="1196280"/>
            <a:ext cx="11817000" cy="55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An</a:t>
            </a:r>
            <a:r>
              <a:rPr b="1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 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identifier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 is a sequence of characters in the code that </a:t>
            </a:r>
            <a:br/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identifies a 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variable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, 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function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, or 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property </a:t>
            </a:r>
            <a:endParaRPr b="0" lang="bg-BG" sz="28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In JavaScript, identifiers are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case-sensitive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and can contain </a:t>
            </a:r>
            <a:br/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Unicode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letters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,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$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,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_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, and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digits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(0-9), but may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not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start with a digit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35" name="Title 2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Identifiers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636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56C69C4-A1E3-4F70-AF20-1FEF9BE2078E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14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637" name="Текстово поле 10"/>
          <p:cNvSpPr/>
          <p:nvPr/>
        </p:nvSpPr>
        <p:spPr>
          <a:xfrm>
            <a:off x="1511280" y="3969000"/>
            <a:ext cx="8919720" cy="551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let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 _name 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= "John";</a:t>
            </a:r>
            <a:endParaRPr b="0" lang="bg-BG" sz="2200" spc="-1" strike="noStrike">
              <a:latin typeface="Arial"/>
            </a:endParaRPr>
          </a:p>
        </p:txBody>
      </p:sp>
      <p:sp>
        <p:nvSpPr>
          <p:cNvPr id="638" name="Текстово поле 10"/>
          <p:cNvSpPr/>
          <p:nvPr/>
        </p:nvSpPr>
        <p:spPr>
          <a:xfrm>
            <a:off x="1511280" y="6057720"/>
            <a:ext cx="8919720" cy="551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let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9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= 'nine';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//SyntaxError: Unexpected number</a:t>
            </a:r>
            <a:endParaRPr b="0" lang="bg-BG" sz="2200" spc="-1" strike="noStrike">
              <a:latin typeface="Arial"/>
            </a:endParaRPr>
          </a:p>
        </p:txBody>
      </p:sp>
      <p:sp>
        <p:nvSpPr>
          <p:cNvPr id="639" name="Текстово поле 10"/>
          <p:cNvSpPr/>
          <p:nvPr/>
        </p:nvSpPr>
        <p:spPr>
          <a:xfrm>
            <a:off x="1511280" y="4644000"/>
            <a:ext cx="8919720" cy="12214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$sum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(x, y) {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return x + y;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bg-BG" sz="22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ext Placeholder 1"/>
          <p:cNvSpPr/>
          <p:nvPr/>
        </p:nvSpPr>
        <p:spPr>
          <a:xfrm>
            <a:off x="2057400" y="954720"/>
            <a:ext cx="9925920" cy="52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60360" indent="-3592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Used to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store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 data values</a:t>
            </a:r>
            <a:endParaRPr b="0" lang="bg-BG" sz="2600" spc="-1" strike="noStrike">
              <a:latin typeface="Arial"/>
            </a:endParaRPr>
          </a:p>
          <a:p>
            <a:pPr marL="360360" indent="-3592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Variables that are assigned a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non-primitive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 value are </a:t>
            </a:r>
            <a:br/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given a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reference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 to that value</a:t>
            </a:r>
            <a:endParaRPr b="0" lang="bg-BG" sz="2600" spc="-1" strike="noStrike">
              <a:latin typeface="Arial"/>
            </a:endParaRPr>
          </a:p>
          <a:p>
            <a:pPr marL="360360" indent="-3592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Undefined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 - a variable that has been declared with a keyword, but not given a value</a:t>
            </a:r>
            <a:endParaRPr b="0" lang="bg-BG" sz="2600" spc="-1" strike="noStrike">
              <a:latin typeface="Arial"/>
            </a:endParaRPr>
          </a:p>
          <a:p>
            <a:pPr marL="442800"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bg-BG" sz="2600" spc="-1" strike="noStrike">
              <a:latin typeface="Arial"/>
            </a:endParaRPr>
          </a:p>
          <a:p>
            <a:pPr marL="442800"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bg-BG" sz="2600" spc="-1" strike="noStrike">
              <a:latin typeface="Arial"/>
            </a:endParaRPr>
          </a:p>
          <a:p>
            <a:pPr marL="360360" indent="-359280"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Undeclared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 - a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variable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 that hasn't been declared at all 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641" name="Titl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Variable Values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642" name="Текстово поле 10"/>
          <p:cNvSpPr/>
          <p:nvPr/>
        </p:nvSpPr>
        <p:spPr>
          <a:xfrm>
            <a:off x="2520000" y="3073680"/>
            <a:ext cx="8919720" cy="886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let a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console.log(a)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//undefined</a:t>
            </a:r>
            <a:endParaRPr b="0" lang="bg-BG" sz="2200" spc="-1" strike="noStrike">
              <a:latin typeface="Arial"/>
            </a:endParaRPr>
          </a:p>
        </p:txBody>
      </p:sp>
      <p:sp>
        <p:nvSpPr>
          <p:cNvPr id="643" name="Текстово поле 10"/>
          <p:cNvSpPr/>
          <p:nvPr/>
        </p:nvSpPr>
        <p:spPr>
          <a:xfrm>
            <a:off x="2599920" y="5040000"/>
            <a:ext cx="8919720" cy="886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undeclaredVariable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);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//ReferenceError: undeclaredVariable is not defined</a:t>
            </a:r>
            <a:endParaRPr b="0" lang="bg-BG" sz="2200" spc="-1" strike="noStrike">
              <a:latin typeface="Arial"/>
            </a:endParaRPr>
          </a:p>
        </p:txBody>
      </p:sp>
      <p:sp>
        <p:nvSpPr>
          <p:cNvPr id="644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E0E6442-550E-4364-A60F-98A83685F454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14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Text Placeholder 1"/>
          <p:cNvSpPr/>
          <p:nvPr/>
        </p:nvSpPr>
        <p:spPr>
          <a:xfrm>
            <a:off x="2009520" y="954720"/>
            <a:ext cx="9925920" cy="584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60360" indent="-359280"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  <a:ea typeface="DejaVu Sans"/>
              </a:rPr>
              <a:t>let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,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  <a:ea typeface="DejaVu Sans"/>
              </a:rPr>
              <a:t>const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and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  <a:ea typeface="DejaVu Sans"/>
              </a:rPr>
              <a:t>var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are used to declare variables</a:t>
            </a:r>
            <a:endParaRPr b="0" lang="bg-BG" sz="2800" spc="-1" strike="noStrike">
              <a:latin typeface="Arial"/>
            </a:endParaRPr>
          </a:p>
          <a:p>
            <a:pPr lvl="1" marL="803160" indent="-359280"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let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 - allows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reassignment</a:t>
            </a:r>
            <a:endParaRPr b="0" lang="bg-BG" sz="2600" spc="-1" strike="noStrike">
              <a:latin typeface="Arial"/>
            </a:endParaRPr>
          </a:p>
          <a:p>
            <a:pPr marL="609120"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bg-BG" sz="2600" spc="-1" strike="noStrike">
              <a:latin typeface="Arial"/>
            </a:endParaRPr>
          </a:p>
          <a:p>
            <a:pPr marL="609120"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bg-BG" sz="2600" spc="-1" strike="noStrike">
              <a:latin typeface="Arial"/>
            </a:endParaRPr>
          </a:p>
          <a:p>
            <a:pPr lvl="1" marL="803160" indent="-359280"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const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 - once assigned it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cannot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 be modified</a:t>
            </a:r>
            <a:endParaRPr b="0" lang="bg-BG" sz="2600" spc="-1" strike="noStrike">
              <a:latin typeface="Arial"/>
            </a:endParaRPr>
          </a:p>
          <a:p>
            <a:pPr marL="609120"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bg-BG" sz="2600" spc="-1" strike="noStrike">
              <a:latin typeface="Arial"/>
            </a:endParaRPr>
          </a:p>
          <a:p>
            <a:pPr marL="609120"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bg-BG" sz="2600" spc="-1" strike="noStrike">
              <a:latin typeface="Arial"/>
            </a:endParaRPr>
          </a:p>
          <a:p>
            <a:pPr lvl="1" marL="803160" indent="-359280"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var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 - defines a variable in the function scope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regardless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 of block scope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646" name="Titl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Variable Values (2)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647" name="Текстово поле 10"/>
          <p:cNvSpPr/>
          <p:nvPr/>
        </p:nvSpPr>
        <p:spPr>
          <a:xfrm>
            <a:off x="2820600" y="1752840"/>
            <a:ext cx="5639400" cy="94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let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name = "George";    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name = "Maria";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48" name="Текстово поле 10"/>
          <p:cNvSpPr/>
          <p:nvPr/>
        </p:nvSpPr>
        <p:spPr>
          <a:xfrm>
            <a:off x="2640600" y="2832840"/>
            <a:ext cx="5639400" cy="94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const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name = "George";  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name = "Maria";  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 TypeError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49" name="Текстово поле 10"/>
          <p:cNvSpPr/>
          <p:nvPr/>
        </p:nvSpPr>
        <p:spPr>
          <a:xfrm>
            <a:off x="2880000" y="5040000"/>
            <a:ext cx="5639400" cy="94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var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name = "George";    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name = "Maria";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50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EB852B5-F704-493A-8640-CF5CAFEF6343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14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lide Number Placeholder 1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152F7BB-410B-44B8-8B5B-034B755D6908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14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652" name="Text Placeholder 5"/>
          <p:cNvSpPr/>
          <p:nvPr/>
        </p:nvSpPr>
        <p:spPr>
          <a:xfrm>
            <a:off x="1914840" y="1121040"/>
            <a:ext cx="10079280" cy="554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You will see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  <a:ea typeface="DejaVu Sans"/>
              </a:rPr>
              <a:t>var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used in old examples</a:t>
            </a:r>
            <a:endParaRPr b="0" lang="bg-BG" sz="34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Using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  <a:ea typeface="DejaVu Sans"/>
              </a:rPr>
              <a:t>var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to declare variables is 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legacy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technique</a:t>
            </a:r>
            <a:endParaRPr b="0" lang="bg-BG" sz="34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Since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ES2015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keywords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  <a:ea typeface="DejaVu Sans"/>
              </a:rPr>
              <a:t>let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and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  <a:ea typeface="DejaVu Sans"/>
              </a:rPr>
              <a:t>const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are available</a:t>
            </a:r>
            <a:endParaRPr b="0" lang="bg-BG" sz="34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onsolas"/>
                <a:ea typeface="DejaVu Sans"/>
              </a:rPr>
              <a:t>var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introduces function scope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hoisting</a:t>
            </a:r>
            <a:endParaRPr b="0" lang="bg-BG" sz="34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Will be discussed later in the lesson</a:t>
            </a:r>
            <a:endParaRPr b="0" lang="bg-BG" sz="32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There is no good reason to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ever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use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  <a:ea typeface="DejaVu Sans"/>
              </a:rPr>
              <a:t>var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!</a:t>
            </a:r>
            <a:endParaRPr b="0" lang="bg-BG" sz="3400" spc="-1" strike="noStrike">
              <a:latin typeface="Arial"/>
            </a:endParaRPr>
          </a:p>
        </p:txBody>
      </p:sp>
      <p:sp>
        <p:nvSpPr>
          <p:cNvPr id="653" name="Title 4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Legacy Variable Declaration</a:t>
            </a:r>
            <a:endParaRPr b="0" lang="bg-BG" sz="4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79" dur="indefinite" restart="never" nodeType="tmRoot">
          <p:childTnLst>
            <p:seq>
              <p:cTn id="180" dur="indefinite" nodeType="mainSeq">
                <p:childTnLst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lide Number Placeholder 1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6CBD234-0EA3-4465-A558-334831A517E0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14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655" name="Text Placeholder 2"/>
          <p:cNvSpPr/>
          <p:nvPr/>
        </p:nvSpPr>
        <p:spPr>
          <a:xfrm>
            <a:off x="2139840" y="1121040"/>
            <a:ext cx="9854280" cy="554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Global scope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– Any variable that’s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NOT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inside any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function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or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block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(a pair of curly braces);</a:t>
            </a:r>
            <a:endParaRPr b="0" lang="bg-BG" sz="34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Functional scope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– Variable declared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 inside a function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is inside the local scope;</a:t>
            </a:r>
            <a:endParaRPr b="0" lang="bg-BG" sz="34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Block scope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–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let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and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 const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declares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block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scoped variables</a:t>
            </a:r>
            <a:endParaRPr b="0" lang="bg-BG" sz="3400" spc="-1" strike="noStrike">
              <a:latin typeface="Arial"/>
            </a:endParaRPr>
          </a:p>
        </p:txBody>
      </p:sp>
      <p:sp>
        <p:nvSpPr>
          <p:cNvPr id="656" name="Title 3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Variable Scopes</a:t>
            </a:r>
            <a:endParaRPr b="0" lang="bg-BG" sz="4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03" dur="indefinite" restart="never" nodeType="tmRoot">
          <p:childTnLst>
            <p:seq>
              <p:cTn id="204" dur="indefinite" nodeType="mainSeq">
                <p:childTnLst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Text Placeholder 1"/>
          <p:cNvSpPr/>
          <p:nvPr/>
        </p:nvSpPr>
        <p:spPr>
          <a:xfrm>
            <a:off x="2180880" y="1108800"/>
            <a:ext cx="9673920" cy="554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Variables in JavaScript are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not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 directly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associated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 with any particular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value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type</a:t>
            </a:r>
            <a:endParaRPr b="0" lang="bg-BG" sz="32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Any variable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can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 be assigned (and re-assigned) values of all types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32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bg-BG" sz="32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NOTE: The use of dynamic typing is considered a bad practice!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bg-BG" sz="3200" spc="-1" strike="noStrike">
              <a:latin typeface="Arial"/>
            </a:endParaRPr>
          </a:p>
        </p:txBody>
      </p:sp>
      <p:sp>
        <p:nvSpPr>
          <p:cNvPr id="658" name="Titl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Dynamic Typing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659" name="Текстово поле 10"/>
          <p:cNvSpPr/>
          <p:nvPr/>
        </p:nvSpPr>
        <p:spPr>
          <a:xfrm>
            <a:off x="2666880" y="3420000"/>
            <a:ext cx="8076240" cy="131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 foo = 42;    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 foo is now a number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foo = 'bar';   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 foo is now a string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foo = true;    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 foo is now a boolean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60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3E0EC43-C51F-43E8-A327-CE2853300958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19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24BD42F-35B4-4216-99C4-17A5B5B41C78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590" name="Slide Body"/>
          <p:cNvSpPr/>
          <p:nvPr/>
        </p:nvSpPr>
        <p:spPr>
          <a:xfrm>
            <a:off x="196920" y="1371600"/>
            <a:ext cx="9048240" cy="520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514080" indent="-513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Introduction to JavaScript</a:t>
            </a:r>
            <a:endParaRPr b="0" lang="bg-BG" sz="3400" spc="-1" strike="noStrike">
              <a:latin typeface="Arial"/>
            </a:endParaRPr>
          </a:p>
          <a:p>
            <a:pPr marL="514080" indent="-513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Data Types and Variables</a:t>
            </a:r>
            <a:endParaRPr b="0" lang="bg-BG" sz="3400" spc="-1" strike="noStrike">
              <a:latin typeface="Arial"/>
            </a:endParaRPr>
          </a:p>
          <a:p>
            <a:pPr marL="514080" indent="-513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Operators and Statements</a:t>
            </a:r>
            <a:endParaRPr b="0" lang="bg-BG" sz="3400" spc="-1" strike="noStrike">
              <a:latin typeface="Arial"/>
            </a:endParaRPr>
          </a:p>
          <a:p>
            <a:pPr marL="514080" indent="-513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Debugging Techniques</a:t>
            </a:r>
            <a:endParaRPr b="0" lang="bg-BG" sz="3400" spc="-1" strike="noStrike">
              <a:latin typeface="Arial"/>
            </a:endParaRPr>
          </a:p>
          <a:p>
            <a:pPr marL="514080" indent="-513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Functions &amp; Hoisting</a:t>
            </a:r>
            <a:endParaRPr b="0" lang="bg-BG" sz="3400" spc="-1" strike="noStrike">
              <a:latin typeface="Arial"/>
            </a:endParaRPr>
          </a:p>
        </p:txBody>
      </p:sp>
      <p:sp>
        <p:nvSpPr>
          <p:cNvPr id="591" name="Slide Title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Table of Contents</a:t>
            </a:r>
            <a:endParaRPr b="0" lang="bg-BG" sz="4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Picture 5" descr=""/>
          <p:cNvPicPr/>
          <p:nvPr/>
        </p:nvPicPr>
        <p:blipFill>
          <a:blip r:embed="rId1"/>
          <a:stretch/>
        </p:blipFill>
        <p:spPr>
          <a:xfrm>
            <a:off x="4876920" y="1447920"/>
            <a:ext cx="2436840" cy="2436840"/>
          </a:xfrm>
          <a:prstGeom prst="rect">
            <a:avLst/>
          </a:prstGeom>
          <a:ln w="0">
            <a:noFill/>
          </a:ln>
        </p:spPr>
      </p:pic>
      <p:sp>
        <p:nvSpPr>
          <p:cNvPr id="662" name="Title 1"/>
          <p:cNvSpPr/>
          <p:nvPr/>
        </p:nvSpPr>
        <p:spPr>
          <a:xfrm>
            <a:off x="615240" y="4704840"/>
            <a:ext cx="1096056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  <a:ea typeface="DejaVu Sans"/>
              </a:rPr>
              <a:t>Functions</a:t>
            </a:r>
            <a:endParaRPr b="0" lang="bg-BG" sz="5400" spc="-1" strike="noStrike">
              <a:latin typeface="Arial"/>
            </a:endParaRPr>
          </a:p>
        </p:txBody>
      </p:sp>
      <p:sp>
        <p:nvSpPr>
          <p:cNvPr id="663" name="Subtitle 2"/>
          <p:cNvSpPr/>
          <p:nvPr/>
        </p:nvSpPr>
        <p:spPr>
          <a:xfrm>
            <a:off x="615240" y="5585760"/>
            <a:ext cx="1096056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Declaring and Invoking</a:t>
            </a:r>
            <a:endParaRPr b="0" lang="bg-BG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 Placeholder 1"/>
          <p:cNvSpPr/>
          <p:nvPr/>
        </p:nvSpPr>
        <p:spPr>
          <a:xfrm>
            <a:off x="2045880" y="1096920"/>
            <a:ext cx="9583920" cy="554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60360" indent="-3592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Function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 - named list of instructions (statements and expressions)</a:t>
            </a:r>
            <a:endParaRPr b="0" lang="bg-BG" sz="2600" spc="-1" strike="noStrike">
              <a:latin typeface="Arial"/>
            </a:endParaRPr>
          </a:p>
          <a:p>
            <a:pPr marL="360360" indent="-3592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Can take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parameters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 and return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result</a:t>
            </a:r>
            <a:endParaRPr b="0" lang="bg-BG" sz="2600" spc="-1" strike="noStrike">
              <a:latin typeface="Arial"/>
            </a:endParaRPr>
          </a:p>
          <a:p>
            <a:pPr lvl="1" marL="803160" indent="-3592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Function names and parameters use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camel case</a:t>
            </a:r>
            <a:endParaRPr b="0" lang="bg-BG" sz="2600" spc="-1" strike="noStrike">
              <a:latin typeface="Arial"/>
            </a:endParaRPr>
          </a:p>
          <a:p>
            <a:pPr lvl="1" marL="803160" indent="-3592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The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{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 stays at the same line</a:t>
            </a:r>
            <a:endParaRPr b="0" lang="bg-BG" sz="2600" spc="-1" strike="noStrike">
              <a:latin typeface="Arial"/>
            </a:endParaRPr>
          </a:p>
          <a:p>
            <a:pPr marL="609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bg-BG" sz="2600" spc="-1" strike="noStrike">
              <a:latin typeface="Arial"/>
            </a:endParaRPr>
          </a:p>
          <a:p>
            <a:pPr marL="609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bg-BG" sz="2600" spc="-1" strike="noStrike">
              <a:latin typeface="Arial"/>
            </a:endParaRPr>
          </a:p>
          <a:p>
            <a:pPr lvl="1" marL="803160" indent="-3592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Invoke 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the function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665" name="Title 2"/>
          <p:cNvSpPr/>
          <p:nvPr/>
        </p:nvSpPr>
        <p:spPr>
          <a:xfrm>
            <a:off x="1280880" y="15012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Functions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666" name="Text Placeholder 5"/>
          <p:cNvSpPr/>
          <p:nvPr/>
        </p:nvSpPr>
        <p:spPr>
          <a:xfrm>
            <a:off x="2743920" y="3638160"/>
            <a:ext cx="6255720" cy="12214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function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 printStars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(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count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)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 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console.log("*".repeat(count));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endParaRPr b="0" lang="bg-BG" sz="2200" spc="-1" strike="noStrike">
              <a:latin typeface="Arial"/>
            </a:endParaRPr>
          </a:p>
        </p:txBody>
      </p:sp>
      <p:sp>
        <p:nvSpPr>
          <p:cNvPr id="667" name="Text Placeholder 5"/>
          <p:cNvSpPr/>
          <p:nvPr/>
        </p:nvSpPr>
        <p:spPr>
          <a:xfrm>
            <a:off x="2700000" y="5474520"/>
            <a:ext cx="3035160" cy="581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printStars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(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10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68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2C8F0FB-90F1-4414-9F4C-1A6215D22E27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5" dur="indefinite" restart="never" nodeType="tmRoot">
          <p:childTnLst>
            <p:seq>
              <p:cTn id="226" dur="indefinite" nodeType="mainSeq">
                <p:childTnLst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Text Placeholder 1"/>
          <p:cNvSpPr/>
          <p:nvPr/>
        </p:nvSpPr>
        <p:spPr>
          <a:xfrm>
            <a:off x="2060640" y="1108800"/>
            <a:ext cx="10128240" cy="554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Function declaration</a:t>
            </a:r>
            <a:endParaRPr b="0" lang="bg-BG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</a:pPr>
            <a:endParaRPr b="0" lang="bg-BG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</a:pPr>
            <a:endParaRPr b="0" lang="bg-BG" sz="34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Function expression</a:t>
            </a:r>
            <a:endParaRPr b="0" lang="bg-BG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</a:pPr>
            <a:endParaRPr b="0" lang="bg-BG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</a:pPr>
            <a:endParaRPr b="0" lang="bg-BG" sz="34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Arrow functions</a:t>
            </a:r>
            <a:endParaRPr b="0" lang="bg-BG" sz="3400" spc="-1" strike="noStrike">
              <a:latin typeface="Arial"/>
            </a:endParaRPr>
          </a:p>
        </p:txBody>
      </p:sp>
      <p:sp>
        <p:nvSpPr>
          <p:cNvPr id="670" name="Titl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Declaring Functions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671" name="Text Placeholder 5"/>
          <p:cNvSpPr/>
          <p:nvPr/>
        </p:nvSpPr>
        <p:spPr>
          <a:xfrm>
            <a:off x="2526840" y="1682280"/>
            <a:ext cx="6164280" cy="13129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function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walk()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console.log("walking");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72" name="Text Placeholder 5"/>
          <p:cNvSpPr/>
          <p:nvPr/>
        </p:nvSpPr>
        <p:spPr>
          <a:xfrm>
            <a:off x="2532240" y="3577680"/>
            <a:ext cx="6164280" cy="13129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const walk = function () 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console.log("walking");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73" name="Text Placeholder 5"/>
          <p:cNvSpPr/>
          <p:nvPr/>
        </p:nvSpPr>
        <p:spPr>
          <a:xfrm>
            <a:off x="2548800" y="5409720"/>
            <a:ext cx="6164280" cy="13129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const walk = () =&gt; 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console.log("walking");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74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5D9613F-1BC5-4CCA-8DB9-0DB95C4A12CF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55" dur="indefinite" restart="never" nodeType="tmRoot">
          <p:childTnLst>
            <p:seq>
              <p:cTn id="256" dur="indefinite" nodeType="mainSeq">
                <p:childTnLst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Text Placeholder 1"/>
          <p:cNvSpPr/>
          <p:nvPr/>
        </p:nvSpPr>
        <p:spPr>
          <a:xfrm>
            <a:off x="2051280" y="951480"/>
            <a:ext cx="10128240" cy="554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You can receive parameters with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no value</a:t>
            </a:r>
            <a:endParaRPr b="0" lang="bg-BG" sz="28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The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unused parameters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are ignored</a:t>
            </a:r>
            <a:endParaRPr b="0" lang="bg-BG" sz="28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168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Functions can yield a value with the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return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operator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2800" spc="-1" strike="noStrike">
              <a:latin typeface="Arial"/>
            </a:endParaRPr>
          </a:p>
        </p:txBody>
      </p:sp>
      <p:sp>
        <p:nvSpPr>
          <p:cNvPr id="676" name="Titl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Parameters and Returned Value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677" name="Text Placeholder 5"/>
          <p:cNvSpPr/>
          <p:nvPr/>
        </p:nvSpPr>
        <p:spPr>
          <a:xfrm>
            <a:off x="2520000" y="2160000"/>
            <a:ext cx="4363920" cy="18619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 foo(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a,b,c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){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  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console.log(a);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  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console.log(b);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  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console.log(c); </a:t>
            </a:r>
            <a:r>
              <a:rPr b="1" i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//undefined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foo(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1,2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678" name="Text Placeholder 5"/>
          <p:cNvSpPr/>
          <p:nvPr/>
        </p:nvSpPr>
        <p:spPr>
          <a:xfrm>
            <a:off x="7020000" y="2160000"/>
            <a:ext cx="4363920" cy="18619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 foo(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a,b,c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){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  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console.log(a);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  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console.log(b);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  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console.log(c);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foo(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1,2,3,6,7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679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2873400-3A36-4B5B-85C9-9F1DDCA9CF07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680" name="Text Placeholder 5"/>
          <p:cNvSpPr/>
          <p:nvPr/>
        </p:nvSpPr>
        <p:spPr>
          <a:xfrm>
            <a:off x="2585880" y="4860000"/>
            <a:ext cx="5083920" cy="1435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 identity(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param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){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return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param;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console.log(identity(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5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))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// 5</a:t>
            </a:r>
            <a:endParaRPr b="0" lang="bg-BG" sz="2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69" dur="indefinite" restart="never" nodeType="tmRoot">
          <p:childTnLst>
            <p:seq>
              <p:cTn id="270" dur="indefinite" nodeType="mainSeq">
                <p:childTnLst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Text Placeholder 1"/>
          <p:cNvSpPr/>
          <p:nvPr/>
        </p:nvSpPr>
        <p:spPr>
          <a:xfrm>
            <a:off x="1828800" y="1121040"/>
            <a:ext cx="10163880" cy="52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91000"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Any object may have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methods</a:t>
            </a:r>
            <a:endParaRPr b="0" lang="bg-BG" sz="32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Functions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that operate from the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context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of the object</a:t>
            </a:r>
            <a:endParaRPr b="0" lang="bg-BG" sz="28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Accessed as a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property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using the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dot-notation</a:t>
            </a:r>
            <a:endParaRPr b="0" lang="bg-BG" sz="28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126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JavaScript has a large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standard library</a:t>
            </a:r>
            <a:endParaRPr b="0" lang="bg-BG" sz="32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  <a:ea typeface="DejaVu Sans"/>
              </a:rPr>
              <a:t>Math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,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  <a:ea typeface="DejaVu Sans"/>
              </a:rPr>
              <a:t>Number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,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  <a:ea typeface="DejaVu Sans"/>
              </a:rPr>
              <a:t>Date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,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  <a:ea typeface="DejaVu Sans"/>
              </a:rPr>
              <a:t>RegExp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,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  <a:ea typeface="DejaVu Sans"/>
              </a:rPr>
              <a:t>JSON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and more</a:t>
            </a:r>
            <a:endParaRPr b="0" lang="bg-BG" sz="28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For more information,  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82" name="Titl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Object Methods and Standard Library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683" name="Text Placeholder 5"/>
          <p:cNvSpPr/>
          <p:nvPr/>
        </p:nvSpPr>
        <p:spPr>
          <a:xfrm>
            <a:off x="2765880" y="3369240"/>
            <a:ext cx="6861960" cy="1130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let myString = 'Hello, JavaScript!';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console.log(myString.toLowerCase());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// hello, javascript!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684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93BA7A3-2209-450F-9079-7CCA4048644B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24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9" dur="indefinite" restart="never" nodeType="tmRoot">
          <p:childTnLst>
            <p:seq>
              <p:cTn id="290" dur="indefinite" nodeType="mainSeq">
                <p:childTnLst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lide Number Placeholder 1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D864456-2253-454D-B160-22F72EFE9A8E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24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686" name="Text Placeholder 2"/>
          <p:cNvSpPr/>
          <p:nvPr/>
        </p:nvSpPr>
        <p:spPr>
          <a:xfrm>
            <a:off x="190440" y="1196280"/>
            <a:ext cx="11817000" cy="55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A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string argument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is passed to your function</a:t>
            </a:r>
            <a:endParaRPr b="0" lang="bg-BG" sz="32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Print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 on separate lines:</a:t>
            </a:r>
            <a:endParaRPr b="0" lang="bg-BG" sz="32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The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length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of the input parameter (number of characters)</a:t>
            </a:r>
            <a:endParaRPr b="0" lang="bg-BG" sz="28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The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unchanged parameter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itself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87" name="Title 3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Problem: Echo Function</a:t>
            </a:r>
            <a:endParaRPr b="0" lang="bg-BG" sz="4000" spc="-1" strike="noStrike">
              <a:latin typeface="Arial"/>
            </a:endParaRPr>
          </a:p>
        </p:txBody>
      </p:sp>
      <p:grpSp>
        <p:nvGrpSpPr>
          <p:cNvPr id="688" name="Group 9"/>
          <p:cNvGrpSpPr/>
          <p:nvPr/>
        </p:nvGrpSpPr>
        <p:grpSpPr>
          <a:xfrm>
            <a:off x="1720440" y="3989880"/>
            <a:ext cx="8750160" cy="1422000"/>
            <a:chOff x="1720440" y="3989880"/>
            <a:chExt cx="8750160" cy="1422000"/>
          </a:xfrm>
        </p:grpSpPr>
        <p:sp>
          <p:nvSpPr>
            <p:cNvPr id="689" name="Right Arrow 4"/>
            <p:cNvSpPr/>
            <p:nvPr/>
          </p:nvSpPr>
          <p:spPr>
            <a:xfrm>
              <a:off x="5914800" y="4303440"/>
              <a:ext cx="608400" cy="379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rgbClr val="1a334c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90" name="TextBox 7"/>
            <p:cNvSpPr/>
            <p:nvPr/>
          </p:nvSpPr>
          <p:spPr>
            <a:xfrm>
              <a:off x="1720440" y="4193280"/>
              <a:ext cx="3782520" cy="101988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rgbClr val="1a334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'Hello, JavaScript!'</a:t>
              </a:r>
              <a:endParaRPr b="0" lang="bg-BG" sz="2400" spc="-1" strike="noStrike">
                <a:latin typeface="Arial"/>
              </a:endParaRPr>
            </a:p>
          </p:txBody>
        </p:sp>
        <p:sp>
          <p:nvSpPr>
            <p:cNvPr id="691" name="TextBox 8"/>
            <p:cNvSpPr/>
            <p:nvPr/>
          </p:nvSpPr>
          <p:spPr>
            <a:xfrm>
              <a:off x="6935400" y="3989880"/>
              <a:ext cx="3535200" cy="14220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rgbClr val="1a334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>
                <a:lnSpc>
                  <a:spcPct val="11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18</a:t>
              </a:r>
              <a:endParaRPr b="0" lang="bg-BG" sz="2400" spc="-1" strike="noStrike">
                <a:latin typeface="Arial"/>
              </a:endParaRPr>
            </a:p>
            <a:p>
              <a:pPr>
                <a:lnSpc>
                  <a:spcPct val="11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Hello, JavaScript!</a:t>
              </a:r>
              <a:endParaRPr b="0" lang="bg-BG" sz="2400" spc="-1" strike="noStrike">
                <a:latin typeface="Arial"/>
              </a:endParaRPr>
            </a:p>
          </p:txBody>
        </p:sp>
      </p:grpSp>
      <p:grpSp>
        <p:nvGrpSpPr>
          <p:cNvPr id="692" name="Group 10"/>
          <p:cNvGrpSpPr/>
          <p:nvPr/>
        </p:nvGrpSpPr>
        <p:grpSpPr>
          <a:xfrm>
            <a:off x="1720440" y="5271120"/>
            <a:ext cx="8750160" cy="1019880"/>
            <a:chOff x="1720440" y="5271120"/>
            <a:chExt cx="8750160" cy="1019880"/>
          </a:xfrm>
        </p:grpSpPr>
        <p:sp>
          <p:nvSpPr>
            <p:cNvPr id="693" name="Right Arrow 4"/>
            <p:cNvSpPr/>
            <p:nvPr/>
          </p:nvSpPr>
          <p:spPr>
            <a:xfrm>
              <a:off x="5914800" y="5584680"/>
              <a:ext cx="608400" cy="379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rgbClr val="1a334c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94" name="TextBox 12"/>
            <p:cNvSpPr/>
            <p:nvPr/>
          </p:nvSpPr>
          <p:spPr>
            <a:xfrm>
              <a:off x="1720440" y="5474160"/>
              <a:ext cx="3782520" cy="6177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rgbClr val="1a334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'strings are easy'</a:t>
              </a:r>
              <a:endParaRPr b="0" lang="bg-BG" sz="2400" spc="-1" strike="noStrike">
                <a:latin typeface="Arial"/>
              </a:endParaRPr>
            </a:p>
          </p:txBody>
        </p:sp>
        <p:sp>
          <p:nvSpPr>
            <p:cNvPr id="695" name="TextBox 13"/>
            <p:cNvSpPr/>
            <p:nvPr/>
          </p:nvSpPr>
          <p:spPr>
            <a:xfrm>
              <a:off x="6935400" y="5271120"/>
              <a:ext cx="3535200" cy="101988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rgbClr val="1a334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>
                <a:lnSpc>
                  <a:spcPct val="11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16</a:t>
              </a:r>
              <a:endParaRPr b="0" lang="bg-BG" sz="2400" spc="-1" strike="noStrike">
                <a:latin typeface="Arial"/>
              </a:endParaRPr>
            </a:p>
            <a:p>
              <a:pPr>
                <a:lnSpc>
                  <a:spcPct val="11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strings are easy</a:t>
              </a:r>
              <a:endParaRPr b="0" lang="bg-BG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lide Number Placeholder 1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8278306-6D39-488B-A469-EC2E33B6F86E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25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697" name="Title 3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Solution: Echo Function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698" name="Text Placeholder 5"/>
          <p:cNvSpPr/>
          <p:nvPr/>
        </p:nvSpPr>
        <p:spPr>
          <a:xfrm>
            <a:off x="1438560" y="1795320"/>
            <a:ext cx="9313920" cy="2196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echo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(inputAsString) 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stringLength = inputAsString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.length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console.log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(stringLength);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console.log(inputAsString);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99" name="Text Placeholder 5"/>
          <p:cNvSpPr/>
          <p:nvPr/>
        </p:nvSpPr>
        <p:spPr>
          <a:xfrm>
            <a:off x="1438560" y="4623120"/>
            <a:ext cx="9313920" cy="13129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echo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('Hello, JavaScript!');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18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Hello, JavaScript!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09" dur="indefinite" restart="never" nodeType="tmRoot">
          <p:childTnLst>
            <p:seq>
              <p:cTn id="310" dur="indefinite" nodeType="mainSeq">
                <p:childTnLst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Text Placeholder 1"/>
          <p:cNvSpPr/>
          <p:nvPr/>
        </p:nvSpPr>
        <p:spPr>
          <a:xfrm>
            <a:off x="1828800" y="1121040"/>
            <a:ext cx="10163880" cy="52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Functions can have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default parameter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values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bg-BG" sz="2800" spc="-1" strike="noStrike">
              <a:latin typeface="Arial"/>
            </a:endParaRPr>
          </a:p>
        </p:txBody>
      </p:sp>
      <p:sp>
        <p:nvSpPr>
          <p:cNvPr id="701" name="Titl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Default Function Parameter Values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702" name="Text Placeholder 5"/>
          <p:cNvSpPr/>
          <p:nvPr/>
        </p:nvSpPr>
        <p:spPr>
          <a:xfrm>
            <a:off x="2517840" y="2051280"/>
            <a:ext cx="6861960" cy="13129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 printStars(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count = 5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 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console.log("*".repeat(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count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703" name="Text Placeholder 5"/>
          <p:cNvSpPr/>
          <p:nvPr/>
        </p:nvSpPr>
        <p:spPr>
          <a:xfrm>
            <a:off x="2513880" y="3562560"/>
            <a:ext cx="6861960" cy="581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printStars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 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 *****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704" name="Text Placeholder 5"/>
          <p:cNvSpPr/>
          <p:nvPr/>
        </p:nvSpPr>
        <p:spPr>
          <a:xfrm>
            <a:off x="2527920" y="4335120"/>
            <a:ext cx="6861960" cy="581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printStars(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2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 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 **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705" name="Text Placeholder 5"/>
          <p:cNvSpPr/>
          <p:nvPr/>
        </p:nvSpPr>
        <p:spPr>
          <a:xfrm>
            <a:off x="2527920" y="5128560"/>
            <a:ext cx="6861960" cy="581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printStars(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3, 5, 8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 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 ***</a:t>
            </a:r>
            <a:endParaRPr b="0" lang="bg-BG" sz="2400" spc="-1" strike="noStrike">
              <a:latin typeface="Arial"/>
            </a:endParaRPr>
          </a:p>
        </p:txBody>
      </p:sp>
      <p:pic>
        <p:nvPicPr>
          <p:cNvPr id="706" name="Picture 7" descr=""/>
          <p:cNvPicPr/>
          <p:nvPr/>
        </p:nvPicPr>
        <p:blipFill>
          <a:blip r:embed="rId1"/>
          <a:stretch/>
        </p:blipFill>
        <p:spPr>
          <a:xfrm flipH="1">
            <a:off x="9392040" y="3562560"/>
            <a:ext cx="2880720" cy="3118680"/>
          </a:xfrm>
          <a:prstGeom prst="rect">
            <a:avLst/>
          </a:prstGeom>
          <a:ln w="0">
            <a:noFill/>
          </a:ln>
        </p:spPr>
      </p:pic>
      <p:sp>
        <p:nvSpPr>
          <p:cNvPr id="707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C3B7575-0A0D-4618-80B4-F69FD9D0B30C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9" dur="indefinite" restart="never" nodeType="tmRoot">
          <p:childTnLst>
            <p:seq>
              <p:cTn id="320" dur="indefinite" nodeType="mainSeq">
                <p:childTnLst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Picture 5" descr=""/>
          <p:cNvPicPr/>
          <p:nvPr/>
        </p:nvPicPr>
        <p:blipFill>
          <a:blip r:embed="rId1"/>
          <a:stretch/>
        </p:blipFill>
        <p:spPr>
          <a:xfrm>
            <a:off x="4495680" y="914400"/>
            <a:ext cx="3199320" cy="3199320"/>
          </a:xfrm>
          <a:prstGeom prst="rect">
            <a:avLst/>
          </a:prstGeom>
          <a:ln w="0">
            <a:noFill/>
          </a:ln>
        </p:spPr>
      </p:pic>
      <p:sp>
        <p:nvSpPr>
          <p:cNvPr id="709" name="Subtitle 3"/>
          <p:cNvSpPr/>
          <p:nvPr/>
        </p:nvSpPr>
        <p:spPr>
          <a:xfrm>
            <a:off x="615240" y="5585760"/>
            <a:ext cx="1096056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Assignment, Arithmetic, Comparison, Logical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710" name="Title 1"/>
          <p:cNvSpPr/>
          <p:nvPr/>
        </p:nvSpPr>
        <p:spPr>
          <a:xfrm>
            <a:off x="615240" y="4704840"/>
            <a:ext cx="1096056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  <a:ea typeface="DejaVu Sans"/>
              </a:rPr>
              <a:t>Operators and Statements</a:t>
            </a:r>
            <a:endParaRPr b="0" lang="bg-BG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Text Placeholder 1"/>
          <p:cNvSpPr/>
          <p:nvPr/>
        </p:nvSpPr>
        <p:spPr>
          <a:xfrm>
            <a:off x="2016360" y="1116000"/>
            <a:ext cx="9876960" cy="554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Arithmetic</a:t>
            </a:r>
            <a:r>
              <a:rPr b="0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operators</a:t>
            </a:r>
            <a:r>
              <a:rPr b="0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- take numerical values (either literals or variables) as their operands</a:t>
            </a:r>
            <a:endParaRPr b="0" lang="bg-BG" sz="28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Return a single numerical value</a:t>
            </a:r>
            <a:endParaRPr b="0" lang="bg-BG" sz="2600" spc="-1" strike="noStrike">
              <a:latin typeface="Arial"/>
            </a:endParaRPr>
          </a:p>
          <a:p>
            <a:pPr lvl="2" marL="125568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Addition (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+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)</a:t>
            </a:r>
            <a:endParaRPr b="0" lang="bg-BG" sz="2600" spc="-1" strike="noStrike">
              <a:latin typeface="Arial"/>
            </a:endParaRPr>
          </a:p>
          <a:p>
            <a:pPr lvl="2" marL="125568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GB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Subtraction 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(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-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)</a:t>
            </a:r>
            <a:endParaRPr b="0" lang="bg-BG" sz="2600" spc="-1" strike="noStrike">
              <a:latin typeface="Arial"/>
            </a:endParaRPr>
          </a:p>
          <a:p>
            <a:pPr lvl="2" marL="125568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GB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Multiplication (</a:t>
            </a:r>
            <a:r>
              <a:rPr b="1" lang="en-GB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*</a:t>
            </a:r>
            <a:r>
              <a:rPr b="0" lang="en-GB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)</a:t>
            </a:r>
            <a:endParaRPr b="0" lang="bg-BG" sz="2600" spc="-1" strike="noStrike">
              <a:latin typeface="Arial"/>
            </a:endParaRPr>
          </a:p>
          <a:p>
            <a:pPr lvl="2" marL="125568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GB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Division (</a:t>
            </a:r>
            <a:r>
              <a:rPr b="1" lang="en-GB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/</a:t>
            </a:r>
            <a:r>
              <a:rPr b="0" lang="en-GB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)</a:t>
            </a:r>
            <a:endParaRPr b="0" lang="bg-BG" sz="2600" spc="-1" strike="noStrike">
              <a:latin typeface="Arial"/>
            </a:endParaRPr>
          </a:p>
          <a:p>
            <a:pPr lvl="2" marL="125568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GB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Remainder (</a:t>
            </a:r>
            <a:r>
              <a:rPr b="1" lang="en-GB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%</a:t>
            </a:r>
            <a:r>
              <a:rPr b="0" lang="en-GB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)</a:t>
            </a:r>
            <a:endParaRPr b="0" lang="bg-BG" sz="2600" spc="-1" strike="noStrike">
              <a:latin typeface="Arial"/>
            </a:endParaRPr>
          </a:p>
          <a:p>
            <a:pPr lvl="2" marL="125568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GB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Exponentiation (</a:t>
            </a:r>
            <a:r>
              <a:rPr b="1" lang="en-GB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**</a:t>
            </a:r>
            <a:r>
              <a:rPr b="0" lang="en-GB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)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712" name="Titl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Arithmetic Operators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713" name="Текстово поле 1"/>
          <p:cNvSpPr/>
          <p:nvPr/>
        </p:nvSpPr>
        <p:spPr>
          <a:xfrm>
            <a:off x="7175880" y="3120480"/>
            <a:ext cx="4494600" cy="3232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let a = 15;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let b = 5;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let c;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 = a 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+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 b; 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 20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 = a 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-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 b; 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 10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 = a 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*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 b; 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 75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 = a 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/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 b; 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 3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 = a 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%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 b; 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 0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 = a 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**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 b;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//15</a:t>
            </a:r>
            <a:r>
              <a:rPr b="1" i="1" lang="en-US" sz="2200" spc="-1" strike="noStrike" baseline="30000">
                <a:solidFill>
                  <a:srgbClr val="00b050"/>
                </a:solidFill>
                <a:latin typeface="Consolas"/>
                <a:ea typeface="DejaVu Sans"/>
              </a:rPr>
              <a:t>5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 = 759375</a:t>
            </a:r>
            <a:endParaRPr b="0" lang="bg-BG" sz="2200" spc="-1" strike="noStrike">
              <a:latin typeface="Arial"/>
            </a:endParaRPr>
          </a:p>
        </p:txBody>
      </p:sp>
      <p:sp>
        <p:nvSpPr>
          <p:cNvPr id="714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F3DB3CF-367C-498B-8BD6-EDD795EAA324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33" dur="indefinite" restart="never" nodeType="tmRoot">
          <p:childTnLst>
            <p:seq>
              <p:cTn id="334" dur="indefinite" nodeType="mainSeq">
                <p:childTnLst>
                  <p:par>
                    <p:cTn id="335" fill="hold">
                      <p:stCondLst>
                        <p:cond delay="0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B115238-61C2-4B30-B293-41DD883250D8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593" name="Slide Body"/>
          <p:cNvSpPr/>
          <p:nvPr/>
        </p:nvSpPr>
        <p:spPr>
          <a:xfrm>
            <a:off x="190440" y="1404000"/>
            <a:ext cx="11817000" cy="53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bg-BG" sz="1800" spc="-1" strike="noStrike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11500" spc="-1" strike="noStrike">
                <a:solidFill>
                  <a:srgbClr val="ffa000"/>
                </a:solidFill>
                <a:latin typeface="Calibri"/>
                <a:ea typeface="DejaVu Sans"/>
              </a:rPr>
              <a:t>sli.do</a:t>
            </a:r>
            <a:endParaRPr b="0" lang="bg-BG" sz="11500" spc="-1" strike="noStrike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11500" spc="-1" strike="noStrike">
                <a:solidFill>
                  <a:srgbClr val="234465"/>
                </a:solidFill>
                <a:latin typeface="Calibri"/>
                <a:ea typeface="DejaVu Sans"/>
              </a:rPr>
              <a:t>#js-advanced</a:t>
            </a:r>
            <a:endParaRPr b="0" lang="bg-BG" sz="11500" spc="-1" strike="noStrike">
              <a:latin typeface="Arial"/>
            </a:endParaRPr>
          </a:p>
        </p:txBody>
      </p:sp>
      <p:sp>
        <p:nvSpPr>
          <p:cNvPr id="594" name="Slide Title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Have a Question?</a:t>
            </a:r>
            <a:endParaRPr b="0" lang="bg-BG" sz="4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Text Placeholder 1"/>
          <p:cNvSpPr/>
          <p:nvPr/>
        </p:nvSpPr>
        <p:spPr>
          <a:xfrm>
            <a:off x="2117160" y="1121040"/>
            <a:ext cx="9876960" cy="554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Assignment</a:t>
            </a:r>
            <a:r>
              <a:rPr b="0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operators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-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assign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a value to its left operand based on the value of the right operand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16" name="Titl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Assignment Operators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717" name="Rectangle 8"/>
          <p:cNvSpPr/>
          <p:nvPr/>
        </p:nvSpPr>
        <p:spPr>
          <a:xfrm>
            <a:off x="2583720" y="2667240"/>
            <a:ext cx="3056760" cy="305640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Name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18" name="Rectangle 9"/>
          <p:cNvSpPr/>
          <p:nvPr/>
        </p:nvSpPr>
        <p:spPr>
          <a:xfrm>
            <a:off x="2583720" y="3038400"/>
            <a:ext cx="3056760" cy="306000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alibri"/>
                <a:ea typeface="DejaVu Sans"/>
              </a:rPr>
              <a:t>Assignment</a:t>
            </a:r>
            <a:endParaRPr b="0" lang="bg-BG" sz="1600" spc="-1" strike="noStrike">
              <a:latin typeface="Arial"/>
            </a:endParaRPr>
          </a:p>
        </p:txBody>
      </p:sp>
      <p:sp>
        <p:nvSpPr>
          <p:cNvPr id="719" name="Rectangle 10"/>
          <p:cNvSpPr/>
          <p:nvPr/>
        </p:nvSpPr>
        <p:spPr>
          <a:xfrm>
            <a:off x="2583720" y="3414960"/>
            <a:ext cx="3056760" cy="306000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234465"/>
                </a:solidFill>
                <a:latin typeface="Calibri"/>
                <a:ea typeface="DejaVu Sans"/>
              </a:rPr>
              <a:t>Addition assignment</a:t>
            </a:r>
            <a:endParaRPr b="0" lang="bg-BG" sz="1500" spc="-1" strike="noStrike">
              <a:latin typeface="Arial"/>
            </a:endParaRPr>
          </a:p>
        </p:txBody>
      </p:sp>
      <p:sp>
        <p:nvSpPr>
          <p:cNvPr id="720" name="Rectangle 11"/>
          <p:cNvSpPr/>
          <p:nvPr/>
        </p:nvSpPr>
        <p:spPr>
          <a:xfrm>
            <a:off x="2583720" y="3791520"/>
            <a:ext cx="3056760" cy="306000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alibri"/>
                <a:ea typeface="DejaVu Sans"/>
              </a:rPr>
              <a:t>Subtraction assignment</a:t>
            </a:r>
            <a:endParaRPr b="0" lang="bg-BG" sz="1600" spc="-1" strike="noStrike">
              <a:latin typeface="Arial"/>
            </a:endParaRPr>
          </a:p>
        </p:txBody>
      </p:sp>
      <p:sp>
        <p:nvSpPr>
          <p:cNvPr id="721" name="Rectangle 12"/>
          <p:cNvSpPr/>
          <p:nvPr/>
        </p:nvSpPr>
        <p:spPr>
          <a:xfrm>
            <a:off x="2583720" y="4158000"/>
            <a:ext cx="3056760" cy="306000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234465"/>
                </a:solidFill>
                <a:latin typeface="Calibri"/>
                <a:ea typeface="DejaVu Sans"/>
              </a:rPr>
              <a:t>Multiplication assignment</a:t>
            </a:r>
            <a:endParaRPr b="0" lang="bg-BG" sz="1500" spc="-1" strike="noStrike">
              <a:latin typeface="Arial"/>
            </a:endParaRPr>
          </a:p>
        </p:txBody>
      </p:sp>
      <p:sp>
        <p:nvSpPr>
          <p:cNvPr id="722" name="Rectangle 13"/>
          <p:cNvSpPr/>
          <p:nvPr/>
        </p:nvSpPr>
        <p:spPr>
          <a:xfrm>
            <a:off x="2583720" y="4534560"/>
            <a:ext cx="3056760" cy="306000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alibri"/>
                <a:ea typeface="DejaVu Sans"/>
              </a:rPr>
              <a:t>Division assignment</a:t>
            </a:r>
            <a:endParaRPr b="0" lang="bg-BG" sz="1600" spc="-1" strike="noStrike">
              <a:latin typeface="Arial"/>
            </a:endParaRPr>
          </a:p>
        </p:txBody>
      </p:sp>
      <p:sp>
        <p:nvSpPr>
          <p:cNvPr id="723" name="Rectangle 14"/>
          <p:cNvSpPr/>
          <p:nvPr/>
        </p:nvSpPr>
        <p:spPr>
          <a:xfrm>
            <a:off x="2583720" y="4901040"/>
            <a:ext cx="3056760" cy="306000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alibri"/>
                <a:ea typeface="DejaVu Sans"/>
              </a:rPr>
              <a:t>Remainder assignment</a:t>
            </a:r>
            <a:endParaRPr b="0" lang="bg-BG" sz="1600" spc="-1" strike="noStrike">
              <a:latin typeface="Arial"/>
            </a:endParaRPr>
          </a:p>
        </p:txBody>
      </p:sp>
      <p:sp>
        <p:nvSpPr>
          <p:cNvPr id="724" name="Rectangle 15"/>
          <p:cNvSpPr/>
          <p:nvPr/>
        </p:nvSpPr>
        <p:spPr>
          <a:xfrm>
            <a:off x="2583720" y="5254920"/>
            <a:ext cx="3056760" cy="306000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34465"/>
                </a:solidFill>
                <a:latin typeface="Calibri"/>
                <a:ea typeface="DejaVu Sans"/>
              </a:rPr>
              <a:t>Exponentiation</a:t>
            </a:r>
            <a:r>
              <a:rPr b="1" lang="bg-BG" sz="1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234465"/>
                </a:solidFill>
                <a:latin typeface="Calibri"/>
                <a:ea typeface="DejaVu Sans"/>
              </a:rPr>
              <a:t>assignment </a:t>
            </a:r>
            <a:endParaRPr b="0" lang="bg-BG" sz="1400" spc="-1" strike="noStrike">
              <a:latin typeface="Arial"/>
            </a:endParaRPr>
          </a:p>
        </p:txBody>
      </p:sp>
      <p:sp>
        <p:nvSpPr>
          <p:cNvPr id="725" name="Rectangle 16"/>
          <p:cNvSpPr/>
          <p:nvPr/>
        </p:nvSpPr>
        <p:spPr>
          <a:xfrm>
            <a:off x="5677200" y="2666880"/>
            <a:ext cx="2705040" cy="306000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alibri"/>
                <a:ea typeface="DejaVu Sans"/>
              </a:rPr>
              <a:t>Shorthand operator</a:t>
            </a:r>
            <a:endParaRPr b="0" lang="bg-BG" sz="1600" spc="-1" strike="noStrike">
              <a:latin typeface="Arial"/>
            </a:endParaRPr>
          </a:p>
        </p:txBody>
      </p:sp>
      <p:sp>
        <p:nvSpPr>
          <p:cNvPr id="726" name="Rectangle 17"/>
          <p:cNvSpPr/>
          <p:nvPr/>
        </p:nvSpPr>
        <p:spPr>
          <a:xfrm>
            <a:off x="5677200" y="3038400"/>
            <a:ext cx="2705040" cy="306000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x = y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27" name="Rectangle 18"/>
          <p:cNvSpPr/>
          <p:nvPr/>
        </p:nvSpPr>
        <p:spPr>
          <a:xfrm>
            <a:off x="5677200" y="3414960"/>
            <a:ext cx="2705040" cy="306000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x += y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28" name="Rectangle 19"/>
          <p:cNvSpPr/>
          <p:nvPr/>
        </p:nvSpPr>
        <p:spPr>
          <a:xfrm>
            <a:off x="5677200" y="3791520"/>
            <a:ext cx="2705040" cy="306000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x -= y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29" name="Rectangle 20"/>
          <p:cNvSpPr/>
          <p:nvPr/>
        </p:nvSpPr>
        <p:spPr>
          <a:xfrm>
            <a:off x="5677200" y="4158000"/>
            <a:ext cx="2705040" cy="306000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x *= y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30" name="Rectangle 21"/>
          <p:cNvSpPr/>
          <p:nvPr/>
        </p:nvSpPr>
        <p:spPr>
          <a:xfrm>
            <a:off x="5677200" y="4534560"/>
            <a:ext cx="2705040" cy="306000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x /= y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31" name="Rectangle 22"/>
          <p:cNvSpPr/>
          <p:nvPr/>
        </p:nvSpPr>
        <p:spPr>
          <a:xfrm>
            <a:off x="5677200" y="4901040"/>
            <a:ext cx="2705040" cy="306000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x %= y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32" name="Rectangle 23"/>
          <p:cNvSpPr/>
          <p:nvPr/>
        </p:nvSpPr>
        <p:spPr>
          <a:xfrm>
            <a:off x="5677200" y="5254920"/>
            <a:ext cx="2705040" cy="306000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x **= y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33" name="Rectangle 24"/>
          <p:cNvSpPr/>
          <p:nvPr/>
        </p:nvSpPr>
        <p:spPr>
          <a:xfrm>
            <a:off x="8418600" y="2666880"/>
            <a:ext cx="2705040" cy="306000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Basic usage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34" name="Rectangle 25"/>
          <p:cNvSpPr/>
          <p:nvPr/>
        </p:nvSpPr>
        <p:spPr>
          <a:xfrm>
            <a:off x="8418600" y="3038400"/>
            <a:ext cx="2705040" cy="306000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x = y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35" name="Rectangle 26"/>
          <p:cNvSpPr/>
          <p:nvPr/>
        </p:nvSpPr>
        <p:spPr>
          <a:xfrm>
            <a:off x="8418600" y="3414960"/>
            <a:ext cx="2705040" cy="306000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x = x + y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36" name="Rectangle 27"/>
          <p:cNvSpPr/>
          <p:nvPr/>
        </p:nvSpPr>
        <p:spPr>
          <a:xfrm>
            <a:off x="8418600" y="3791520"/>
            <a:ext cx="2705040" cy="306000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x = x - y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37" name="Rectangle 28"/>
          <p:cNvSpPr/>
          <p:nvPr/>
        </p:nvSpPr>
        <p:spPr>
          <a:xfrm>
            <a:off x="8418600" y="4158000"/>
            <a:ext cx="2705040" cy="306000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x = x * y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38" name="Rectangle 29"/>
          <p:cNvSpPr/>
          <p:nvPr/>
        </p:nvSpPr>
        <p:spPr>
          <a:xfrm>
            <a:off x="8418600" y="4534560"/>
            <a:ext cx="2705040" cy="306000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x = x / y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39" name="Rectangle 30"/>
          <p:cNvSpPr/>
          <p:nvPr/>
        </p:nvSpPr>
        <p:spPr>
          <a:xfrm>
            <a:off x="8418600" y="4901040"/>
            <a:ext cx="2705040" cy="306000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x = x % y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40" name="Rectangle 31"/>
          <p:cNvSpPr/>
          <p:nvPr/>
        </p:nvSpPr>
        <p:spPr>
          <a:xfrm>
            <a:off x="8418600" y="5254920"/>
            <a:ext cx="2705040" cy="306000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  <a:ea typeface="DejaVu Sans"/>
              </a:rPr>
              <a:t>x = x ** y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41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132766E-53E0-4AC9-BD86-1601DA67FB65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30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83" dur="indefinite" restart="never" nodeType="tmRoot">
          <p:childTnLst>
            <p:seq>
              <p:cTn id="384" dur="indefinite" nodeType="mainSeq">
                <p:childTnLst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lide Number Placeholder 1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25F5295-97E9-475F-8B4B-28CA4C7B9CF1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30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743" name="Text Placeholder 2"/>
          <p:cNvSpPr/>
          <p:nvPr/>
        </p:nvSpPr>
        <p:spPr>
          <a:xfrm>
            <a:off x="190440" y="1196280"/>
            <a:ext cx="11817000" cy="55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Receive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three string arguments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as input</a:t>
            </a:r>
            <a:endParaRPr b="0" lang="bg-BG" sz="34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Calculate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total length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of all strings</a:t>
            </a:r>
            <a:endParaRPr b="0" lang="bg-BG" sz="34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Calculate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average length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,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rounded down</a:t>
            </a:r>
            <a:endParaRPr b="0" lang="bg-BG" sz="34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Print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the result on the console</a:t>
            </a:r>
            <a:endParaRPr b="0" lang="bg-BG" sz="3400" spc="-1" strike="noStrike">
              <a:latin typeface="Arial"/>
            </a:endParaRPr>
          </a:p>
        </p:txBody>
      </p:sp>
      <p:sp>
        <p:nvSpPr>
          <p:cNvPr id="744" name="Title 3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Problem: String Length</a:t>
            </a:r>
            <a:endParaRPr b="0" lang="bg-BG" sz="4000" spc="-1" strike="noStrike">
              <a:latin typeface="Arial"/>
            </a:endParaRPr>
          </a:p>
        </p:txBody>
      </p:sp>
      <p:grpSp>
        <p:nvGrpSpPr>
          <p:cNvPr id="745" name="Group 16"/>
          <p:cNvGrpSpPr/>
          <p:nvPr/>
        </p:nvGrpSpPr>
        <p:grpSpPr>
          <a:xfrm>
            <a:off x="1686240" y="4104000"/>
            <a:ext cx="8818560" cy="1019880"/>
            <a:chOff x="1686240" y="4104000"/>
            <a:chExt cx="8818560" cy="1019880"/>
          </a:xfrm>
        </p:grpSpPr>
        <p:sp>
          <p:nvSpPr>
            <p:cNvPr id="746" name="Right Arrow 4"/>
            <p:cNvSpPr/>
            <p:nvPr/>
          </p:nvSpPr>
          <p:spPr>
            <a:xfrm>
              <a:off x="8418960" y="4417560"/>
              <a:ext cx="608400" cy="379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rgbClr val="1a334c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747" name="TextBox 7"/>
            <p:cNvSpPr/>
            <p:nvPr/>
          </p:nvSpPr>
          <p:spPr>
            <a:xfrm>
              <a:off x="1686240" y="4307040"/>
              <a:ext cx="6395400" cy="6177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rgbClr val="1a334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'chocolate', 'ice cream', 'cake'</a:t>
              </a:r>
              <a:endParaRPr b="0" lang="bg-BG" sz="2400" spc="-1" strike="noStrike">
                <a:latin typeface="Arial"/>
              </a:endParaRPr>
            </a:p>
          </p:txBody>
        </p:sp>
        <p:sp>
          <p:nvSpPr>
            <p:cNvPr id="748" name="TextBox 8"/>
            <p:cNvSpPr/>
            <p:nvPr/>
          </p:nvSpPr>
          <p:spPr>
            <a:xfrm>
              <a:off x="9365040" y="4104000"/>
              <a:ext cx="1139760" cy="101988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rgbClr val="1a334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22</a:t>
              </a:r>
              <a:endParaRPr b="0" lang="bg-BG" sz="24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7</a:t>
              </a:r>
              <a:endParaRPr b="0" lang="bg-BG" sz="2400" spc="-1" strike="noStrike">
                <a:latin typeface="Arial"/>
              </a:endParaRPr>
            </a:p>
          </p:txBody>
        </p:sp>
      </p:grpSp>
      <p:grpSp>
        <p:nvGrpSpPr>
          <p:cNvPr id="749" name="Group 17"/>
          <p:cNvGrpSpPr/>
          <p:nvPr/>
        </p:nvGrpSpPr>
        <p:grpSpPr>
          <a:xfrm>
            <a:off x="1686240" y="5409000"/>
            <a:ext cx="8818560" cy="1019880"/>
            <a:chOff x="1686240" y="5409000"/>
            <a:chExt cx="8818560" cy="1019880"/>
          </a:xfrm>
        </p:grpSpPr>
        <p:sp>
          <p:nvSpPr>
            <p:cNvPr id="750" name="Right Arrow 4"/>
            <p:cNvSpPr/>
            <p:nvPr/>
          </p:nvSpPr>
          <p:spPr>
            <a:xfrm>
              <a:off x="8418960" y="5722560"/>
              <a:ext cx="608400" cy="379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rgbClr val="1a334c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751" name="TextBox 19"/>
            <p:cNvSpPr/>
            <p:nvPr/>
          </p:nvSpPr>
          <p:spPr>
            <a:xfrm>
              <a:off x="1686240" y="5612040"/>
              <a:ext cx="6395400" cy="6177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rgbClr val="1a334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'pasta', '5', '22.3'</a:t>
              </a:r>
              <a:endParaRPr b="0" lang="bg-BG" sz="2400" spc="-1" strike="noStrike">
                <a:latin typeface="Arial"/>
              </a:endParaRPr>
            </a:p>
          </p:txBody>
        </p:sp>
        <p:sp>
          <p:nvSpPr>
            <p:cNvPr id="752" name="TextBox 20"/>
            <p:cNvSpPr/>
            <p:nvPr/>
          </p:nvSpPr>
          <p:spPr>
            <a:xfrm>
              <a:off x="9365040" y="5409000"/>
              <a:ext cx="1139760" cy="101988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rgbClr val="1a334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10</a:t>
              </a:r>
              <a:endParaRPr b="0" lang="bg-BG" sz="24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3</a:t>
              </a:r>
              <a:endParaRPr b="0" lang="bg-BG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lide Number Placeholder 1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56A7B68-C31D-44ED-B71C-335352EC56E3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31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754" name="Title 3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Solution: String Length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755" name="TextBox 14"/>
          <p:cNvSpPr/>
          <p:nvPr/>
        </p:nvSpPr>
        <p:spPr>
          <a:xfrm>
            <a:off x="1505880" y="1764000"/>
            <a:ext cx="9178920" cy="38120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solve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(str1, str2, str3) 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len1 = str1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.length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len2 = str2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.length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len3 = str3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.length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sumLength = len1 + len2 + len3;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averageLength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Math.floor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(sumLength / 3);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console.log(sumLength);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console.log(averageLength);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33" dur="indefinite" restart="never" nodeType="tmRoot">
          <p:childTnLst>
            <p:seq>
              <p:cTn id="434" dur="indefinite" nodeType="mainSeq">
                <p:childTnLst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itle 3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Comparison Operators</a:t>
            </a:r>
            <a:endParaRPr b="0" lang="bg-BG" sz="4000" spc="-1" strike="noStrike">
              <a:latin typeface="Arial"/>
            </a:endParaRPr>
          </a:p>
        </p:txBody>
      </p:sp>
      <p:graphicFrame>
        <p:nvGraphicFramePr>
          <p:cNvPr id="757" name="Group 134"/>
          <p:cNvGraphicFramePr/>
          <p:nvPr/>
        </p:nvGraphicFramePr>
        <p:xfrm>
          <a:off x="2998080" y="941040"/>
          <a:ext cx="7441560" cy="6723720"/>
        </p:xfrm>
        <a:graphic>
          <a:graphicData uri="http://schemas.openxmlformats.org/drawingml/2006/table">
            <a:tbl>
              <a:tblPr/>
              <a:tblGrid>
                <a:gridCol w="5095440"/>
                <a:gridCol w="2346480"/>
              </a:tblGrid>
              <a:tr h="875880">
                <a:tc>
                  <a:txBody>
                    <a:bodyPr lIns="142560" rIns="142560">
                      <a:noAutofit/>
                    </a:bodyPr>
                    <a:p>
                      <a:pPr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Operator</a:t>
                      </a:r>
                      <a:endParaRPr b="0" lang="bg-BG" sz="1600" spc="-1" strike="noStrike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 lIns="142560" rIns="142560">
                      <a:noAutofit/>
                    </a:bodyPr>
                    <a:p>
                      <a:pPr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Notation in JS</a:t>
                      </a:r>
                      <a:endParaRPr b="0" lang="bg-BG" sz="1600" spc="-1" strike="noStrike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</a:tr>
              <a:tr h="1692720">
                <a:tc>
                  <a:txBody>
                    <a:bodyPr lIns="142560" rIns="142560">
                      <a:noAutofit/>
                    </a:bodyPr>
                    <a:p>
                      <a:pPr marL="282600" indent="-281520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EQUAL value</a:t>
                      </a:r>
                      <a:endParaRPr b="0" lang="bg-BG" sz="1600" spc="-1" strike="noStrike">
                        <a:latin typeface="Arial"/>
                      </a:endParaRPr>
                    </a:p>
                    <a:p>
                      <a:pPr marL="282600" indent="-281520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EQUAL value and type</a:t>
                      </a:r>
                      <a:endParaRPr b="0" lang="bg-BG" sz="1600" spc="-1" strike="noStrike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 lIns="142560" rIns="142560">
                      <a:noAutofit/>
                    </a:bodyPr>
                    <a:p>
                      <a:pPr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ffa000"/>
                          </a:solidFill>
                          <a:latin typeface="Calibri"/>
                        </a:rPr>
                        <a:t>==</a:t>
                      </a:r>
                      <a:endParaRPr b="0" lang="bg-BG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endParaRPr b="0" lang="bg-BG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endParaRPr b="0" lang="bg-BG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ffa000"/>
                          </a:solidFill>
                          <a:latin typeface="Calibri"/>
                        </a:rPr>
                        <a:t>===</a:t>
                      </a:r>
                      <a:endParaRPr b="0" lang="bg-BG" sz="1600" spc="-1" strike="noStrike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</a:tr>
              <a:tr h="1410120">
                <a:tc>
                  <a:txBody>
                    <a:bodyPr lIns="142560" rIns="142560">
                      <a:noAutofit/>
                    </a:bodyPr>
                    <a:p>
                      <a:pPr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NOT EQUAL value</a:t>
                      </a:r>
                      <a:endParaRPr b="0" lang="bg-BG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NOT EQUAL value</a:t>
                      </a:r>
                      <a:r>
                        <a:rPr b="0" lang="bg-BG" sz="16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or type</a:t>
                      </a:r>
                      <a:endParaRPr b="0" lang="bg-BG" sz="1600" spc="-1" strike="noStrike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 lIns="142560" rIns="142560">
                      <a:noAutofit/>
                    </a:bodyPr>
                    <a:p>
                      <a:pPr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ffa000"/>
                          </a:solidFill>
                          <a:latin typeface="Calibri"/>
                        </a:rPr>
                        <a:t>!=</a:t>
                      </a:r>
                      <a:endParaRPr b="0" lang="bg-BG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ffa000"/>
                          </a:solidFill>
                          <a:latin typeface="Calibri"/>
                        </a:rPr>
                        <a:t>!==</a:t>
                      </a:r>
                      <a:endParaRPr b="0" lang="bg-BG" sz="1600" spc="-1" strike="noStrike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</a:tr>
              <a:tr h="496800">
                <a:tc>
                  <a:txBody>
                    <a:bodyPr lIns="142560" rIns="142560">
                      <a:noAutofit/>
                    </a:bodyPr>
                    <a:p>
                      <a:pPr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GREATER than</a:t>
                      </a:r>
                      <a:endParaRPr b="0" lang="bg-BG" sz="1600" spc="-1" strike="noStrike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 lIns="142560" rIns="142560">
                      <a:noAutofit/>
                    </a:bodyPr>
                    <a:p>
                      <a:pPr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ffa000"/>
                          </a:solidFill>
                          <a:latin typeface="Calibri"/>
                        </a:rPr>
                        <a:t>&gt;</a:t>
                      </a:r>
                      <a:endParaRPr b="0" lang="bg-BG" sz="1600" spc="-1" strike="noStrike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</a:tr>
              <a:tr h="875880">
                <a:tc>
                  <a:txBody>
                    <a:bodyPr lIns="142560" rIns="142560">
                      <a:noAutofit/>
                    </a:bodyPr>
                    <a:p>
                      <a:pPr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GREATER than OR EQUAL</a:t>
                      </a:r>
                      <a:endParaRPr b="0" lang="bg-BG" sz="1600" spc="-1" strike="noStrike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 lIns="142560" rIns="142560">
                      <a:noAutofit/>
                    </a:bodyPr>
                    <a:p>
                      <a:pPr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ffa000"/>
                          </a:solidFill>
                          <a:latin typeface="Calibri"/>
                        </a:rPr>
                        <a:t>&gt;=</a:t>
                      </a:r>
                      <a:endParaRPr b="0" lang="bg-BG" sz="1600" spc="-1" strike="noStrike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</a:tr>
              <a:tr h="496800">
                <a:tc>
                  <a:txBody>
                    <a:bodyPr lIns="142560" rIns="142560">
                      <a:noAutofit/>
                    </a:bodyPr>
                    <a:p>
                      <a:pPr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LESS than</a:t>
                      </a:r>
                      <a:endParaRPr b="0" lang="bg-BG" sz="1600" spc="-1" strike="noStrike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 lIns="142560" rIns="142560">
                      <a:noAutofit/>
                    </a:bodyPr>
                    <a:p>
                      <a:pPr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ffa000"/>
                          </a:solidFill>
                          <a:latin typeface="Calibri"/>
                        </a:rPr>
                        <a:t>&lt;</a:t>
                      </a:r>
                      <a:endParaRPr b="0" lang="bg-BG" sz="1600" spc="-1" strike="noStrike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</a:tr>
              <a:tr h="875880">
                <a:tc>
                  <a:txBody>
                    <a:bodyPr lIns="142560" rIns="142560">
                      <a:noAutofit/>
                    </a:bodyPr>
                    <a:p>
                      <a:pPr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LESS than OR EQUAL</a:t>
                      </a:r>
                      <a:endParaRPr b="0" lang="bg-BG" sz="1600" spc="-1" strike="noStrike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 lIns="142560" rIns="142560">
                      <a:noAutofit/>
                    </a:bodyPr>
                    <a:p>
                      <a:pPr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ffa000"/>
                          </a:solidFill>
                          <a:latin typeface="Calibri"/>
                        </a:rPr>
                        <a:t>&lt;=</a:t>
                      </a:r>
                      <a:endParaRPr b="0" lang="bg-BG" sz="1600" spc="-1" strike="noStrike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58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497E286-0DA7-4B29-9522-93C7F5C55D39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31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Title 2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Comparison Operators 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760" name="Text Placeholder 4"/>
          <p:cNvSpPr/>
          <p:nvPr/>
        </p:nvSpPr>
        <p:spPr>
          <a:xfrm>
            <a:off x="533520" y="1447920"/>
            <a:ext cx="6767640" cy="4740120"/>
          </a:xfrm>
          <a:prstGeom prst="rect">
            <a:avLst/>
          </a:prstGeom>
          <a:solidFill>
            <a:srgbClr val="c2c7d2">
              <a:alpha val="20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5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console.log(1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==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'1'); 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 true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5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console.log(1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===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'1');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 false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5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console.log(3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!=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'3'); 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 false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5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console.log(3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!==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'3');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 true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5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console.log(5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&lt;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5.5);  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 true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5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console.log(5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&lt;=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4);   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 false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5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console.log(2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&gt;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1.5);  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 true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5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console.log(2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&gt;=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2);   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 true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(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5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&gt;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7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?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4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: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10);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 10</a:t>
            </a:r>
            <a:endParaRPr b="0" lang="bg-BG" sz="2400" spc="-1" strike="noStrike">
              <a:latin typeface="Arial"/>
            </a:endParaRPr>
          </a:p>
        </p:txBody>
      </p:sp>
      <p:pic>
        <p:nvPicPr>
          <p:cNvPr id="761" name="Picture 7" descr="A close up of a sign&#10;&#10;Description automatically generated"/>
          <p:cNvPicPr/>
          <p:nvPr/>
        </p:nvPicPr>
        <p:blipFill>
          <a:blip r:embed="rId1"/>
          <a:stretch/>
        </p:blipFill>
        <p:spPr>
          <a:xfrm>
            <a:off x="8550000" y="2394000"/>
            <a:ext cx="2289600" cy="2289600"/>
          </a:xfrm>
          <a:prstGeom prst="rect">
            <a:avLst/>
          </a:prstGeom>
          <a:ln w="0">
            <a:noFill/>
          </a:ln>
        </p:spPr>
      </p:pic>
      <p:sp>
        <p:nvSpPr>
          <p:cNvPr id="762" name="Speech Bubble: Rectangle with Corners Rounded 1"/>
          <p:cNvSpPr/>
          <p:nvPr/>
        </p:nvSpPr>
        <p:spPr>
          <a:xfrm>
            <a:off x="6905880" y="4961880"/>
            <a:ext cx="3580200" cy="885600"/>
          </a:xfrm>
          <a:custGeom>
            <a:avLst/>
            <a:gdLst/>
            <a:ahLst/>
            <a:rect l="l" t="t" r="r" b="b"/>
            <a:pathLst>
              <a:path w="3581400" h="886727">
                <a:moveTo>
                  <a:pt x="0" y="147791"/>
                </a:moveTo>
                <a:cubicBezTo>
                  <a:pt x="0" y="108594"/>
                  <a:pt x="15571" y="71003"/>
                  <a:pt x="43287" y="43287"/>
                </a:cubicBezTo>
                <a:cubicBezTo>
                  <a:pt x="71003" y="15571"/>
                  <a:pt x="108594" y="0"/>
                  <a:pt x="147791" y="0"/>
                </a:cubicBezTo>
                <a:lnTo>
                  <a:pt x="596900" y="0"/>
                </a:lnTo>
                <a:lnTo>
                  <a:pt x="1492250" y="0"/>
                </a:lnTo>
                <a:lnTo>
                  <a:pt x="3433609" y="0"/>
                </a:lnTo>
                <a:cubicBezTo>
                  <a:pt x="3472806" y="0"/>
                  <a:pt x="3510397" y="15571"/>
                  <a:pt x="3538113" y="43287"/>
                </a:cubicBezTo>
                <a:cubicBezTo>
                  <a:pt x="3565829" y="71003"/>
                  <a:pt x="3581400" y="108594"/>
                  <a:pt x="3581400" y="147791"/>
                </a:cubicBezTo>
                <a:lnTo>
                  <a:pt x="3581400" y="147788"/>
                </a:lnTo>
                <a:lnTo>
                  <a:pt x="3581400" y="147788"/>
                </a:lnTo>
                <a:lnTo>
                  <a:pt x="3581400" y="369470"/>
                </a:lnTo>
                <a:lnTo>
                  <a:pt x="3581400" y="738936"/>
                </a:lnTo>
                <a:cubicBezTo>
                  <a:pt x="3581400" y="778133"/>
                  <a:pt x="3565829" y="815724"/>
                  <a:pt x="3538113" y="843440"/>
                </a:cubicBezTo>
                <a:cubicBezTo>
                  <a:pt x="3510397" y="871156"/>
                  <a:pt x="3472806" y="886727"/>
                  <a:pt x="3433609" y="886727"/>
                </a:cubicBezTo>
                <a:lnTo>
                  <a:pt x="1492250" y="886727"/>
                </a:lnTo>
                <a:lnTo>
                  <a:pt x="596900" y="886727"/>
                </a:lnTo>
                <a:lnTo>
                  <a:pt x="596900" y="886727"/>
                </a:lnTo>
                <a:lnTo>
                  <a:pt x="147791" y="886727"/>
                </a:lnTo>
                <a:cubicBezTo>
                  <a:pt x="108594" y="886727"/>
                  <a:pt x="71003" y="871156"/>
                  <a:pt x="43287" y="843440"/>
                </a:cubicBezTo>
                <a:cubicBezTo>
                  <a:pt x="15571" y="815724"/>
                  <a:pt x="0" y="778133"/>
                  <a:pt x="0" y="738936"/>
                </a:cubicBezTo>
                <a:lnTo>
                  <a:pt x="0" y="369470"/>
                </a:lnTo>
                <a:lnTo>
                  <a:pt x="0" y="147788"/>
                </a:lnTo>
                <a:lnTo>
                  <a:pt x="0" y="147788"/>
                </a:lnTo>
                <a:lnTo>
                  <a:pt x="0" y="14779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Ternary operator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63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09FAA68-AC29-4C9F-BE67-08C9CD678CA2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57" dur="indefinite" restart="never" nodeType="tmRoot">
          <p:childTnLst>
            <p:seq>
              <p:cTn id="458" dur="indefinite" nodeType="mainSeq">
                <p:childTnLst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Title 3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Conditional Statements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765" name="Text Placeholder 6"/>
          <p:cNvSpPr/>
          <p:nvPr/>
        </p:nvSpPr>
        <p:spPr>
          <a:xfrm>
            <a:off x="1791720" y="898920"/>
            <a:ext cx="9987840" cy="57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if-else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statement:</a:t>
            </a:r>
            <a:endParaRPr b="0" lang="bg-BG" sz="34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Do action depending on condition</a:t>
            </a:r>
            <a:endParaRPr b="0" lang="bg-BG" sz="3200" spc="-1" strike="noStrike">
              <a:latin typeface="Arial"/>
            </a:endParaRPr>
          </a:p>
          <a:p>
            <a:pPr marL="4428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bg-BG" sz="3200" spc="-1" strike="noStrike">
              <a:latin typeface="Arial"/>
            </a:endParaRPr>
          </a:p>
          <a:p>
            <a:pPr marL="442800">
              <a:lnSpc>
                <a:spcPct val="100000"/>
              </a:lnSpc>
              <a:tabLst>
                <a:tab algn="l" pos="0"/>
              </a:tabLst>
            </a:pPr>
            <a:endParaRPr b="0" lang="bg-BG" sz="3200" spc="-1" strike="noStrike">
              <a:latin typeface="Arial"/>
            </a:endParaRPr>
          </a:p>
          <a:p>
            <a:pPr marL="4428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bg-BG" sz="32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You can chain conditions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766" name="TextBox 5"/>
          <p:cNvSpPr/>
          <p:nvPr/>
        </p:nvSpPr>
        <p:spPr>
          <a:xfrm>
            <a:off x="2790720" y="2287080"/>
            <a:ext cx="3719880" cy="1678680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let a = 5;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if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(a &gt;= 5)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console.log(a);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}</a:t>
            </a:r>
            <a:endParaRPr b="0" lang="bg-BG" sz="2400" spc="-1" strike="noStrike">
              <a:latin typeface="Arial"/>
            </a:endParaRPr>
          </a:p>
        </p:txBody>
      </p:sp>
      <p:grpSp>
        <p:nvGrpSpPr>
          <p:cNvPr id="767" name="Speech Bubble: Rectangle with Corners Rounded 7"/>
          <p:cNvGrpSpPr/>
          <p:nvPr/>
        </p:nvGrpSpPr>
        <p:grpSpPr>
          <a:xfrm>
            <a:off x="7386120" y="2369160"/>
            <a:ext cx="3853440" cy="1536840"/>
            <a:chOff x="7386120" y="2369160"/>
            <a:chExt cx="3853440" cy="1536840"/>
          </a:xfrm>
        </p:grpSpPr>
        <p:sp>
          <p:nvSpPr>
            <p:cNvPr id="768" name="Shape"/>
            <p:cNvSpPr/>
            <p:nvPr/>
          </p:nvSpPr>
          <p:spPr>
            <a:xfrm>
              <a:off x="7386120" y="2369160"/>
              <a:ext cx="3853440" cy="1536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>
              <a:solidFill>
                <a:srgbClr val="1a334c">
                  <a:alpha val="8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If the condition is met, the code will execute"/>
            <p:cNvSpPr/>
            <p:nvPr/>
          </p:nvSpPr>
          <p:spPr>
            <a:xfrm>
              <a:off x="7493400" y="2453760"/>
              <a:ext cx="3638880" cy="1369080"/>
            </a:xfrm>
            <a:custGeom>
              <a:avLst/>
              <a:gdLst/>
              <a:ahLst/>
              <a:rect l="l" t="t" r="r" b="b"/>
              <a:pathLst>
                <a:path w="21600" h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If the condition </a:t>
              </a:r>
              <a:r>
                <a:rPr b="1" lang="en-US" sz="2800" spc="-1" strike="noStrike">
                  <a:solidFill>
                    <a:srgbClr val="ffa000"/>
                  </a:solidFill>
                  <a:latin typeface="Calibri"/>
                  <a:ea typeface="DejaVu Sans"/>
                </a:rPr>
                <a:t>is met</a:t>
              </a: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, the code will execute</a:t>
              </a:r>
              <a:endParaRPr b="0" lang="bg-BG" sz="2800" spc="-1" strike="noStrike">
                <a:latin typeface="Arial"/>
              </a:endParaRPr>
            </a:p>
          </p:txBody>
        </p:sp>
      </p:grpSp>
      <p:sp>
        <p:nvSpPr>
          <p:cNvPr id="770" name="TextBox 9"/>
          <p:cNvSpPr/>
          <p:nvPr/>
        </p:nvSpPr>
        <p:spPr>
          <a:xfrm>
            <a:off x="2790720" y="4990320"/>
            <a:ext cx="3719880" cy="1678680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else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console.log('no');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}</a:t>
            </a:r>
            <a:endParaRPr b="0" lang="bg-BG" sz="2400" spc="-1" strike="noStrike">
              <a:latin typeface="Arial"/>
            </a:endParaRPr>
          </a:p>
        </p:txBody>
      </p:sp>
      <p:grpSp>
        <p:nvGrpSpPr>
          <p:cNvPr id="771" name="Speech Bubble: Rectangle with Corners Rounded 10"/>
          <p:cNvGrpSpPr/>
          <p:nvPr/>
        </p:nvGrpSpPr>
        <p:grpSpPr>
          <a:xfrm>
            <a:off x="6851520" y="4922640"/>
            <a:ext cx="5138640" cy="1460520"/>
            <a:chOff x="6851520" y="4922640"/>
            <a:chExt cx="5138640" cy="1460520"/>
          </a:xfrm>
        </p:grpSpPr>
        <p:sp>
          <p:nvSpPr>
            <p:cNvPr id="772" name="Shape"/>
            <p:cNvSpPr/>
            <p:nvPr/>
          </p:nvSpPr>
          <p:spPr>
            <a:xfrm>
              <a:off x="6851520" y="4922640"/>
              <a:ext cx="5138640" cy="146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>
              <a:solidFill>
                <a:srgbClr val="1a334c">
                  <a:alpha val="8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ontinue on the next condition, if the first is not met"/>
            <p:cNvSpPr/>
            <p:nvPr/>
          </p:nvSpPr>
          <p:spPr>
            <a:xfrm>
              <a:off x="6932520" y="4969080"/>
              <a:ext cx="4936680" cy="1369080"/>
            </a:xfrm>
            <a:custGeom>
              <a:avLst/>
              <a:gdLst/>
              <a:ahLst/>
              <a:rect l="l" t="t" r="r" b="b"/>
              <a:pathLst>
                <a:path w="21600" h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Continue on the </a:t>
              </a:r>
              <a:r>
                <a:rPr b="1" lang="en-US" sz="2800" spc="-1" strike="noStrike">
                  <a:solidFill>
                    <a:srgbClr val="ffa000"/>
                  </a:solidFill>
                  <a:latin typeface="Calibri"/>
                  <a:ea typeface="DejaVu Sans"/>
                </a:rPr>
                <a:t>next condition</a:t>
              </a: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, if the first is </a:t>
              </a:r>
              <a:r>
                <a:rPr b="1" lang="en-US" sz="2800" spc="-1" strike="noStrike">
                  <a:solidFill>
                    <a:srgbClr val="ffa000"/>
                  </a:solidFill>
                  <a:latin typeface="Calibri"/>
                  <a:ea typeface="DejaVu Sans"/>
                </a:rPr>
                <a:t>not met</a:t>
              </a:r>
              <a:endParaRPr b="0" lang="bg-BG" sz="2800" spc="-1" strike="noStrike">
                <a:latin typeface="Arial"/>
              </a:endParaRPr>
            </a:p>
          </p:txBody>
        </p:sp>
      </p:grpSp>
      <p:sp>
        <p:nvSpPr>
          <p:cNvPr id="774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0F6A792-6ED7-4C51-99AA-E1FC5B2BA991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5" dur="indefinite" restart="never" nodeType="tmRoot">
          <p:childTnLst>
            <p:seq>
              <p:cTn id="496" dur="indefinite" nodeType="mainSeq">
                <p:childTnLst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Text Placeholder 1"/>
          <p:cNvSpPr/>
          <p:nvPr/>
        </p:nvSpPr>
        <p:spPr>
          <a:xfrm>
            <a:off x="191880" y="1196280"/>
            <a:ext cx="11997360" cy="51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  <a:ea typeface="DejaVu Sans"/>
              </a:rPr>
              <a:t>"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  <a:ea typeface="DejaVu Sans"/>
              </a:rPr>
              <a:t>truthy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  <a:ea typeface="DejaVu Sans"/>
              </a:rPr>
              <a:t>" -  a value that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  <a:ea typeface="DejaVu Sans"/>
              </a:rPr>
              <a:t>coerces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  <a:ea typeface="DejaVu Sans"/>
              </a:rPr>
              <a:t> to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  <a:ea typeface="DejaVu Sans"/>
              </a:rPr>
              <a:t>true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  <a:ea typeface="DejaVu Sans"/>
              </a:rPr>
              <a:t> when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  <a:ea typeface="DejaVu Sans"/>
              </a:rPr>
              <a:t>evaluated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  <a:ea typeface="DejaVu Sans"/>
              </a:rPr>
              <a:t> in a boolean context</a:t>
            </a:r>
            <a:endParaRPr b="0" lang="bg-BG" sz="30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  <a:ea typeface="DejaVu Sans"/>
              </a:rPr>
              <a:t>The following values are "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  <a:ea typeface="DejaVu Sans"/>
              </a:rPr>
              <a:t>falsy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  <a:ea typeface="DejaVu Sans"/>
              </a:rPr>
              <a:t>" -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  <a:ea typeface="DejaVu Sans"/>
              </a:rPr>
              <a:t>false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  <a:ea typeface="DejaVu Sans"/>
              </a:rPr>
              <a:t>,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  <a:ea typeface="DejaVu Sans"/>
              </a:rPr>
              <a:t>null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  <a:ea typeface="DejaVu Sans"/>
              </a:rPr>
              <a:t>,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  <a:ea typeface="DejaVu Sans"/>
              </a:rPr>
              <a:t>undefined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  <a:ea typeface="DejaVu Sans"/>
              </a:rPr>
              <a:t>,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  <a:ea typeface="DejaVu Sans"/>
              </a:rPr>
              <a:t>NaN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  <a:ea typeface="DejaVu Sans"/>
              </a:rPr>
              <a:t>,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  <a:ea typeface="DejaVu Sans"/>
              </a:rPr>
              <a:t>0</a:t>
            </a:r>
            <a:r>
              <a:rPr b="1" lang="en-US" sz="3000" spc="-1" strike="noStrike">
                <a:solidFill>
                  <a:srgbClr val="234465"/>
                </a:solidFill>
                <a:latin typeface="Calibri"/>
                <a:ea typeface="DejaVu Sans"/>
              </a:rPr>
              <a:t>,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  <a:ea typeface="DejaVu Sans"/>
              </a:rPr>
              <a:t> 0n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  <a:ea typeface="DejaVu Sans"/>
              </a:rPr>
              <a:t> and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  <a:ea typeface="DejaVu Sans"/>
              </a:rPr>
              <a:t>""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endParaRPr b="0" lang="bg-BG" sz="3000" spc="-1" strike="noStrike">
              <a:latin typeface="Arial"/>
            </a:endParaRPr>
          </a:p>
        </p:txBody>
      </p:sp>
      <p:sp>
        <p:nvSpPr>
          <p:cNvPr id="776" name="Title 2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Truthy and Falsy Values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777" name="Rectangle 4"/>
          <p:cNvSpPr/>
          <p:nvPr/>
        </p:nvSpPr>
        <p:spPr>
          <a:xfrm>
            <a:off x="560880" y="3384000"/>
            <a:ext cx="5038920" cy="227808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 logTruthiness (val) {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if (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val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) {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    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console.log("Truthy!");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} else {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    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console.log("Falsy.");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78" name="Rectangle 5"/>
          <p:cNvSpPr/>
          <p:nvPr/>
        </p:nvSpPr>
        <p:spPr>
          <a:xfrm>
            <a:off x="6098400" y="3200040"/>
            <a:ext cx="5837400" cy="28879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logTruthiness (3.14);     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//Truthy!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logTruthiness ({});       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//Truthy!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logTruthiness (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NaN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);      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//Falsy.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logTruthiness ("NaN");    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//Truthy!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logTruthiness ([]);       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//Truthy!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logTruthiness (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null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);     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//Falsy.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logTruthiness (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""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);       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//Falsy.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logTruthiness (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undefined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);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//Falsy.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logTruthiness (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0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);        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//Falsy.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79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41A1A15-E495-41CD-BEAA-6EBA860ED27B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11" dur="indefinite" restart="never" nodeType="tmRoot">
          <p:childTnLst>
            <p:seq>
              <p:cTn id="512" dur="indefinite" nodeType="mainSeq">
                <p:childTnLst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Text Placeholder 5"/>
          <p:cNvSpPr/>
          <p:nvPr/>
        </p:nvSpPr>
        <p:spPr>
          <a:xfrm>
            <a:off x="1865880" y="1034640"/>
            <a:ext cx="10128240" cy="550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lvl="1" marL="803160" indent="-359280"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&amp;&amp; (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logical AND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) -  returns the leftmost "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false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" value or the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last truthy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value, if all are true.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bg-BG" sz="2800" spc="-1" strike="noStrike">
              <a:latin typeface="Arial"/>
            </a:endParaRPr>
          </a:p>
          <a:p>
            <a:pPr marL="609120"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bg-BG" sz="2800" spc="-1" strike="noStrike">
              <a:latin typeface="Arial"/>
            </a:endParaRPr>
          </a:p>
          <a:p>
            <a:pPr marL="442800"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bg-BG" sz="2800" spc="-1" strike="noStrike">
              <a:latin typeface="Arial"/>
            </a:endParaRPr>
          </a:p>
          <a:p>
            <a:pPr lvl="1" marL="803160" indent="-359280"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|| (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logical OR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) - returns the leftmost "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true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" value or the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last falsy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value, if all are false.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bg-BG" sz="2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bg-BG" sz="2800" spc="-1" strike="noStrike">
              <a:latin typeface="Arial"/>
            </a:endParaRPr>
          </a:p>
        </p:txBody>
      </p:sp>
      <p:sp>
        <p:nvSpPr>
          <p:cNvPr id="781" name="Title 4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Logical Operators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782" name="Rectangle 6"/>
          <p:cNvSpPr/>
          <p:nvPr/>
        </p:nvSpPr>
        <p:spPr>
          <a:xfrm>
            <a:off x="2820960" y="1899000"/>
            <a:ext cx="8763840" cy="160668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const val = 'yes'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&amp;&amp;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null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&amp;&amp;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false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val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 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 null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const val1 = true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&amp;&amp;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5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&amp;&amp;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'yes';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val1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 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 'yes'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783" name="Rectangle 8"/>
          <p:cNvSpPr/>
          <p:nvPr/>
        </p:nvSpPr>
        <p:spPr>
          <a:xfrm>
            <a:off x="2808360" y="4644000"/>
            <a:ext cx="8766360" cy="160668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const val = false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||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''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||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5;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val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 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 5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const val1 = null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||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NaN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||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undefined;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val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1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 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 undefined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784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6E67DC7-A102-4D55-86C4-145E469E5AB7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37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59" dur="indefinite" restart="never" nodeType="tmRoot">
          <p:childTnLst>
            <p:seq>
              <p:cTn id="560" dur="indefinite" nodeType="mainSeq">
                <p:childTnLst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Text Placeholder 1"/>
          <p:cNvSpPr/>
          <p:nvPr/>
        </p:nvSpPr>
        <p:spPr>
          <a:xfrm>
            <a:off x="2117160" y="1121040"/>
            <a:ext cx="9876960" cy="554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53352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GB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! (</a:t>
            </a:r>
            <a:r>
              <a:rPr b="1" lang="en-GB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logical NOT</a:t>
            </a:r>
            <a:r>
              <a:rPr b="0" lang="en-GB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) -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Returns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false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 if its single operand can be converted to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true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; otherwise, returns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true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786" name="Titl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Logical Operators (2)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787" name="Rectangle 5"/>
          <p:cNvSpPr/>
          <p:nvPr/>
        </p:nvSpPr>
        <p:spPr>
          <a:xfrm>
            <a:off x="2743200" y="2664000"/>
            <a:ext cx="5160960" cy="160668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const</a:t>
            </a:r>
            <a:r>
              <a:rPr b="1" lang="nn-NO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val = </a:t>
            </a:r>
            <a:r>
              <a:rPr b="1" lang="nn-NO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!true 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n-NO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console.log(val); </a:t>
            </a:r>
            <a:r>
              <a:rPr b="1" i="1" lang="nn-NO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 false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const</a:t>
            </a:r>
            <a:r>
              <a:rPr b="1" lang="nn-NO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val = </a:t>
            </a:r>
            <a:r>
              <a:rPr b="1" lang="nn-NO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!false</a:t>
            </a:r>
            <a:r>
              <a:rPr b="1" lang="nn-NO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n-NO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console.log(val); </a:t>
            </a:r>
            <a:r>
              <a:rPr b="1" i="1" lang="nn-NO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 true</a:t>
            </a:r>
            <a:endParaRPr b="0" lang="bg-BG" sz="2400" spc="-1" strike="noStrike">
              <a:latin typeface="Arial"/>
            </a:endParaRPr>
          </a:p>
        </p:txBody>
      </p:sp>
      <p:pic>
        <p:nvPicPr>
          <p:cNvPr id="788" name="Picture 3" descr=""/>
          <p:cNvPicPr/>
          <p:nvPr/>
        </p:nvPicPr>
        <p:blipFill>
          <a:blip r:embed="rId1"/>
          <a:stretch/>
        </p:blipFill>
        <p:spPr>
          <a:xfrm>
            <a:off x="8531280" y="3121200"/>
            <a:ext cx="3384720" cy="3384720"/>
          </a:xfrm>
          <a:prstGeom prst="rect">
            <a:avLst/>
          </a:prstGeom>
          <a:ln w="0">
            <a:noFill/>
          </a:ln>
        </p:spPr>
      </p:pic>
      <p:sp>
        <p:nvSpPr>
          <p:cNvPr id="789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C719D9B-33DB-40B6-9FD9-7CC9D42D46A6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95" dur="indefinite" restart="never" nodeType="tmRoot">
          <p:childTnLst>
            <p:seq>
              <p:cTn id="596" dur="indefinite" nodeType="mainSeq">
                <p:childTnLst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lide Number Placeholder 1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EF343EA-C4CA-4984-AAF5-84EFF0E9C670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791" name="Text Placeholder 2"/>
          <p:cNvSpPr/>
          <p:nvPr/>
        </p:nvSpPr>
        <p:spPr>
          <a:xfrm>
            <a:off x="190440" y="1196280"/>
            <a:ext cx="11817000" cy="55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Three number arguments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passed to your function as an input </a:t>
            </a:r>
            <a:endParaRPr b="0" lang="bg-BG" sz="28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Find the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largest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of them</a:t>
            </a:r>
            <a:endParaRPr b="0" lang="bg-BG" sz="28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Print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the result on the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console</a:t>
            </a:r>
            <a:endParaRPr b="0" lang="bg-BG" sz="28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150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Tip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: Use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interpolated strings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to format the result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92" name="Title 3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Problem: Largest Number</a:t>
            </a:r>
            <a:endParaRPr b="0" lang="bg-BG" sz="4000" spc="-1" strike="noStrike">
              <a:latin typeface="Arial"/>
            </a:endParaRPr>
          </a:p>
        </p:txBody>
      </p:sp>
      <p:grpSp>
        <p:nvGrpSpPr>
          <p:cNvPr id="793" name="Group 8"/>
          <p:cNvGrpSpPr/>
          <p:nvPr/>
        </p:nvGrpSpPr>
        <p:grpSpPr>
          <a:xfrm>
            <a:off x="1753560" y="3294000"/>
            <a:ext cx="8683920" cy="625680"/>
            <a:chOff x="1753560" y="3294000"/>
            <a:chExt cx="8683920" cy="625680"/>
          </a:xfrm>
        </p:grpSpPr>
        <p:sp>
          <p:nvSpPr>
            <p:cNvPr id="794" name="Right Arrow 4"/>
            <p:cNvSpPr/>
            <p:nvPr/>
          </p:nvSpPr>
          <p:spPr>
            <a:xfrm>
              <a:off x="4101120" y="3415680"/>
              <a:ext cx="608400" cy="379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rgbClr val="1a334c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795" name="TextBox 6"/>
            <p:cNvSpPr/>
            <p:nvPr/>
          </p:nvSpPr>
          <p:spPr>
            <a:xfrm>
              <a:off x="1753560" y="3294000"/>
              <a:ext cx="2107440" cy="6177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rgbClr val="1a334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3, 4, 5</a:t>
              </a:r>
              <a:endParaRPr b="0" lang="bg-BG" sz="2400" spc="-1" strike="noStrike">
                <a:latin typeface="Arial"/>
              </a:endParaRPr>
            </a:p>
          </p:txBody>
        </p:sp>
        <p:sp>
          <p:nvSpPr>
            <p:cNvPr id="796" name="TextBox 7"/>
            <p:cNvSpPr/>
            <p:nvPr/>
          </p:nvSpPr>
          <p:spPr>
            <a:xfrm>
              <a:off x="4944600" y="3301920"/>
              <a:ext cx="5492880" cy="6177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rgbClr val="1a334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The largest number is 5.</a:t>
              </a:r>
              <a:endParaRPr b="0" lang="bg-BG" sz="2400" spc="-1" strike="noStrike">
                <a:latin typeface="Arial"/>
              </a:endParaRPr>
            </a:p>
          </p:txBody>
        </p:sp>
      </p:grpSp>
      <p:grpSp>
        <p:nvGrpSpPr>
          <p:cNvPr id="797" name="Group 9"/>
          <p:cNvGrpSpPr/>
          <p:nvPr/>
        </p:nvGrpSpPr>
        <p:grpSpPr>
          <a:xfrm>
            <a:off x="1753560" y="4329000"/>
            <a:ext cx="8683920" cy="625680"/>
            <a:chOff x="1753560" y="4329000"/>
            <a:chExt cx="8683920" cy="625680"/>
          </a:xfrm>
        </p:grpSpPr>
        <p:sp>
          <p:nvSpPr>
            <p:cNvPr id="798" name="Right Arrow 4"/>
            <p:cNvSpPr/>
            <p:nvPr/>
          </p:nvSpPr>
          <p:spPr>
            <a:xfrm>
              <a:off x="4101120" y="4450680"/>
              <a:ext cx="608400" cy="379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rgbClr val="1a334c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799" name="TextBox 11"/>
            <p:cNvSpPr/>
            <p:nvPr/>
          </p:nvSpPr>
          <p:spPr>
            <a:xfrm>
              <a:off x="1753560" y="4329000"/>
              <a:ext cx="2107440" cy="6177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rgbClr val="1a334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7, 11, 2</a:t>
              </a:r>
              <a:endParaRPr b="0" lang="bg-BG" sz="2400" spc="-1" strike="noStrike">
                <a:latin typeface="Arial"/>
              </a:endParaRPr>
            </a:p>
          </p:txBody>
        </p:sp>
        <p:sp>
          <p:nvSpPr>
            <p:cNvPr id="800" name="TextBox 12"/>
            <p:cNvSpPr/>
            <p:nvPr/>
          </p:nvSpPr>
          <p:spPr>
            <a:xfrm>
              <a:off x="4944600" y="4336920"/>
              <a:ext cx="5492880" cy="6177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rgbClr val="1a334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The largest number is 11.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801" name="TextBox 9"/>
          <p:cNvSpPr/>
          <p:nvPr/>
        </p:nvSpPr>
        <p:spPr>
          <a:xfrm>
            <a:off x="675720" y="5866560"/>
            <a:ext cx="6274080" cy="581400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`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3 + 5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${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3 + 5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}`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// 3 + 5 = 8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01" dur="indefinite" restart="never" nodeType="tmRoot">
          <p:childTnLst>
            <p:seq>
              <p:cTn id="602" dur="indefinite" nodeType="mainSeq">
                <p:childTnLst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icture 6"/>
          <p:cNvSpPr/>
          <p:nvPr/>
        </p:nvSpPr>
        <p:spPr>
          <a:xfrm>
            <a:off x="4980240" y="1523880"/>
            <a:ext cx="2230560" cy="2230560"/>
          </a:xfrm>
          <a:prstGeom prst="roundRect">
            <a:avLst>
              <a:gd name="adj" fmla="val 16667"/>
            </a:avLst>
          </a:prstGeom>
          <a:blipFill rotWithShape="0">
            <a:blip r:embed="rId1"/>
            <a:srcRect/>
            <a:stretch/>
          </a:blipFill>
          <a:ln w="0">
            <a:noFill/>
          </a:ln>
          <a:effectLst>
            <a:outerShdw algn="tl" blurRad="76320" dir="7800819" dist="38073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prst="relaxedInset" w="381000" h="114300"/>
            <a:contourClr>
              <a:srgbClr val="969696"/>
            </a:contourClr>
          </a:sp3d>
        </p:spPr>
        <p:style>
          <a:lnRef idx="0"/>
          <a:fillRef idx="0"/>
          <a:effectRef idx="0"/>
          <a:fontRef idx="minor"/>
        </p:style>
      </p:sp>
      <p:sp>
        <p:nvSpPr>
          <p:cNvPr id="596" name="Subtitle 3"/>
          <p:cNvSpPr/>
          <p:nvPr/>
        </p:nvSpPr>
        <p:spPr>
          <a:xfrm>
            <a:off x="615240" y="5585760"/>
            <a:ext cx="1096056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Definition, Execution, IDE Setup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597" name="Title 2"/>
          <p:cNvSpPr/>
          <p:nvPr/>
        </p:nvSpPr>
        <p:spPr>
          <a:xfrm>
            <a:off x="615240" y="4704840"/>
            <a:ext cx="1096056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  <a:ea typeface="DejaVu Sans"/>
              </a:rPr>
              <a:t>JavaScript Overview</a:t>
            </a:r>
            <a:endParaRPr b="0" lang="bg-BG" sz="5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lide Number Placeholder 1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F015760-3D8C-40E3-AB10-3F273283B28D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39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803" name="Title 3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Solution: Largest Number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804" name="Text Placeholder 5"/>
          <p:cNvSpPr/>
          <p:nvPr/>
        </p:nvSpPr>
        <p:spPr>
          <a:xfrm>
            <a:off x="1370880" y="1400400"/>
            <a:ext cx="9448920" cy="3233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firstSolution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(x, y, z) {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let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result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if (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x &gt;= y &amp;&amp; x &gt;= z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) {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result = x;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 else if (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y &gt;= x &amp;&amp; y &gt;= z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) {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result = y;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 else {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result = z;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console.log(`The largest number is ${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result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}.`);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805" name="Text Placeholder 5"/>
          <p:cNvSpPr/>
          <p:nvPr/>
        </p:nvSpPr>
        <p:spPr>
          <a:xfrm>
            <a:off x="1348200" y="4720680"/>
            <a:ext cx="9451440" cy="1038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secondSolution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(...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params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) { 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console.log(`The largest number is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${Math.max(...params)}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.`);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11" dur="indefinite" restart="never" nodeType="tmRoot">
          <p:childTnLst>
            <p:seq>
              <p:cTn id="612" dur="indefinite" nodeType="mainSeq">
                <p:childTnLst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Text Placeholder 1"/>
          <p:cNvSpPr/>
          <p:nvPr/>
        </p:nvSpPr>
        <p:spPr>
          <a:xfrm>
            <a:off x="2117160" y="1121040"/>
            <a:ext cx="9876960" cy="554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typeof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operator returns a string indicating the type of an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operand</a:t>
            </a:r>
            <a:endParaRPr b="0" lang="bg-BG" sz="3400" spc="-1" strike="noStrike">
              <a:latin typeface="Arial"/>
            </a:endParaRPr>
          </a:p>
        </p:txBody>
      </p:sp>
      <p:sp>
        <p:nvSpPr>
          <p:cNvPr id="807" name="Titl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Typeof Operator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808" name="Rectangle 6"/>
          <p:cNvSpPr/>
          <p:nvPr/>
        </p:nvSpPr>
        <p:spPr>
          <a:xfrm>
            <a:off x="2450880" y="2638080"/>
            <a:ext cx="6669360" cy="9439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noAutofit/>
          </a:bodyPr>
          <a:p>
            <a:pPr>
              <a:lnSpc>
                <a:spcPct val="100000"/>
              </a:lnSpc>
            </a:pPr>
            <a:r>
              <a:rPr b="1" lang="nn-NO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const val = 5; 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n-NO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nn-NO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typeof </a:t>
            </a:r>
            <a:r>
              <a:rPr b="1" lang="nn-NO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val);    </a:t>
            </a:r>
            <a:r>
              <a:rPr b="1" i="1" lang="nn-NO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 number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bg-BG" sz="2200" spc="-1" strike="noStrike">
              <a:latin typeface="Arial"/>
            </a:endParaRPr>
          </a:p>
        </p:txBody>
      </p:sp>
      <p:sp>
        <p:nvSpPr>
          <p:cNvPr id="809" name="Rectangle 7"/>
          <p:cNvSpPr/>
          <p:nvPr/>
        </p:nvSpPr>
        <p:spPr>
          <a:xfrm>
            <a:off x="2450880" y="3734640"/>
            <a:ext cx="6669360" cy="9439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const str = 'hello'; 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typeof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str);   </a:t>
            </a:r>
            <a:r>
              <a:rPr b="1" lang="bg-BG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 string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bg-BG" sz="2200" spc="-1" strike="noStrike">
              <a:latin typeface="Arial"/>
            </a:endParaRPr>
          </a:p>
        </p:txBody>
      </p:sp>
      <p:sp>
        <p:nvSpPr>
          <p:cNvPr id="810" name="Rectangle 8"/>
          <p:cNvSpPr/>
          <p:nvPr/>
        </p:nvSpPr>
        <p:spPr>
          <a:xfrm>
            <a:off x="2450880" y="4824000"/>
            <a:ext cx="6669360" cy="9439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const obj = {name: 'Maria', age:18};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typeof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obj);   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 object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bg-BG" sz="2200" spc="-1" strike="noStrike">
              <a:latin typeface="Arial"/>
            </a:endParaRPr>
          </a:p>
        </p:txBody>
      </p:sp>
      <p:sp>
        <p:nvSpPr>
          <p:cNvPr id="811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3CECCA3-E0A0-45EF-A01B-49AC4ADB3D04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39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21" dur="indefinite" restart="never" nodeType="tmRoot">
          <p:childTnLst>
            <p:seq>
              <p:cTn id="622" dur="indefinite" nodeType="mainSeq">
                <p:childTnLst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lide Number Placeholder 1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EADCB0F-8EF3-4561-9A02-4B32CD817329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39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813" name="Text Placeholder 12"/>
          <p:cNvSpPr/>
          <p:nvPr/>
        </p:nvSpPr>
        <p:spPr>
          <a:xfrm>
            <a:off x="190440" y="1196280"/>
            <a:ext cx="11817000" cy="55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Write a function that takes a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single parameter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as an input</a:t>
            </a:r>
            <a:endParaRPr b="0" lang="bg-BG" sz="28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Calculate the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area of a circle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, with the parameter as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radius</a:t>
            </a:r>
            <a:endParaRPr b="0" lang="bg-BG" sz="28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If the parameter is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not a number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, print an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error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 message</a:t>
            </a:r>
            <a:endParaRPr b="0" lang="bg-BG" sz="26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Include the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type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 of parameter in the message</a:t>
            </a:r>
            <a:endParaRPr b="0" lang="bg-BG" sz="26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Print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the result on the console,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rounded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to the second decimal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814" name="Title 4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Problem: Circle Area</a:t>
            </a:r>
            <a:endParaRPr b="0" lang="bg-BG" sz="4000" spc="-1" strike="noStrike">
              <a:latin typeface="Arial"/>
            </a:endParaRPr>
          </a:p>
        </p:txBody>
      </p:sp>
      <p:grpSp>
        <p:nvGrpSpPr>
          <p:cNvPr id="815" name="Group 27"/>
          <p:cNvGrpSpPr/>
          <p:nvPr/>
        </p:nvGrpSpPr>
        <p:grpSpPr>
          <a:xfrm>
            <a:off x="1269720" y="4734000"/>
            <a:ext cx="9651240" cy="625680"/>
            <a:chOff x="1269720" y="4734000"/>
            <a:chExt cx="9651240" cy="625680"/>
          </a:xfrm>
        </p:grpSpPr>
        <p:sp>
          <p:nvSpPr>
            <p:cNvPr id="816" name="Right Arrow 4"/>
            <p:cNvSpPr/>
            <p:nvPr/>
          </p:nvSpPr>
          <p:spPr>
            <a:xfrm>
              <a:off x="3617280" y="4855680"/>
              <a:ext cx="608400" cy="379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rgbClr val="1a334c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817" name="TextBox 15"/>
            <p:cNvSpPr/>
            <p:nvPr/>
          </p:nvSpPr>
          <p:spPr>
            <a:xfrm>
              <a:off x="1269720" y="4734000"/>
              <a:ext cx="2107440" cy="6177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rgbClr val="1a334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5</a:t>
              </a:r>
              <a:endParaRPr b="0" lang="bg-BG" sz="2400" spc="-1" strike="noStrike">
                <a:latin typeface="Arial"/>
              </a:endParaRPr>
            </a:p>
          </p:txBody>
        </p:sp>
        <p:sp>
          <p:nvSpPr>
            <p:cNvPr id="818" name="TextBox 16"/>
            <p:cNvSpPr/>
            <p:nvPr/>
          </p:nvSpPr>
          <p:spPr>
            <a:xfrm>
              <a:off x="4460760" y="4741920"/>
              <a:ext cx="6460200" cy="6177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rgbClr val="1a334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78.54</a:t>
              </a:r>
              <a:endParaRPr b="0" lang="bg-BG" sz="2400" spc="-1" strike="noStrike">
                <a:latin typeface="Arial"/>
              </a:endParaRPr>
            </a:p>
          </p:txBody>
        </p:sp>
      </p:grpSp>
      <p:grpSp>
        <p:nvGrpSpPr>
          <p:cNvPr id="819" name="Group 26"/>
          <p:cNvGrpSpPr/>
          <p:nvPr/>
        </p:nvGrpSpPr>
        <p:grpSpPr>
          <a:xfrm>
            <a:off x="1269720" y="5637960"/>
            <a:ext cx="9651240" cy="953280"/>
            <a:chOff x="1269720" y="5637960"/>
            <a:chExt cx="9651240" cy="953280"/>
          </a:xfrm>
        </p:grpSpPr>
        <p:sp>
          <p:nvSpPr>
            <p:cNvPr id="820" name="Right Arrow 4"/>
            <p:cNvSpPr/>
            <p:nvPr/>
          </p:nvSpPr>
          <p:spPr>
            <a:xfrm>
              <a:off x="3617280" y="5951520"/>
              <a:ext cx="608400" cy="379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rgbClr val="1a334c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821" name="TextBox 24"/>
            <p:cNvSpPr/>
            <p:nvPr/>
          </p:nvSpPr>
          <p:spPr>
            <a:xfrm>
              <a:off x="1269720" y="5841000"/>
              <a:ext cx="2107440" cy="6177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rgbClr val="1a334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1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'name'</a:t>
              </a:r>
              <a:endParaRPr b="0" lang="bg-BG" sz="2400" spc="-1" strike="noStrike">
                <a:latin typeface="Arial"/>
              </a:endParaRPr>
            </a:p>
          </p:txBody>
        </p:sp>
        <p:sp>
          <p:nvSpPr>
            <p:cNvPr id="822" name="TextBox 25"/>
            <p:cNvSpPr/>
            <p:nvPr/>
          </p:nvSpPr>
          <p:spPr>
            <a:xfrm>
              <a:off x="4460760" y="5637960"/>
              <a:ext cx="6460200" cy="95328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rgbClr val="1a334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>
                <a:lnSpc>
                  <a:spcPct val="110000"/>
                </a:lnSpc>
              </a:pPr>
              <a:r>
                <a:rPr b="1" lang="en-US" sz="22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We can not calculate the circle area, because we receive a </a:t>
              </a:r>
              <a:r>
                <a:rPr b="1" lang="en-US" sz="2200" spc="-1" strike="noStrike">
                  <a:solidFill>
                    <a:srgbClr val="ffa000"/>
                  </a:solidFill>
                  <a:latin typeface="Consolas"/>
                  <a:ea typeface="DejaVu Sans"/>
                </a:rPr>
                <a:t>string</a:t>
              </a:r>
              <a:r>
                <a:rPr b="1" lang="en-US" sz="22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.</a:t>
              </a:r>
              <a:endParaRPr b="0" lang="bg-BG" sz="2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lide Number Placeholder 1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90A0E96-D98A-4F84-8F37-A6E53FCD87F7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39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824" name="Title 4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Solution: Circle Area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825" name="TextBox 11"/>
          <p:cNvSpPr/>
          <p:nvPr/>
        </p:nvSpPr>
        <p:spPr>
          <a:xfrm>
            <a:off x="1505880" y="1716840"/>
            <a:ext cx="9178920" cy="41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solve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(radius) 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inputType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typeof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(radius);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if (inputType === 'number') 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area = Math.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pow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(radius, 2) * Math.PI;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console.log(area.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toFixed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(2));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 else {</a:t>
            </a:r>
            <a:endParaRPr b="0" lang="bg-BG" sz="2400" spc="-1" strike="noStrike">
              <a:latin typeface="Arial"/>
            </a:endParaRPr>
          </a:p>
          <a:p>
            <a:pPr marL="684000"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console.log(`We can not calculate the circle area, because we receive a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${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inputType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.`);</a:t>
            </a:r>
            <a:endParaRPr b="0" lang="bg-BG" sz="2400" spc="-1" strike="noStrike">
              <a:latin typeface="Arial"/>
            </a:endParaRPr>
          </a:p>
          <a:p>
            <a:pPr marL="684000"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bg-BG" sz="2400" spc="-1" strike="noStrike">
              <a:latin typeface="Arial"/>
            </a:endParaRPr>
          </a:p>
          <a:p>
            <a:pPr marL="684000"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47" dur="indefinite" restart="never" nodeType="tmRoot">
          <p:childTnLst>
            <p:seq>
              <p:cTn id="648" dur="indefinite" nodeType="mainSeq">
                <p:childTnLst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Text Placeholder 1"/>
          <p:cNvSpPr/>
          <p:nvPr/>
        </p:nvSpPr>
        <p:spPr>
          <a:xfrm>
            <a:off x="190440" y="1196280"/>
            <a:ext cx="11817000" cy="55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Data Types</a:t>
            </a:r>
            <a:endParaRPr b="0" lang="bg-BG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bg-BG" sz="34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Truthy and Falsy values</a:t>
            </a:r>
            <a:endParaRPr b="0" lang="bg-BG" sz="3400" spc="-1" strike="noStrike">
              <a:latin typeface="Arial"/>
            </a:endParaRPr>
          </a:p>
        </p:txBody>
      </p:sp>
      <p:sp>
        <p:nvSpPr>
          <p:cNvPr id="827" name="Title 2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Some Interesting Examples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828" name="Rectangle 4"/>
          <p:cNvSpPr/>
          <p:nvPr/>
        </p:nvSpPr>
        <p:spPr>
          <a:xfrm>
            <a:off x="748080" y="1809000"/>
            <a:ext cx="10590840" cy="21549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typeof NaN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);             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//number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NaN === NaN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);            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//false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typeof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 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null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);            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//object(legacy reasons)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new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 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Array() == false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);   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//true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0.1 + 0.2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);             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//0.30000000000000004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(0.2 * 10 + 0.1 * 10) / 10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);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//0.3</a:t>
            </a:r>
            <a:endParaRPr b="0" lang="bg-BG" sz="2200" spc="-1" strike="noStrike">
              <a:latin typeface="Arial"/>
            </a:endParaRPr>
          </a:p>
        </p:txBody>
      </p:sp>
      <p:sp>
        <p:nvSpPr>
          <p:cNvPr id="829" name="Rectangle 5"/>
          <p:cNvSpPr/>
          <p:nvPr/>
        </p:nvSpPr>
        <p:spPr>
          <a:xfrm>
            <a:off x="766440" y="5330160"/>
            <a:ext cx="10573200" cy="114948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const variable = 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[]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;                      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//empty array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variable == false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);         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//evaluates true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if (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variable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) { console.log('True!') }; 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//'True!'</a:t>
            </a:r>
            <a:endParaRPr b="0" lang="bg-BG" sz="2200" spc="-1" strike="noStrike">
              <a:latin typeface="Arial"/>
            </a:endParaRPr>
          </a:p>
        </p:txBody>
      </p:sp>
      <p:sp>
        <p:nvSpPr>
          <p:cNvPr id="830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43D5594-8B3C-4229-8D6E-1677735C656B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39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71" dur="indefinite" restart="never" nodeType="tmRoot">
          <p:childTnLst>
            <p:seq>
              <p:cTn id="672" dur="indefinite" nodeType="mainSeq">
                <p:childTnLst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Content Placeholder 2"/>
          <p:cNvSpPr/>
          <p:nvPr/>
        </p:nvSpPr>
        <p:spPr>
          <a:xfrm>
            <a:off x="2135880" y="1121040"/>
            <a:ext cx="9858240" cy="554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97000"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The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for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/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while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loops work as in C++, C# and Java</a:t>
            </a:r>
            <a:endParaRPr b="0" lang="bg-BG" sz="28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Classical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for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-loop</a:t>
            </a:r>
            <a:endParaRPr b="0" lang="bg-BG" sz="28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108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JavaScript supports two more variants of the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for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-loop:</a:t>
            </a:r>
            <a:endParaRPr b="0" lang="bg-BG" sz="28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  <a:ea typeface="DejaVu Sans"/>
              </a:rPr>
              <a:t>for-of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– used with arrays and iterators</a:t>
            </a:r>
            <a:endParaRPr b="0" lang="bg-BG" sz="28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  <a:ea typeface="DejaVu Sans"/>
              </a:rPr>
              <a:t>for-in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– used with objects and associative arrays</a:t>
            </a:r>
            <a:endParaRPr b="0" lang="bg-BG" sz="28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Both will be reviewed in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upcoming lessons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832" name="Title 3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Loops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833" name="Slide Number Placeholder 1"/>
          <p:cNvSpPr/>
          <p:nvPr/>
        </p:nvSpPr>
        <p:spPr>
          <a:xfrm>
            <a:off x="11563560" y="6397200"/>
            <a:ext cx="42768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529B7D46-57E1-4871-A0C0-97440A1D5FB7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45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834" name="Rectangle 4"/>
          <p:cNvSpPr/>
          <p:nvPr/>
        </p:nvSpPr>
        <p:spPr>
          <a:xfrm>
            <a:off x="2601720" y="2340000"/>
            <a:ext cx="8398440" cy="12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a3abb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120">
              <a:lnSpc>
                <a:spcPct val="11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for</a:t>
            </a:r>
            <a:r>
              <a:rPr b="1" lang="en-US" sz="2400" spc="-1" strike="noStrike">
                <a:solidFill>
                  <a:srgbClr val="fbeec9"/>
                </a:solidFill>
                <a:latin typeface="Consolas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(let i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=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0; i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&lt;=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5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 i++) { console.log(i); }</a:t>
            </a:r>
            <a:endParaRPr b="0" lang="bg-BG" sz="2400" spc="-1" strike="noStrike">
              <a:latin typeface="Arial"/>
            </a:endParaRPr>
          </a:p>
          <a:p>
            <a:pPr marL="457200" indent="-456120">
              <a:lnSpc>
                <a:spcPct val="110000"/>
              </a:lnSpc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0 1 2 3 4 5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7" dur="indefinite" restart="never" nodeType="tmRoot">
          <p:childTnLst>
            <p:seq>
              <p:cTn id="718" dur="indefinite" nodeType="mainSeq">
                <p:childTnLst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Oval 7"/>
          <p:cNvSpPr/>
          <p:nvPr/>
        </p:nvSpPr>
        <p:spPr>
          <a:xfrm>
            <a:off x="4267080" y="807480"/>
            <a:ext cx="3656520" cy="365652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rgbClr val="ffffff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pic>
        <p:nvPicPr>
          <p:cNvPr id="836" name="Picture 3" descr=""/>
          <p:cNvPicPr/>
          <p:nvPr/>
        </p:nvPicPr>
        <p:blipFill>
          <a:blip r:embed="rId1"/>
          <a:stretch/>
        </p:blipFill>
        <p:spPr>
          <a:xfrm flipH="1">
            <a:off x="4420800" y="394200"/>
            <a:ext cx="3123000" cy="3834000"/>
          </a:xfrm>
          <a:prstGeom prst="rect">
            <a:avLst/>
          </a:prstGeom>
          <a:ln w="0">
            <a:noFill/>
          </a:ln>
        </p:spPr>
      </p:pic>
      <p:sp>
        <p:nvSpPr>
          <p:cNvPr id="837" name="Subtitle 4"/>
          <p:cNvSpPr/>
          <p:nvPr/>
        </p:nvSpPr>
        <p:spPr>
          <a:xfrm>
            <a:off x="615240" y="5585760"/>
            <a:ext cx="1096056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Lab Problems 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5</a:t>
            </a:r>
            <a:r>
              <a:rPr b="0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 &amp; 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6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838" name="Title 2"/>
          <p:cNvSpPr/>
          <p:nvPr/>
        </p:nvSpPr>
        <p:spPr>
          <a:xfrm>
            <a:off x="615240" y="4704840"/>
            <a:ext cx="1096056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  <a:ea typeface="DejaVu Sans"/>
              </a:rPr>
              <a:t>Live Demonstration</a:t>
            </a:r>
            <a:endParaRPr b="0" lang="bg-BG" sz="5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Picture 5" descr="D:\Desktop\javascript-file-png-image-19430.png"/>
          <p:cNvPicPr/>
          <p:nvPr/>
        </p:nvPicPr>
        <p:blipFill>
          <a:blip r:embed="rId1"/>
          <a:stretch/>
        </p:blipFill>
        <p:spPr>
          <a:xfrm rot="641400">
            <a:off x="3858840" y="734760"/>
            <a:ext cx="3372480" cy="3372480"/>
          </a:xfrm>
          <a:prstGeom prst="rect">
            <a:avLst/>
          </a:prstGeom>
          <a:ln w="0">
            <a:noFill/>
          </a:ln>
        </p:spPr>
      </p:pic>
      <p:sp>
        <p:nvSpPr>
          <p:cNvPr id="840" name="Text Placeholder 1"/>
          <p:cNvSpPr/>
          <p:nvPr/>
        </p:nvSpPr>
        <p:spPr>
          <a:xfrm>
            <a:off x="615240" y="4704840"/>
            <a:ext cx="1096056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  <a:ea typeface="DejaVu Sans"/>
              </a:rPr>
              <a:t>Mix HTML and JavaScript</a:t>
            </a:r>
            <a:endParaRPr b="0" lang="bg-BG" sz="5400" spc="-1" strike="noStrike">
              <a:latin typeface="Arial"/>
            </a:endParaRPr>
          </a:p>
        </p:txBody>
      </p:sp>
      <p:sp>
        <p:nvSpPr>
          <p:cNvPr id="841" name="Text Placeholder 2"/>
          <p:cNvSpPr/>
          <p:nvPr/>
        </p:nvSpPr>
        <p:spPr>
          <a:xfrm>
            <a:off x="615240" y="5490360"/>
            <a:ext cx="1096056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Using JS Code from HTML Page</a:t>
            </a:r>
            <a:endParaRPr b="0" lang="bg-BG" sz="4000" spc="-1" strike="noStrike">
              <a:latin typeface="Arial"/>
            </a:endParaRPr>
          </a:p>
        </p:txBody>
      </p:sp>
      <p:pic>
        <p:nvPicPr>
          <p:cNvPr id="842" name="Picture 4" descr="Image result for html  png"/>
          <p:cNvPicPr/>
          <p:nvPr/>
        </p:nvPicPr>
        <p:blipFill>
          <a:blip r:embed="rId2"/>
          <a:stretch/>
        </p:blipFill>
        <p:spPr>
          <a:xfrm rot="20827800">
            <a:off x="5513040" y="1246320"/>
            <a:ext cx="2589840" cy="258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Title 3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Mixing HTML + JavaScript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844" name="Slide Number Placeholder 4"/>
          <p:cNvSpPr/>
          <p:nvPr/>
        </p:nvSpPr>
        <p:spPr>
          <a:xfrm>
            <a:off x="11563560" y="6397200"/>
            <a:ext cx="42768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F9310B90-F3F1-4903-80CA-0C690F5FB789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845" name="Текстово поле 1"/>
          <p:cNvSpPr/>
          <p:nvPr/>
        </p:nvSpPr>
        <p:spPr>
          <a:xfrm>
            <a:off x="327600" y="1625760"/>
            <a:ext cx="8457120" cy="4239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&lt;!DOCTYPE html&gt;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&lt;html&gt;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&lt;body&gt;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it-IT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&lt;h1&gt;JavaScript in the HTML page&lt;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/</a:t>
            </a:r>
            <a:r>
              <a:rPr b="1" lang="it-IT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h1&gt;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it-IT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&lt;script&gt;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it-IT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for (let i=1; i&lt;=10; i++) 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  </a:t>
            </a:r>
            <a:r>
              <a:rPr b="1" lang="it-IT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document.write(`&lt;p&gt;${i}&lt;/p&gt;`);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it-IT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it-IT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&lt;/script&gt;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&lt;/body&gt;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&lt;/html&gt;</a:t>
            </a:r>
            <a:endParaRPr b="0" lang="bg-BG" sz="2400" spc="-1" strike="noStrike">
              <a:latin typeface="Arial"/>
            </a:endParaRPr>
          </a:p>
        </p:txBody>
      </p:sp>
      <p:pic>
        <p:nvPicPr>
          <p:cNvPr id="846" name="Picture 7" descr=""/>
          <p:cNvPicPr/>
          <p:nvPr/>
        </p:nvPicPr>
        <p:blipFill>
          <a:blip r:embed="rId1"/>
          <a:stretch/>
        </p:blipFill>
        <p:spPr>
          <a:xfrm>
            <a:off x="9220320" y="1333440"/>
            <a:ext cx="2368440" cy="4864320"/>
          </a:xfrm>
          <a:prstGeom prst="rect">
            <a:avLst/>
          </a:prstGeom>
          <a:ln w="0">
            <a:noFill/>
          </a:ln>
          <a:effectLst>
            <a:outerShdw algn="tl" blurRad="291960" dir="2700000" dist="138479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43" dur="indefinite" restart="never" nodeType="tmRoot">
          <p:childTnLst>
            <p:seq>
              <p:cTn id="744" dur="indefinite" nodeType="mainSeq">
                <p:childTnLst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Title 3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Sum Numbers with HTML Form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848" name="Slide Number Placeholder 4"/>
          <p:cNvSpPr/>
          <p:nvPr/>
        </p:nvSpPr>
        <p:spPr>
          <a:xfrm>
            <a:off x="11563560" y="6397200"/>
            <a:ext cx="42768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39A298C-D181-4DA6-9D92-F134588B3E38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849" name="Текстово поле 1"/>
          <p:cNvSpPr/>
          <p:nvPr/>
        </p:nvSpPr>
        <p:spPr>
          <a:xfrm>
            <a:off x="685800" y="1295280"/>
            <a:ext cx="10666800" cy="2226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&lt;form&gt;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num1: &lt;input type="text" name="num1" /&gt; &lt;br&gt;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num2: &lt;input type="text" name="num2" /&gt; &lt;br&gt;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sum: &lt;input type="text" name="sum" /&gt; &lt;br&gt;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&lt;input type="button" value="Sum" onclick="calcSum()" /&gt;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&lt;/form&gt;</a:t>
            </a:r>
            <a:endParaRPr b="0" lang="bg-BG" sz="2200" spc="-1" strike="noStrike">
              <a:latin typeface="Arial"/>
            </a:endParaRPr>
          </a:p>
        </p:txBody>
      </p:sp>
      <p:sp>
        <p:nvSpPr>
          <p:cNvPr id="850" name="Текстово поле 5"/>
          <p:cNvSpPr/>
          <p:nvPr/>
        </p:nvSpPr>
        <p:spPr>
          <a:xfrm>
            <a:off x="685800" y="3962520"/>
            <a:ext cx="10666800" cy="2226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it-IT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calcSum() {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it-IT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let num1 = document.getElementsByName('num1')[0].value;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it-IT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let num2 = document.getElementsByName('num2')[0].value;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it-IT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let sum = Number(num1) + Number(num2);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it-IT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document.getElementsByName('sum')[0].value = sum;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bg-BG" sz="22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lide Number Placeholder 1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266DFCB-D89F-4241-9ADF-013FC01C3244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3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599" name="Text Placeholder 6"/>
          <p:cNvSpPr/>
          <p:nvPr/>
        </p:nvSpPr>
        <p:spPr>
          <a:xfrm>
            <a:off x="2117160" y="1121040"/>
            <a:ext cx="9876960" cy="554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JavaScript (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JS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) is a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high-level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programming language</a:t>
            </a:r>
            <a:endParaRPr b="0" lang="bg-BG" sz="28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One of the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core technologies 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of the World Wide Web</a:t>
            </a:r>
            <a:endParaRPr b="0" lang="bg-BG" sz="26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Enables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interactive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 web pages and applications</a:t>
            </a:r>
            <a:endParaRPr b="0" lang="bg-BG" sz="26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Can be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executed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 on the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server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 and on the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client</a:t>
            </a:r>
            <a:endParaRPr b="0" lang="bg-BG" sz="26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Features:</a:t>
            </a:r>
            <a:endParaRPr b="0" lang="bg-BG" sz="28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C-like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syntax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 (curly-brackets, identifiers, operator)</a:t>
            </a:r>
            <a:endParaRPr b="0" lang="bg-BG" sz="26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Multi-paradigm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 (imperative, functional, OOP)</a:t>
            </a:r>
            <a:endParaRPr b="0" lang="bg-BG" sz="26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  <a:ea typeface="DejaVu Sans"/>
              </a:rPr>
              <a:t>Dynamic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typing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600" name="Title 4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What is JavaScript?</a:t>
            </a:r>
            <a:endParaRPr b="0" lang="bg-BG" sz="4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Title 3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Load JavaScript File from HTML Document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852" name="Slide Number Placeholder 4"/>
          <p:cNvSpPr/>
          <p:nvPr/>
        </p:nvSpPr>
        <p:spPr>
          <a:xfrm>
            <a:off x="11563560" y="6397200"/>
            <a:ext cx="42768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CCA38A6-2E19-44D2-8D53-BCEFF5A39265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grpSp>
        <p:nvGrpSpPr>
          <p:cNvPr id="853" name="Групиране 2"/>
          <p:cNvGrpSpPr/>
          <p:nvPr/>
        </p:nvGrpSpPr>
        <p:grpSpPr>
          <a:xfrm>
            <a:off x="295200" y="1360080"/>
            <a:ext cx="5561640" cy="4826520"/>
            <a:chOff x="295200" y="1360080"/>
            <a:chExt cx="5561640" cy="4826520"/>
          </a:xfrm>
        </p:grpSpPr>
        <p:sp>
          <p:nvSpPr>
            <p:cNvPr id="854" name="Текстово поле 1"/>
            <p:cNvSpPr/>
            <p:nvPr/>
          </p:nvSpPr>
          <p:spPr>
            <a:xfrm>
              <a:off x="295200" y="1947600"/>
              <a:ext cx="5561640" cy="42390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rgbClr val="1a334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>
                <a:lnSpc>
                  <a:spcPct val="100000"/>
                </a:lnSpc>
              </a:pPr>
              <a:r>
                <a:rPr b="1" lang="it-IT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&lt;!DOCTYPE html&gt;</a:t>
              </a:r>
              <a:endParaRPr b="0" lang="bg-BG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it-IT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&lt;html&gt;</a:t>
              </a:r>
              <a:endParaRPr b="0" lang="bg-BG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it-IT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&lt;head&gt;</a:t>
              </a:r>
              <a:endParaRPr b="0" lang="bg-BG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it-IT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</a:t>
              </a:r>
              <a:r>
                <a:rPr b="1" lang="it-IT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&lt;script src="numbers.js"&gt;</a:t>
              </a:r>
              <a:endParaRPr b="0" lang="bg-BG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it-IT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</a:t>
              </a:r>
              <a:r>
                <a:rPr b="1" lang="it-IT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&lt;/script&gt;</a:t>
              </a:r>
              <a:endParaRPr b="0" lang="bg-BG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it-IT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&lt;/head&gt;</a:t>
              </a:r>
              <a:endParaRPr b="0" lang="bg-BG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it-IT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&lt;body&gt;</a:t>
              </a:r>
              <a:endParaRPr b="0" lang="bg-BG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it-IT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</a:t>
              </a:r>
              <a:r>
                <a:rPr b="1" lang="it-IT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&lt;input type="submit"</a:t>
              </a:r>
              <a:endParaRPr b="0" lang="bg-BG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it-IT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onclick="printRandNum()" /&gt;</a:t>
              </a:r>
              <a:endParaRPr b="0" lang="bg-BG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it-IT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&lt;/body&gt;</a:t>
              </a:r>
              <a:endParaRPr b="0" lang="bg-BG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it-IT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&lt;/html&gt;</a:t>
              </a:r>
              <a:endParaRPr b="0" lang="bg-BG" sz="2400" spc="-1" strike="noStrike">
                <a:latin typeface="Arial"/>
              </a:endParaRPr>
            </a:p>
          </p:txBody>
        </p:sp>
        <p:sp>
          <p:nvSpPr>
            <p:cNvPr id="855" name="Текстово поле 6"/>
            <p:cNvSpPr/>
            <p:nvPr/>
          </p:nvSpPr>
          <p:spPr>
            <a:xfrm>
              <a:off x="295200" y="1360080"/>
              <a:ext cx="5561640" cy="5814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rgbClr val="1a334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it-IT" sz="2400" spc="-1" strike="noStrike">
                  <a:solidFill>
                    <a:srgbClr val="ffa000"/>
                  </a:solidFill>
                  <a:latin typeface="Consolas"/>
                  <a:ea typeface="DejaVu Sans"/>
                </a:rPr>
                <a:t>random-nums.html</a:t>
              </a:r>
              <a:endParaRPr b="0" lang="bg-BG" sz="2400" spc="-1" strike="noStrike">
                <a:latin typeface="Arial"/>
              </a:endParaRPr>
            </a:p>
          </p:txBody>
        </p:sp>
      </p:grpSp>
      <p:grpSp>
        <p:nvGrpSpPr>
          <p:cNvPr id="856" name="Групиране 7"/>
          <p:cNvGrpSpPr/>
          <p:nvPr/>
        </p:nvGrpSpPr>
        <p:grpSpPr>
          <a:xfrm>
            <a:off x="6260040" y="1211040"/>
            <a:ext cx="5561640" cy="2997720"/>
            <a:chOff x="6260040" y="1211040"/>
            <a:chExt cx="5561640" cy="2997720"/>
          </a:xfrm>
        </p:grpSpPr>
        <p:sp>
          <p:nvSpPr>
            <p:cNvPr id="857" name="Текстово поле 8"/>
            <p:cNvSpPr/>
            <p:nvPr/>
          </p:nvSpPr>
          <p:spPr>
            <a:xfrm>
              <a:off x="6260040" y="1798560"/>
              <a:ext cx="5561640" cy="24102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rgbClr val="1a334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>
                <a:lnSpc>
                  <a:spcPct val="100000"/>
                </a:lnSpc>
              </a:pPr>
              <a:r>
                <a:rPr b="1" lang="it-IT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function printRandNum() {</a:t>
              </a:r>
              <a:endParaRPr b="0" lang="bg-BG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it-IT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</a:t>
              </a:r>
              <a:r>
                <a:rPr b="1" lang="it-IT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let num = Math.round(</a:t>
              </a:r>
              <a:endParaRPr b="0" lang="bg-BG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it-IT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  </a:t>
              </a:r>
              <a:r>
                <a:rPr b="1" lang="it-IT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Math.random() * 100);</a:t>
              </a:r>
              <a:endParaRPr b="0" lang="bg-BG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it-IT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</a:t>
              </a:r>
              <a:r>
                <a:rPr b="1" lang="it-IT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document.body.innerHTML +=</a:t>
              </a:r>
              <a:endParaRPr b="0" lang="bg-BG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it-IT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  </a:t>
              </a:r>
              <a:r>
                <a:rPr b="1" lang="it-IT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`&lt;div&gt;${num}&lt;/div&gt;`;</a:t>
              </a:r>
              <a:endParaRPr b="0" lang="bg-BG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it-IT" sz="24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}</a:t>
              </a:r>
              <a:endParaRPr b="0" lang="bg-BG" sz="2400" spc="-1" strike="noStrike">
                <a:latin typeface="Arial"/>
              </a:endParaRPr>
            </a:p>
          </p:txBody>
        </p:sp>
        <p:sp>
          <p:nvSpPr>
            <p:cNvPr id="858" name="Текстово поле 9"/>
            <p:cNvSpPr/>
            <p:nvPr/>
          </p:nvSpPr>
          <p:spPr>
            <a:xfrm>
              <a:off x="6260040" y="1211040"/>
              <a:ext cx="5561640" cy="5814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rgbClr val="1a334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it-IT" sz="2400" spc="-1" strike="noStrike">
                  <a:solidFill>
                    <a:srgbClr val="ffa000"/>
                  </a:solidFill>
                  <a:latin typeface="Consolas"/>
                  <a:ea typeface="DejaVu Sans"/>
                </a:rPr>
                <a:t>numbers.js</a:t>
              </a:r>
              <a:endParaRPr b="0" lang="bg-BG" sz="2400" spc="-1" strike="noStrike">
                <a:latin typeface="Arial"/>
              </a:endParaRPr>
            </a:p>
          </p:txBody>
        </p:sp>
      </p:grpSp>
      <p:pic>
        <p:nvPicPr>
          <p:cNvPr id="859" name="Picture 17" descr=""/>
          <p:cNvPicPr/>
          <p:nvPr/>
        </p:nvPicPr>
        <p:blipFill>
          <a:blip r:embed="rId1"/>
          <a:stretch/>
        </p:blipFill>
        <p:spPr>
          <a:xfrm>
            <a:off x="7315200" y="4495680"/>
            <a:ext cx="3214800" cy="2076120"/>
          </a:xfrm>
          <a:prstGeom prst="rect">
            <a:avLst/>
          </a:prstGeom>
          <a:ln w="0">
            <a:noFill/>
          </a:ln>
          <a:effectLst>
            <a:outerShdw algn="tl" blurRad="291960" dir="2700000" dist="138479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49" dur="indefinite" restart="never" nodeType="tmRoot">
          <p:childTnLst>
            <p:seq>
              <p:cTn id="750" dur="indefinite" nodeType="mainSeq">
                <p:childTnLst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ubtitle 3"/>
          <p:cNvSpPr/>
          <p:nvPr/>
        </p:nvSpPr>
        <p:spPr>
          <a:xfrm>
            <a:off x="615240" y="5585760"/>
            <a:ext cx="1096056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Strict Mode, IDE Debugging Tools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861" name="Title 1"/>
          <p:cNvSpPr/>
          <p:nvPr/>
        </p:nvSpPr>
        <p:spPr>
          <a:xfrm>
            <a:off x="615240" y="4704840"/>
            <a:ext cx="1096056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  <a:ea typeface="DejaVu Sans"/>
              </a:rPr>
              <a:t>Debugging Techniques</a:t>
            </a:r>
            <a:endParaRPr b="0" lang="bg-BG" sz="5400" spc="-1" strike="noStrike">
              <a:latin typeface="Arial"/>
            </a:endParaRPr>
          </a:p>
        </p:txBody>
      </p:sp>
      <p:pic>
        <p:nvPicPr>
          <p:cNvPr id="862" name="Picture 8" descr="Picture 8"/>
          <p:cNvPicPr/>
          <p:nvPr/>
        </p:nvPicPr>
        <p:blipFill>
          <a:blip r:embed="rId1"/>
          <a:stretch/>
        </p:blipFill>
        <p:spPr>
          <a:xfrm>
            <a:off x="4875120" y="1419480"/>
            <a:ext cx="2437200" cy="243720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Text Placeholder 5"/>
          <p:cNvSpPr/>
          <p:nvPr/>
        </p:nvSpPr>
        <p:spPr>
          <a:xfrm>
            <a:off x="2117160" y="1121040"/>
            <a:ext cx="9876960" cy="554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Strict mode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limits certain "sloppy" language features</a:t>
            </a:r>
            <a:endParaRPr b="0" lang="bg-BG" sz="32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Silent errors will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throw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Exception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instead</a:t>
            </a:r>
            <a:endParaRPr b="0" lang="bg-BG" sz="28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252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Enabled by default in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modules</a:t>
            </a:r>
            <a:endParaRPr b="0" lang="bg-BG" sz="3400" spc="-1" strike="noStrike">
              <a:latin typeface="Arial"/>
            </a:endParaRPr>
          </a:p>
        </p:txBody>
      </p:sp>
      <p:sp>
        <p:nvSpPr>
          <p:cNvPr id="864" name="Title 3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Strict Mode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865" name="Rectangle 7"/>
          <p:cNvSpPr/>
          <p:nvPr/>
        </p:nvSpPr>
        <p:spPr>
          <a:xfrm>
            <a:off x="2768040" y="2619000"/>
            <a:ext cx="8323920" cy="8751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a31515"/>
                </a:solidFill>
                <a:latin typeface="Consolas"/>
                <a:ea typeface="DejaVu Sans"/>
              </a:rPr>
              <a:t>'use strict'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r>
              <a:rPr b="0" lang="en-US" sz="2400" spc="-1" strike="noStrike">
                <a:solidFill>
                  <a:srgbClr val="008000"/>
                </a:solidFill>
                <a:latin typeface="Consolas"/>
                <a:ea typeface="DejaVu Sans"/>
              </a:rPr>
              <a:t>         </a:t>
            </a:r>
            <a:r>
              <a:rPr b="0" i="1" lang="en-US" sz="2400" spc="-1" strike="noStrike">
                <a:solidFill>
                  <a:srgbClr val="008000"/>
                </a:solidFill>
                <a:latin typeface="Consolas"/>
                <a:ea typeface="DejaVu Sans"/>
              </a:rPr>
              <a:t>// File-level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1080"/>
                </a:solidFill>
                <a:latin typeface="Consolas"/>
                <a:ea typeface="DejaVu Sans"/>
              </a:rPr>
              <a:t>mistypeVariable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 = </a:t>
            </a:r>
            <a:r>
              <a:rPr b="0" lang="en-US" sz="2400" spc="-1" strike="noStrike">
                <a:solidFill>
                  <a:srgbClr val="098658"/>
                </a:solidFill>
                <a:latin typeface="Consolas"/>
                <a:ea typeface="DejaVu Sans"/>
              </a:rPr>
              <a:t>17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; </a:t>
            </a:r>
            <a:r>
              <a:rPr b="0" i="1" lang="en-US" sz="2400" spc="-1" strike="noStrike">
                <a:solidFill>
                  <a:srgbClr val="008000"/>
                </a:solidFill>
                <a:latin typeface="Consolas"/>
                <a:ea typeface="DejaVu Sans"/>
              </a:rPr>
              <a:t>// ReferenceError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866" name="Rectangle 9"/>
          <p:cNvSpPr/>
          <p:nvPr/>
        </p:nvSpPr>
        <p:spPr>
          <a:xfrm>
            <a:off x="2768040" y="3670560"/>
            <a:ext cx="8323920" cy="160668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ff"/>
                </a:solidFill>
                <a:latin typeface="Consolas"/>
                <a:ea typeface="DejaVu Sans"/>
              </a:rPr>
              <a:t>function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 </a:t>
            </a:r>
            <a:r>
              <a:rPr b="0" lang="en-US" sz="2400" spc="-1" strike="noStrike">
                <a:solidFill>
                  <a:srgbClr val="795e26"/>
                </a:solidFill>
                <a:latin typeface="Consolas"/>
                <a:ea typeface="DejaVu Sans"/>
              </a:rPr>
              <a:t>strict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() 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    </a:t>
            </a:r>
            <a:r>
              <a:rPr b="0" lang="en-US" sz="2400" spc="-1" strike="noStrike">
                <a:solidFill>
                  <a:srgbClr val="a31515"/>
                </a:solidFill>
                <a:latin typeface="Consolas"/>
                <a:ea typeface="DejaVu Sans"/>
              </a:rPr>
              <a:t>'use strict'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;     </a:t>
            </a:r>
            <a:r>
              <a:rPr b="0" i="1" lang="en-US" sz="2400" spc="-1" strike="noStrike">
                <a:solidFill>
                  <a:srgbClr val="008000"/>
                </a:solidFill>
                <a:latin typeface="Consolas"/>
                <a:ea typeface="DejaVu Sans"/>
              </a:rPr>
              <a:t>// Function-level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    </a:t>
            </a:r>
            <a:r>
              <a:rPr b="0" lang="en-US" sz="2400" spc="-1" strike="noStrike">
                <a:solidFill>
                  <a:srgbClr val="001080"/>
                </a:solidFill>
                <a:latin typeface="Consolas"/>
                <a:ea typeface="DejaVu Sans"/>
              </a:rPr>
              <a:t>mistypeVariable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 = </a:t>
            </a:r>
            <a:r>
              <a:rPr b="0" lang="en-US" sz="2400" spc="-1" strike="noStrike">
                <a:solidFill>
                  <a:srgbClr val="098658"/>
                </a:solidFill>
                <a:latin typeface="Consolas"/>
                <a:ea typeface="DejaVu Sans"/>
              </a:rPr>
              <a:t>17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; 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867" name="Rectangle 11"/>
          <p:cNvSpPr/>
          <p:nvPr/>
        </p:nvSpPr>
        <p:spPr>
          <a:xfrm>
            <a:off x="2839320" y="2671200"/>
            <a:ext cx="2074320" cy="767160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8000" bIns="1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a31515"/>
                </a:solidFill>
                <a:latin typeface="Consolas"/>
                <a:ea typeface="DejaVu Sans"/>
              </a:rPr>
              <a:t>'use strict'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868" name="Rectangle 13"/>
          <p:cNvSpPr/>
          <p:nvPr/>
        </p:nvSpPr>
        <p:spPr>
          <a:xfrm>
            <a:off x="3518280" y="4089240"/>
            <a:ext cx="2074320" cy="767160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8000" bIns="1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a31515"/>
                </a:solidFill>
                <a:latin typeface="Consolas"/>
                <a:ea typeface="DejaVu Sans"/>
              </a:rPr>
              <a:t>'use strict'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59" dur="indefinite" restart="never" nodeType="tmRoot">
          <p:childTnLst>
            <p:seq>
              <p:cTn id="760" dur="indefinite" nodeType="mainSeq">
                <p:childTnLst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7" fill="hold">
                      <p:stCondLst>
                        <p:cond delay="indefinite"/>
                      </p:stCondLst>
                      <p:childTnLst>
                        <p:par>
                          <p:cTn id="788" fill="hold">
                            <p:stCondLst>
                              <p:cond delay="0"/>
                            </p:stCondLst>
                            <p:childTnLst>
                              <p:par>
                                <p:cTn id="7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3"/>
          <p:cNvSpPr/>
          <p:nvPr/>
        </p:nvSpPr>
        <p:spPr>
          <a:xfrm>
            <a:off x="190440" y="1196280"/>
            <a:ext cx="4689360" cy="55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Visual Studio Code has a built-in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debugger</a:t>
            </a:r>
            <a:endParaRPr b="0" lang="bg-BG" sz="32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It provides:</a:t>
            </a:r>
            <a:endParaRPr b="0" lang="bg-BG" sz="32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Breakpoints</a:t>
            </a:r>
            <a:endParaRPr b="0" lang="bg-BG" sz="28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Ability to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trace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the </a:t>
            </a:r>
            <a:br/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code execution</a:t>
            </a:r>
            <a:endParaRPr b="0" lang="bg-BG" sz="28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Ability to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inspect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br/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variables at runtime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870" name="Rectangle 2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Debugging in Visual Studio Code</a:t>
            </a:r>
            <a:endParaRPr b="0" lang="bg-BG" sz="4000" spc="-1" strike="noStrike">
              <a:latin typeface="Arial"/>
            </a:endParaRPr>
          </a:p>
        </p:txBody>
      </p:sp>
      <p:pic>
        <p:nvPicPr>
          <p:cNvPr id="871" name="Screen Shot 2020-01-15 at 15.17.34.png" descr="Screen Shot 2020-01-15 at 15.17.34.png"/>
          <p:cNvPicPr/>
          <p:nvPr/>
        </p:nvPicPr>
        <p:blipFill>
          <a:blip r:embed="rId1"/>
          <a:srcRect l="0" t="798" r="0" b="798"/>
          <a:stretch/>
        </p:blipFill>
        <p:spPr>
          <a:xfrm>
            <a:off x="5038560" y="1539000"/>
            <a:ext cx="6708240" cy="4125600"/>
          </a:xfrm>
          <a:prstGeom prst="rect">
            <a:avLst/>
          </a:prstGeom>
          <a:ln w="12700">
            <a:noFill/>
          </a:ln>
          <a:effectLst>
            <a:outerShdw blurRad="63360" rotWithShape="0">
              <a:srgbClr val="000000">
                <a:alpha val="40000"/>
              </a:srgbClr>
            </a:outerShdw>
          </a:effectLst>
        </p:spPr>
      </p:pic>
      <p:sp>
        <p:nvSpPr>
          <p:cNvPr id="872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EE60FEE-D5C5-44ED-88DD-B2546C309428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7" dur="indefinite" restart="never" nodeType="tmRoot">
          <p:childTnLst>
            <p:seq>
              <p:cTn id="798" dur="indefinite" nodeType="mainSeq">
                <p:childTnLst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Content Placeholder 2"/>
          <p:cNvSpPr/>
          <p:nvPr/>
        </p:nvSpPr>
        <p:spPr>
          <a:xfrm>
            <a:off x="190440" y="1196280"/>
            <a:ext cx="11817000" cy="55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60360" indent="-359280">
              <a:lnSpc>
                <a:spcPct val="11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Start without Debugger: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[Ctrl+F5]</a:t>
            </a:r>
            <a:endParaRPr b="0" lang="bg-BG" sz="3400" spc="-1" strike="noStrike">
              <a:latin typeface="Arial"/>
            </a:endParaRPr>
          </a:p>
          <a:p>
            <a:pPr marL="360360" indent="-359280">
              <a:lnSpc>
                <a:spcPct val="114000"/>
              </a:lnSpc>
              <a:spcBef>
                <a:spcPts val="601"/>
              </a:spcBef>
              <a:spcAft>
                <a:spcPts val="601"/>
              </a:spcAft>
              <a:buClr>
                <a:srgbClr val="2a4362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a4362"/>
                </a:solidFill>
                <a:latin typeface="Calibri"/>
                <a:ea typeface="DejaVu Sans"/>
              </a:rPr>
              <a:t>Start with Debugger: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[F5]</a:t>
            </a:r>
            <a:endParaRPr b="0" lang="bg-BG" sz="3400" spc="-1" strike="noStrike">
              <a:latin typeface="Arial"/>
            </a:endParaRPr>
          </a:p>
          <a:p>
            <a:pPr marL="360360" indent="-359280">
              <a:lnSpc>
                <a:spcPct val="11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Toggle a breakpoint: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[F9]</a:t>
            </a:r>
            <a:endParaRPr b="0" lang="bg-BG" sz="3400" spc="-1" strike="noStrike">
              <a:latin typeface="Arial"/>
            </a:endParaRPr>
          </a:p>
          <a:p>
            <a:pPr marL="360360" indent="-359280">
              <a:lnSpc>
                <a:spcPct val="11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Trace step by step: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[F10]</a:t>
            </a:r>
            <a:endParaRPr b="0" lang="bg-BG" sz="3400" spc="-1" strike="noStrike">
              <a:latin typeface="Arial"/>
            </a:endParaRPr>
          </a:p>
          <a:p>
            <a:pPr marL="360360" indent="-359280">
              <a:lnSpc>
                <a:spcPct val="11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Force step into: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[F11]</a:t>
            </a:r>
            <a:endParaRPr b="0" lang="bg-BG" sz="3400" spc="-1" strike="noStrike">
              <a:latin typeface="Arial"/>
            </a:endParaRPr>
          </a:p>
        </p:txBody>
      </p:sp>
      <p:sp>
        <p:nvSpPr>
          <p:cNvPr id="874" name="Title 3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 fontScale="55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Using the Debugger in Visual Studio Code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875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75E4493-2416-4E07-AB1F-509CCED83C32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54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3" dur="indefinite" restart="never" nodeType="tmRoot">
          <p:childTnLst>
            <p:seq>
              <p:cTn id="814" dur="indefinite" nodeType="mainSeq">
                <p:childTnLst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nodeType="clickEffect" fill="hold" presetClass="entr" presetID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8" fill="hold"/>
                                        <p:tgtEl>
                                          <p:spTgt spid="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nodeType="clickEffect" fill="hold" presetClass="entr" presetID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2" fill="hold"/>
                                        <p:tgtEl>
                                          <p:spTgt spid="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nodeType="clickEffect" fill="hold" presetClass="entr" presetID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6" fill="hold"/>
                                        <p:tgtEl>
                                          <p:spTgt spid="8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nodeType="clickEffect" fill="hold" presetClass="entr" presetID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0" fill="hold"/>
                                        <p:tgtEl>
                                          <p:spTgt spid="8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Oval 7"/>
          <p:cNvSpPr/>
          <p:nvPr/>
        </p:nvSpPr>
        <p:spPr>
          <a:xfrm>
            <a:off x="4267080" y="807480"/>
            <a:ext cx="3656520" cy="365652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rgbClr val="ffffff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pic>
        <p:nvPicPr>
          <p:cNvPr id="877" name="Picture 3" descr=""/>
          <p:cNvPicPr/>
          <p:nvPr/>
        </p:nvPicPr>
        <p:blipFill>
          <a:blip r:embed="rId1"/>
          <a:stretch/>
        </p:blipFill>
        <p:spPr>
          <a:xfrm flipH="1">
            <a:off x="4420800" y="394200"/>
            <a:ext cx="3123000" cy="3834000"/>
          </a:xfrm>
          <a:prstGeom prst="rect">
            <a:avLst/>
          </a:prstGeom>
          <a:ln w="0">
            <a:noFill/>
          </a:ln>
        </p:spPr>
      </p:pic>
      <p:sp>
        <p:nvSpPr>
          <p:cNvPr id="878" name="Subtitle 4"/>
          <p:cNvSpPr/>
          <p:nvPr/>
        </p:nvSpPr>
        <p:spPr>
          <a:xfrm>
            <a:off x="615240" y="5585760"/>
            <a:ext cx="1096056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Lab Problems 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7</a:t>
            </a:r>
            <a:r>
              <a:rPr b="0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 &amp; 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8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879" name="Title 2"/>
          <p:cNvSpPr/>
          <p:nvPr/>
        </p:nvSpPr>
        <p:spPr>
          <a:xfrm>
            <a:off x="615240" y="4704840"/>
            <a:ext cx="1096056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  <a:ea typeface="DejaVu Sans"/>
              </a:rPr>
              <a:t>Live Demonstration</a:t>
            </a:r>
            <a:endParaRPr b="0" lang="bg-BG" sz="5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Picture 5" descr=""/>
          <p:cNvPicPr/>
          <p:nvPr/>
        </p:nvPicPr>
        <p:blipFill>
          <a:blip r:embed="rId1"/>
          <a:stretch/>
        </p:blipFill>
        <p:spPr>
          <a:xfrm>
            <a:off x="4876920" y="1447920"/>
            <a:ext cx="2436840" cy="2436840"/>
          </a:xfrm>
          <a:prstGeom prst="rect">
            <a:avLst/>
          </a:prstGeom>
          <a:ln w="0">
            <a:noFill/>
          </a:ln>
        </p:spPr>
      </p:pic>
      <p:sp>
        <p:nvSpPr>
          <p:cNvPr id="881" name="Title 1"/>
          <p:cNvSpPr/>
          <p:nvPr/>
        </p:nvSpPr>
        <p:spPr>
          <a:xfrm>
            <a:off x="615240" y="4704840"/>
            <a:ext cx="1096056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  <a:ea typeface="DejaVu Sans"/>
              </a:rPr>
              <a:t>Language Specifics</a:t>
            </a:r>
            <a:endParaRPr b="0" lang="bg-BG" sz="5400" spc="-1" strike="noStrike">
              <a:latin typeface="Arial"/>
            </a:endParaRPr>
          </a:p>
        </p:txBody>
      </p:sp>
      <p:sp>
        <p:nvSpPr>
          <p:cNvPr id="882" name="Subtitle 2"/>
          <p:cNvSpPr/>
          <p:nvPr/>
        </p:nvSpPr>
        <p:spPr>
          <a:xfrm>
            <a:off x="615240" y="5585760"/>
            <a:ext cx="1096056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Type Coercion, Functions and Scope</a:t>
            </a:r>
            <a:endParaRPr b="0" lang="bg-BG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Text Placeholder 1"/>
          <p:cNvSpPr/>
          <p:nvPr/>
        </p:nvSpPr>
        <p:spPr>
          <a:xfrm>
            <a:off x="1676520" y="1143000"/>
            <a:ext cx="10285920" cy="52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60360" indent="-359280">
              <a:lnSpc>
                <a:spcPct val="105000"/>
              </a:lnSpc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First-class functions – a function can be passed as an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argument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to other functions</a:t>
            </a:r>
            <a:endParaRPr b="0" lang="bg-BG" sz="34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Can be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returned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by another function and can be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assigned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as a value to a variable</a:t>
            </a:r>
            <a:endParaRPr b="0" lang="bg-BG" sz="3400" spc="-1" strike="noStrike">
              <a:latin typeface="Arial"/>
            </a:endParaRPr>
          </a:p>
          <a:p>
            <a:pPr>
              <a:lnSpc>
                <a:spcPct val="105000"/>
              </a:lnSpc>
              <a:spcAft>
                <a:spcPts val="601"/>
              </a:spcAft>
            </a:pPr>
            <a:endParaRPr b="0" lang="bg-BG" sz="3400" spc="-1" strike="noStrike">
              <a:latin typeface="Arial"/>
            </a:endParaRPr>
          </a:p>
          <a:p>
            <a:pPr>
              <a:lnSpc>
                <a:spcPct val="105000"/>
              </a:lnSpc>
              <a:spcAft>
                <a:spcPts val="601"/>
              </a:spcAft>
            </a:pPr>
            <a:endParaRPr b="0" lang="bg-BG" sz="3400" spc="-1" strike="noStrike">
              <a:latin typeface="Arial"/>
            </a:endParaRPr>
          </a:p>
          <a:p>
            <a:pPr>
              <a:lnSpc>
                <a:spcPct val="105000"/>
              </a:lnSpc>
              <a:spcAft>
                <a:spcPts val="601"/>
              </a:spcAft>
            </a:pPr>
            <a:endParaRPr b="0" lang="bg-BG" sz="3400" spc="-1" strike="noStrike">
              <a:latin typeface="Arial"/>
            </a:endParaRPr>
          </a:p>
        </p:txBody>
      </p:sp>
      <p:sp>
        <p:nvSpPr>
          <p:cNvPr id="884" name="Titl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First-class Functions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885" name="Text Placeholder 5"/>
          <p:cNvSpPr/>
          <p:nvPr/>
        </p:nvSpPr>
        <p:spPr>
          <a:xfrm>
            <a:off x="2225880" y="3519000"/>
            <a:ext cx="8773920" cy="2775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 running() 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return "Running";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 category(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run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,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type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 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console.log(run() + " " + type);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category(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running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, "sprint");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//Running sprint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886" name="Rounded Rectangular Callout 1"/>
          <p:cNvSpPr/>
          <p:nvPr/>
        </p:nvSpPr>
        <p:spPr>
          <a:xfrm>
            <a:off x="6540480" y="3695760"/>
            <a:ext cx="2437200" cy="68472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Callback</a:t>
            </a:r>
            <a:endParaRPr b="0" lang="bg-BG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function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887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3A5FF5C-AEAD-44A5-B8E7-F25055530875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57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1" dur="indefinite" restart="never" nodeType="tmRoot">
          <p:childTnLst>
            <p:seq>
              <p:cTn id="832" dur="indefinite" nodeType="mainSeq">
                <p:childTnLst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Text Placeholder 1"/>
          <p:cNvSpPr/>
          <p:nvPr/>
        </p:nvSpPr>
        <p:spPr>
          <a:xfrm>
            <a:off x="2117160" y="1121040"/>
            <a:ext cx="9876960" cy="554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60360" indent="-359280">
              <a:lnSpc>
                <a:spcPct val="100000"/>
              </a:lnSpc>
              <a:spcBef>
                <a:spcPts val="601"/>
              </a:spcBef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Functions can be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nested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-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hold other functions</a:t>
            </a:r>
            <a:endParaRPr b="0" lang="bg-BG" sz="3400" spc="-1" strike="noStrike">
              <a:latin typeface="Arial"/>
            </a:endParaRPr>
          </a:p>
          <a:p>
            <a:pPr lvl="1" marL="803160" indent="-359280">
              <a:lnSpc>
                <a:spcPct val="100000"/>
              </a:lnSpc>
              <a:spcBef>
                <a:spcPts val="601"/>
              </a:spcBef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Inner functions have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access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 to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variables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 from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their parent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889" name="Titl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Nested Functions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890" name="TextBox 3"/>
          <p:cNvSpPr/>
          <p:nvPr/>
        </p:nvSpPr>
        <p:spPr>
          <a:xfrm>
            <a:off x="2801160" y="2895480"/>
            <a:ext cx="8018280" cy="35074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 hypotenuse(m, n) { 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 outer function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function square(num) {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 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 inner function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    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return num * num;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return Math.sqrt(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square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(m) +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square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(n));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891" name="Right Arrow 4"/>
          <p:cNvSpPr/>
          <p:nvPr/>
        </p:nvSpPr>
        <p:spPr>
          <a:xfrm>
            <a:off x="4348440" y="5786640"/>
            <a:ext cx="608400" cy="37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892" name="TextBox 5"/>
          <p:cNvSpPr/>
          <p:nvPr/>
        </p:nvSpPr>
        <p:spPr>
          <a:xfrm>
            <a:off x="2801160" y="5664960"/>
            <a:ext cx="1307160" cy="617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 algn="ctr"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3, 4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893" name="TextBox 6"/>
          <p:cNvSpPr/>
          <p:nvPr/>
        </p:nvSpPr>
        <p:spPr>
          <a:xfrm>
            <a:off x="5192280" y="5672880"/>
            <a:ext cx="989640" cy="617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 algn="ctr"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5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894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B054022-DB63-4F31-869D-08A40B29C084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57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45" dur="indefinite" restart="never" nodeType="tmRoot">
          <p:childTnLst>
            <p:seq>
              <p:cTn id="846" dur="indefinite" nodeType="mainSeq">
                <p:childTnLst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Text Placeholder 1"/>
          <p:cNvSpPr/>
          <p:nvPr/>
        </p:nvSpPr>
        <p:spPr>
          <a:xfrm>
            <a:off x="2360880" y="1379520"/>
            <a:ext cx="9313920" cy="52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Variable and function declarations are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put into memory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during the 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compile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 phase, but stay exactly where you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typed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them in your code</a:t>
            </a:r>
            <a:endParaRPr b="0" lang="bg-BG" sz="34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Only declarations are hoisted</a:t>
            </a:r>
            <a:endParaRPr b="0" lang="bg-BG" sz="3400" spc="-1" strike="noStrike">
              <a:latin typeface="Arial"/>
            </a:endParaRPr>
          </a:p>
        </p:txBody>
      </p:sp>
      <p:sp>
        <p:nvSpPr>
          <p:cNvPr id="896" name="Titl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Hoisting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897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5C361A7-4074-4C85-BEDD-25813AB9FAB7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57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879" dur="indefinite" restart="never" nodeType="tmRoot">
          <p:childTnLst>
            <p:seq>
              <p:cTn id="880" dur="indefinite" nodeType="mainSeq">
                <p:childTnLst>
                  <p:par>
                    <p:cTn id="881" fill="hold">
                      <p:stCondLst>
                        <p:cond delay="indefinite"/>
                      </p:stCondLst>
                      <p:childTnLst>
                        <p:par>
                          <p:cTn id="882" fill="hold">
                            <p:stCondLst>
                              <p:cond delay="0"/>
                            </p:stCondLst>
                            <p:childTnLst>
                              <p:par>
                                <p:cTn id="8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Text Placeholder 4"/>
          <p:cNvSpPr/>
          <p:nvPr/>
        </p:nvSpPr>
        <p:spPr>
          <a:xfrm>
            <a:off x="190440" y="1196280"/>
            <a:ext cx="11754360" cy="55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JavaScript is 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dynamic programming language</a:t>
            </a:r>
            <a:endParaRPr b="0" lang="bg-BG" sz="34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Operations otherwise done at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compile-time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 can be done at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run-time</a:t>
            </a:r>
            <a:endParaRPr b="0" lang="bg-BG" sz="34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It is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possible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to change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type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of a variable or add new properties or methods to an object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while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the program is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running</a:t>
            </a:r>
            <a:endParaRPr b="0" lang="bg-BG" sz="34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In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static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programming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languages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, such changes are normally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not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possible</a:t>
            </a:r>
            <a:endParaRPr b="0" lang="bg-BG" sz="3400" spc="-1" strike="noStrike">
              <a:latin typeface="Arial"/>
            </a:endParaRPr>
          </a:p>
        </p:txBody>
      </p:sp>
      <p:sp>
        <p:nvSpPr>
          <p:cNvPr id="602" name="Title 3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Dynamic Programming Language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603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5C9BF63-D964-4E09-A593-6F3208686AD9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6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Text Placeholder 1"/>
          <p:cNvSpPr/>
          <p:nvPr/>
        </p:nvSpPr>
        <p:spPr>
          <a:xfrm>
            <a:off x="2117160" y="1121040"/>
            <a:ext cx="9876960" cy="554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1800" spc="-1" strike="noStrike">
              <a:latin typeface="Arial"/>
            </a:endParaRPr>
          </a:p>
        </p:txBody>
      </p:sp>
      <p:sp>
        <p:nvSpPr>
          <p:cNvPr id="899" name="Titl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Hoisting Variables 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900" name="Text Placeholder 5"/>
          <p:cNvSpPr/>
          <p:nvPr/>
        </p:nvSpPr>
        <p:spPr>
          <a:xfrm>
            <a:off x="2217240" y="983520"/>
            <a:ext cx="9668160" cy="1221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pt-BR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num</a:t>
            </a:r>
            <a:r>
              <a:rPr b="1" lang="pt-BR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); </a:t>
            </a:r>
            <a:r>
              <a:rPr b="1" i="1" lang="pt-BR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 Returns undefined</a:t>
            </a:r>
            <a:r>
              <a:rPr b="1" lang="pt-BR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 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var </a:t>
            </a:r>
            <a:r>
              <a:rPr b="1" lang="pt-BR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num</a:t>
            </a:r>
            <a:r>
              <a:rPr b="1" lang="pt-BR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num = 6;</a:t>
            </a:r>
            <a:endParaRPr b="0" lang="bg-BG" sz="2200" spc="-1" strike="noStrike">
              <a:latin typeface="Arial"/>
            </a:endParaRPr>
          </a:p>
        </p:txBody>
      </p:sp>
      <p:sp>
        <p:nvSpPr>
          <p:cNvPr id="901" name="Text Placeholder 5"/>
          <p:cNvSpPr/>
          <p:nvPr/>
        </p:nvSpPr>
        <p:spPr>
          <a:xfrm>
            <a:off x="2217240" y="2427480"/>
            <a:ext cx="9668160" cy="1221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num</a:t>
            </a:r>
            <a:r>
              <a:rPr b="1" lang="pt-BR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 = 6;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pt-BR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num</a:t>
            </a:r>
            <a:r>
              <a:rPr b="1" lang="pt-BR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); </a:t>
            </a:r>
            <a:r>
              <a:rPr b="1" i="1" lang="pt-BR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 returns 6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var num</a:t>
            </a:r>
            <a:r>
              <a:rPr b="1" lang="pt-BR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endParaRPr b="0" lang="bg-BG" sz="2200" spc="-1" strike="noStrike">
              <a:latin typeface="Arial"/>
            </a:endParaRPr>
          </a:p>
        </p:txBody>
      </p:sp>
      <p:sp>
        <p:nvSpPr>
          <p:cNvPr id="902" name="Text Placeholder 5"/>
          <p:cNvSpPr/>
          <p:nvPr/>
        </p:nvSpPr>
        <p:spPr>
          <a:xfrm>
            <a:off x="2217240" y="3871440"/>
            <a:ext cx="9668160" cy="1221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num = 6;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pt-BR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num</a:t>
            </a:r>
            <a:r>
              <a:rPr b="1" lang="pt-BR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); </a:t>
            </a:r>
            <a:r>
              <a:rPr b="1" i="1" lang="pt-BR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 ReferenceError: num is not defined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let</a:t>
            </a:r>
            <a:r>
              <a:rPr b="1" lang="pt-BR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 num;</a:t>
            </a:r>
            <a:endParaRPr b="0" lang="bg-BG" sz="2200" spc="-1" strike="noStrike">
              <a:latin typeface="Arial"/>
            </a:endParaRPr>
          </a:p>
        </p:txBody>
      </p:sp>
      <p:sp>
        <p:nvSpPr>
          <p:cNvPr id="903" name="Text Placeholder 5"/>
          <p:cNvSpPr/>
          <p:nvPr/>
        </p:nvSpPr>
        <p:spPr>
          <a:xfrm>
            <a:off x="2225520" y="5370120"/>
            <a:ext cx="9659880" cy="885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pt-BR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num</a:t>
            </a:r>
            <a:r>
              <a:rPr b="1" lang="pt-BR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); </a:t>
            </a:r>
            <a:r>
              <a:rPr b="1" i="1" lang="pt-BR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 ReferenceError: num is not defined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num</a:t>
            </a:r>
            <a:r>
              <a:rPr b="1" lang="pt-BR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 = 6;</a:t>
            </a:r>
            <a:endParaRPr b="0" lang="bg-BG" sz="2200" spc="-1" strike="noStrike">
              <a:latin typeface="Arial"/>
            </a:endParaRPr>
          </a:p>
        </p:txBody>
      </p:sp>
      <p:sp>
        <p:nvSpPr>
          <p:cNvPr id="904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7CB9D4E-8EDA-4E83-B00A-A6EFD521F3ED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57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885" dur="indefinite" restart="never" nodeType="tmRoot">
          <p:childTnLst>
            <p:seq>
              <p:cTn id="886" dur="indefinite" nodeType="mainSeq">
                <p:childTnLst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>
                      <p:stCondLst>
                        <p:cond delay="indefinite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5" fill="hold">
                      <p:stCondLst>
                        <p:cond delay="indefinite"/>
                      </p:stCondLst>
                      <p:childTnLst>
                        <p:par>
                          <p:cTn id="896" fill="hold">
                            <p:stCondLst>
                              <p:cond delay="0"/>
                            </p:stCondLst>
                            <p:childTnLst>
                              <p:par>
                                <p:cTn id="8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Titl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Hoisting Functions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906" name="Text Placeholder 5"/>
          <p:cNvSpPr/>
          <p:nvPr/>
        </p:nvSpPr>
        <p:spPr>
          <a:xfrm>
            <a:off x="2666880" y="983520"/>
            <a:ext cx="9002160" cy="1678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run()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 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running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function run() 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console.log("running");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};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907" name="Text Placeholder 5"/>
          <p:cNvSpPr/>
          <p:nvPr/>
        </p:nvSpPr>
        <p:spPr>
          <a:xfrm>
            <a:off x="2666880" y="2840400"/>
            <a:ext cx="9002160" cy="1678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walk();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ReferenceError: walk is not defined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let walk = function () 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console.log("walking");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};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908" name="Text Placeholder 5"/>
          <p:cNvSpPr/>
          <p:nvPr/>
        </p:nvSpPr>
        <p:spPr>
          <a:xfrm>
            <a:off x="2666880" y="4654800"/>
            <a:ext cx="9002160" cy="2044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console.log(walk);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//undefined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walk();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TypeError: walk is not a function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var walk = function () 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console.log("walking");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};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909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A65C541-46DD-4B60-89DD-9863BE1BE312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57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899" dur="indefinite" restart="never" nodeType="tmRoot">
          <p:childTnLst>
            <p:seq>
              <p:cTn id="900" dur="indefinite" nodeType="mainSeq">
                <p:childTnLst>
                  <p:par>
                    <p:cTn id="901" fill="hold">
                      <p:stCondLst>
                        <p:cond delay="indefinite"/>
                      </p:stCondLst>
                      <p:childTnLst>
                        <p:par>
                          <p:cTn id="902" fill="hold">
                            <p:stCondLst>
                              <p:cond delay="0"/>
                            </p:stCondLst>
                            <p:childTnLst>
                              <p:par>
                                <p:cTn id="9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5" fill="hold">
                      <p:stCondLst>
                        <p:cond delay="indefinite"/>
                      </p:stCondLst>
                      <p:childTnLst>
                        <p:par>
                          <p:cTn id="906" fill="hold">
                            <p:stCondLst>
                              <p:cond delay="0"/>
                            </p:stCondLst>
                            <p:childTnLst>
                              <p:par>
                                <p:cTn id="9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99360AA-65A6-42BF-A10C-E65EEDAC8750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57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911" name="Text Placeholder 1"/>
          <p:cNvSpPr/>
          <p:nvPr/>
        </p:nvSpPr>
        <p:spPr>
          <a:xfrm>
            <a:off x="190440" y="1196280"/>
            <a:ext cx="11817000" cy="55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Create function that applies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sum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inverse sum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and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concatenation</a:t>
            </a:r>
            <a:endParaRPr b="0" lang="bg-BG" sz="32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  <a:ea typeface="DejaVu Sans"/>
              </a:rPr>
              <a:t>Try to use a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  <a:ea typeface="DejaVu Sans"/>
              </a:rPr>
              <a:t>nested aggregating function</a:t>
            </a:r>
            <a:endParaRPr b="0" lang="bg-BG" sz="30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Input will be an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array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 of numbers</a:t>
            </a:r>
            <a:endParaRPr b="0" lang="bg-BG" sz="3200" spc="-1" strike="noStrike">
              <a:latin typeface="Arial"/>
            </a:endParaRPr>
          </a:p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Print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 the result on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separate lines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on the console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912" name="Title 2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Problem: Aggregate Elements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913" name="Right Arrow 4"/>
          <p:cNvSpPr/>
          <p:nvPr/>
        </p:nvSpPr>
        <p:spPr>
          <a:xfrm>
            <a:off x="3995640" y="4800600"/>
            <a:ext cx="608400" cy="37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914" name="TextBox 7"/>
          <p:cNvSpPr/>
          <p:nvPr/>
        </p:nvSpPr>
        <p:spPr>
          <a:xfrm>
            <a:off x="1295640" y="4690440"/>
            <a:ext cx="2062440" cy="617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 algn="ctr">
              <a:lnSpc>
                <a:spcPct val="110000"/>
              </a:lnSpc>
            </a:pPr>
            <a:r>
              <a:rPr b="0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[1, 2, 4]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915" name="TextBox 8"/>
          <p:cNvSpPr/>
          <p:nvPr/>
        </p:nvSpPr>
        <p:spPr>
          <a:xfrm>
            <a:off x="5239080" y="4284000"/>
            <a:ext cx="5655960" cy="22262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7 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sum:     </a:t>
            </a:r>
            <a:r>
              <a:rPr b="1" i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1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 + </a:t>
            </a:r>
            <a:r>
              <a:rPr b="1" i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2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 + </a:t>
            </a:r>
            <a:r>
              <a:rPr b="1" i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4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3.5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inverse: 1/</a:t>
            </a:r>
            <a:r>
              <a:rPr b="1" i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1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 + 1/</a:t>
            </a:r>
            <a:r>
              <a:rPr b="1" i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2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 + 1/</a:t>
            </a:r>
            <a:r>
              <a:rPr b="1" i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4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124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concat:  '</a:t>
            </a:r>
            <a:r>
              <a:rPr b="1" i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1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' + '</a:t>
            </a:r>
            <a:r>
              <a:rPr b="1" i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2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' + '</a:t>
            </a:r>
            <a:r>
              <a:rPr b="1" i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4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'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9EBF1D8-C5CA-410E-BFB3-94AA28E06919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62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917" name="Title 2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Solution: Aggregate Elements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918" name="Text Placeholder 5"/>
          <p:cNvSpPr/>
          <p:nvPr/>
        </p:nvSpPr>
        <p:spPr>
          <a:xfrm>
            <a:off x="874080" y="1359000"/>
            <a:ext cx="8519760" cy="5520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 aggregateElements(elements) 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aggregate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(elements, 0, (a, b) =&gt; a + b);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aggregate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(elements, 0, (a, b) =&gt; a + 1 / b);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aggregate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(elements, '', (a, b) =&gt; a + b);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 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aggregate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(arr, initVal, func) 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    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 val = initVal;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    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for (let i = 0; i &lt; arr.length; i++)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        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val = func(val, arr[i]);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    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console.log(val);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    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bg-BG" sz="2400" spc="-1" strike="noStrike">
              <a:latin typeface="Arial"/>
            </a:endParaRPr>
          </a:p>
        </p:txBody>
      </p:sp>
      <p:pic>
        <p:nvPicPr>
          <p:cNvPr id="919" name="Picture 4" descr=""/>
          <p:cNvPicPr/>
          <p:nvPr/>
        </p:nvPicPr>
        <p:blipFill>
          <a:blip r:embed="rId1"/>
          <a:stretch/>
        </p:blipFill>
        <p:spPr>
          <a:xfrm>
            <a:off x="9574560" y="3672000"/>
            <a:ext cx="2361240" cy="290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Text Placeholder 4"/>
          <p:cNvSpPr/>
          <p:nvPr/>
        </p:nvSpPr>
        <p:spPr>
          <a:xfrm>
            <a:off x="871200" y="1656360"/>
            <a:ext cx="7578000" cy="477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51444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…</a:t>
            </a:r>
            <a:endParaRPr b="0" lang="bg-BG" sz="3400" spc="-1" strike="noStrike">
              <a:latin typeface="Arial"/>
            </a:endParaRPr>
          </a:p>
          <a:p>
            <a:pPr marL="51444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…</a:t>
            </a:r>
            <a:endParaRPr b="0" lang="bg-BG" sz="3400" spc="-1" strike="noStrike">
              <a:latin typeface="Arial"/>
            </a:endParaRPr>
          </a:p>
          <a:p>
            <a:pPr marL="51444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…</a:t>
            </a:r>
            <a:endParaRPr b="0" lang="bg-BG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3400" spc="-1" strike="noStrike">
              <a:latin typeface="Arial"/>
            </a:endParaRPr>
          </a:p>
        </p:txBody>
      </p:sp>
      <p:sp>
        <p:nvSpPr>
          <p:cNvPr id="921" name="Title 3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Summary</a:t>
            </a:r>
            <a:endParaRPr b="0" lang="bg-BG" sz="4000" spc="-1" strike="noStrike">
              <a:latin typeface="Arial"/>
            </a:endParaRPr>
          </a:p>
        </p:txBody>
      </p:sp>
      <p:grpSp>
        <p:nvGrpSpPr>
          <p:cNvPr id="922" name="Group 8"/>
          <p:cNvGrpSpPr/>
          <p:nvPr/>
        </p:nvGrpSpPr>
        <p:grpSpPr>
          <a:xfrm>
            <a:off x="193320" y="1443240"/>
            <a:ext cx="8629560" cy="5299200"/>
            <a:chOff x="193320" y="1443240"/>
            <a:chExt cx="8629560" cy="5299200"/>
          </a:xfrm>
        </p:grpSpPr>
        <p:sp>
          <p:nvSpPr>
            <p:cNvPr id="923" name="Rounded Rectangle 10"/>
            <p:cNvSpPr/>
            <p:nvPr/>
          </p:nvSpPr>
          <p:spPr>
            <a:xfrm>
              <a:off x="193320" y="1443240"/>
              <a:ext cx="8629560" cy="5299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4" name="Rounded Rectangle 16"/>
            <p:cNvSpPr/>
            <p:nvPr/>
          </p:nvSpPr>
          <p:spPr>
            <a:xfrm>
              <a:off x="349560" y="1740240"/>
              <a:ext cx="193680" cy="470556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5" name="Half Frame 11"/>
            <p:cNvSpPr/>
            <p:nvPr/>
          </p:nvSpPr>
          <p:spPr>
            <a:xfrm rot="5400000">
              <a:off x="8064360" y="1742040"/>
              <a:ext cx="728640" cy="54072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926" name="Picture 12" descr=""/>
          <p:cNvPicPr/>
          <p:nvPr/>
        </p:nvPicPr>
        <p:blipFill>
          <a:blip r:embed="rId1"/>
          <a:stretch/>
        </p:blipFill>
        <p:spPr>
          <a:xfrm flipH="1">
            <a:off x="8825400" y="3276720"/>
            <a:ext cx="2880720" cy="3118680"/>
          </a:xfrm>
          <a:prstGeom prst="rect">
            <a:avLst/>
          </a:prstGeom>
          <a:ln w="0">
            <a:noFill/>
          </a:ln>
        </p:spPr>
      </p:pic>
      <p:sp>
        <p:nvSpPr>
          <p:cNvPr id="927" name="Content Placeholder 4"/>
          <p:cNvSpPr/>
          <p:nvPr/>
        </p:nvSpPr>
        <p:spPr>
          <a:xfrm>
            <a:off x="575640" y="1758240"/>
            <a:ext cx="8122320" cy="488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63000"/>
          </a:bodyPr>
          <a:p>
            <a:pPr marL="456840" indent="-455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JavaScript is a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multi-paradigm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language</a:t>
            </a:r>
            <a:endParaRPr b="0" lang="bg-BG" sz="2800" spc="-1" strike="noStrike">
              <a:latin typeface="Arial"/>
            </a:endParaRPr>
          </a:p>
          <a:p>
            <a:pPr marL="456840" indent="-455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Variables are used to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store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data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references</a:t>
            </a:r>
            <a:endParaRPr b="0" lang="bg-BG" sz="2800" spc="-1" strike="noStrike">
              <a:latin typeface="Arial"/>
            </a:endParaRPr>
          </a:p>
          <a:p>
            <a:pPr lvl="1" marL="990000" indent="-3798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let</a:t>
            </a:r>
            <a:r>
              <a:rPr b="1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const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and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  <a:ea typeface="DejaVu Sans"/>
              </a:rPr>
              <a:t>var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are used to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declare </a:t>
            </a:r>
            <a:br/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variables</a:t>
            </a:r>
            <a:endParaRPr b="0" lang="bg-BG" sz="2600" spc="-1" strike="noStrike">
              <a:latin typeface="Arial"/>
            </a:endParaRPr>
          </a:p>
          <a:p>
            <a:pPr marL="456840" indent="-455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Arithmetic operators take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numerical values 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as their operands</a:t>
            </a:r>
            <a:endParaRPr b="0" lang="bg-BG" sz="2800" spc="-1" strike="noStrike">
              <a:latin typeface="Arial"/>
            </a:endParaRPr>
          </a:p>
          <a:p>
            <a:pPr marL="456840" indent="-455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Functions can:</a:t>
            </a:r>
            <a:endParaRPr b="0" lang="bg-BG" sz="2800" spc="-1" strike="noStrike">
              <a:latin typeface="Arial"/>
            </a:endParaRPr>
          </a:p>
          <a:p>
            <a:pPr lvl="1" marL="990000" indent="-3798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Take parameters </a:t>
            </a:r>
            <a:r>
              <a:rPr b="1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and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return result</a:t>
            </a:r>
            <a:endParaRPr b="0" lang="bg-BG" sz="2600" spc="-1" strike="noStrike">
              <a:latin typeface="Arial"/>
            </a:endParaRPr>
          </a:p>
          <a:p>
            <a:pPr lvl="1" marL="990000" indent="-3798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Hold other functions </a:t>
            </a:r>
            <a:r>
              <a:rPr b="1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inside them</a:t>
            </a:r>
            <a:endParaRPr b="0" lang="bg-BG" sz="26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26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26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bg-BG" sz="26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bg-BG" sz="26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bg-BG" sz="2600" spc="-1" strike="noStrike">
              <a:latin typeface="Arial"/>
            </a:endParaRPr>
          </a:p>
        </p:txBody>
      </p:sp>
      <p:sp>
        <p:nvSpPr>
          <p:cNvPr id="928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E69DA59-40DB-4807-94D3-2CEEBCFBF37D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64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909" dur="indefinite" restart="never" nodeType="tmRoot">
          <p:childTnLst>
            <p:seq>
              <p:cTn id="910" dur="indefinite" nodeType="mainSeq">
                <p:childTnLst>
                  <p:par>
                    <p:cTn id="911" fill="hold">
                      <p:stCondLst>
                        <p:cond delay="indefinite"/>
                      </p:stCondLst>
                      <p:childTnLst>
                        <p:par>
                          <p:cTn id="912" fill="hold">
                            <p:stCondLst>
                              <p:cond delay="0"/>
                            </p:stCondLst>
                            <p:childTnLst>
                              <p:par>
                                <p:cTn id="9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7" fill="hold">
                      <p:stCondLst>
                        <p:cond delay="indefinite"/>
                      </p:stCondLst>
                      <p:childTnLst>
                        <p:par>
                          <p:cTn id="918" fill="hold">
                            <p:stCondLst>
                              <p:cond delay="0"/>
                            </p:stCondLst>
                            <p:childTnLst>
                              <p:par>
                                <p:cTn id="9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1" fill="hold">
                      <p:stCondLst>
                        <p:cond delay="indefinite"/>
                      </p:stCondLst>
                      <p:childTnLst>
                        <p:par>
                          <p:cTn id="922" fill="hold">
                            <p:stCondLst>
                              <p:cond delay="0"/>
                            </p:stCondLst>
                            <p:childTnLst>
                              <p:par>
                                <p:cTn id="9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lide Title"/>
          <p:cNvSpPr/>
          <p:nvPr/>
        </p:nvSpPr>
        <p:spPr>
          <a:xfrm>
            <a:off x="809640" y="703080"/>
            <a:ext cx="5915160" cy="103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234465"/>
                </a:solidFill>
                <a:latin typeface="Calibri"/>
                <a:ea typeface="DejaVu Sans"/>
              </a:rPr>
              <a:t>Questions?</a:t>
            </a:r>
            <a:endParaRPr b="0" lang="bg-BG" sz="72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Title 2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SoftUni Diamond Partners</a:t>
            </a:r>
            <a:endParaRPr b="0" lang="bg-BG" sz="4000" spc="-1" strike="noStrike">
              <a:latin typeface="Arial"/>
            </a:endParaRPr>
          </a:p>
        </p:txBody>
      </p:sp>
      <p:pic>
        <p:nvPicPr>
          <p:cNvPr id="931" name="Picture 16" descr="Graphical user interface, text, application&#10;&#10;Description automatically generated"/>
          <p:cNvPicPr/>
          <p:nvPr/>
        </p:nvPicPr>
        <p:blipFill>
          <a:blip r:embed="rId1"/>
          <a:srcRect l="8436" t="2387" r="19057" b="23048"/>
          <a:stretch/>
        </p:blipFill>
        <p:spPr>
          <a:xfrm>
            <a:off x="585360" y="2823480"/>
            <a:ext cx="2216880" cy="1091160"/>
          </a:xfrm>
          <a:prstGeom prst="rect">
            <a:avLst/>
          </a:prstGeom>
          <a:ln w="0">
            <a:noFill/>
          </a:ln>
        </p:spPr>
      </p:pic>
      <p:pic>
        <p:nvPicPr>
          <p:cNvPr id="932" name="Picture 19" descr="Text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6480720" y="1068480"/>
            <a:ext cx="2088360" cy="1638720"/>
          </a:xfrm>
          <a:prstGeom prst="rect">
            <a:avLst/>
          </a:prstGeom>
          <a:ln w="0">
            <a:noFill/>
          </a:ln>
        </p:spPr>
      </p:pic>
      <p:pic>
        <p:nvPicPr>
          <p:cNvPr id="933" name="Picture 24" descr="Graphical user interfac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9108360" y="1368000"/>
            <a:ext cx="2044800" cy="2514240"/>
          </a:xfrm>
          <a:prstGeom prst="rect">
            <a:avLst/>
          </a:prstGeom>
          <a:ln w="0">
            <a:noFill/>
          </a:ln>
        </p:spPr>
      </p:pic>
      <p:pic>
        <p:nvPicPr>
          <p:cNvPr id="934" name="Picture 26" descr="Logo&#10;&#10;Description automatically generated with low confidence"/>
          <p:cNvPicPr/>
          <p:nvPr/>
        </p:nvPicPr>
        <p:blipFill>
          <a:blip r:embed="rId4"/>
          <a:srcRect l="3774" t="16983" r="2533" b="21442"/>
          <a:stretch/>
        </p:blipFill>
        <p:spPr>
          <a:xfrm>
            <a:off x="3593520" y="3099600"/>
            <a:ext cx="4453920" cy="538920"/>
          </a:xfrm>
          <a:prstGeom prst="rect">
            <a:avLst/>
          </a:prstGeom>
          <a:ln w="0">
            <a:noFill/>
          </a:ln>
        </p:spPr>
      </p:pic>
      <p:pic>
        <p:nvPicPr>
          <p:cNvPr id="935" name="Picture 29" descr="Logo&#10;&#10;Description automatically generated"/>
          <p:cNvPicPr/>
          <p:nvPr/>
        </p:nvPicPr>
        <p:blipFill>
          <a:blip r:embed="rId5"/>
          <a:stretch/>
        </p:blipFill>
        <p:spPr>
          <a:xfrm>
            <a:off x="880920" y="1249920"/>
            <a:ext cx="1823040" cy="1275840"/>
          </a:xfrm>
          <a:prstGeom prst="rect">
            <a:avLst/>
          </a:prstGeom>
          <a:ln w="0">
            <a:noFill/>
          </a:ln>
        </p:spPr>
      </p:pic>
      <p:pic>
        <p:nvPicPr>
          <p:cNvPr id="936" name="Picture 21" descr="Text&#10;&#10;Description automatically generated with low confidence"/>
          <p:cNvPicPr/>
          <p:nvPr/>
        </p:nvPicPr>
        <p:blipFill>
          <a:blip r:embed="rId6"/>
          <a:stretch/>
        </p:blipFill>
        <p:spPr>
          <a:xfrm>
            <a:off x="3566160" y="1793160"/>
            <a:ext cx="2375280" cy="534960"/>
          </a:xfrm>
          <a:prstGeom prst="rect">
            <a:avLst/>
          </a:prstGeom>
          <a:ln w="0">
            <a:noFill/>
          </a:ln>
        </p:spPr>
      </p:pic>
      <p:pic>
        <p:nvPicPr>
          <p:cNvPr id="937" name="Picture 20" descr="Logo, company name&#10;&#10;Description automatically generated"/>
          <p:cNvPicPr/>
          <p:nvPr/>
        </p:nvPicPr>
        <p:blipFill>
          <a:blip r:embed="rId7"/>
          <a:srcRect l="15751" t="27515" r="15212" b="31477"/>
          <a:stretch/>
        </p:blipFill>
        <p:spPr>
          <a:xfrm>
            <a:off x="877680" y="5756760"/>
            <a:ext cx="1703160" cy="758160"/>
          </a:xfrm>
          <a:prstGeom prst="rect">
            <a:avLst/>
          </a:prstGeom>
          <a:ln w="0">
            <a:noFill/>
          </a:ln>
        </p:spPr>
      </p:pic>
      <p:pic>
        <p:nvPicPr>
          <p:cNvPr id="938" name="Picture 27" descr="A picture containing logo&#10;&#10;Description automatically generated"/>
          <p:cNvPicPr/>
          <p:nvPr/>
        </p:nvPicPr>
        <p:blipFill>
          <a:blip r:embed="rId8"/>
          <a:stretch/>
        </p:blipFill>
        <p:spPr>
          <a:xfrm>
            <a:off x="877680" y="4261680"/>
            <a:ext cx="1826280" cy="1091160"/>
          </a:xfrm>
          <a:prstGeom prst="rect">
            <a:avLst/>
          </a:prstGeom>
          <a:ln w="0">
            <a:noFill/>
          </a:ln>
        </p:spPr>
      </p:pic>
      <p:pic>
        <p:nvPicPr>
          <p:cNvPr id="939" name="Picture 28" descr="Logo, company name&#10;&#10;Description automatically generated"/>
          <p:cNvPicPr/>
          <p:nvPr/>
        </p:nvPicPr>
        <p:blipFill>
          <a:blip r:embed="rId9"/>
          <a:srcRect l="9355" t="30253" r="7839" b="28037"/>
          <a:stretch/>
        </p:blipFill>
        <p:spPr>
          <a:xfrm>
            <a:off x="8454240" y="4248360"/>
            <a:ext cx="2698920" cy="763920"/>
          </a:xfrm>
          <a:prstGeom prst="rect">
            <a:avLst/>
          </a:prstGeom>
          <a:ln w="0">
            <a:noFill/>
          </a:ln>
        </p:spPr>
      </p:pic>
      <p:pic>
        <p:nvPicPr>
          <p:cNvPr id="940" name="Picture 30" descr="Logo&#10;&#10;Description automatically generated"/>
          <p:cNvPicPr/>
          <p:nvPr/>
        </p:nvPicPr>
        <p:blipFill>
          <a:blip r:embed="rId10"/>
          <a:stretch/>
        </p:blipFill>
        <p:spPr>
          <a:xfrm>
            <a:off x="3555720" y="4109400"/>
            <a:ext cx="3710880" cy="1326240"/>
          </a:xfrm>
          <a:prstGeom prst="rect">
            <a:avLst/>
          </a:prstGeom>
          <a:ln w="0">
            <a:noFill/>
          </a:ln>
        </p:spPr>
      </p:pic>
      <p:pic>
        <p:nvPicPr>
          <p:cNvPr id="941" name="Picture 31" descr="Logo&#10;&#10;Description automatically generated"/>
          <p:cNvPicPr/>
          <p:nvPr/>
        </p:nvPicPr>
        <p:blipFill>
          <a:blip r:embed="rId11"/>
          <a:stretch/>
        </p:blipFill>
        <p:spPr>
          <a:xfrm>
            <a:off x="8454240" y="5499000"/>
            <a:ext cx="2656800" cy="915480"/>
          </a:xfrm>
          <a:prstGeom prst="rect">
            <a:avLst/>
          </a:prstGeom>
          <a:ln w="0">
            <a:noFill/>
          </a:ln>
        </p:spPr>
      </p:pic>
      <p:pic>
        <p:nvPicPr>
          <p:cNvPr id="942" name="Picture 32" descr="A picture containing logo&#10;&#10;Description automatically generated"/>
          <p:cNvPicPr/>
          <p:nvPr/>
        </p:nvPicPr>
        <p:blipFill>
          <a:blip r:embed="rId12"/>
          <a:stretch/>
        </p:blipFill>
        <p:spPr>
          <a:xfrm>
            <a:off x="4322520" y="5436360"/>
            <a:ext cx="2390400" cy="114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lide Number Placeholder 1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6FBC851-CB58-42B2-9872-E283808242DA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944" name="Title 3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Educational Partners</a:t>
            </a:r>
            <a:endParaRPr b="0" lang="bg-BG" sz="4000" spc="-1" strike="noStrike">
              <a:latin typeface="Arial"/>
            </a:endParaRPr>
          </a:p>
        </p:txBody>
      </p:sp>
      <p:pic>
        <p:nvPicPr>
          <p:cNvPr id="945" name="Picture 12" descr=""/>
          <p:cNvPicPr/>
          <p:nvPr/>
        </p:nvPicPr>
        <p:blipFill>
          <a:blip r:embed="rId1"/>
          <a:stretch/>
        </p:blipFill>
        <p:spPr>
          <a:xfrm>
            <a:off x="6343560" y="1804680"/>
            <a:ext cx="4041000" cy="3990240"/>
          </a:xfrm>
          <a:prstGeom prst="rect">
            <a:avLst/>
          </a:prstGeom>
          <a:ln w="0">
            <a:noFill/>
          </a:ln>
        </p:spPr>
      </p:pic>
      <p:pic>
        <p:nvPicPr>
          <p:cNvPr id="946" name="Picture 7" descr=""/>
          <p:cNvPicPr/>
          <p:nvPr/>
        </p:nvPicPr>
        <p:blipFill>
          <a:blip r:embed="rId2"/>
          <a:stretch/>
        </p:blipFill>
        <p:spPr>
          <a:xfrm>
            <a:off x="1882080" y="2265120"/>
            <a:ext cx="3283200" cy="3069360"/>
          </a:xfrm>
          <a:prstGeom prst="rect">
            <a:avLst/>
          </a:prstGeom>
          <a:ln w="28575">
            <a:solidFill>
              <a:srgbClr val="44546a"/>
            </a:solidFill>
            <a:round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3E27F80-9EE4-43C4-92F9-6CF9B42983FD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948" name="Slide Body"/>
          <p:cNvSpPr/>
          <p:nvPr/>
        </p:nvSpPr>
        <p:spPr>
          <a:xfrm>
            <a:off x="190440" y="1269000"/>
            <a:ext cx="11817000" cy="545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60360" indent="-3592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This course (slides, examples, demos, exercises, homework, documents, videos and other assets) is 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copyrighted content</a:t>
            </a:r>
            <a:endParaRPr b="0" lang="bg-BG" sz="3400" spc="-1" strike="noStrike">
              <a:latin typeface="Arial"/>
            </a:endParaRPr>
          </a:p>
          <a:p>
            <a:pPr marL="360360" indent="-3592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Unauthorized copy, reproduction or use is illegal</a:t>
            </a:r>
            <a:endParaRPr b="0" lang="bg-BG" sz="3400" spc="-1" strike="noStrike">
              <a:latin typeface="Arial"/>
            </a:endParaRPr>
          </a:p>
          <a:p>
            <a:pPr marL="360360" indent="-3592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© SoftUni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1"/>
              </a:rPr>
              <a:t>https://about.softuni.bg/</a:t>
            </a:r>
            <a:endParaRPr b="0" lang="bg-BG" sz="3400" spc="-1" strike="noStrike">
              <a:latin typeface="Arial"/>
            </a:endParaRPr>
          </a:p>
          <a:p>
            <a:pPr marL="360360" indent="-3592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© Software University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2"/>
              </a:rPr>
              <a:t>https://softuni.bg</a:t>
            </a:r>
            <a:endParaRPr b="0" lang="bg-BG" sz="3400" spc="-1" strike="noStrike">
              <a:latin typeface="Arial"/>
            </a:endParaRPr>
          </a:p>
        </p:txBody>
      </p:sp>
      <p:pic>
        <p:nvPicPr>
          <p:cNvPr id="949" name="Picture License" descr="License"/>
          <p:cNvPicPr/>
          <p:nvPr/>
        </p:nvPicPr>
        <p:blipFill>
          <a:blip r:embed="rId3"/>
          <a:stretch/>
        </p:blipFill>
        <p:spPr>
          <a:xfrm>
            <a:off x="9745200" y="4445280"/>
            <a:ext cx="1929960" cy="2042640"/>
          </a:xfrm>
          <a:prstGeom prst="rect">
            <a:avLst/>
          </a:prstGeom>
          <a:ln w="0">
            <a:noFill/>
          </a:ln>
        </p:spPr>
      </p:pic>
      <p:sp>
        <p:nvSpPr>
          <p:cNvPr id="950" name="Slide Title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License</a:t>
            </a:r>
            <a:endParaRPr b="0" lang="bg-BG" sz="4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19EDED1-BCC3-40B3-A897-55334669A024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952" name="Slide Body"/>
          <p:cNvSpPr/>
          <p:nvPr/>
        </p:nvSpPr>
        <p:spPr>
          <a:xfrm>
            <a:off x="190440" y="1179000"/>
            <a:ext cx="8694360" cy="548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91000"/>
          </a:bodyPr>
          <a:p>
            <a:pPr marL="360360" indent="-3592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Software University – High-Quality Education, Profession and Job for Software Developers</a:t>
            </a:r>
            <a:endParaRPr b="0" lang="bg-BG" sz="3200" spc="-1" strike="noStrike">
              <a:latin typeface="Arial"/>
            </a:endParaRPr>
          </a:p>
          <a:p>
            <a:pPr lvl="1" marL="990000" indent="-3798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1"/>
              </a:rPr>
              <a:t>softuni.bg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  <a:ea typeface="DejaVu Sans"/>
              </a:rPr>
              <a:t>, </a:t>
            </a: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2"/>
              </a:rPr>
              <a:t>about.softuni.bg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endParaRPr b="0" lang="bg-BG" sz="3000" spc="-1" strike="noStrike">
              <a:latin typeface="Arial"/>
            </a:endParaRPr>
          </a:p>
          <a:p>
            <a:pPr marL="360360" indent="-3592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Software University Foundation</a:t>
            </a:r>
            <a:endParaRPr b="0" lang="bg-BG" sz="3200" spc="-1" strike="noStrike">
              <a:latin typeface="Arial"/>
            </a:endParaRPr>
          </a:p>
          <a:p>
            <a:pPr lvl="1" marL="990000" indent="-3798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3"/>
              </a:rPr>
              <a:t>softuni.foundation</a:t>
            </a:r>
            <a:endParaRPr b="0" lang="bg-BG" sz="3000" spc="-1" strike="noStrike">
              <a:latin typeface="Arial"/>
            </a:endParaRPr>
          </a:p>
          <a:p>
            <a:pPr marL="360360" indent="-3592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Software University @ Facebook</a:t>
            </a:r>
            <a:endParaRPr b="0" lang="bg-BG" sz="3200" spc="-1" strike="noStrike">
              <a:latin typeface="Arial"/>
            </a:endParaRPr>
          </a:p>
          <a:p>
            <a:pPr lvl="1" marL="990000" indent="-3798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4"/>
              </a:rPr>
              <a:t>facebook.com/SoftwareUniversity</a:t>
            </a:r>
            <a:endParaRPr b="0" lang="bg-BG" sz="3000" spc="-1" strike="noStrike">
              <a:latin typeface="Arial"/>
            </a:endParaRPr>
          </a:p>
          <a:p>
            <a:pPr marL="360360" indent="-3592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Software University Forums</a:t>
            </a:r>
            <a:endParaRPr b="0" lang="bg-BG" sz="3200" spc="-1" strike="noStrike">
              <a:latin typeface="Arial"/>
            </a:endParaRPr>
          </a:p>
          <a:p>
            <a:pPr lvl="1" marL="990000" indent="-3798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5"/>
              </a:rPr>
              <a:t>forum.softuni.bg</a:t>
            </a:r>
            <a:endParaRPr b="0" lang="bg-BG" sz="3000" spc="-1" strike="noStrike">
              <a:latin typeface="Arial"/>
            </a:endParaRPr>
          </a:p>
        </p:txBody>
      </p:sp>
      <p:sp>
        <p:nvSpPr>
          <p:cNvPr id="953" name="Slide Title"/>
          <p:cNvSpPr/>
          <p:nvPr/>
        </p:nvSpPr>
        <p:spPr>
          <a:xfrm>
            <a:off x="172440" y="108720"/>
            <a:ext cx="9741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Trainings @ Software University</a:t>
            </a:r>
            <a:r>
              <a:rPr b="1" lang="bg-BG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 (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SoftUni)</a:t>
            </a:r>
            <a:endParaRPr b="0" lang="bg-BG" sz="4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Picture 3" descr=""/>
          <p:cNvPicPr/>
          <p:nvPr/>
        </p:nvPicPr>
        <p:blipFill>
          <a:blip r:embed="rId1"/>
          <a:stretch/>
        </p:blipFill>
        <p:spPr>
          <a:xfrm>
            <a:off x="4266000" y="794160"/>
            <a:ext cx="3674160" cy="3674160"/>
          </a:xfrm>
          <a:prstGeom prst="rect">
            <a:avLst/>
          </a:prstGeom>
          <a:ln w="0">
            <a:noFill/>
          </a:ln>
        </p:spPr>
      </p:pic>
      <p:pic>
        <p:nvPicPr>
          <p:cNvPr id="605" name="Picture 4" descr=""/>
          <p:cNvPicPr/>
          <p:nvPr/>
        </p:nvPicPr>
        <p:blipFill>
          <a:blip r:embed="rId2"/>
          <a:stretch/>
        </p:blipFill>
        <p:spPr>
          <a:xfrm>
            <a:off x="4407480" y="714960"/>
            <a:ext cx="3119400" cy="3832560"/>
          </a:xfrm>
          <a:prstGeom prst="rect">
            <a:avLst/>
          </a:prstGeom>
          <a:ln w="0">
            <a:noFill/>
          </a:ln>
        </p:spPr>
      </p:pic>
      <p:sp>
        <p:nvSpPr>
          <p:cNvPr id="606" name="Subtitle 5"/>
          <p:cNvSpPr/>
          <p:nvPr/>
        </p:nvSpPr>
        <p:spPr>
          <a:xfrm>
            <a:off x="615240" y="5585760"/>
            <a:ext cx="1096056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Setting up Node.js + VS Code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607" name="Title 1"/>
          <p:cNvSpPr/>
          <p:nvPr/>
        </p:nvSpPr>
        <p:spPr>
          <a:xfrm>
            <a:off x="615240" y="4704840"/>
            <a:ext cx="1096056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  <a:ea typeface="DejaVu Sans"/>
              </a:rPr>
              <a:t>Live Demonstration</a:t>
            </a:r>
            <a:endParaRPr b="0" lang="bg-BG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Title 3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Chrome Web Browser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609" name="Text Placeholder 1"/>
          <p:cNvSpPr/>
          <p:nvPr/>
        </p:nvSpPr>
        <p:spPr>
          <a:xfrm>
            <a:off x="529200" y="1219320"/>
            <a:ext cx="4198320" cy="608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rmAutofit fontScale="49000"/>
          </a:bodyPr>
          <a:p>
            <a:pPr>
              <a:lnSpc>
                <a:spcPct val="104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Developer Console: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[F12]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10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A400161-B72D-44AA-93D1-FFA2E6F1DBEB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8</a:t>
            </a:fld>
            <a:endParaRPr b="0" lang="bg-BG" sz="1000" spc="-1" strike="noStrike">
              <a:latin typeface="Arial"/>
            </a:endParaRPr>
          </a:p>
        </p:txBody>
      </p:sp>
      <p:pic>
        <p:nvPicPr>
          <p:cNvPr id="611" name="Picture 6" descr="Picture 6"/>
          <p:cNvPicPr/>
          <p:nvPr/>
        </p:nvPicPr>
        <p:blipFill>
          <a:blip r:embed="rId1"/>
          <a:stretch/>
        </p:blipFill>
        <p:spPr>
          <a:xfrm>
            <a:off x="1271160" y="3654000"/>
            <a:ext cx="3908520" cy="2837520"/>
          </a:xfrm>
          <a:prstGeom prst="rect">
            <a:avLst/>
          </a:prstGeom>
          <a:ln w="12700">
            <a:noFill/>
          </a:ln>
          <a:effectLst>
            <a:outerShdw blurRad="291960" dir="2700000" dist="138479" rotWithShape="0">
              <a:srgbClr val="333333">
                <a:alpha val="65000"/>
              </a:srgbClr>
            </a:outerShdw>
          </a:effectLst>
        </p:spPr>
      </p:pic>
      <p:pic>
        <p:nvPicPr>
          <p:cNvPr id="612" name="Picture 2" descr="Picture 2"/>
          <p:cNvPicPr/>
          <p:nvPr/>
        </p:nvPicPr>
        <p:blipFill>
          <a:blip r:embed="rId2"/>
          <a:stretch/>
        </p:blipFill>
        <p:spPr>
          <a:xfrm>
            <a:off x="1271160" y="1819080"/>
            <a:ext cx="1647000" cy="1647000"/>
          </a:xfrm>
          <a:prstGeom prst="rect">
            <a:avLst/>
          </a:prstGeom>
          <a:ln w="12700">
            <a:noFill/>
          </a:ln>
        </p:spPr>
      </p:pic>
      <p:pic>
        <p:nvPicPr>
          <p:cNvPr id="613" name="Picture 2" descr=""/>
          <p:cNvPicPr/>
          <p:nvPr/>
        </p:nvPicPr>
        <p:blipFill>
          <a:blip r:embed="rId3"/>
          <a:stretch/>
        </p:blipFill>
        <p:spPr>
          <a:xfrm>
            <a:off x="6101280" y="3654000"/>
            <a:ext cx="4818600" cy="2837520"/>
          </a:xfrm>
          <a:prstGeom prst="rect">
            <a:avLst/>
          </a:prstGeom>
          <a:ln w="12700">
            <a:noFill/>
          </a:ln>
          <a:effectLst>
            <a:outerShdw blurRad="291960" dir="2700000" dist="138479" rotWithShape="0">
              <a:srgbClr val="333333">
                <a:alpha val="65000"/>
              </a:srgbClr>
            </a:outerShdw>
          </a:effectLst>
        </p:spPr>
      </p:pic>
      <p:pic>
        <p:nvPicPr>
          <p:cNvPr id="614" name="Picture 4" descr="Picture 4"/>
          <p:cNvPicPr/>
          <p:nvPr/>
        </p:nvPicPr>
        <p:blipFill>
          <a:blip r:embed="rId4"/>
          <a:stretch/>
        </p:blipFill>
        <p:spPr>
          <a:xfrm>
            <a:off x="6101280" y="1805040"/>
            <a:ext cx="1753920" cy="167544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lide Number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115FAB1-341B-4872-BA9A-EEAE96745E6E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616" name="Text Placeholder 1"/>
          <p:cNvSpPr/>
          <p:nvPr/>
        </p:nvSpPr>
        <p:spPr>
          <a:xfrm>
            <a:off x="1865160" y="1120680"/>
            <a:ext cx="10128600" cy="554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603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What is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Node.js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?</a:t>
            </a:r>
            <a:endParaRPr b="0" lang="bg-BG" sz="34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Server-side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 JavaScript runtime</a:t>
            </a:r>
            <a:endParaRPr b="0" lang="bg-BG" sz="32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Chrome V8 JavaScript engine</a:t>
            </a:r>
            <a:endParaRPr b="0" lang="bg-BG" sz="32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NPM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package manager</a:t>
            </a:r>
            <a:endParaRPr b="0" lang="bg-BG" sz="3200" spc="-1" strike="noStrike">
              <a:latin typeface="Arial"/>
            </a:endParaRPr>
          </a:p>
          <a:p>
            <a:pPr lvl="1" marL="803160" indent="-3592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Install node packages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617" name="Title 1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Node.js</a:t>
            </a:r>
            <a:endParaRPr b="0" lang="bg-BG" sz="4000" spc="-1" strike="noStrike">
              <a:latin typeface="Arial"/>
            </a:endParaRPr>
          </a:p>
        </p:txBody>
      </p:sp>
      <p:pic>
        <p:nvPicPr>
          <p:cNvPr id="618" name="Picture 5" descr="Picture 5"/>
          <p:cNvPicPr/>
          <p:nvPr/>
        </p:nvPicPr>
        <p:blipFill>
          <a:blip r:embed="rId1"/>
          <a:stretch/>
        </p:blipFill>
        <p:spPr>
          <a:xfrm>
            <a:off x="8422200" y="3429000"/>
            <a:ext cx="3357720" cy="252828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5362</TotalTime>
  <Application>LibreOffice/7.1.7.2$Linux_X86_64 LibreOffice_project/10$Build-2</Application>
  <AppVersion>15.0000</AppVersion>
  <Words>3882</Words>
  <Paragraphs>686</Paragraphs>
  <Company>SoftUni – https://about.softuni.bg/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computer programming;programming;software development;software engineering</cp:category>
  <dcterms:created xsi:type="dcterms:W3CDTF">2018-05-23T13:08:44Z</dcterms:created>
  <dc:creator>Software University</dc:creator>
  <dc:description>© SoftUni – https://about.softuni.bg/
© Software University – https://softuni.bg
Copyrighted document. Unauthorized copy, reproduction or use is not permitted.</dc:description>
  <cp:keywords>SoftUni SoftUni SoftUni SoftUni Software University programming coding computer programming software development software engineering software technologies digital skills technical skills training course</cp:keywords>
  <dc:language>bg-BG</dc:language>
  <cp:lastModifiedBy/>
  <dcterms:modified xsi:type="dcterms:W3CDTF">2022-05-25T13:30:22Z</dcterms:modified>
  <cp:revision>108</cp:revision>
  <dc:subject>Software Development</dc:subject>
  <dc:title>SoftUni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Widescreen</vt:lpwstr>
  </property>
  <property fmtid="{D5CDD505-2E9C-101B-9397-08002B2CF9AE}" pid="4" name="Slides">
    <vt:i4>69</vt:i4>
  </property>
</Properties>
</file>