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16495-9AA8-4920-A4E3-50BBC0216E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656B-5CF8-4462-BD55-4E0E4072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6667-E65D-4967-AE9B-F12CB60A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1D44-BED5-4D2F-AB5D-5B54BC08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390-8AA7-4E3F-96E6-61887C08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E97-294B-45E9-899C-136CC89940D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3EEA-6F75-4A27-BEA0-0B12EF8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D20-12B0-450E-890C-BF0E1DFE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30C-E564-429A-AE0B-A1F002B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9FD-02E9-495B-B617-714CC7E4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BD2-B7BD-4F23-933B-5634E01C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2BBF-B613-4ABF-8097-BCD36A2F9935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2BE1-4DD2-4F4F-B66E-A3AB38A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6369-0428-43F2-8B03-033230D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BF9C-A154-455C-8E4C-19B57BF59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50F2-020C-4872-8EBE-B4DDF6EF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E51A-F631-4AB6-A212-24E59BA3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F254-F82C-4AB7-B0BE-ED6A450CD5BD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63A5-2489-48E1-A48C-EA79B84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CE0-BE29-45CB-A750-1DAEFE2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67E6-AFA2-4B97-8E65-FA55445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7E1-8ABD-470B-8ECE-961A5E61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D7A6-08FF-4457-886C-0F049DB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0A59-F08E-4342-8C8B-7104600D68A6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BFA4-E40D-44B1-8571-66972B42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875F-2934-4DA9-9442-367B4D5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9C3F-AC40-4858-92A4-AD82F2E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BC0-B01E-4AAB-991C-8C24641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A220-3E1E-423C-8997-6E60059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E024-D1DD-4434-8C82-FC7A0679AAF2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0B31-6FEA-4B53-B7A0-01BDED0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92C-5526-4C76-BCC6-BCFB758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ACB-10F0-4D91-8DA6-D61E5C1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D212-7652-453D-838C-1EF99375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16F8-7034-438A-ABDF-679ACE6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F68-D099-449F-8A66-1300C73E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8A43-03AE-4DD7-8FCA-7D14110C83DA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9D4C-E89E-4653-8A40-5FAC753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02A-ED8A-4E62-BB65-F713667D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AF82-A2E1-4D5D-92ED-38F6E20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C010-ED43-4B49-A75D-EDBAF7A9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2912-5704-4FA1-81AA-818AC5AF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91C2-10E4-40B5-BD26-1E4D6058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A99B9-89F9-49DE-AB7E-A4FE2A24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5568-F44B-4174-BA3A-C351EBC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C3CC-900B-4C7A-AB2C-CE5D2E38FDED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574CE-91E0-4F55-AE6E-89BD44E4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C15F-839E-4067-903E-E135774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292-6182-440E-AFAC-16CAD76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0D281-B339-466C-B374-7175206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0F9-ED76-44F2-8EF6-6648E44E39FD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E1A-221E-484E-AAEF-66FBF46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843D-79B0-45BF-88A9-8F7646F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DD7EB-26CF-4DEE-9C5B-2963E0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07D-C406-4FB4-805C-5E07B4201D6D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417AD-BAFC-4B5C-BD5B-24D4D655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844F-468B-4D41-BFA6-480D76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A47-F8CF-4968-81FC-74EAC8AF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5CD-84D3-4F56-883C-A5F059C3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FE42-91B8-4AE4-B73D-ED7BA68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6F33-4866-4E8A-8162-90D7D8F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84C-98D2-480C-8EBB-99BD433F18D1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F881-B437-4192-9F43-5AD745C0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D607-70F9-4A7B-B77B-E63C920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852-6BA4-482A-9708-85351AB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166B-DC1A-4B55-897C-92D1D6B0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9A6A-2BD0-4E0E-ABFD-2EE5385F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0BE8-46FD-4F5C-B353-5FDC31B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9F59-93C7-4A82-BB08-710DF6652C16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D2E5-5048-454E-958B-4481EEC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1B79-DE97-41F8-9856-7B2C2B3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0177-DEDD-4BC2-BC54-368EAF77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21B9-FEA4-4EF3-B44C-C3414C9E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B302-4A1D-4459-BA45-352A10EE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CB97-BF3E-4765-A4AA-0F70F4B845F2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2E83-F43C-41CF-A55F-E517AE04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A108-44AE-43FD-9194-38E06243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2B5FEA-17BA-4B83-92D7-22DD6B90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5" y="118533"/>
            <a:ext cx="1028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е 4">
            <a:extLst>
              <a:ext uri="{FF2B5EF4-FFF2-40B4-BE49-F238E27FC236}">
                <a16:creationId xmlns:a16="http://schemas.microsoft.com/office/drawing/2014/main" id="{C45EE91E-9C1B-47E1-A99B-270612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98" y="194733"/>
            <a:ext cx="7167034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Филиал акционерного общества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«Корпорация космических систем специального назначения «Комета»  - 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«Научно-проектный центр оптоэлектронных комплексов наблюдения»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(Филиал АО «Корпорация «Комета» – «НПЦ ОЭКН»)</a:t>
            </a:r>
          </a:p>
          <a:p>
            <a:pPr algn="ctr">
              <a:spcAft>
                <a:spcPts val="1000"/>
              </a:spcAft>
            </a:pPr>
            <a:endParaRPr lang="ru-RU" sz="1100" dirty="0"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000" b="1" dirty="0">
              <a:cs typeface="Arial" charset="0"/>
            </a:endParaRPr>
          </a:p>
          <a:p>
            <a:endParaRPr lang="ru-RU" dirty="0">
              <a:cs typeface="Arial" charset="0"/>
            </a:endParaRPr>
          </a:p>
        </p:txBody>
      </p:sp>
      <p:sp>
        <p:nvSpPr>
          <p:cNvPr id="6" name="Прямая соединительная линия 2">
            <a:extLst>
              <a:ext uri="{FF2B5EF4-FFF2-40B4-BE49-F238E27FC236}">
                <a16:creationId xmlns:a16="http://schemas.microsoft.com/office/drawing/2014/main" id="{9A4B76E2-A6DC-4A40-A28C-6A4E8BAB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965" y="1699685"/>
            <a:ext cx="5956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BA43D33-4775-48D7-BA74-530442F1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69" y="2087724"/>
            <a:ext cx="7804261" cy="151204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СТЕНД ИЗМЕРЕНИЯ ОСТАТОЧНОГО РЕАКТИВНОГО МОМЕНТА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41D7FBCC-1DEA-44F3-8712-5B21677402DE}"/>
              </a:ext>
            </a:extLst>
          </p:cNvPr>
          <p:cNvSpPr txBox="1">
            <a:spLocks/>
          </p:cNvSpPr>
          <p:nvPr/>
        </p:nvSpPr>
        <p:spPr>
          <a:xfrm>
            <a:off x="4520146" y="6060017"/>
            <a:ext cx="2952750" cy="603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202</a:t>
            </a:r>
            <a:r>
              <a:rPr lang="en-US" sz="1600" dirty="0">
                <a:cs typeface="Times New Roman" pitchFamily="18" charset="0"/>
              </a:rPr>
              <a:t>2</a:t>
            </a:r>
            <a:r>
              <a:rPr lang="ru-RU" sz="1600" dirty="0">
                <a:cs typeface="Times New Roman" pitchFamily="18" charset="0"/>
              </a:rPr>
              <a:t> г.</a:t>
            </a: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015E545D-4E5E-451E-ADF1-BB3DFDA4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95" y="3642107"/>
            <a:ext cx="66128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Белан И.М. – инженер 3 категории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Ларионов Д.Ю. – кондидат технических наук, доцент кафедры ЛИНС, ЛЭТИ.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ED294-6925-4DF8-9E6E-F05F75C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68C-ACC8-48A7-B5F6-F24A5B1D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Космические тела находятся в невесомости, не имея точек опоры. Следовательно, любой двигатель, оказывающий момент на подвижную часть спутника, прикладывает равный по значению и противоположный по знаку момент к основанию космического аппарата (КА), который приведет к развороту КА вокруг его центра тяжести в направлении противоположном направлению перемещения подвижной массы. Таким образом в результате взаимного перемещения оптической системы на некоторый заданный угол и перемещения самого КА в пространстве - ось визирования займет оптической системы займет в пространстве некоторое положение, не совпадающее с заданными углами на перенацеливание. Особенно сильно влияние реактивных моментов и сил в случае инфракрасных оптических систем космического назначения имеющими значительный вес и габариты</a:t>
            </a:r>
            <a:r>
              <a:rPr lang="ru-RU" sz="1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5CD76D-A677-47AD-BEFB-FD4FF20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92150"/>
          </a:xfrm>
        </p:spPr>
        <p:txBody>
          <a:bodyPr/>
          <a:lstStyle/>
          <a:p>
            <a:pPr algn="ctr"/>
            <a:r>
              <a:rPr lang="ru-RU" sz="3600" dirty="0">
                <a:cs typeface="Times New Roman" pitchFamily="18" charset="0"/>
              </a:rPr>
              <a:t>Введение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D664-870E-4D1E-8B4E-DEA0D77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>
                <a:latin typeface="+mj-lt"/>
              </a:rPr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0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EAB0F-61A8-47D1-8A36-D04B0074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70D3B-4BBB-4EE6-B440-6C5F3B825048}"/>
              </a:ext>
            </a:extLst>
          </p:cNvPr>
          <p:cNvSpPr txBox="1"/>
          <p:nvPr/>
        </p:nvSpPr>
        <p:spPr>
          <a:xfrm>
            <a:off x="0" y="0"/>
            <a:ext cx="9570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Математическое описание влияния остаточного</a:t>
            </a:r>
          </a:p>
          <a:p>
            <a:r>
              <a:rPr lang="ru-RU" sz="3600" dirty="0">
                <a:latin typeface="+mj-lt"/>
              </a:rPr>
              <a:t> момента на основание</a:t>
            </a:r>
          </a:p>
        </p:txBody>
      </p:sp>
      <p:pic>
        <p:nvPicPr>
          <p:cNvPr id="6" name="Picture 5" descr="moment">
            <a:extLst>
              <a:ext uri="{FF2B5EF4-FFF2-40B4-BE49-F238E27FC236}">
                <a16:creationId xmlns:a16="http://schemas.microsoft.com/office/drawing/2014/main" id="{E342B8F3-6906-4BB0-907F-DFD8015F9F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4" y="1183197"/>
            <a:ext cx="5143500" cy="4038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166B48-4AC5-4D31-8A3E-98F15488CE56}"/>
                  </a:ext>
                </a:extLst>
              </p:cNvPr>
              <p:cNvSpPr/>
              <p:nvPr/>
            </p:nvSpPr>
            <p:spPr>
              <a:xfrm>
                <a:off x="4785124" y="1150719"/>
                <a:ext cx="7485776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latin typeface="+mj-lt"/>
                  </a:rPr>
                  <a:t>O</a:t>
                </a:r>
                <a:r>
                  <a:rPr lang="en-US" sz="1200" i="1" dirty="0">
                    <a:latin typeface="+mj-lt"/>
                  </a:rPr>
                  <a:t>0</a:t>
                </a:r>
                <a:r>
                  <a:rPr lang="en-US" sz="2000" i="1" dirty="0">
                    <a:latin typeface="+mj-lt"/>
                  </a:rPr>
                  <a:t>X</a:t>
                </a:r>
                <a:r>
                  <a:rPr lang="en-US" sz="1200" i="1" dirty="0">
                    <a:latin typeface="+mj-lt"/>
                  </a:rPr>
                  <a:t>0</a:t>
                </a:r>
                <a:r>
                  <a:rPr lang="en-US" sz="2000" i="1" dirty="0">
                    <a:latin typeface="+mj-lt"/>
                  </a:rPr>
                  <a:t>Y</a:t>
                </a:r>
                <a:r>
                  <a:rPr lang="en-US" sz="1200" i="1" dirty="0">
                    <a:latin typeface="+mj-lt"/>
                  </a:rPr>
                  <a:t>0</a:t>
                </a:r>
                <a:r>
                  <a:rPr lang="en-US" sz="2000" i="1" dirty="0">
                    <a:latin typeface="+mj-lt"/>
                  </a:rPr>
                  <a:t>Z</a:t>
                </a:r>
                <a:r>
                  <a:rPr lang="en-US" sz="1200" i="1" dirty="0">
                    <a:latin typeface="+mj-lt"/>
                  </a:rPr>
                  <a:t>0</a:t>
                </a:r>
                <a:r>
                  <a:rPr lang="ru-RU" sz="1200" i="1" dirty="0">
                    <a:latin typeface="+mj-lt"/>
                  </a:rPr>
                  <a:t> </a:t>
                </a:r>
                <a:r>
                  <a:rPr lang="en-US" sz="1200" i="1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- Система координат связанная с центром тяжести КА</a:t>
                </a:r>
              </a:p>
              <a:p>
                <a:r>
                  <a:rPr lang="en-US" sz="2000" i="1" dirty="0">
                    <a:latin typeface="+mj-lt"/>
                  </a:rPr>
                  <a:t>OXYZ</a:t>
                </a:r>
                <a:r>
                  <a:rPr lang="ru-RU" sz="2000" i="1" dirty="0">
                    <a:latin typeface="+mj-lt"/>
                  </a:rPr>
                  <a:t> – </a:t>
                </a:r>
                <a:r>
                  <a:rPr lang="ru-RU" sz="2000" dirty="0">
                    <a:latin typeface="+mj-lt"/>
                  </a:rPr>
                  <a:t>Система координат связанная с центром кардана</a:t>
                </a:r>
                <a:endParaRPr lang="en-US" sz="2000" i="1" dirty="0">
                  <a:latin typeface="+mj-lt"/>
                </a:endParaRPr>
              </a:p>
              <a:p>
                <a:r>
                  <a:rPr lang="ru-RU" sz="2000" dirty="0">
                    <a:latin typeface="+mj-lt"/>
                  </a:rPr>
                  <a:t>Центр тяжести блока зеркал </a:t>
                </a:r>
                <a:r>
                  <a:rPr lang="en-US" sz="2000" i="1" dirty="0">
                    <a:latin typeface="+mj-lt"/>
                  </a:rPr>
                  <a:t>O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смещён с центра кардана на расстояние</a:t>
                </a:r>
                <a:r>
                  <a:rPr lang="en-US" sz="2000" dirty="0">
                    <a:latin typeface="+mj-lt"/>
                  </a:rPr>
                  <a:t> r</a:t>
                </a:r>
              </a:p>
              <a:p>
                <a:r>
                  <a:rPr lang="ru-RU" sz="2000" dirty="0">
                    <a:latin typeface="+mj-lt"/>
                  </a:rPr>
                  <a:t>Для разворота на углы </a:t>
                </a:r>
                <a:r>
                  <a:rPr lang="ru-RU" sz="2000" i="1" dirty="0">
                    <a:latin typeface="+mj-lt"/>
                  </a:rPr>
                  <a:t>А</a:t>
                </a:r>
                <a:r>
                  <a:rPr lang="ru-RU" sz="2000" dirty="0">
                    <a:latin typeface="+mj-lt"/>
                  </a:rPr>
                  <a:t> и </a:t>
                </a:r>
                <a:r>
                  <a:rPr lang="en-US" sz="2000" i="1" dirty="0">
                    <a:latin typeface="+mj-lt"/>
                  </a:rPr>
                  <a:t>B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приводы</a:t>
                </a:r>
                <a:r>
                  <a:rPr lang="en-US" sz="2000" dirty="0">
                    <a:latin typeface="+mj-lt"/>
                  </a:rPr>
                  <a:t> x</a:t>
                </a:r>
                <a:r>
                  <a:rPr lang="ru-RU" sz="2000" dirty="0">
                    <a:latin typeface="+mj-lt"/>
                  </a:rPr>
                  <a:t> по соответствующим осям прикладывают моменты </a:t>
                </a:r>
                <a:r>
                  <a:rPr lang="en-US" sz="2000" dirty="0" err="1">
                    <a:latin typeface="+mj-lt"/>
                  </a:rPr>
                  <a:t>Mda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и </a:t>
                </a:r>
                <a:r>
                  <a:rPr lang="en-US" sz="2000" dirty="0" err="1">
                    <a:latin typeface="+mj-lt"/>
                  </a:rPr>
                  <a:t>Mdb</a:t>
                </a:r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ru-RU" sz="2000" dirty="0">
                    <a:latin typeface="+mj-lt"/>
                  </a:rPr>
                  <a:t>Смещение </a:t>
                </a:r>
                <a:r>
                  <a:rPr lang="en-US" sz="2000" dirty="0">
                    <a:latin typeface="+mj-lt"/>
                  </a:rPr>
                  <a:t>r </a:t>
                </a:r>
                <a:r>
                  <a:rPr lang="ru-RU" sz="2000" dirty="0">
                    <a:latin typeface="+mj-lt"/>
                  </a:rPr>
                  <a:t>приводит к дополнительным моментам, вызванными силами </a:t>
                </a:r>
                <a:r>
                  <a:rPr lang="en-US" sz="2000" dirty="0">
                    <a:latin typeface="+mj-lt"/>
                  </a:rPr>
                  <a:t>F</a:t>
                </a:r>
                <a:r>
                  <a:rPr lang="en-US" sz="1600" dirty="0">
                    <a:latin typeface="+mj-lt"/>
                  </a:rPr>
                  <a:t>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и </a:t>
                </a:r>
                <a:r>
                  <a:rPr lang="en-US" sz="2000" dirty="0">
                    <a:latin typeface="+mj-lt"/>
                  </a:rPr>
                  <a:t>F</a:t>
                </a:r>
                <a:r>
                  <a:rPr lang="en-US" sz="1600" dirty="0">
                    <a:latin typeface="+mj-lt"/>
                  </a:rPr>
                  <a:t>b</a:t>
                </a:r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ru-RU" sz="2000" dirty="0">
                    <a:latin typeface="+mj-lt"/>
                  </a:rPr>
                  <a:t>Компенсационные маховики расположены на осях моментов </a:t>
                </a:r>
                <a:r>
                  <a:rPr lang="en-US" sz="2000" dirty="0" err="1">
                    <a:latin typeface="+mj-lt"/>
                  </a:rPr>
                  <a:t>Mda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и </a:t>
                </a:r>
                <a:r>
                  <a:rPr lang="en-US" sz="2000" dirty="0" err="1">
                    <a:latin typeface="+mj-lt"/>
                  </a:rPr>
                  <a:t>Mdb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и вращаются в обратную сторону, прикладывая моменты </a:t>
                </a:r>
                <a:r>
                  <a:rPr lang="en-US" sz="2000" dirty="0" err="1">
                    <a:latin typeface="+mj-lt"/>
                  </a:rPr>
                  <a:t>Mma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и </a:t>
                </a:r>
                <a:r>
                  <a:rPr lang="en-US" sz="2000" dirty="0" err="1">
                    <a:latin typeface="+mj-lt"/>
                  </a:rPr>
                  <a:t>Mba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в обратную сторону.</a:t>
                </a:r>
              </a:p>
              <a:p>
                <a:r>
                  <a:rPr lang="ru-RU" sz="2000" dirty="0">
                    <a:latin typeface="+mj-lt"/>
                  </a:rPr>
                  <a:t>Момент на основание: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</a:rPr>
                  <a:t>			</a:t>
                </a:r>
                <a:endParaRPr lang="en-US" sz="2000" dirty="0">
                  <a:latin typeface="Baskerville Old Face" panose="020206020805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		</a:t>
                </a:r>
                <a:r>
                  <a:rPr lang="en-US" sz="2400" dirty="0">
                    <a:latin typeface="+mj-lt"/>
                  </a:rPr>
                  <a:t>	</a:t>
                </a:r>
              </a:p>
              <a:p>
                <a:endParaRPr lang="en-US" dirty="0">
                  <a:latin typeface="+mj-lt"/>
                </a:endParaRPr>
              </a:p>
              <a:p>
                <a:endParaRPr lang="en-US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166B48-4AC5-4D31-8A3E-98F15488C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24" y="1150719"/>
                <a:ext cx="7485776" cy="5570756"/>
              </a:xfrm>
              <a:prstGeom prst="rect">
                <a:avLst/>
              </a:prstGeom>
              <a:blipFill>
                <a:blip r:embed="rId3"/>
                <a:stretch>
                  <a:fillRect l="-896" t="-656" r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02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Оценка момента на основание при перенацеливании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A625E-DC35-4BFB-890D-00D1739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13">
            <a:extLst>
              <a:ext uri="{FF2B5EF4-FFF2-40B4-BE49-F238E27FC236}">
                <a16:creationId xmlns:a16="http://schemas.microsoft.com/office/drawing/2014/main" id="{CDDE45DF-5D09-4762-BE02-551F15E1FB1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88" y="903161"/>
            <a:ext cx="3287395" cy="412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/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Оптическая система помещается в узел подвеса устройства измерения. При выполнении поворота блока зеркал оптической системы, возникает нескомпенсированный момент на основание подвеса. В следствии чего вся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Оптическая система совершает колебания. Скорость этих колебаний регистрирует лазерный гироскоп.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По измерениям гироскопа находим нескомпенсированный момент.</a:t>
                </a: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blipFill>
                <a:blip r:embed="rId3"/>
                <a:stretch>
                  <a:fillRect l="-572" t="-1078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E9EEE5-7783-4A92-B75B-A3CE9186E323}"/>
              </a:ext>
            </a:extLst>
          </p:cNvPr>
          <p:cNvSpPr txBox="1"/>
          <p:nvPr/>
        </p:nvSpPr>
        <p:spPr>
          <a:xfrm>
            <a:off x="3467416" y="3629755"/>
            <a:ext cx="804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∆𝐽− разность между моментом инерции подвижной части оптической системы</a:t>
            </a:r>
          </a:p>
          <a:p>
            <a:r>
              <a:rPr lang="ru-RU" dirty="0">
                <a:latin typeface="+mj-lt"/>
              </a:rPr>
              <a:t> и момента инерции компенсирующего маховика. </a:t>
            </a:r>
            <a:r>
              <a:rPr lang="ru-RU" dirty="0" err="1">
                <a:latin typeface="+mj-lt"/>
              </a:rPr>
              <a:t>кг∙м</a:t>
            </a:r>
            <a:endParaRPr lang="ru-RU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C8C98-8DAA-4D97-98D6-4D3EE4136097}"/>
              </a:ext>
            </a:extLst>
          </p:cNvPr>
          <p:cNvSpPr txBox="1"/>
          <p:nvPr/>
        </p:nvSpPr>
        <p:spPr>
          <a:xfrm>
            <a:off x="3467416" y="4246121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∆𝑡−период между фиксируемыми соседними значениями угловой скорости, 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2F02-38C6-4901-BA30-36CBC9170E58}"/>
              </a:ext>
            </a:extLst>
          </p:cNvPr>
          <p:cNvSpPr txBox="1"/>
          <p:nvPr/>
        </p:nvSpPr>
        <p:spPr>
          <a:xfrm>
            <a:off x="114442" y="5010368"/>
            <a:ext cx="333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Устройство измерения момента</a:t>
            </a:r>
          </a:p>
        </p:txBody>
      </p:sp>
    </p:spTree>
    <p:extLst>
      <p:ext uri="{BB962C8B-B14F-4D97-AF65-F5344CB8AC3E}">
        <p14:creationId xmlns:p14="http://schemas.microsoft.com/office/powerpoint/2010/main" val="351680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6426-FDD7-42E0-817D-102F277D4415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7926B-3FE7-4A26-9001-F8BA30D44426}"/>
              </a:ext>
            </a:extLst>
          </p:cNvPr>
          <p:cNvSpPr txBox="1"/>
          <p:nvPr/>
        </p:nvSpPr>
        <p:spPr>
          <a:xfrm>
            <a:off x="6391746" y="780923"/>
            <a:ext cx="5858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При учёте, что масса реального спутника во много раз превышает массу УОИМ, было принято не учитывать колебания момента выше 3Гц, так как они не буду оказывать влияния на спутник. 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F6A348-8977-4C37-B331-FB52158D9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029" y="638825"/>
            <a:ext cx="6120130" cy="2895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2A308D-C570-416F-B3AE-FFCC3EAB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62" y="3700823"/>
            <a:ext cx="4060730" cy="30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8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C72EE-784F-449E-A930-23808E09552E}"/>
              </a:ext>
            </a:extLst>
          </p:cNvPr>
          <p:cNvSpPr txBox="1"/>
          <p:nvPr/>
        </p:nvSpPr>
        <p:spPr>
          <a:xfrm>
            <a:off x="0" y="-7506"/>
            <a:ext cx="665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+mj-lt"/>
              </a:rPr>
              <a:t>Измерение остаточного момента</a:t>
            </a:r>
            <a:endParaRPr lang="ru-RU" sz="36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81B7F2-BD29-4C57-8ACD-144E437C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4" y="523220"/>
            <a:ext cx="3473386" cy="3039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B052D0-1184-4F50-8039-1BC5F8D7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74" y="523220"/>
            <a:ext cx="3991238" cy="307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E23B2A-F0AD-4F06-A439-32C075876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019" y="523221"/>
            <a:ext cx="4183200" cy="31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7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7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53497" y="638825"/>
            <a:ext cx="11733291" cy="22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стенд измерения остаточных моментов.</a:t>
            </a: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Период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собственных колебаний узла подвеса измерительного стенда должен быть в 2,5…3 раза больше периода перенацеливания аппаратуры.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Декремент затухания колебаний узла подвеса стенда не должен превышать значения 0,05.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Момент инерции измерительного маховика должен быть измерен (рассчитан) с относительной погрешностью не хуже 0,002.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Относительная погрешность измерения остаточного момента на стенде составляет 1%.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C72EE-784F-449E-A930-23808E09552E}"/>
              </a:ext>
            </a:extLst>
          </p:cNvPr>
          <p:cNvSpPr txBox="1"/>
          <p:nvPr/>
        </p:nvSpPr>
        <p:spPr>
          <a:xfrm>
            <a:off x="0" y="-750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+mj-lt"/>
              </a:rPr>
              <a:t>Заключение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01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369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Введение</vt:lpstr>
      <vt:lpstr>Презентация PowerPoint</vt:lpstr>
      <vt:lpstr>Оценка момента на основание при перенацеливании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Белан</dc:creator>
  <cp:lastModifiedBy>Белан Илья Михайлович</cp:lastModifiedBy>
  <cp:revision>13</cp:revision>
  <dcterms:created xsi:type="dcterms:W3CDTF">2022-12-11T16:41:07Z</dcterms:created>
  <dcterms:modified xsi:type="dcterms:W3CDTF">2022-12-12T14:38:12Z</dcterms:modified>
</cp:coreProperties>
</file>