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СТЕНД ИЗМЕРЕНИЯ 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</a:t>
            </a:r>
            <a:r>
              <a:rPr lang="en-US" sz="1600" dirty="0">
                <a:cs typeface="Times New Roman" pitchFamily="18" charset="0"/>
              </a:rPr>
              <a:t>2</a:t>
            </a:r>
            <a:r>
              <a:rPr lang="ru-RU" sz="1600" dirty="0">
                <a:cs typeface="Times New Roman" pitchFamily="18" charset="0"/>
              </a:rPr>
              <a:t>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95" y="3642107"/>
            <a:ext cx="6612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Белан И.М. – инженер 3 категории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Ларионов Д.Ю. – кондидат технических наук, доцент кафедры ЛИНС, ЛЭТИ.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</a:t>
            </a:r>
            <a:r>
              <a:rPr lang="ru-RU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визирования оптической 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</a:t>
            </a:r>
            <a:r>
              <a:rPr lang="ru-RU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EAB0F-61A8-47D1-8A36-D04B0074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70D3B-4BBB-4EE6-B440-6C5F3B825048}"/>
              </a:ext>
            </a:extLst>
          </p:cNvPr>
          <p:cNvSpPr txBox="1"/>
          <p:nvPr/>
        </p:nvSpPr>
        <p:spPr>
          <a:xfrm>
            <a:off x="0" y="0"/>
            <a:ext cx="9570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Математическое описание влияния остаточного</a:t>
            </a:r>
          </a:p>
          <a:p>
            <a:r>
              <a:rPr lang="ru-RU" sz="3600" dirty="0">
                <a:latin typeface="+mj-lt"/>
              </a:rPr>
              <a:t> момента на основание</a:t>
            </a:r>
          </a:p>
        </p:txBody>
      </p:sp>
      <p:pic>
        <p:nvPicPr>
          <p:cNvPr id="6" name="Picture 5" descr="moment">
            <a:extLst>
              <a:ext uri="{FF2B5EF4-FFF2-40B4-BE49-F238E27FC236}">
                <a16:creationId xmlns:a16="http://schemas.microsoft.com/office/drawing/2014/main" id="{E342B8F3-6906-4BB0-907F-DFD8015F9F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4" y="1183197"/>
            <a:ext cx="5143500" cy="4038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166B48-4AC5-4D31-8A3E-98F15488CE56}"/>
                  </a:ext>
                </a:extLst>
              </p:cNvPr>
              <p:cNvSpPr/>
              <p:nvPr/>
            </p:nvSpPr>
            <p:spPr>
              <a:xfrm>
                <a:off x="4785124" y="1150719"/>
                <a:ext cx="748577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latin typeface="+mj-lt"/>
                  </a:rPr>
                  <a:t>O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en-US" sz="2000" i="1" dirty="0">
                    <a:latin typeface="+mj-lt"/>
                  </a:rPr>
                  <a:t>X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en-US" sz="2000" i="1" dirty="0">
                    <a:latin typeface="+mj-lt"/>
                  </a:rPr>
                  <a:t>Y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en-US" sz="2000" i="1" dirty="0">
                    <a:latin typeface="+mj-lt"/>
                  </a:rPr>
                  <a:t>Z</a:t>
                </a:r>
                <a:r>
                  <a:rPr lang="en-US" sz="1200" i="1" dirty="0">
                    <a:latin typeface="+mj-lt"/>
                  </a:rPr>
                  <a:t>0</a:t>
                </a:r>
                <a:r>
                  <a:rPr lang="ru-RU" sz="1200" i="1" dirty="0">
                    <a:latin typeface="+mj-lt"/>
                  </a:rPr>
                  <a:t> </a:t>
                </a:r>
                <a:r>
                  <a:rPr lang="en-US" sz="1200" i="1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- Система координат связанная с центром тяжести КА</a:t>
                </a:r>
              </a:p>
              <a:p>
                <a:r>
                  <a:rPr lang="en-US" sz="2000" i="1" dirty="0">
                    <a:latin typeface="+mj-lt"/>
                  </a:rPr>
                  <a:t>OXYZ</a:t>
                </a:r>
                <a:r>
                  <a:rPr lang="ru-RU" sz="2000" i="1" dirty="0">
                    <a:latin typeface="+mj-lt"/>
                  </a:rPr>
                  <a:t> – </a:t>
                </a:r>
                <a:r>
                  <a:rPr lang="ru-RU" sz="2000" dirty="0">
                    <a:latin typeface="+mj-lt"/>
                  </a:rPr>
                  <a:t>Система координат связанная с центром кардана</a:t>
                </a:r>
                <a:endParaRPr lang="en-US" sz="2000" i="1" dirty="0">
                  <a:latin typeface="+mj-lt"/>
                </a:endParaRPr>
              </a:p>
              <a:p>
                <a:r>
                  <a:rPr lang="ru-RU" sz="2000" dirty="0">
                    <a:latin typeface="+mj-lt"/>
                  </a:rPr>
                  <a:t>Центр тяжести блока зеркал </a:t>
                </a:r>
                <a:r>
                  <a:rPr lang="en-US" sz="2000" i="1" dirty="0">
                    <a:latin typeface="+mj-lt"/>
                  </a:rPr>
                  <a:t>O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смещён с центра кардана на расстояние</a:t>
                </a:r>
                <a:r>
                  <a:rPr lang="en-US" sz="2000" dirty="0">
                    <a:latin typeface="+mj-lt"/>
                  </a:rPr>
                  <a:t> r</a:t>
                </a:r>
              </a:p>
              <a:p>
                <a:r>
                  <a:rPr lang="ru-RU" sz="2000" dirty="0">
                    <a:latin typeface="+mj-lt"/>
                  </a:rPr>
                  <a:t>Для разворота на углы </a:t>
                </a:r>
                <a:r>
                  <a:rPr lang="ru-RU" sz="2000" i="1" dirty="0">
                    <a:latin typeface="+mj-lt"/>
                  </a:rPr>
                  <a:t>А</a:t>
                </a:r>
                <a:r>
                  <a:rPr lang="ru-RU" sz="2000" dirty="0">
                    <a:latin typeface="+mj-lt"/>
                  </a:rPr>
                  <a:t> и </a:t>
                </a:r>
                <a:r>
                  <a:rPr lang="en-US" sz="2000" i="1" dirty="0">
                    <a:latin typeface="+mj-lt"/>
                  </a:rPr>
                  <a:t>B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приводы</a:t>
                </a:r>
                <a:r>
                  <a:rPr lang="en-US" sz="2000" dirty="0">
                    <a:latin typeface="+mj-lt"/>
                  </a:rPr>
                  <a:t> x</a:t>
                </a:r>
                <a:r>
                  <a:rPr lang="ru-RU" sz="2000" dirty="0">
                    <a:latin typeface="+mj-lt"/>
                  </a:rPr>
                  <a:t> по соответствующим осям прикладывают моменты </a:t>
                </a:r>
                <a:r>
                  <a:rPr lang="en-US" sz="2000" dirty="0" err="1">
                    <a:latin typeface="+mj-lt"/>
                  </a:rPr>
                  <a:t>Mda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 err="1">
                    <a:latin typeface="+mj-lt"/>
                  </a:rPr>
                  <a:t>Mdb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ru-RU" sz="2000" dirty="0">
                    <a:latin typeface="+mj-lt"/>
                  </a:rPr>
                  <a:t>Смещение </a:t>
                </a:r>
                <a:r>
                  <a:rPr lang="en-US" sz="2000" dirty="0">
                    <a:latin typeface="+mj-lt"/>
                  </a:rPr>
                  <a:t>r </a:t>
                </a:r>
                <a:r>
                  <a:rPr lang="ru-RU" sz="2000" dirty="0">
                    <a:latin typeface="+mj-lt"/>
                  </a:rPr>
                  <a:t>приводит к дополнительным моментам, вызванными силами </a:t>
                </a:r>
                <a:r>
                  <a:rPr lang="en-US" sz="2000" dirty="0">
                    <a:latin typeface="+mj-lt"/>
                  </a:rPr>
                  <a:t>F</a:t>
                </a:r>
                <a:r>
                  <a:rPr lang="en-US" sz="1600" dirty="0">
                    <a:latin typeface="+mj-lt"/>
                  </a:rPr>
                  <a:t>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>
                    <a:latin typeface="+mj-lt"/>
                  </a:rPr>
                  <a:t>F</a:t>
                </a:r>
                <a:r>
                  <a:rPr lang="en-US" sz="1600" dirty="0">
                    <a:latin typeface="+mj-lt"/>
                  </a:rPr>
                  <a:t>b</a:t>
                </a:r>
                <a:r>
                  <a:rPr lang="en-US" sz="2000" dirty="0">
                    <a:latin typeface="+mj-lt"/>
                  </a:rPr>
                  <a:t>.</a:t>
                </a:r>
              </a:p>
              <a:p>
                <a:r>
                  <a:rPr lang="ru-RU" sz="2000" dirty="0">
                    <a:latin typeface="+mj-lt"/>
                  </a:rPr>
                  <a:t>Компенсационные маховики расположены на осях моментов </a:t>
                </a:r>
                <a:r>
                  <a:rPr lang="en-US" sz="2000" dirty="0" err="1">
                    <a:latin typeface="+mj-lt"/>
                  </a:rPr>
                  <a:t>Mda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 err="1">
                    <a:latin typeface="+mj-lt"/>
                  </a:rPr>
                  <a:t>Mdb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вращаются в обратную сторону, прикладывая моменты </a:t>
                </a:r>
                <a:r>
                  <a:rPr lang="en-US" sz="2000" dirty="0" err="1">
                    <a:latin typeface="+mj-lt"/>
                  </a:rPr>
                  <a:t>Mma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и </a:t>
                </a:r>
                <a:r>
                  <a:rPr lang="en-US" sz="2000" dirty="0" err="1">
                    <a:latin typeface="+mj-lt"/>
                  </a:rPr>
                  <a:t>Mba</a:t>
                </a:r>
                <a:r>
                  <a:rPr lang="en-US" sz="2000" dirty="0">
                    <a:latin typeface="+mj-lt"/>
                  </a:rPr>
                  <a:t> </a:t>
                </a:r>
                <a:r>
                  <a:rPr lang="ru-RU" sz="2000" dirty="0">
                    <a:latin typeface="+mj-lt"/>
                  </a:rPr>
                  <a:t>в обратную сторону.</a:t>
                </a:r>
              </a:p>
              <a:p>
                <a:r>
                  <a:rPr lang="ru-RU" sz="2000" dirty="0">
                    <a:latin typeface="+mj-lt"/>
                  </a:rPr>
                  <a:t>Момент на основание: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</m:t>
                        </m:r>
                      </m:sub>
                    </m:sSub>
                  </m:oMath>
                </a14:m>
                <a:r>
                  <a:rPr lang="ru-RU" sz="2000" dirty="0">
                    <a:latin typeface="+mj-lt"/>
                  </a:rPr>
                  <a:t>			</a:t>
                </a:r>
                <a:endParaRPr lang="en-US" sz="2000" dirty="0">
                  <a:latin typeface="Baskerville Old Face" panose="020206020805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		</a:t>
                </a:r>
                <a:r>
                  <a:rPr lang="en-US" sz="2400" dirty="0">
                    <a:latin typeface="+mj-lt"/>
                  </a:rPr>
                  <a:t>	</a:t>
                </a:r>
              </a:p>
              <a:p>
                <a:endParaRPr lang="en-US" dirty="0">
                  <a:latin typeface="+mj-lt"/>
                </a:endParaRPr>
              </a:p>
              <a:p>
                <a:endParaRPr lang="en-US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166B48-4AC5-4D31-8A3E-98F15488C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24" y="1150719"/>
                <a:ext cx="7485776" cy="5570756"/>
              </a:xfrm>
              <a:prstGeom prst="rect">
                <a:avLst/>
              </a:prstGeom>
              <a:blipFill>
                <a:blip r:embed="rId3"/>
                <a:stretch>
                  <a:fillRect l="-896" t="-656" r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2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pic>
        <p:nvPicPr>
          <p:cNvPr id="5" name="Рисунок 13">
            <a:extLst>
              <a:ext uri="{FF2B5EF4-FFF2-40B4-BE49-F238E27FC236}">
                <a16:creationId xmlns:a16="http://schemas.microsoft.com/office/drawing/2014/main" id="{CDDE45DF-5D09-4762-BE02-551F15E1FB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88" y="903161"/>
            <a:ext cx="3287395" cy="412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Оптическая система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3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467416" y="3629755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467416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114442" y="5010368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+mj-lt"/>
              </a:rPr>
              <a:t>Рисунок 1 - Устройство </a:t>
            </a:r>
            <a:r>
              <a:rPr lang="ru-RU" sz="1600" dirty="0">
                <a:latin typeface="+mj-lt"/>
              </a:rPr>
              <a:t>измерения момента</a:t>
            </a:r>
          </a:p>
        </p:txBody>
      </p:sp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Моделирование </a:t>
            </a:r>
            <a:r>
              <a:rPr lang="ru-RU" sz="4000" dirty="0" smtClean="0"/>
              <a:t>работы </a:t>
            </a:r>
            <a:r>
              <a:rPr lang="ru-RU" sz="4000" dirty="0" smtClean="0"/>
              <a:t>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05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𝐽</m:t>
                      </m:r>
                      <m:r>
                        <a:rPr lang="ru-RU" i="1"/>
                        <m:t>∗</m:t>
                      </m:r>
                      <m:acc>
                        <m:accPr>
                          <m:chr m:val="̈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𝜑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)</m:t>
                          </m:r>
                        </m:e>
                      </m:acc>
                      <m:r>
                        <a:rPr lang="ru-RU" i="1"/>
                        <m:t>+</m:t>
                      </m:r>
                      <m:r>
                        <a:rPr lang="ru-RU" i="1"/>
                        <m:t>𝑏</m:t>
                      </m:r>
                      <m:r>
                        <a:rPr lang="ru-RU" i="1"/>
                        <m:t>∗</m:t>
                      </m:r>
                      <m:acc>
                        <m:accPr>
                          <m:chr m:val="̇"/>
                          <m:ctrlPr>
                            <a:rPr lang="ru-RU" i="1"/>
                          </m:ctrlPr>
                        </m:accPr>
                        <m:e>
                          <m:r>
                            <a:rPr lang="ru-RU" i="1"/>
                            <m:t>𝜑</m:t>
                          </m:r>
                          <m:r>
                            <a:rPr lang="ru-RU" i="1"/>
                            <m:t>(</m:t>
                          </m:r>
                          <m:r>
                            <a:rPr lang="ru-RU" i="1"/>
                            <m:t>𝑡</m:t>
                          </m:r>
                          <m:r>
                            <a:rPr lang="ru-RU" i="1"/>
                            <m:t>)</m:t>
                          </m:r>
                        </m:e>
                      </m:acc>
                      <m:r>
                        <a:rPr lang="ru-RU" i="1"/>
                        <m:t>+</m:t>
                      </m:r>
                      <m:r>
                        <a:rPr lang="ru-RU" i="1"/>
                        <m:t>𝑐</m:t>
                      </m:r>
                      <m:r>
                        <a:rPr lang="ru-RU" i="1"/>
                        <m:t>∗</m:t>
                      </m:r>
                      <m:r>
                        <a:rPr lang="ru-RU" i="1"/>
                        <m:t>𝜑</m:t>
                      </m:r>
                      <m:r>
                        <a:rPr lang="ru-RU" i="1"/>
                        <m:t>(</m:t>
                      </m:r>
                      <m:r>
                        <a:rPr lang="ru-RU" i="1"/>
                        <m:t>𝑡</m:t>
                      </m:r>
                      <m:r>
                        <a:rPr lang="ru-RU" i="1"/>
                        <m:t>)=</m:t>
                      </m:r>
                      <m:r>
                        <a:rPr lang="ru-RU" i="1"/>
                        <m:t>𝑀</m:t>
                      </m:r>
                      <m:d>
                        <m:dPr>
                          <m:ctrlPr>
                            <a:rPr lang="ru-RU" i="1"/>
                          </m:ctrlPr>
                        </m:dPr>
                        <m:e>
                          <m:r>
                            <a:rPr lang="ru-RU" i="1"/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 smtClean="0">
                  <a:latin typeface="+mj-lt"/>
                </a:endParaRPr>
              </a:p>
              <a:p>
                <a:endParaRPr lang="ru-RU" dirty="0" smtClean="0">
                  <a:latin typeface="+mj-lt"/>
                </a:endParaRPr>
              </a:p>
              <a:p>
                <a:r>
                  <a:rPr lang="ru-RU" dirty="0" smtClean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𝜑</m:t>
                        </m:r>
                        <m:r>
                          <a:rPr lang="ru-RU" i="1"/>
                          <m:t>(</m:t>
                        </m:r>
                        <m:r>
                          <a:rPr lang="ru-RU" i="1"/>
                          <m:t>𝑡</m:t>
                        </m:r>
                        <m:r>
                          <a:rPr lang="ru-RU" i="1"/>
                          <m:t>)</m:t>
                        </m:r>
                      </m:e>
                    </m:acc>
                    <m:r>
                      <a:rPr lang="ru-RU" i="1"/>
                      <m:t>+2∗</m:t>
                    </m:r>
                    <m:r>
                      <a:rPr lang="ru-RU" i="1"/>
                      <m:t>𝜉</m:t>
                    </m:r>
                    <m:r>
                      <a:rPr lang="ru-RU" i="1"/>
                      <m:t>∗</m:t>
                    </m:r>
                    <m:acc>
                      <m:accPr>
                        <m:chr m:val="̇"/>
                        <m:ctrlPr>
                          <a:rPr lang="ru-RU" i="1"/>
                        </m:ctrlPr>
                      </m:accPr>
                      <m:e>
                        <m:r>
                          <a:rPr lang="ru-RU" i="1"/>
                          <m:t>𝜑</m:t>
                        </m:r>
                        <m:r>
                          <a:rPr lang="ru-RU" i="1"/>
                          <m:t>(</m:t>
                        </m:r>
                        <m:r>
                          <a:rPr lang="ru-RU" i="1"/>
                          <m:t>𝑡</m:t>
                        </m:r>
                        <m:r>
                          <a:rPr lang="ru-RU" i="1"/>
                          <m:t>)</m:t>
                        </m:r>
                      </m:e>
                    </m:acc>
                    <m:r>
                      <a:rPr lang="ru-RU" i="1"/>
                      <m:t>+</m:t>
                    </m:r>
                    <m:r>
                      <a:rPr lang="ru-RU" i="1"/>
                      <m:t>𝜔</m:t>
                    </m:r>
                    <m:r>
                      <a:rPr lang="ru-RU" i="1"/>
                      <m:t>0∗</m:t>
                    </m:r>
                    <m:r>
                      <a:rPr lang="ru-RU" i="1"/>
                      <m:t>𝜔</m:t>
                    </m:r>
                    <m:r>
                      <a:rPr lang="ru-RU" i="1"/>
                      <m:t>0∗</m:t>
                    </m:r>
                    <m:r>
                      <a:rPr lang="ru-RU" i="1"/>
                      <m:t>𝜑</m:t>
                    </m:r>
                    <m:r>
                      <a:rPr lang="ru-RU" i="1"/>
                      <m:t>(</m:t>
                    </m:r>
                    <m:r>
                      <a:rPr lang="en-US" i="1"/>
                      <m:t>𝑡</m:t>
                    </m:r>
                    <m:r>
                      <a:rPr lang="ru-RU" i="1"/>
                      <m:t>)=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𝑀</m:t>
                        </m: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r>
                              <a:rPr lang="ru-RU" i="1"/>
                              <m:t>𝑡</m:t>
                            </m:r>
                          </m:e>
                        </m:d>
                      </m:num>
                      <m:den>
                        <m:r>
                          <a:rPr lang="ru-RU" i="1"/>
                          <m:t>𝐽</m:t>
                        </m:r>
                      </m:den>
                    </m:f>
                  </m:oMath>
                </a14:m>
                <a:endParaRPr lang="ru-RU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ru-RU" i="1"/>
                          <m:t>𝜔</m:t>
                        </m:r>
                      </m:e>
                      <m:sub>
                        <m:r>
                          <a:rPr lang="ru-RU" i="1"/>
                          <m:t>0</m:t>
                        </m:r>
                      </m:sub>
                    </m:sSub>
                    <m:r>
                      <a:rPr lang="ru-RU" i="1"/>
                      <m:t> </m:t>
                    </m:r>
                  </m:oMath>
                </a14:m>
                <a:r>
                  <a:rPr lang="ru-RU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/>
                            </m:ctrlPr>
                          </m:fPr>
                          <m:num>
                            <m:r>
                              <a:rPr lang="ru-RU" i="1"/>
                              <m:t>𝑐</m:t>
                            </m:r>
                            <m:r>
                              <a:rPr lang="ru-RU" i="1"/>
                              <m:t> </m:t>
                            </m:r>
                          </m:num>
                          <m:den>
                            <m:r>
                              <a:rPr lang="ru-RU" i="1"/>
                              <m:t>𝐽</m:t>
                            </m:r>
                          </m:den>
                        </m:f>
                      </m:e>
                    </m:rad>
                  </m:oMath>
                </a14:m>
                <a:endParaRPr lang="ru-RU" dirty="0" smtClean="0">
                  <a:latin typeface="+mj-lt"/>
                </a:endParaRPr>
              </a:p>
              <a:p>
                <a:r>
                  <a:rPr lang="ru-RU" dirty="0" smtClean="0">
                    <a:latin typeface="+mj-lt"/>
                  </a:rPr>
                  <a:t>Как </a:t>
                </a:r>
                <a:r>
                  <a:rPr lang="ru-RU" dirty="0">
                    <a:latin typeface="+mj-lt"/>
                  </a:rPr>
                  <a:t>видно из рисунка </a:t>
                </a:r>
                <a:r>
                  <a:rPr lang="ru-RU" dirty="0" smtClean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колебательное звено не искажает </a:t>
                </a:r>
                <a:r>
                  <a:rPr lang="ru-RU" dirty="0" smtClean="0">
                    <a:latin typeface="+mj-lt"/>
                  </a:rPr>
                  <a:t>входного сигнала</a:t>
                </a:r>
              </a:p>
              <a:p>
                <a:r>
                  <a:rPr lang="ru-RU" dirty="0" smtClean="0">
                    <a:latin typeface="+mj-lt"/>
                  </a:rPr>
                  <a:t> ни </a:t>
                </a:r>
                <a:r>
                  <a:rPr lang="ru-RU" dirty="0">
                    <a:latin typeface="+mj-lt"/>
                  </a:rPr>
                  <a:t>по амплитуде, ни по фазе вплоть до области </a:t>
                </a:r>
                <a:r>
                  <a:rPr lang="ru-RU" dirty="0" smtClean="0">
                    <a:latin typeface="+mj-lt"/>
                  </a:rPr>
                  <a:t>близкой  </a:t>
                </a:r>
                <a:r>
                  <a:rPr lang="ru-RU" dirty="0">
                    <a:latin typeface="+mj-lt"/>
                  </a:rPr>
                  <a:t>к </a:t>
                </a:r>
                <a:r>
                  <a:rPr lang="ru-RU" dirty="0" smtClean="0">
                    <a:latin typeface="+mj-lt"/>
                  </a:rPr>
                  <a:t>собственной</a:t>
                </a:r>
              </a:p>
              <a:p>
                <a:r>
                  <a:rPr lang="ru-RU" dirty="0" smtClean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частоте </a:t>
                </a:r>
                <a:r>
                  <a:rPr lang="ru-RU" dirty="0" smtClean="0">
                    <a:latin typeface="+mj-lt"/>
                  </a:rPr>
                  <a:t>колебаний.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055645"/>
              </a:xfrm>
              <a:prstGeom prst="rect">
                <a:avLst/>
              </a:prstGeom>
              <a:blipFill>
                <a:blip r:embed="rId4"/>
                <a:stretch>
                  <a:fillRect l="-608" t="-996" b="-21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438870" y="38771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+mj-lt"/>
              </a:rPr>
              <a:t>Момент, воздействующий на стенд при </a:t>
            </a:r>
            <a:r>
              <a:rPr lang="ru-RU" dirty="0" err="1" smtClean="0">
                <a:latin typeface="+mj-lt"/>
              </a:rPr>
              <a:t>перенациеливании</a:t>
            </a:r>
            <a:r>
              <a:rPr lang="ru-RU" dirty="0" smtClean="0">
                <a:latin typeface="+mj-lt"/>
              </a:rPr>
              <a:t>,</a:t>
            </a:r>
          </a:p>
          <a:p>
            <a:r>
              <a:rPr lang="ru-RU" dirty="0">
                <a:latin typeface="+mj-lt"/>
              </a:rPr>
              <a:t>п</a:t>
            </a:r>
            <a:r>
              <a:rPr lang="ru-RU" dirty="0" smtClean="0">
                <a:latin typeface="+mj-lt"/>
              </a:rPr>
              <a:t>редставляет собой форму меандра с периодом равным времени перенацеливания – 4 с. 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Для измерения остаточного момента с периодом 4 с без существенного искажения следует настраивать узел подвеса на период собственных колебаний не менее 10…12 с.</a:t>
            </a:r>
            <a:endParaRPr lang="ru-RU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ru-RU" sz="1600" dirty="0" smtClean="0">
                <a:latin typeface="+mj-lt"/>
              </a:rPr>
              <a:t>2 – АЧХ и ФЧХ колебательного звена</a:t>
            </a:r>
            <a:endParaRPr lang="ru-RU" sz="1600" dirty="0">
              <a:latin typeface="+mj-l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ru-RU" sz="1600" dirty="0">
                <a:latin typeface="+mj-lt"/>
              </a:rPr>
              <a:t>3</a:t>
            </a:r>
            <a:r>
              <a:rPr lang="ru-RU" sz="1600" dirty="0" smtClean="0">
                <a:latin typeface="+mj-lt"/>
              </a:rPr>
              <a:t> – Возмущающий момент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7926B-3FE7-4A26-9001-F8BA30D44426}"/>
              </a:ext>
            </a:extLst>
          </p:cNvPr>
          <p:cNvSpPr txBox="1"/>
          <p:nvPr/>
        </p:nvSpPr>
        <p:spPr>
          <a:xfrm>
            <a:off x="6391746" y="780923"/>
            <a:ext cx="58581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+mj-lt"/>
                <a:ea typeface="Times New Roman" panose="02020603050405020304" pitchFamily="18" charset="0"/>
              </a:rPr>
              <a:t>При учёте, что масса реального спутника во много раз превышает массу УОИМ, было принято не учитывать колебания момента выше 3Гц, так как они не буду оказывать влияния на спутник. </a:t>
            </a:r>
            <a:endParaRPr lang="ru-RU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F6A348-8977-4C37-B331-FB52158D91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029" y="638825"/>
            <a:ext cx="6120130" cy="2895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2A308D-C570-416F-B3AE-FFCC3EAB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6" y="3718051"/>
            <a:ext cx="3569884" cy="26555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61436" y="3548774"/>
            <a:ext cx="4879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ru-RU" sz="1600" dirty="0" smtClean="0">
                <a:latin typeface="+mj-lt"/>
              </a:rPr>
              <a:t>4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Программа оценки измеренного момента</a:t>
            </a:r>
            <a:endParaRPr lang="ru-RU" sz="1600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1436" y="6210064"/>
            <a:ext cx="5413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ru-RU" sz="1600" dirty="0">
                <a:latin typeface="+mj-lt"/>
              </a:rPr>
              <a:t>5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Обработанные измерения остаточного момента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53497" y="638825"/>
            <a:ext cx="11733291" cy="22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стенд измерения остаточных моментов.</a:t>
            </a: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Период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собственных колебаний узла подвеса измерительного стенда должен быть в 2,5…3 раза больше периода перенацеливания аппаратуры.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Декремент затухания колебаний узла подвеса стенда не должен превышать значения 0,05.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Момент инерции измерительного маховика должен быть измерен (рассчитан) с относительной погрешностью не хуже 0,002.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ts val="241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Относительная погрешность измерения остаточного момента на стенде составляет 1%.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+mj-lt"/>
              </a:rPr>
              <a:t>Заключение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461</Words>
  <Application>Microsoft Office PowerPoint</Application>
  <PresentationFormat>Широкоэкранный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Cambria Math</vt:lpstr>
      <vt:lpstr>Times New Roman</vt:lpstr>
      <vt:lpstr>Office Theme</vt:lpstr>
      <vt:lpstr>Презентация PowerPoint</vt:lpstr>
      <vt:lpstr>Введение</vt:lpstr>
      <vt:lpstr>Презентация PowerPoint</vt:lpstr>
      <vt:lpstr>Оценка момента на основание при перенацеливании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Белан Илья Михайлович</cp:lastModifiedBy>
  <cp:revision>20</cp:revision>
  <dcterms:created xsi:type="dcterms:W3CDTF">2022-12-11T16:41:07Z</dcterms:created>
  <dcterms:modified xsi:type="dcterms:W3CDTF">2022-12-13T12:31:21Z</dcterms:modified>
</cp:coreProperties>
</file>