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4" r:id="rId5"/>
    <p:sldId id="266" r:id="rId6"/>
    <p:sldId id="267" r:id="rId7"/>
    <p:sldId id="261" r:id="rId8"/>
    <p:sldId id="265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85" d="100"/>
          <a:sy n="85" d="100"/>
        </p:scale>
        <p:origin x="61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y_larionov\Documents\&#1080;&#1089;&#1089;&#1083;&#1077;&#1076;&#1086;&#1074;&#1072;&#1085;&#1080;&#1077;%20&#1082;&#1088;%20&#1074;&#1077;&#1089;&#1086;&#1074;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410111259993075E-2"/>
          <c:y val="3.2882035578885971E-2"/>
          <c:w val="0.66999234470691149"/>
          <c:h val="0.89719889180519252"/>
        </c:manualLayout>
      </c:layout>
      <c:lineChart>
        <c:grouping val="standard"/>
        <c:varyColors val="0"/>
        <c:ser>
          <c:idx val="1"/>
          <c:order val="0"/>
          <c:tx>
            <c:v>Возмущающий момент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Лист1!$C$1:$C$42</c:f>
              <c:numCache>
                <c:formatCode>General</c:formatCode>
                <c:ptCount val="4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-0.1</c:v>
                </c:pt>
                <c:pt idx="7">
                  <c:v>-0.1</c:v>
                </c:pt>
                <c:pt idx="8">
                  <c:v>-0.1</c:v>
                </c:pt>
                <c:pt idx="9">
                  <c:v>-0.1</c:v>
                </c:pt>
                <c:pt idx="10">
                  <c:v>-0.1</c:v>
                </c:pt>
                <c:pt idx="11">
                  <c:v>-0.1</c:v>
                </c:pt>
                <c:pt idx="12">
                  <c:v>-0.1</c:v>
                </c:pt>
                <c:pt idx="13">
                  <c:v>-0.1</c:v>
                </c:pt>
                <c:pt idx="14">
                  <c:v>-0.1</c:v>
                </c:pt>
                <c:pt idx="15">
                  <c:v>-0.1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0.1</c:v>
                </c:pt>
                <c:pt idx="30">
                  <c:v>0.1</c:v>
                </c:pt>
                <c:pt idx="31">
                  <c:v>0.1</c:v>
                </c:pt>
                <c:pt idx="32">
                  <c:v>0.1</c:v>
                </c:pt>
                <c:pt idx="33">
                  <c:v>0.1</c:v>
                </c:pt>
                <c:pt idx="34">
                  <c:v>0.1</c:v>
                </c:pt>
                <c:pt idx="35">
                  <c:v>0.1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7-439A-8963-2D559C7247F6}"/>
            </c:ext>
          </c:extLst>
        </c:ser>
        <c:ser>
          <c:idx val="0"/>
          <c:order val="1"/>
          <c:tx>
            <c:v>Сумма ряда</c:v>
          </c:tx>
          <c:marker>
            <c:symbol val="none"/>
          </c:marker>
          <c:cat>
            <c:numRef>
              <c:f>Лист1!$N$1:$N$41</c:f>
              <c:numCache>
                <c:formatCode>General</c:formatCode>
                <c:ptCount val="41"/>
                <c:pt idx="0">
                  <c:v>0</c:v>
                </c:pt>
                <c:pt idx="1">
                  <c:v>0.10249999999999998</c:v>
                </c:pt>
                <c:pt idx="2">
                  <c:v>0.20500000000000004</c:v>
                </c:pt>
                <c:pt idx="3">
                  <c:v>0.30750000000000038</c:v>
                </c:pt>
                <c:pt idx="4">
                  <c:v>0.41000000000000031</c:v>
                </c:pt>
                <c:pt idx="5">
                  <c:v>0.51249999999999996</c:v>
                </c:pt>
                <c:pt idx="6">
                  <c:v>0.6150000000000011</c:v>
                </c:pt>
                <c:pt idx="7">
                  <c:v>0.71749999999999992</c:v>
                </c:pt>
                <c:pt idx="8">
                  <c:v>0.82000000000000062</c:v>
                </c:pt>
                <c:pt idx="9">
                  <c:v>0.92249999999999999</c:v>
                </c:pt>
                <c:pt idx="10">
                  <c:v>1.0249999999999975</c:v>
                </c:pt>
                <c:pt idx="11">
                  <c:v>1.1274999999999977</c:v>
                </c:pt>
                <c:pt idx="12">
                  <c:v>1.23</c:v>
                </c:pt>
                <c:pt idx="13">
                  <c:v>1.3325</c:v>
                </c:pt>
                <c:pt idx="14">
                  <c:v>1.4349999999999969</c:v>
                </c:pt>
                <c:pt idx="15">
                  <c:v>1.5374999999999972</c:v>
                </c:pt>
                <c:pt idx="16">
                  <c:v>1.6400000000000001</c:v>
                </c:pt>
                <c:pt idx="17">
                  <c:v>1.7424999999999984</c:v>
                </c:pt>
                <c:pt idx="18">
                  <c:v>1.845</c:v>
                </c:pt>
                <c:pt idx="19">
                  <c:v>1.947499999999998</c:v>
                </c:pt>
                <c:pt idx="20">
                  <c:v>2.0499999999999998</c:v>
                </c:pt>
                <c:pt idx="21">
                  <c:v>2.1524999999999967</c:v>
                </c:pt>
                <c:pt idx="22">
                  <c:v>2.2549999999999999</c:v>
                </c:pt>
                <c:pt idx="23">
                  <c:v>2.3574999999999977</c:v>
                </c:pt>
                <c:pt idx="24">
                  <c:v>2.46</c:v>
                </c:pt>
                <c:pt idx="25">
                  <c:v>2.5625</c:v>
                </c:pt>
                <c:pt idx="26">
                  <c:v>2.665</c:v>
                </c:pt>
                <c:pt idx="27">
                  <c:v>2.7674999999999996</c:v>
                </c:pt>
                <c:pt idx="28">
                  <c:v>2.8699999999999997</c:v>
                </c:pt>
                <c:pt idx="29">
                  <c:v>2.9724999999999953</c:v>
                </c:pt>
                <c:pt idx="30">
                  <c:v>3.0749999999999997</c:v>
                </c:pt>
                <c:pt idx="31">
                  <c:v>3.1774999999999998</c:v>
                </c:pt>
                <c:pt idx="32">
                  <c:v>3.2800000000000002</c:v>
                </c:pt>
                <c:pt idx="33">
                  <c:v>3.3824999999999967</c:v>
                </c:pt>
                <c:pt idx="34">
                  <c:v>3.4849999999999999</c:v>
                </c:pt>
                <c:pt idx="35">
                  <c:v>3.5874999999999999</c:v>
                </c:pt>
                <c:pt idx="36">
                  <c:v>3.69</c:v>
                </c:pt>
                <c:pt idx="37">
                  <c:v>3.7925</c:v>
                </c:pt>
                <c:pt idx="38">
                  <c:v>3.8949999999999987</c:v>
                </c:pt>
                <c:pt idx="39">
                  <c:v>3.9974999999999987</c:v>
                </c:pt>
                <c:pt idx="40">
                  <c:v>4.0999999999999996</c:v>
                </c:pt>
              </c:numCache>
            </c:numRef>
          </c:cat>
          <c:val>
            <c:numRef>
              <c:f>Лист1!$M$1:$M$42</c:f>
              <c:numCache>
                <c:formatCode>General</c:formatCode>
                <c:ptCount val="42"/>
                <c:pt idx="0">
                  <c:v>0</c:v>
                </c:pt>
                <c:pt idx="1">
                  <c:v>-9.7982060675235534E-4</c:v>
                </c:pt>
                <c:pt idx="2">
                  <c:v>-1.5719450334225461E-3</c:v>
                </c:pt>
                <c:pt idx="3">
                  <c:v>5.1011795855508127E-3</c:v>
                </c:pt>
                <c:pt idx="4">
                  <c:v>-1.289692742482245E-3</c:v>
                </c:pt>
                <c:pt idx="5">
                  <c:v>-4.6879249217638967E-2</c:v>
                </c:pt>
                <c:pt idx="6">
                  <c:v>-9.9913798436685353E-2</c:v>
                </c:pt>
                <c:pt idx="7">
                  <c:v>-0.10966458592978641</c:v>
                </c:pt>
                <c:pt idx="8">
                  <c:v>-9.3655800770878053E-2</c:v>
                </c:pt>
                <c:pt idx="9">
                  <c:v>-9.7172878450324934E-2</c:v>
                </c:pt>
                <c:pt idx="10">
                  <c:v>-0.10735889369593739</c:v>
                </c:pt>
                <c:pt idx="11">
                  <c:v>-9.762605368402423E-2</c:v>
                </c:pt>
                <c:pt idx="12">
                  <c:v>-9.3341870045152056E-2</c:v>
                </c:pt>
                <c:pt idx="13">
                  <c:v>-0.10925171915813958</c:v>
                </c:pt>
                <c:pt idx="14">
                  <c:v>-0.10104451338313476</c:v>
                </c:pt>
                <c:pt idx="15">
                  <c:v>-4.8826800409691902E-2</c:v>
                </c:pt>
                <c:pt idx="16">
                  <c:v>-2.1336299142129924E-3</c:v>
                </c:pt>
                <c:pt idx="17">
                  <c:v>5.3048047677883474E-3</c:v>
                </c:pt>
                <c:pt idx="18">
                  <c:v>-1.4645860663236158E-3</c:v>
                </c:pt>
                <c:pt idx="19">
                  <c:v>-1.0519992143719556E-3</c:v>
                </c:pt>
                <c:pt idx="20">
                  <c:v>-4.7548596902045059E-8</c:v>
                </c:pt>
                <c:pt idx="21">
                  <c:v>9.0877671747974047E-4</c:v>
                </c:pt>
                <c:pt idx="22">
                  <c:v>1.6682801400739857E-3</c:v>
                </c:pt>
                <c:pt idx="23">
                  <c:v>-4.8852615579310114E-3</c:v>
                </c:pt>
                <c:pt idx="24">
                  <c:v>4.9398472902401709E-4</c:v>
                </c:pt>
                <c:pt idx="25">
                  <c:v>4.494220143688793E-2</c:v>
                </c:pt>
                <c:pt idx="26">
                  <c:v>9.8729149933066002E-2</c:v>
                </c:pt>
                <c:pt idx="27">
                  <c:v>0.11004701176720351</c:v>
                </c:pt>
                <c:pt idx="28">
                  <c:v>9.3997852797699608E-2</c:v>
                </c:pt>
                <c:pt idx="29">
                  <c:v>9.6728320185897984E-2</c:v>
                </c:pt>
                <c:pt idx="30">
                  <c:v>0.10733089435462735</c:v>
                </c:pt>
                <c:pt idx="31">
                  <c:v>9.808615212204061E-2</c:v>
                </c:pt>
                <c:pt idx="32">
                  <c:v>9.3056875282064744E-2</c:v>
                </c:pt>
                <c:pt idx="33">
                  <c:v>0.10881056525080443</c:v>
                </c:pt>
                <c:pt idx="34">
                  <c:v>0.10212037546780425</c:v>
                </c:pt>
                <c:pt idx="35">
                  <c:v>5.0782441991164155E-2</c:v>
                </c:pt>
                <c:pt idx="36">
                  <c:v>3.0259924177881582E-3</c:v>
                </c:pt>
                <c:pt idx="37">
                  <c:v>-5.4946680385509674E-3</c:v>
                </c:pt>
                <c:pt idx="38">
                  <c:v>1.3461639287360122E-3</c:v>
                </c:pt>
                <c:pt idx="39">
                  <c:v>1.1249557420140183E-3</c:v>
                </c:pt>
                <c:pt idx="40">
                  <c:v>3.7999522556808669E-7</c:v>
                </c:pt>
                <c:pt idx="41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7-439A-8963-2D559C7247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4151296"/>
        <c:axId val="104230912"/>
      </c:lineChart>
      <c:catAx>
        <c:axId val="1041512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104230912"/>
        <c:crosses val="autoZero"/>
        <c:auto val="1"/>
        <c:lblAlgn val="ctr"/>
        <c:lblOffset val="100"/>
        <c:noMultiLvlLbl val="0"/>
      </c:catAx>
      <c:valAx>
        <c:axId val="10423091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041512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2097629009762898"/>
          <c:y val="4.5528579760863205E-2"/>
          <c:w val="0.27902380271299737"/>
          <c:h val="0.227619568387285"/>
        </c:manualLayout>
      </c:layout>
      <c:overlay val="0"/>
    </c:legend>
    <c:plotVisOnly val="1"/>
    <c:dispBlanksAs val="gap"/>
    <c:showDLblsOverMax val="0"/>
  </c:chart>
  <c:externalData r:id="rId1">
    <c:autoUpdate val="0"/>
  </c:externalData>
  <c:userShapes r:id="rId2"/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0.14435</cdr:x>
      <cdr:y>0.05903</cdr:y>
    </cdr:from>
    <cdr:to>
      <cdr:x>0.34519</cdr:x>
      <cdr:y>0.44444</cdr:y>
    </cdr:to>
    <cdr:sp macro="" textlink="">
      <cdr:nvSpPr>
        <cdr:cNvPr id="2" name="TextBox 1"/>
        <cdr:cNvSpPr txBox="1"/>
      </cdr:nvSpPr>
      <cdr:spPr>
        <a:xfrm xmlns:a="http://schemas.openxmlformats.org/drawingml/2006/main">
          <a:off x="657225" y="161925"/>
          <a:ext cx="914400" cy="105727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Момент, Нм</a:t>
          </a:r>
        </a:p>
        <a:p xmlns:a="http://schemas.openxmlformats.org/drawingml/2006/main">
          <a:endParaRPr lang="ru-RU" sz="1100"/>
        </a:p>
      </cdr:txBody>
    </cdr:sp>
  </cdr:relSizeAnchor>
  <cdr:relSizeAnchor xmlns:cdr="http://schemas.openxmlformats.org/drawingml/2006/chartDrawing">
    <cdr:from>
      <cdr:x>0.71548</cdr:x>
      <cdr:y>0.36458</cdr:y>
    </cdr:from>
    <cdr:to>
      <cdr:x>0.91632</cdr:x>
      <cdr:y>0.76042</cdr:y>
    </cdr:to>
    <cdr:sp macro="" textlink="">
      <cdr:nvSpPr>
        <cdr:cNvPr id="3" name="TextBox 2"/>
        <cdr:cNvSpPr txBox="1"/>
      </cdr:nvSpPr>
      <cdr:spPr>
        <a:xfrm xmlns:a="http://schemas.openxmlformats.org/drawingml/2006/main">
          <a:off x="3257550" y="1000125"/>
          <a:ext cx="914400" cy="10858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 rtlCol="0"/>
        <a:lstStyle xmlns:a="http://schemas.openxmlformats.org/drawingml/2006/main"/>
        <a:p xmlns:a="http://schemas.openxmlformats.org/drawingml/2006/main">
          <a:r>
            <a:rPr lang="ru-RU" sz="1100"/>
            <a:t>Время, с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816495-9AA8-4920-A4E3-50BBC0216EB0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C656B-5CF8-4462-BD55-4E0E40725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2480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6667-E65D-4967-AE9B-F12CB60AA4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7A1D44-BED5-4D2F-AB5D-5B54BC08C5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A0390-8AA7-4E3F-96E6-61887C08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3E97-294B-45E9-899C-136CC89940D3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3EEA-6F75-4A27-BEA0-0B12EF85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FD20-12B0-450E-890C-BF0E1DFEA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57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C30C-E564-429A-AE0B-A1F002B7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639FD-02E9-495B-B617-714CC7E46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96BD2-B7BD-4F23-933B-5634E01CB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42BBF-B613-4ABF-8097-BCD36A2F9935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02BE1-4DD2-4F4F-B66E-A3AB38AB7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F6369-0428-43F2-8B03-033230DF6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960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4FBF9C-A154-455C-8E4C-19B57BF59B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350F2-020C-4872-8EBE-B4DDF6EF4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7E51A-F631-4AB6-A212-24E59BA3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AF254-F82C-4AB7-B0BE-ED6A450CD5BD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B63A5-2489-48E1-A48C-EA79B84D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5FCE0-BE29-45CB-A750-1DAEFE25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5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67E6-AFA2-4B97-8E65-FA554454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57E1-8ABD-470B-8ECE-961A5E617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2D7A6-08FF-4457-886C-0F049DBD8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90A59-F08E-4342-8C8B-7104600D68A6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EBFA4-E40D-44B1-8571-66972B42D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2875F-2934-4DA9-9442-367B4D52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937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69C3F-AC40-4858-92A4-AD82F2EFF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AF7BC0-B01E-4AAB-991C-8C246417A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8A220-3E1E-423C-8997-6E6005943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8E024-D1DD-4434-8C82-FC7A0679AAF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20B31-6FEA-4B53-B7A0-01BDED0F2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D592C-5526-4C76-BCC6-BCFB758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6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1ACB-10F0-4D91-8DA6-D61E5C11E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CD212-7652-453D-838C-1EF99375EA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3016F8-7034-438A-ABDF-679ACE6067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D0AF68-D099-449F-8A66-1300C73ED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8A43-03AE-4DD7-8FCA-7D14110C83DA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39D4C-E89E-4653-8A40-5FAC75317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5E02A-ED8A-4E62-BB65-F713667D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44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1AF82-A2E1-4D5D-92ED-38F6E20B8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DC010-ED43-4B49-A75D-EDBAF7A93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72912-5704-4FA1-81AA-818AC5AF1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A91C2-10E4-40B5-BD26-1E4D60585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0A99B9-89F9-49DE-AB7E-A4FE2A24E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A5568-F44B-4174-BA3A-C351EBC8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CC3CC-900B-4C7A-AB2C-CE5D2E38FDED}" type="datetime1">
              <a:rPr lang="en-US" smtClean="0"/>
              <a:t>4/15/2025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574CE-91E0-4F55-AE6E-89BD44E43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44C15F-839E-4067-903E-E1357742C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128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30292-6182-440E-AFAC-16CAD76ED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0D281-B339-466C-B374-717520619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D0F9-ED76-44F2-8EF6-6648E44E39FD}" type="datetime1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CC1E1A-221E-484E-AAEF-66FBF46EC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51843D-79B0-45BF-88A9-8F7646FE6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5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EDD7EB-26CF-4DEE-9C5B-2963E0244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607D-C406-4FB4-805C-5E07B4201D6D}" type="datetime1">
              <a:rPr lang="en-US" smtClean="0"/>
              <a:t>4/15/2025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B417AD-BAFC-4B5C-BD5B-24D4D6558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D844F-468B-4D41-BFA6-480D7660A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67A47-F8CF-4968-81FC-74EAC8AFE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025CD-84D3-4F56-883C-A5F059C3D4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B4FE42-91B8-4AE4-B73D-ED7BA68C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E26F33-4866-4E8A-8162-90D7D8F7D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DB84C-98D2-480C-8EBB-99BD433F18D1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1F881-B437-4192-9F43-5AD745C0F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CBD607-70F9-4A7B-B77B-E63C920B9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25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A852-6BA4-482A-9708-85351AB5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E6166B-DC1A-4B55-897C-92D1D6B0C2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DE9A6A-2BD0-4E0E-ABFD-2EE5385FA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BD0BE8-46FD-4F5C-B353-5FDC31BF4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09F59-93C7-4A82-BB08-710DF6652C16}" type="datetime1">
              <a:rPr lang="en-US" smtClean="0"/>
              <a:t>4/15/2025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3D2E5-5048-454E-958B-4481EEC9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D31B79-DE97-41F8-9856-7B2C2B36A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341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4D0177-DEDD-4BC2-BC54-368EAF77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1221B9-FEA4-4EF3-B44C-C3414C9E0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7B302-4A1D-4459-BA45-352A10EE6E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CB97-BF3E-4765-A4AA-0F70F4B845F2}" type="datetime1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E2E83-F43C-41CF-A55F-E517AE04F9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2A108-44AE-43FD-9194-38E062433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BD534-37C6-45AF-BD63-E8CFF4C8D2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43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A22B5FEA-17BA-4B83-92D7-22DD6B907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45" y="118533"/>
            <a:ext cx="1028700" cy="131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Поле 4">
            <a:extLst>
              <a:ext uri="{FF2B5EF4-FFF2-40B4-BE49-F238E27FC236}">
                <a16:creationId xmlns:a16="http://schemas.microsoft.com/office/drawing/2014/main" id="{C45EE91E-9C1B-47E1-A99B-270612F00F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28598" y="194733"/>
            <a:ext cx="7167034" cy="1484313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Филиал акционерного общества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«Корпорация космических систем специального назначения «Комета»  - 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«Научно-проектный центр оптоэлектронных комплексов наблюдения»</a:t>
            </a:r>
          </a:p>
          <a:p>
            <a:pPr algn="ctr">
              <a:spcAft>
                <a:spcPts val="1000"/>
              </a:spcAft>
            </a:pPr>
            <a:r>
              <a:rPr lang="ru-RU" sz="1600" b="1" dirty="0">
                <a:cs typeface="Times New Roman" panose="02020603050405020304" pitchFamily="18" charset="0"/>
              </a:rPr>
              <a:t>(Филиал АО «Корпорация «Комета» – «НПЦ ОЭКН»)</a:t>
            </a:r>
          </a:p>
          <a:p>
            <a:pPr algn="ctr">
              <a:spcAft>
                <a:spcPts val="1000"/>
              </a:spcAft>
            </a:pPr>
            <a:endParaRPr lang="ru-RU" sz="1100" dirty="0">
              <a:cs typeface="Times New Roman" pitchFamily="18" charset="0"/>
            </a:endParaRPr>
          </a:p>
          <a:p>
            <a:pPr>
              <a:spcAft>
                <a:spcPts val="600"/>
              </a:spcAft>
            </a:pPr>
            <a:endParaRPr lang="ru-RU" sz="1000" b="1" dirty="0">
              <a:cs typeface="Arial" charset="0"/>
            </a:endParaRPr>
          </a:p>
          <a:p>
            <a:endParaRPr lang="ru-RU" dirty="0">
              <a:cs typeface="Arial" charset="0"/>
            </a:endParaRPr>
          </a:p>
        </p:txBody>
      </p:sp>
      <p:sp>
        <p:nvSpPr>
          <p:cNvPr id="6" name="Прямая соединительная линия 2">
            <a:extLst>
              <a:ext uri="{FF2B5EF4-FFF2-40B4-BE49-F238E27FC236}">
                <a16:creationId xmlns:a16="http://schemas.microsoft.com/office/drawing/2014/main" id="{9A4B76E2-A6DC-4A40-A28C-6A4E8BAB6A35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3965" y="1699685"/>
            <a:ext cx="5956300" cy="0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ru-RU" dirty="0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BA43D33-4775-48D7-BA74-530442F16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3869" y="2087724"/>
            <a:ext cx="7804261" cy="151204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</a:t>
            </a:r>
            <a:r>
              <a:rPr lang="ru-RU" sz="2800" dirty="0">
                <a:cs typeface="Times New Roman" panose="02020603050405020304" pitchFamily="18" charset="0"/>
              </a:rPr>
              <a:t>ЦЕНКА </a:t>
            </a:r>
            <a:r>
              <a:rPr lang="ru-RU" sz="2800" dirty="0">
                <a:solidFill>
                  <a:schemeClr val="tx1"/>
                </a:solidFill>
                <a:cs typeface="Times New Roman" panose="02020603050405020304" pitchFamily="18" charset="0"/>
              </a:rPr>
              <a:t>ОСТАТОЧНОГО РЕАКТИВНОГО МОМЕНТА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41D7FBCC-1DEA-44F3-8712-5B21677402DE}"/>
              </a:ext>
            </a:extLst>
          </p:cNvPr>
          <p:cNvSpPr txBox="1">
            <a:spLocks/>
          </p:cNvSpPr>
          <p:nvPr/>
        </p:nvSpPr>
        <p:spPr>
          <a:xfrm>
            <a:off x="4520146" y="6060017"/>
            <a:ext cx="2952750" cy="6032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Санкт-Петербург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ru-RU" sz="1600" dirty="0">
                <a:cs typeface="Times New Roman" pitchFamily="18" charset="0"/>
              </a:rPr>
              <a:t>2025 г.</a:t>
            </a:r>
          </a:p>
        </p:txBody>
      </p:sp>
      <p:sp>
        <p:nvSpPr>
          <p:cNvPr id="13" name="Прямоугольник 4">
            <a:extLst>
              <a:ext uri="{FF2B5EF4-FFF2-40B4-BE49-F238E27FC236}">
                <a16:creationId xmlns:a16="http://schemas.microsoft.com/office/drawing/2014/main" id="{015E545D-4E5E-451E-ADF1-BB3DFDA494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522" y="4547715"/>
            <a:ext cx="661287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Научный руководитель:</a:t>
            </a:r>
          </a:p>
          <a:p>
            <a:r>
              <a:rPr lang="ru-RU" sz="2000" dirty="0" err="1">
                <a:cs typeface="Times New Roman" panose="02020603050405020304" pitchFamily="18" charset="0"/>
              </a:rPr>
              <a:t>к.т.н</a:t>
            </a:r>
            <a:r>
              <a:rPr lang="ru-RU" sz="2000" dirty="0">
                <a:cs typeface="Times New Roman" panose="02020603050405020304" pitchFamily="18" charset="0"/>
              </a:rPr>
              <a:t>, </a:t>
            </a:r>
            <a:r>
              <a:rPr lang="ru-RU" sz="2000" dirty="0" err="1">
                <a:cs typeface="Times New Roman" panose="02020603050405020304" pitchFamily="18" charset="0"/>
              </a:rPr>
              <a:t>децент</a:t>
            </a:r>
            <a:r>
              <a:rPr lang="ru-RU" sz="2000" dirty="0">
                <a:cs typeface="Times New Roman" panose="02020603050405020304" pitchFamily="18" charset="0"/>
              </a:rPr>
              <a:t> кафедры ЛИСН - Ларионов Д.Ю. 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25ED294-6925-4DF8-9E6E-F05F75C14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6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A68C-ACC8-48A7-B5F6-F24A5B1D7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Космические тела находятся в невесомости, не имея точек опоры. Следовательно, любой двигатель, оказывающий момент на подвижную часть спутника, прикладывает равный по значению и противоположный по знаку момент к основанию космического аппарата (КА), который приведет к развороту КА вокруг его центра тяжести в направлении противоположном направлению перемещения подвижной массы. Таким образом в результате взаимного перемещения оптической системы на некоторый заданный угол и перемещения самого КА в пространстве - ось визирования оптической системы займет в пространстве некоторое положение, не совпадающее с заданными углами на перенацеливание. Особенно сильно влияние реактивных моментов и сил в случае инфракрасных оптических систем космического назначения имеющими значительный вес и габариты.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535CD76D-A677-47AD-BEFB-FD4FF20B7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692150"/>
          </a:xfrm>
        </p:spPr>
        <p:txBody>
          <a:bodyPr/>
          <a:lstStyle/>
          <a:p>
            <a:pPr algn="ctr"/>
            <a:r>
              <a:rPr lang="ru-RU" sz="3600" dirty="0">
                <a:cs typeface="Times New Roman" pitchFamily="18" charset="0"/>
              </a:rPr>
              <a:t>Введение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9D664-870E-4D1E-8B4E-DEA0D77ED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>
                <a:latin typeface="+mj-lt"/>
              </a:rPr>
              <a:t>2</a:t>
            </a:fld>
            <a:endParaRPr lang="en-US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22049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108267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Оценка момента на основание при перенацеливании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A625E-DC35-4BFB-890D-00D173973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/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Оптическая система помещается в узел подвеса устройства измерения. При выполнении поворота блока зеркал оптической системы, возникает нескомпенсированный момент на основание подвеса. В следствии чего вся </a:t>
                </a:r>
              </a:p>
              <a:p>
                <a:pPr algn="just"/>
                <a:r>
                  <a:rPr lang="ru-RU" dirty="0">
                    <a:latin typeface="+mj-lt"/>
                  </a:rPr>
                  <a:t>рама подвеса совершает колебания. Скорость этих колебаний регистрирует лазерный гироскоп. </a:t>
                </a:r>
              </a:p>
              <a:p>
                <a:pPr algn="just"/>
                <a:r>
                  <a:rPr lang="ru-RU" dirty="0">
                    <a:latin typeface="+mj-lt"/>
                  </a:rPr>
                  <a:t>По измерениям гироскопа находим нескомпенсированный момент.</a:t>
                </a:r>
              </a:p>
              <a:p>
                <a:pPr algn="just"/>
                <a:endParaRPr lang="ru-RU" dirty="0">
                  <a:latin typeface="+mj-lt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latin typeface="+mj-lt"/>
                  <a:ea typeface="Cambria Math" panose="02040503050406030204" pitchFamily="18" charset="0"/>
                </a:endParaRPr>
              </a:p>
              <a:p>
                <a:pPr algn="just"/>
                <a:endParaRPr lang="ru-RU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B86BAC-E66A-4B0F-B193-B1CBD9DBD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0483" y="801032"/>
                <a:ext cx="8521383" cy="2828723"/>
              </a:xfrm>
              <a:prstGeom prst="rect">
                <a:avLst/>
              </a:prstGeom>
              <a:blipFill>
                <a:blip r:embed="rId2"/>
                <a:stretch>
                  <a:fillRect l="-572" t="-1078" r="-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7E9EEE5-7783-4A92-B75B-A3CE9186E323}"/>
              </a:ext>
            </a:extLst>
          </p:cNvPr>
          <p:cNvSpPr txBox="1"/>
          <p:nvPr/>
        </p:nvSpPr>
        <p:spPr>
          <a:xfrm>
            <a:off x="3957874" y="3614773"/>
            <a:ext cx="80491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+mj-lt"/>
              </a:rPr>
              <a:t>∆𝐽− разность между моментом инерции подвижной части оптической системы</a:t>
            </a:r>
          </a:p>
          <a:p>
            <a:r>
              <a:rPr lang="ru-RU" dirty="0">
                <a:latin typeface="+mj-lt"/>
              </a:rPr>
              <a:t> и момента инерции компенсирующего маховика. </a:t>
            </a:r>
            <a:r>
              <a:rPr lang="ru-RU" dirty="0" err="1">
                <a:latin typeface="+mj-lt"/>
              </a:rPr>
              <a:t>кг∙м</a:t>
            </a:r>
            <a:endParaRPr lang="ru-RU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2C8C98-8DAA-4D97-98D6-4D3EE4136097}"/>
              </a:ext>
            </a:extLst>
          </p:cNvPr>
          <p:cNvSpPr txBox="1"/>
          <p:nvPr/>
        </p:nvSpPr>
        <p:spPr>
          <a:xfrm>
            <a:off x="3957874" y="4246121"/>
            <a:ext cx="774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∆𝑡−период между фиксируемыми соседними значениями угловой скорости, 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8E72F02-38C6-4901-BA30-36CBC9170E58}"/>
              </a:ext>
            </a:extLst>
          </p:cNvPr>
          <p:cNvSpPr txBox="1"/>
          <p:nvPr/>
        </p:nvSpPr>
        <p:spPr>
          <a:xfrm>
            <a:off x="48711" y="3449056"/>
            <a:ext cx="39581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1 - Устройство измерения момента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A47FC-02A1-454A-9190-857AC33818FB}"/>
              </a:ext>
            </a:extLst>
          </p:cNvPr>
          <p:cNvSpPr txBox="1"/>
          <p:nvPr/>
        </p:nvSpPr>
        <p:spPr>
          <a:xfrm>
            <a:off x="266076" y="4987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Измеренная скорость колебаний рамы при перенацеливании сравнивается со скоростью колебаний, вызванными тестовым моментом, ускорение и момент инерции которого точно определены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A390D2E-057E-44D8-8C13-C592BA001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17" y="1049292"/>
            <a:ext cx="2686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801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4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B6CE9A-6352-452A-A5DB-40AD19D0FA7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1108267" cy="903161"/>
          </a:xfrm>
          <a:prstGeom prst="rect">
            <a:avLst/>
          </a:prstGeom>
        </p:spPr>
        <p:txBody>
          <a:bodyPr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dirty="0"/>
              <a:t>Моделирование работы стенда</a:t>
            </a:r>
            <a:endParaRPr lang="en-US" dirty="0"/>
          </a:p>
        </p:txBody>
      </p:sp>
      <p:pic>
        <p:nvPicPr>
          <p:cNvPr id="6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0" y="939963"/>
            <a:ext cx="3023700" cy="2627690"/>
          </a:xfrm>
          <a:prstGeom prst="rect">
            <a:avLst/>
          </a:prstGeom>
        </p:spPr>
      </p:pic>
      <p:graphicFrame>
        <p:nvGraphicFramePr>
          <p:cNvPr id="7" name="Диаграмма 6"/>
          <p:cNvGraphicFramePr/>
          <p:nvPr>
            <p:extLst>
              <p:ext uri="{D42A27DB-BD31-4B8C-83A1-F6EECF244321}">
                <p14:modId xmlns:p14="http://schemas.microsoft.com/office/powerpoint/2010/main" val="1285710188"/>
              </p:ext>
            </p:extLst>
          </p:nvPr>
        </p:nvGraphicFramePr>
        <p:xfrm>
          <a:off x="276398" y="3877193"/>
          <a:ext cx="498157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ru-RU" dirty="0">
                    <a:latin typeface="+mj-lt"/>
                  </a:rPr>
                  <a:t>Узел подвеса стенда представляет собой колебательное звено первого порядка</a:t>
                </a:r>
              </a:p>
              <a:p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 smtClean="0"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̇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den>
                          </m:f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=0,52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рад</m:t>
                          </m:r>
                        </m:num>
                        <m:den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с</m:t>
                          </m:r>
                        </m:den>
                      </m:f>
                    </m:oMath>
                  </m:oMathPara>
                </a14:m>
                <a:br>
                  <a:rPr lang="ru-RU" dirty="0">
                    <a:latin typeface="+mj-lt"/>
                  </a:rPr>
                </a:br>
                <a14:m>
                  <m:oMath xmlns:m="http://schemas.openxmlformats.org/officeDocument/2006/math">
                    <m:r>
                      <a:rPr lang="ru-RU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ru-RU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25400" dir="5400000" algn="ctr" rotWithShape="0">
                            <a:srgbClr val="6E747A">
                              <a:alpha val="43000"/>
                            </a:srgb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=1,57</m:t>
                    </m:r>
                    <m:f>
                      <m:fPr>
                        <m:ctrlPr>
                          <a:rPr lang="en-US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рад</m:t>
                        </m:r>
                      </m:num>
                      <m:den>
                        <m:r>
                          <a:rPr lang="ru-RU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25400" dir="5400000" algn="ctr" rotWithShape="0">
                                <a:srgbClr val="6E747A">
                                  <a:alpha val="43000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с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+mj-lt"/>
                  </a:rPr>
                  <a:t> </a:t>
                </a:r>
                <a:endParaRPr lang="ru-RU" dirty="0">
                  <a:latin typeface="+mj-lt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≫</m:t>
                      </m:r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ru-RU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система работает как интегратор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latin typeface="Cambria Math" panose="02040503050406030204" pitchFamily="18" charset="0"/>
                        </a:rPr>
                        <m:t>𝐽</m:t>
                      </m:r>
                      <m:acc>
                        <m:accPr>
                          <m:chr m:val="̈"/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ru-RU" dirty="0">
                  <a:latin typeface="+mj-lt"/>
                </a:endParaRPr>
              </a:p>
              <a:p>
                <a:r>
                  <a:rPr lang="ru-RU" dirty="0">
                    <a:latin typeface="+mj-lt"/>
                  </a:rPr>
                  <a:t>		</a:t>
                </a:r>
              </a:p>
              <a:p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886" y="587486"/>
                <a:ext cx="8013732" cy="3242683"/>
              </a:xfrm>
              <a:prstGeom prst="rect">
                <a:avLst/>
              </a:prstGeom>
              <a:blipFill>
                <a:blip r:embed="rId4"/>
                <a:stretch>
                  <a:fillRect l="-608" t="-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 9"/>
          <p:cNvSpPr/>
          <p:nvPr/>
        </p:nvSpPr>
        <p:spPr>
          <a:xfrm>
            <a:off x="276398" y="3605043"/>
            <a:ext cx="40735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2 – АЧХ и ФЧХ колебательного звена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276397" y="6451116"/>
            <a:ext cx="322556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3 – Возмущающий момент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2C7751B-DD94-4CD2-B950-26B6AC7AB58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242" y="3194942"/>
            <a:ext cx="4399082" cy="3075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218CB20-F134-4F69-8209-D76CC883FC58}"/>
              </a:ext>
            </a:extLst>
          </p:cNvPr>
          <p:cNvSpPr txBox="1"/>
          <p:nvPr/>
        </p:nvSpPr>
        <p:spPr>
          <a:xfrm>
            <a:off x="5509114" y="6215747"/>
            <a:ext cx="620297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latin typeface="+mj-lt"/>
              </a:rPr>
              <a:t>Рисунок 4 – Ускорение рамы с различным декрементом затухания</a:t>
            </a:r>
          </a:p>
        </p:txBody>
      </p:sp>
    </p:spTree>
    <p:extLst>
      <p:ext uri="{BB962C8B-B14F-4D97-AF65-F5344CB8AC3E}">
        <p14:creationId xmlns:p14="http://schemas.microsoft.com/office/powerpoint/2010/main" val="710849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5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+mj-lt"/>
              </a:rPr>
              <a:t>Аттестация стенда. Измерение момента инерции маховика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730278" y="4008918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6 – Эталонный маховик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/>
              <p:nvPr/>
            </p:nvSpPr>
            <p:spPr>
              <a:xfrm>
                <a:off x="4917485" y="684037"/>
                <a:ext cx="6970644" cy="65256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Стороны маховика измеряются с помощью штангенциркуля ШЦЦ-</a:t>
                </a:r>
                <a:r>
                  <a:rPr lang="en-US" sz="2400" dirty="0"/>
                  <a:t>I-125-0,01 </a:t>
                </a:r>
                <a:r>
                  <a:rPr lang="ru-RU" sz="2400" dirty="0"/>
                  <a:t>с погрешностью 0,03 мм.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Массу маховика измеряем на весах </a:t>
                </a:r>
                <a:r>
                  <a:rPr lang="en-US" sz="2400" dirty="0"/>
                  <a:t>EK-12Ki </a:t>
                </a:r>
                <a:r>
                  <a:rPr lang="ru-RU" sz="2400" dirty="0"/>
                  <a:t>с пределом допускаемой погрешности </a:t>
                </a:r>
                <a:r>
                  <a:rPr lang="en-US" sz="2400" dirty="0"/>
                  <a:t>±3</a:t>
                </a:r>
                <a:r>
                  <a:rPr lang="ru-RU" sz="2400" dirty="0"/>
                  <a:t> г. </a:t>
                </a:r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Рассчитываем плотность материала 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r>
                      <a:rPr lang="ru-RU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ru-RU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den>
                    </m:f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Рассчитываем массу составных частей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Определяем момент инерции составных частей</a:t>
                </a:r>
                <a:br>
                  <a:rPr lang="ru-RU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ru-RU" sz="2400" dirty="0"/>
              </a:p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lang="ru-RU" sz="2400" dirty="0"/>
                  <a:t>Определяем суммарный момент инерции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=2,69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  <m:r>
                        <a:rPr lang="ru-RU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кг∙</m:t>
                      </m:r>
                      <m:sSup>
                        <m:sSupPr>
                          <m:ctrlP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ru-RU" sz="2400" dirty="0"/>
              </a:p>
              <a:p>
                <a:pPr algn="just"/>
                <a:br>
                  <a:rPr lang="ru-RU" sz="2400" dirty="0"/>
                </a:br>
                <a:endParaRPr lang="ru-RU" sz="2400" dirty="0"/>
              </a:p>
              <a:p>
                <a:pPr algn="just"/>
                <a:endParaRPr lang="ru-RU" sz="2400" dirty="0"/>
              </a:p>
            </p:txBody>
          </p:sp>
        </mc:Choice>
        <mc:Fallback>
          <p:sp>
            <p:nvSpPr>
              <p:cNvPr id="12" name="Прямоугольник 11">
                <a:extLst>
                  <a:ext uri="{FF2B5EF4-FFF2-40B4-BE49-F238E27FC236}">
                    <a16:creationId xmlns:a16="http://schemas.microsoft.com/office/drawing/2014/main" id="{85C5B0C8-5735-4441-B508-AA2CACCFC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7485" y="684037"/>
                <a:ext cx="6970644" cy="6525633"/>
              </a:xfrm>
              <a:prstGeom prst="rect">
                <a:avLst/>
              </a:prstGeom>
              <a:blipFill>
                <a:blip r:embed="rId2"/>
                <a:stretch>
                  <a:fillRect l="-1225" t="-747" r="-131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9F5ABB4-1D1D-46C1-8552-B8C8964CF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6" y="838257"/>
            <a:ext cx="4702333" cy="317066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/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Определяем погрешность по формуле: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blipFill>
                <a:blip r:embed="rId4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/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кг</m:t>
                      </m:r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7946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27ABEE-315A-4D20-92C1-C1296451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6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F3EFBB3-C0F5-4C25-A4EC-6CEF46C91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239"/>
            <a:ext cx="12084424" cy="903161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+mj-lt"/>
              </a:rPr>
              <a:t>Аттестация стенда. Измерение </a:t>
            </a:r>
            <a:r>
              <a:rPr lang="ru-RU" sz="4000" dirty="0"/>
              <a:t>ускорения</a:t>
            </a:r>
            <a:r>
              <a:rPr lang="ru-RU" sz="4000" dirty="0">
                <a:latin typeface="+mj-lt"/>
              </a:rPr>
              <a:t> маховика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6846A2-90A5-48EF-8FAF-1DD4DB27DC82}"/>
              </a:ext>
            </a:extLst>
          </p:cNvPr>
          <p:cNvSpPr txBox="1"/>
          <p:nvPr/>
        </p:nvSpPr>
        <p:spPr>
          <a:xfrm>
            <a:off x="730278" y="4008918"/>
            <a:ext cx="2953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6 – Эталонный маховик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85C5B0C8-5735-4441-B508-AA2CACCFCBE9}"/>
              </a:ext>
            </a:extLst>
          </p:cNvPr>
          <p:cNvSpPr/>
          <p:nvPr/>
        </p:nvSpPr>
        <p:spPr>
          <a:xfrm>
            <a:off x="4917485" y="684037"/>
            <a:ext cx="69706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/>
              <a:t>Маховик устанавливается на </a:t>
            </a:r>
            <a:r>
              <a:rPr lang="ru-RU" sz="2400" dirty="0" err="1"/>
              <a:t>безколлекторный</a:t>
            </a:r>
            <a:r>
              <a:rPr lang="ru-RU" sz="2400" dirty="0"/>
              <a:t> двигатель ДБМ-40.</a:t>
            </a:r>
          </a:p>
          <a:p>
            <a:pPr algn="just"/>
            <a:endParaRPr lang="ru-RU" sz="2400" dirty="0"/>
          </a:p>
          <a:p>
            <a:pPr algn="just"/>
            <a:r>
              <a:rPr lang="ru-RU" sz="2400" dirty="0"/>
              <a:t>Двигатель ускоряется по </a:t>
            </a:r>
            <a:r>
              <a:rPr lang="ru-RU" sz="2400" dirty="0" err="1"/>
              <a:t>трапецевидному</a:t>
            </a:r>
            <a:r>
              <a:rPr lang="ru-RU" sz="2400" dirty="0"/>
              <a:t> закону.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Скорость двигателя измеряется по датчику угла </a:t>
            </a:r>
            <a:r>
              <a:rPr lang="en-US" sz="2400" dirty="0"/>
              <a:t>&lt;</a:t>
            </a:r>
            <a:r>
              <a:rPr lang="ru-RU" sz="2400" dirty="0"/>
              <a:t>ИМЯ</a:t>
            </a:r>
            <a:r>
              <a:rPr lang="en-US" sz="2400" dirty="0"/>
              <a:t>&gt;</a:t>
            </a:r>
            <a:r>
              <a:rPr lang="ru-RU" sz="2400" dirty="0"/>
              <a:t>.</a:t>
            </a:r>
          </a:p>
          <a:p>
            <a:pPr algn="just"/>
            <a:endParaRPr lang="ru-RU" sz="2400"/>
          </a:p>
          <a:p>
            <a:pPr algn="just"/>
            <a:endParaRPr lang="ru-RU" sz="24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54E424C-1F93-4A75-B081-543E48DF86C0}"/>
              </a:ext>
            </a:extLst>
          </p:cNvPr>
          <p:cNvSpPr/>
          <p:nvPr/>
        </p:nvSpPr>
        <p:spPr>
          <a:xfrm>
            <a:off x="4994997" y="4656580"/>
            <a:ext cx="49872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/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ru-RU" sz="18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Определяем </a:t>
                </a:r>
                <a:r>
                  <a:rPr lang="ru-RU" sz="1800" dirty="0" err="1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погреность</a:t>
                </a:r>
                <a:r>
                  <a:rPr lang="ru-RU" sz="1800" dirty="0">
                    <a:effectLst/>
                    <a:latin typeface="Cambria Math" panose="02040503050406030204" pitchFamily="18" charset="0"/>
                    <a:ea typeface="SimSun" panose="02010600030101010101" pitchFamily="2" charset="-122"/>
                  </a:rPr>
                  <a:t> по формуле: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SimSun" panose="02010600030101010101" pitchFamily="2" charset="-122"/>
                        </a:rPr>
                        <m:t>= </m:t>
                      </m:r>
                      <m:sSub>
                        <m:sSub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𝐽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𝑖</m:t>
                          </m:r>
                        </m:sub>
                      </m:sSub>
                      <m:rad>
                        <m:radPr>
                          <m:deg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SimSun" panose="02010600030101010101" pitchFamily="2" charset="-122"/>
                            </a:rPr>
                            <m:t>+</m:t>
                          </m:r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ln</m:t>
                                      </m:r>
                                      <m:r>
                                        <a:rPr lang="ru-RU" sz="1800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⁡</m:t>
                                      </m:r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(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𝐽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)</m:t>
                                      </m:r>
                                    </m:num>
                                    <m:den>
                                      <m: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SimSun" panose="02010600030101010101" pitchFamily="2" charset="-122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SimSun" panose="02010600030101010101" pitchFamily="2" charset="-122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den>
                                  </m:f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∆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SimSun" panose="02010600030101010101" pitchFamily="2" charset="-122"/>
                                    </a:rPr>
                                    <m:t>𝑟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SimSun" panose="02010600030101010101" pitchFamily="2" charset="-122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D5CE986-D61E-44F6-99D5-3DA81B507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23" y="4438552"/>
                <a:ext cx="5677524" cy="1735411"/>
              </a:xfrm>
              <a:prstGeom prst="rect">
                <a:avLst/>
              </a:prstGeom>
              <a:blipFill>
                <a:blip r:embed="rId2"/>
                <a:stretch>
                  <a:fillRect l="-9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/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𝑱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𝟔𝟗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±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𝟓𝟖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𝟏𝟎</m:t>
                          </m:r>
                        </m:e>
                        <m:sup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𝟕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ru-RU" b="1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кг</m:t>
                      </m:r>
                      <m:r>
                        <a:rPr lang="ru-RU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м</m:t>
                          </m:r>
                        </m:e>
                        <m:sup>
                          <m:r>
                            <a:rPr lang="ru-RU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ru-RU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56A41B1-1177-44A3-8AD3-CD3EA2C29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9700" y="6322484"/>
                <a:ext cx="6190128" cy="375552"/>
              </a:xfrm>
              <a:prstGeom prst="rect">
                <a:avLst/>
              </a:prstGeom>
              <a:blipFill>
                <a:blip r:embed="rId3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1034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FF6426-FDD7-42E0-817D-102F277D4415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p:sp>
        <p:nvSpPr>
          <p:cNvPr id="10" name="Прямоугольник 9"/>
          <p:cNvSpPr/>
          <p:nvPr/>
        </p:nvSpPr>
        <p:spPr>
          <a:xfrm>
            <a:off x="7268029" y="2993861"/>
            <a:ext cx="35076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7 – Скорость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308C76-4FEC-4D20-8A24-B231BF217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46" y="569442"/>
            <a:ext cx="3622410" cy="2716807"/>
          </a:xfrm>
          <a:prstGeom prst="rect">
            <a:avLst/>
          </a:prstGeom>
        </p:spPr>
      </p:pic>
      <p:sp>
        <p:nvSpPr>
          <p:cNvPr id="11" name="Прямоугольник 9">
            <a:extLst>
              <a:ext uri="{FF2B5EF4-FFF2-40B4-BE49-F238E27FC236}">
                <a16:creationId xmlns:a16="http://schemas.microsoft.com/office/drawing/2014/main" id="{8E7C32F8-8752-46DB-9FED-7DA86E6B1059}"/>
              </a:ext>
            </a:extLst>
          </p:cNvPr>
          <p:cNvSpPr/>
          <p:nvPr/>
        </p:nvSpPr>
        <p:spPr>
          <a:xfrm>
            <a:off x="636808" y="3136612"/>
            <a:ext cx="35347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7 – Скорость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8D13FB-366E-4C4C-9F7A-49C4B8F08A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86" y="3630539"/>
            <a:ext cx="3213446" cy="2410085"/>
          </a:xfrm>
          <a:prstGeom prst="rect">
            <a:avLst/>
          </a:prstGeom>
        </p:spPr>
      </p:pic>
      <p:sp>
        <p:nvSpPr>
          <p:cNvPr id="14" name="Прямоугольник 9">
            <a:extLst>
              <a:ext uri="{FF2B5EF4-FFF2-40B4-BE49-F238E27FC236}">
                <a16:creationId xmlns:a16="http://schemas.microsoft.com/office/drawing/2014/main" id="{8193FAB5-6B96-4A51-9989-6033F914817E}"/>
              </a:ext>
            </a:extLst>
          </p:cNvPr>
          <p:cNvSpPr/>
          <p:nvPr/>
        </p:nvSpPr>
        <p:spPr>
          <a:xfrm>
            <a:off x="694538" y="6005311"/>
            <a:ext cx="31471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+mj-lt"/>
              </a:rPr>
              <a:t>Рисунок  8– Ускорение колебаний рамы </a:t>
            </a:r>
          </a:p>
          <a:p>
            <a:r>
              <a:rPr lang="ru-RU" sz="1600" dirty="0">
                <a:latin typeface="+mj-lt"/>
              </a:rPr>
              <a:t>при тестовом воздействии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D9AE625-63C7-4BAF-9461-48D6D88FC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4992" y="638825"/>
            <a:ext cx="3133939" cy="235045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95B1BAC-4C73-4A73-AED6-C54E96114F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0605" y="3594443"/>
            <a:ext cx="3213446" cy="2410084"/>
          </a:xfrm>
          <a:prstGeom prst="rect">
            <a:avLst/>
          </a:prstGeom>
        </p:spPr>
      </p:pic>
      <p:sp>
        <p:nvSpPr>
          <p:cNvPr id="19" name="Прямоугольник 9">
            <a:extLst>
              <a:ext uri="{FF2B5EF4-FFF2-40B4-BE49-F238E27FC236}">
                <a16:creationId xmlns:a16="http://schemas.microsoft.com/office/drawing/2014/main" id="{79452999-2116-4149-B19F-E4A5DE53FA06}"/>
              </a:ext>
            </a:extLst>
          </p:cNvPr>
          <p:cNvSpPr/>
          <p:nvPr/>
        </p:nvSpPr>
        <p:spPr>
          <a:xfrm>
            <a:off x="7199902" y="6004527"/>
            <a:ext cx="36439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600" dirty="0">
                <a:latin typeface="+mj-lt"/>
              </a:rPr>
              <a:t>Рисунок 9 – Ускорение колебаний рамы</a:t>
            </a:r>
          </a:p>
          <a:p>
            <a:r>
              <a:rPr lang="ru-RU" sz="1600" dirty="0">
                <a:latin typeface="+mj-lt"/>
              </a:rPr>
              <a:t> при перенацеливании</a:t>
            </a:r>
          </a:p>
        </p:txBody>
      </p:sp>
    </p:spTree>
    <p:extLst>
      <p:ext uri="{BB962C8B-B14F-4D97-AF65-F5344CB8AC3E}">
        <p14:creationId xmlns:p14="http://schemas.microsoft.com/office/powerpoint/2010/main" val="1363180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6807AF-B532-44F6-A3C5-779F1176F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F314B4-3CCB-44D2-AF5F-B866DD7E5345}"/>
              </a:ext>
            </a:extLst>
          </p:cNvPr>
          <p:cNvSpPr txBox="1"/>
          <p:nvPr/>
        </p:nvSpPr>
        <p:spPr>
          <a:xfrm>
            <a:off x="245214" y="796304"/>
            <a:ext cx="113847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+mj-lt"/>
              </a:rPr>
              <a:t>Итоговый момент определяется как отношение ускорений рамы при перенацеливании и при тестовом воздействии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9AB545-3535-4DD5-A63E-4232D3ED4C5B}"/>
              </a:ext>
            </a:extLst>
          </p:cNvPr>
          <p:cNvSpPr txBox="1"/>
          <p:nvPr/>
        </p:nvSpPr>
        <p:spPr>
          <a:xfrm>
            <a:off x="0" y="-7506"/>
            <a:ext cx="1063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Оценка момента на основание при перенацеливании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/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п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т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т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6F59A3-387F-40BD-A3D9-ADE749A62E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1600114"/>
                <a:ext cx="11384715" cy="6124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/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ru-RU" dirty="0">
                    <a:latin typeface="+mj-lt"/>
                  </a:rPr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п</m:t>
                        </m:r>
                      </m:sub>
                    </m:sSub>
                  </m:oMath>
                </a14:m>
                <a:r>
                  <a:rPr lang="ru-RU" dirty="0">
                    <a:latin typeface="+mj-lt"/>
                  </a:rPr>
                  <a:t> - ускорение рамы при перенацеливании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ускорение рамы при тестовом воздействии</a:t>
                </a:r>
                <a:r>
                  <a:rPr lang="en-US" dirty="0">
                    <a:latin typeface="+mj-lt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т</m:t>
                        </m:r>
                      </m:sub>
                    </m:sSub>
                  </m:oMath>
                </a14:m>
                <a:r>
                  <a:rPr lang="en-US" dirty="0">
                    <a:latin typeface="+mj-lt"/>
                  </a:rPr>
                  <a:t> - </a:t>
                </a:r>
                <a:r>
                  <a:rPr lang="ru-RU" dirty="0">
                    <a:latin typeface="+mj-lt"/>
                  </a:rPr>
                  <a:t>эталонный момент маховика, равный 0,005 </a:t>
                </a:r>
                <a:r>
                  <a:rPr lang="ru-RU" dirty="0" err="1">
                    <a:latin typeface="+mj-lt"/>
                  </a:rPr>
                  <a:t>Н·м</a:t>
                </a:r>
                <a:endParaRPr lang="ru-RU" dirty="0">
                  <a:latin typeface="+mj-lt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4FEEA9-50CF-470D-ADDC-678036E55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642" y="2212589"/>
                <a:ext cx="11384715" cy="646331"/>
              </a:xfrm>
              <a:prstGeom prst="rect">
                <a:avLst/>
              </a:prstGeom>
              <a:blipFill>
                <a:blip r:embed="rId3"/>
                <a:stretch>
                  <a:fillRect l="-428" t="-5660" r="-482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B2C75F8D-E74C-4D9C-92C1-1CD7F2374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49" y="2858920"/>
            <a:ext cx="4646044" cy="34845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D50AAA5-A17C-414A-B679-854F62D0E264}"/>
              </a:ext>
            </a:extLst>
          </p:cNvPr>
          <p:cNvSpPr txBox="1"/>
          <p:nvPr/>
        </p:nvSpPr>
        <p:spPr>
          <a:xfrm>
            <a:off x="3869267" y="6343453"/>
            <a:ext cx="3964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+mj-lt"/>
              </a:rPr>
              <a:t>Рисунок 8 – Нескомпенсированный момент</a:t>
            </a:r>
          </a:p>
        </p:txBody>
      </p:sp>
    </p:spTree>
    <p:extLst>
      <p:ext uri="{BB962C8B-B14F-4D97-AF65-F5344CB8AC3E}">
        <p14:creationId xmlns:p14="http://schemas.microsoft.com/office/powerpoint/2010/main" val="2969139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8BD534-37C6-45AF-BD63-E8CFF4C8D25C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C72EE-784F-449E-A930-23808E09552E}"/>
              </a:ext>
            </a:extLst>
          </p:cNvPr>
          <p:cNvSpPr txBox="1"/>
          <p:nvPr/>
        </p:nvSpPr>
        <p:spPr>
          <a:xfrm>
            <a:off x="0" y="-7506"/>
            <a:ext cx="2537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>
                <a:latin typeface="+mj-lt"/>
              </a:rPr>
              <a:t>Заключение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A36B11-BA86-458D-B0D6-526644284586}"/>
              </a:ext>
            </a:extLst>
          </p:cNvPr>
          <p:cNvSpPr txBox="1"/>
          <p:nvPr/>
        </p:nvSpPr>
        <p:spPr>
          <a:xfrm>
            <a:off x="219003" y="964081"/>
            <a:ext cx="1138471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b="1" dirty="0"/>
              <a:t> </a:t>
            </a:r>
            <a:r>
              <a:rPr lang="ru-RU" dirty="0"/>
              <a:t>Разработан стенд для измерения остаточного реактивного момента при перенацеливании оптических систем.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Проведено моделирование, определены оптимальные параметры колебательного звена.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измерения прошла аттестацию в Государственном реестре средств измерений.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Достигнута высокая точность — погрешность менее 5%.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 Методика может применяться для настройки оптико-механических систем различного назначения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01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</TotalTime>
  <Words>712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Введение</vt:lpstr>
      <vt:lpstr>Оценка момента на основание при перенацеливании</vt:lpstr>
      <vt:lpstr>PowerPoint Presentation</vt:lpstr>
      <vt:lpstr>Аттестация стенда. Измерение момента инерции маховика</vt:lpstr>
      <vt:lpstr>Аттестация стенда. Измерение ускорения маховика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Белан</dc:creator>
  <cp:lastModifiedBy>Илья Белан</cp:lastModifiedBy>
  <cp:revision>50</cp:revision>
  <dcterms:created xsi:type="dcterms:W3CDTF">2022-12-11T16:41:07Z</dcterms:created>
  <dcterms:modified xsi:type="dcterms:W3CDTF">2025-04-15T14:48:12Z</dcterms:modified>
</cp:coreProperties>
</file>