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783" r:id="rId3"/>
    <p:sldId id="1324" r:id="rId4"/>
    <p:sldId id="1325" r:id="rId5"/>
    <p:sldId id="1326" r:id="rId6"/>
    <p:sldId id="1327" r:id="rId7"/>
    <p:sldId id="1329" r:id="rId8"/>
    <p:sldId id="1330" r:id="rId9"/>
    <p:sldId id="1331" r:id="rId10"/>
    <p:sldId id="1332" r:id="rId11"/>
    <p:sldId id="1345" r:id="rId12"/>
    <p:sldId id="1333" r:id="rId13"/>
    <p:sldId id="1334" r:id="rId14"/>
    <p:sldId id="1322" r:id="rId15"/>
    <p:sldId id="1328" r:id="rId16"/>
    <p:sldId id="1346" r:id="rId17"/>
    <p:sldId id="1347" r:id="rId18"/>
    <p:sldId id="1348" r:id="rId20"/>
    <p:sldId id="1349" r:id="rId21"/>
    <p:sldId id="1335" r:id="rId22"/>
    <p:sldId id="1336" r:id="rId23"/>
    <p:sldId id="1337" r:id="rId24"/>
    <p:sldId id="1338" r:id="rId25"/>
    <p:sldId id="1350" r:id="rId26"/>
    <p:sldId id="1351" r:id="rId27"/>
    <p:sldId id="1339" r:id="rId28"/>
    <p:sldId id="1340" r:id="rId29"/>
    <p:sldId id="1352" r:id="rId30"/>
    <p:sldId id="1353" r:id="rId31"/>
    <p:sldId id="1354" r:id="rId32"/>
    <p:sldId id="1341" r:id="rId33"/>
    <p:sldId id="1342" r:id="rId34"/>
    <p:sldId id="1356" r:id="rId35"/>
    <p:sldId id="1357" r:id="rId36"/>
    <p:sldId id="1358" r:id="rId37"/>
    <p:sldId id="1343" r:id="rId38"/>
    <p:sldId id="1355" r:id="rId39"/>
    <p:sldId id="1359" r:id="rId40"/>
    <p:sldId id="1300" r:id="rId41"/>
    <p:sldId id="1323" r:id="rId4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E02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902" y="43"/>
      </p:cViewPr>
      <p:guideLst>
        <p:guide orient="horz" pos="2158"/>
        <p:guide pos="29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2971800" cy="457200"/>
          </a:xfrm>
          <a:prstGeom prst="rect">
            <a:avLst/>
          </a:prstGeom>
          <a:noFill/>
          <a:ln w="9525">
            <a:noFill/>
            <a:miter/>
          </a:ln>
        </p:spPr>
        <p:txBody>
          <a:bodyPr/>
          <a:lstStyle/>
          <a:p>
            <a:pPr lvl="0" fontAlgn="base"/>
            <a:endParaRPr lang="zh-CN" altLang="en-US" sz="1200" strike="noStrike" noProof="1"/>
          </a:p>
        </p:txBody>
      </p:sp>
      <p:sp>
        <p:nvSpPr>
          <p:cNvPr id="3075" name="日期占位符 3074"/>
          <p:cNvSpPr>
            <a:spLocks noGrp="1"/>
          </p:cNvSpPr>
          <p:nvPr>
            <p:ph type="dt" idx="1"/>
          </p:nvPr>
        </p:nvSpPr>
        <p:spPr>
          <a:xfrm>
            <a:off x="3886200" y="0"/>
            <a:ext cx="2971800" cy="457200"/>
          </a:xfrm>
          <a:prstGeom prst="rect">
            <a:avLst/>
          </a:prstGeom>
          <a:noFill/>
          <a:ln w="9525">
            <a:noFill/>
            <a:miter/>
          </a:ln>
        </p:spPr>
        <p:txBody>
          <a:bodyPr/>
          <a:lstStyle/>
          <a:p>
            <a:pPr lvl="0" algn="r" fontAlgn="base"/>
            <a:endParaRPr lang="en-US" altLang="x-none" sz="1200" strike="noStrike" noProof="1"/>
          </a:p>
        </p:txBody>
      </p:sp>
      <p:sp>
        <p:nvSpPr>
          <p:cNvPr id="3076" name="幻灯片图像占位符 3075"/>
          <p:cNvSpPr>
            <a:spLocks noGrp="1" noRot="1" noChangeAspect="1"/>
          </p:cNvSpPr>
          <p:nvPr>
            <p:ph type="sldImg"/>
          </p:nvPr>
        </p:nvSpPr>
        <p:spPr>
          <a:xfrm>
            <a:off x="1143000" y="685800"/>
            <a:ext cx="4572000" cy="3429000"/>
          </a:xfrm>
          <a:prstGeom prst="rect">
            <a:avLst/>
          </a:prstGeom>
          <a:noFill/>
          <a:ln w="9525">
            <a:noFill/>
          </a:ln>
        </p:spPr>
      </p:sp>
      <p:sp>
        <p:nvSpPr>
          <p:cNvPr id="3077" name="文本占位符 3076"/>
          <p:cNvSpPr>
            <a:spLocks noGrp="1"/>
          </p:cNvSpPr>
          <p:nvPr>
            <p:ph type="body" sz="quarter"/>
          </p:nvPr>
        </p:nvSpPr>
        <p:spPr>
          <a:xfrm>
            <a:off x="914400" y="4343400"/>
            <a:ext cx="50292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8" name="页脚占位符 3077"/>
          <p:cNvSpPr>
            <a:spLocks noGrp="1"/>
          </p:cNvSpPr>
          <p:nvPr>
            <p:ph type="ftr" sz="quarter" idx="4"/>
          </p:nvPr>
        </p:nvSpPr>
        <p:spPr>
          <a:xfrm>
            <a:off x="0" y="8686800"/>
            <a:ext cx="2971800" cy="457200"/>
          </a:xfrm>
          <a:prstGeom prst="rect">
            <a:avLst/>
          </a:prstGeom>
          <a:noFill/>
          <a:ln w="9525">
            <a:noFill/>
            <a:miter/>
          </a:ln>
        </p:spPr>
        <p:txBody>
          <a:bodyPr anchor="b"/>
          <a:lstStyle/>
          <a:p>
            <a:pPr lvl="0" fontAlgn="base"/>
            <a:endParaRPr lang="en-US" altLang="x-none" sz="1200" strike="noStrike" noProof="1"/>
          </a:p>
        </p:txBody>
      </p:sp>
      <p:sp>
        <p:nvSpPr>
          <p:cNvPr id="3079" name="灯片编号占位符 3078"/>
          <p:cNvSpPr>
            <a:spLocks noGrp="1"/>
          </p:cNvSpPr>
          <p:nvPr>
            <p:ph type="sldNum" sz="quarter" idx="5"/>
          </p:nvPr>
        </p:nvSpPr>
        <p:spPr>
          <a:xfrm>
            <a:off x="3886200" y="8686800"/>
            <a:ext cx="2971800" cy="457200"/>
          </a:xfrm>
          <a:prstGeom prst="rect">
            <a:avLst/>
          </a:prstGeom>
          <a:noFill/>
          <a:ln w="9525">
            <a:noFill/>
            <a:miter/>
          </a:ln>
        </p:spPr>
        <p:txBody>
          <a:bodyPr anchor="b"/>
          <a:lstStyle/>
          <a:p>
            <a:pPr lvl="0" algn="r" fontAlgn="base"/>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2049"/>
          <p:cNvGrpSpPr/>
          <p:nvPr/>
        </p:nvGrpSpPr>
        <p:grpSpPr>
          <a:xfrm>
            <a:off x="1" y="2438402"/>
            <a:ext cx="9009063" cy="1052513"/>
            <a:chOff x="0" y="0"/>
            <a:chExt cx="5675" cy="663"/>
          </a:xfrm>
        </p:grpSpPr>
        <p:grpSp>
          <p:nvGrpSpPr>
            <p:cNvPr id="2051" name="组合 2050"/>
            <p:cNvGrpSpPr/>
            <p:nvPr/>
          </p:nvGrpSpPr>
          <p:grpSpPr>
            <a:xfrm>
              <a:off x="183" y="68"/>
              <a:ext cx="448" cy="299"/>
              <a:chOff x="0" y="0"/>
              <a:chExt cx="624" cy="432"/>
            </a:xfrm>
          </p:grpSpPr>
          <p:sp>
            <p:nvSpPr>
              <p:cNvPr id="2052" name="矩形 2051"/>
              <p:cNvSpPr/>
              <p:nvPr/>
            </p:nvSpPr>
            <p:spPr>
              <a:xfrm>
                <a:off x="0" y="0"/>
                <a:ext cx="384" cy="432"/>
              </a:xfrm>
              <a:prstGeom prst="rect">
                <a:avLst/>
              </a:prstGeom>
              <a:solidFill>
                <a:schemeClr val="folHlink"/>
              </a:solidFill>
              <a:ln w="9525">
                <a:noFill/>
              </a:ln>
            </p:spPr>
            <p:txBody>
              <a:bodyPr anchor="t"/>
              <a:lstStyle/>
              <a:p>
                <a:pPr lvl="0" indent="0"/>
                <a:endParaRPr lang="zh-CN" altLang="en-US">
                  <a:latin typeface="Times New Roman" panose="02020603050405020304" pitchFamily="2" charset="0"/>
                  <a:ea typeface="宋体" panose="02010600030101010101" pitchFamily="2" charset="-122"/>
                </a:endParaRPr>
              </a:p>
            </p:txBody>
          </p:sp>
          <p:sp>
            <p:nvSpPr>
              <p:cNvPr id="2053" name="矩形 2052"/>
              <p:cNvSpPr/>
              <p:nvPr/>
            </p:nvSpPr>
            <p:spPr>
              <a:xfrm>
                <a:off x="336" y="0"/>
                <a:ext cx="288" cy="432"/>
              </a:xfrm>
              <a:prstGeom prst="rect">
                <a:avLst/>
              </a:prstGeom>
              <a:gradFill rotWithShape="0">
                <a:gsLst>
                  <a:gs pos="0">
                    <a:schemeClr val="folHlink"/>
                  </a:gs>
                  <a:gs pos="100000">
                    <a:schemeClr val="bg1"/>
                  </a:gs>
                </a:gsLst>
                <a:lin ang="0" scaled="1"/>
                <a:tileRect/>
              </a:gradFill>
              <a:ln w="9525">
                <a:noFill/>
              </a:ln>
            </p:spPr>
            <p:txBody>
              <a:bodyPr anchor="t"/>
              <a:lstStyle/>
              <a:p>
                <a:pPr lvl="0" indent="0"/>
                <a:endParaRPr lang="zh-CN" altLang="en-US">
                  <a:latin typeface="Times New Roman" panose="02020603050405020304" pitchFamily="2" charset="0"/>
                  <a:ea typeface="宋体" panose="02010600030101010101" pitchFamily="2" charset="-122"/>
                </a:endParaRPr>
              </a:p>
            </p:txBody>
          </p:sp>
        </p:grpSp>
        <p:grpSp>
          <p:nvGrpSpPr>
            <p:cNvPr id="2054" name="组合 2053"/>
            <p:cNvGrpSpPr/>
            <p:nvPr/>
          </p:nvGrpSpPr>
          <p:grpSpPr>
            <a:xfrm>
              <a:off x="261" y="334"/>
              <a:ext cx="465" cy="299"/>
              <a:chOff x="0" y="0"/>
              <a:chExt cx="672" cy="432"/>
            </a:xfrm>
          </p:grpSpPr>
          <p:sp>
            <p:nvSpPr>
              <p:cNvPr id="2055" name="矩形 2054"/>
              <p:cNvSpPr/>
              <p:nvPr/>
            </p:nvSpPr>
            <p:spPr>
              <a:xfrm>
                <a:off x="0" y="0"/>
                <a:ext cx="384" cy="432"/>
              </a:xfrm>
              <a:prstGeom prst="rect">
                <a:avLst/>
              </a:prstGeom>
              <a:solidFill>
                <a:schemeClr val="accent2"/>
              </a:solidFill>
              <a:ln w="9525">
                <a:noFill/>
              </a:ln>
            </p:spPr>
            <p:txBody>
              <a:bodyPr anchor="t"/>
              <a:lstStyle/>
              <a:p>
                <a:pPr lvl="0" indent="0"/>
                <a:endParaRPr lang="zh-CN" altLang="en-US">
                  <a:latin typeface="Times New Roman" panose="02020603050405020304" pitchFamily="2" charset="0"/>
                  <a:ea typeface="宋体" panose="02010600030101010101" pitchFamily="2" charset="-122"/>
                </a:endParaRPr>
              </a:p>
            </p:txBody>
          </p:sp>
          <p:sp>
            <p:nvSpPr>
              <p:cNvPr id="2056" name="矩形 2055"/>
              <p:cNvSpPr/>
              <p:nvPr/>
            </p:nvSpPr>
            <p:spPr>
              <a:xfrm>
                <a:off x="336" y="0"/>
                <a:ext cx="336" cy="432"/>
              </a:xfrm>
              <a:prstGeom prst="rect">
                <a:avLst/>
              </a:prstGeom>
              <a:gradFill rotWithShape="0">
                <a:gsLst>
                  <a:gs pos="0">
                    <a:schemeClr val="accent2"/>
                  </a:gs>
                  <a:gs pos="100000">
                    <a:schemeClr val="bg1"/>
                  </a:gs>
                </a:gsLst>
                <a:lin ang="0" scaled="1"/>
                <a:tileRect/>
              </a:gradFill>
              <a:ln w="9525">
                <a:noFill/>
              </a:ln>
            </p:spPr>
            <p:txBody>
              <a:bodyPr anchor="t"/>
              <a:lstStyle/>
              <a:p>
                <a:pPr lvl="0" indent="0"/>
                <a:endParaRPr lang="zh-CN" altLang="en-US">
                  <a:latin typeface="Times New Roman" panose="02020603050405020304" pitchFamily="2" charset="0"/>
                  <a:ea typeface="宋体" panose="02010600030101010101" pitchFamily="2" charset="-122"/>
                </a:endParaRPr>
              </a:p>
            </p:txBody>
          </p:sp>
        </p:grpSp>
        <p:sp>
          <p:nvSpPr>
            <p:cNvPr id="2057" name="矩形 2056"/>
            <p:cNvSpPr/>
            <p:nvPr/>
          </p:nvSpPr>
          <p:spPr>
            <a:xfrm>
              <a:off x="0" y="288"/>
              <a:ext cx="353" cy="266"/>
            </a:xfrm>
            <a:prstGeom prst="rect">
              <a:avLst/>
            </a:prstGeom>
            <a:gradFill rotWithShape="0">
              <a:gsLst>
                <a:gs pos="0">
                  <a:schemeClr val="bg1"/>
                </a:gs>
                <a:gs pos="100000">
                  <a:schemeClr val="hlink"/>
                </a:gs>
              </a:gsLst>
              <a:lin ang="18900000" scaled="1"/>
              <a:tileRect/>
            </a:gradFill>
            <a:ln w="9525">
              <a:noFill/>
            </a:ln>
          </p:spPr>
          <p:txBody>
            <a:bodyPr anchor="t"/>
            <a:lstStyle/>
            <a:p>
              <a:pPr lvl="0" indent="0"/>
              <a:endParaRPr lang="zh-CN" altLang="en-US">
                <a:latin typeface="Times New Roman" panose="02020603050405020304" pitchFamily="2" charset="0"/>
                <a:ea typeface="宋体" panose="02010600030101010101" pitchFamily="2" charset="-122"/>
              </a:endParaRPr>
            </a:p>
          </p:txBody>
        </p:sp>
        <p:sp>
          <p:nvSpPr>
            <p:cNvPr id="2058" name="矩形 2057"/>
            <p:cNvSpPr/>
            <p:nvPr/>
          </p:nvSpPr>
          <p:spPr>
            <a:xfrm>
              <a:off x="400" y="0"/>
              <a:ext cx="20" cy="663"/>
            </a:xfrm>
            <a:prstGeom prst="rect">
              <a:avLst/>
            </a:prstGeom>
            <a:solidFill>
              <a:schemeClr val="bg2"/>
            </a:solidFill>
            <a:ln w="9525">
              <a:noFill/>
            </a:ln>
          </p:spPr>
          <p:txBody>
            <a:bodyPr anchor="t"/>
            <a:lstStyle/>
            <a:p>
              <a:pPr lvl="0" indent="0"/>
              <a:endParaRPr lang="zh-CN" altLang="en-US">
                <a:latin typeface="Times New Roman" panose="02020603050405020304" pitchFamily="2" charset="0"/>
                <a:ea typeface="宋体" panose="02010600030101010101" pitchFamily="2" charset="-122"/>
              </a:endParaRPr>
            </a:p>
          </p:txBody>
        </p:sp>
        <p:sp>
          <p:nvSpPr>
            <p:cNvPr id="2059" name="矩形 2058"/>
            <p:cNvSpPr/>
            <p:nvPr/>
          </p:nvSpPr>
          <p:spPr>
            <a:xfrm flipV="1">
              <a:off x="199" y="518"/>
              <a:ext cx="5476" cy="35"/>
            </a:xfrm>
            <a:prstGeom prst="rect">
              <a:avLst/>
            </a:prstGeom>
            <a:gradFill rotWithShape="0">
              <a:gsLst>
                <a:gs pos="0">
                  <a:schemeClr val="bg2"/>
                </a:gs>
                <a:gs pos="100000">
                  <a:schemeClr val="bg1"/>
                </a:gs>
              </a:gsLst>
              <a:lin ang="0" scaled="1"/>
              <a:tileRect/>
            </a:gradFill>
            <a:ln w="9525">
              <a:noFill/>
            </a:ln>
          </p:spPr>
          <p:txBody>
            <a:bodyPr anchor="t"/>
            <a:lstStyle/>
            <a:p>
              <a:pPr lvl="0" indent="0"/>
              <a:endParaRPr lang="zh-CN" altLang="en-US">
                <a:latin typeface="Times New Roman" panose="02020603050405020304" pitchFamily="2" charset="0"/>
                <a:ea typeface="宋体" panose="02010600030101010101" pitchFamily="2" charset="-122"/>
              </a:endParaRPr>
            </a:p>
          </p:txBody>
        </p:sp>
      </p:grpSp>
      <p:sp>
        <p:nvSpPr>
          <p:cNvPr id="2060" name="标题 2059"/>
          <p:cNvSpPr>
            <a:spLocks noGrp="1"/>
          </p:cNvSpPr>
          <p:nvPr>
            <p:ph type="ctrTitle"/>
          </p:nvPr>
        </p:nvSpPr>
        <p:spPr>
          <a:xfrm>
            <a:off x="990600" y="1676400"/>
            <a:ext cx="7772400" cy="1462088"/>
          </a:xfrm>
          <a:prstGeom prst="rect">
            <a:avLst/>
          </a:prstGeom>
          <a:noFill/>
          <a:ln w="9525">
            <a:noFill/>
            <a:miter/>
          </a:ln>
        </p:spPr>
        <p:txBody>
          <a:bodyPr anchor="b"/>
          <a:lstStyle>
            <a:lvl1pPr lvl="0">
              <a:defRPr kern="1200"/>
            </a:lvl1pPr>
          </a:lstStyle>
          <a:p>
            <a:pPr lvl="0" fontAlgn="base"/>
            <a:r>
              <a:rPr lang="zh-CN" altLang="en-US" strike="noStrike" noProof="1"/>
              <a:t>单击此处编辑母版标题样式</a:t>
            </a:r>
            <a:endParaRPr lang="zh-CN" altLang="en-US" strike="noStrike" noProof="1"/>
          </a:p>
        </p:txBody>
      </p:sp>
      <p:sp>
        <p:nvSpPr>
          <p:cNvPr id="2061" name="副标题 2060"/>
          <p:cNvSpPr>
            <a:spLocks noGrp="1"/>
          </p:cNvSpPr>
          <p:nvPr>
            <p:ph type="subTitle" idx="1"/>
          </p:nvPr>
        </p:nvSpPr>
        <p:spPr>
          <a:xfrm>
            <a:off x="1371600" y="3886200"/>
            <a:ext cx="6400800" cy="1752600"/>
          </a:xfrm>
          <a:prstGeom prst="rect">
            <a:avLst/>
          </a:prstGeom>
          <a:noFill/>
          <a:ln w="9525">
            <a:noFill/>
            <a:miter/>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fontAlgn="base"/>
            <a:r>
              <a:rPr lang="zh-CN" altLang="en-US" strike="noStrike" noProof="1"/>
              <a:t>单击此处编辑母版副标题样式</a:t>
            </a:r>
            <a:endParaRPr lang="zh-CN" altLang="en-US" strike="noStrike" noProof="1"/>
          </a:p>
        </p:txBody>
      </p:sp>
      <p:sp>
        <p:nvSpPr>
          <p:cNvPr id="2062" name="日期占位符 2061"/>
          <p:cNvSpPr>
            <a:spLocks noGrp="1"/>
          </p:cNvSpPr>
          <p:nvPr>
            <p:ph type="dt" sz="half" idx="2"/>
          </p:nvPr>
        </p:nvSpPr>
        <p:spPr>
          <a:xfrm>
            <a:off x="990600" y="6248400"/>
            <a:ext cx="1905000" cy="457200"/>
          </a:xfrm>
          <a:prstGeom prst="rect">
            <a:avLst/>
          </a:prstGeom>
          <a:noFill/>
          <a:ln w="9525">
            <a:noFill/>
            <a:miter/>
          </a:ln>
        </p:spPr>
        <p:txBody>
          <a:bodyPr anchor="b"/>
          <a:lstStyle/>
          <a:p>
            <a:pPr fontAlgn="base"/>
            <a:fld id="{BB962C8B-B14F-4D97-AF65-F5344CB8AC3E}" type="datetimeFigureOut">
              <a:rPr lang="zh-CN" altLang="en-US" strike="noStrike" noProof="1" dirty="0">
                <a:solidFill>
                  <a:schemeClr val="bg2"/>
                </a:solidFill>
                <a:latin typeface="Tahoma" panose="020B0604030504040204" pitchFamily="2" charset="0"/>
                <a:ea typeface="宋体" panose="02010600030101010101" pitchFamily="2" charset="-122"/>
                <a:cs typeface="+mn-ea"/>
              </a:rPr>
            </a:fld>
            <a:endParaRPr lang="zh-CN" altLang="en-US" strike="noStrike" noProof="1">
              <a:solidFill>
                <a:schemeClr val="bg2"/>
              </a:solidFill>
              <a:latin typeface="Tahoma" panose="020B0604030504040204" pitchFamily="2" charset="0"/>
              <a:ea typeface="宋体" panose="02010600030101010101" pitchFamily="2" charset="-122"/>
              <a:cs typeface="+mn-ea"/>
            </a:endParaRPr>
          </a:p>
        </p:txBody>
      </p:sp>
      <p:sp>
        <p:nvSpPr>
          <p:cNvPr id="2063" name="页脚占位符 2062"/>
          <p:cNvSpPr>
            <a:spLocks noGrp="1"/>
          </p:cNvSpPr>
          <p:nvPr>
            <p:ph type="ftr" sz="quarter" idx="3"/>
          </p:nvPr>
        </p:nvSpPr>
        <p:spPr>
          <a:xfrm>
            <a:off x="3429000" y="6248400"/>
            <a:ext cx="2895600" cy="457200"/>
          </a:xfrm>
          <a:prstGeom prst="rect">
            <a:avLst/>
          </a:prstGeom>
          <a:noFill/>
          <a:ln w="9525">
            <a:noFill/>
            <a:miter/>
          </a:ln>
        </p:spPr>
        <p:txBody>
          <a:bodyPr anchor="b"/>
          <a:lstStyle/>
          <a:p>
            <a:pPr fontAlgn="base"/>
            <a:endParaRPr lang="en-US" altLang="x-none" strike="noStrike" noProof="1">
              <a:solidFill>
                <a:schemeClr val="bg2"/>
              </a:solidFill>
              <a:latin typeface="Tahoma" panose="020B0604030504040204" pitchFamily="2" charset="0"/>
            </a:endParaRPr>
          </a:p>
        </p:txBody>
      </p:sp>
      <p:sp>
        <p:nvSpPr>
          <p:cNvPr id="2064" name="灯片编号占位符 2063"/>
          <p:cNvSpPr>
            <a:spLocks noGrp="1"/>
          </p:cNvSpPr>
          <p:nvPr>
            <p:ph type="sldNum" sz="quarter" idx="4"/>
          </p:nvPr>
        </p:nvSpPr>
        <p:spPr>
          <a:xfrm>
            <a:off x="6858000" y="6248400"/>
            <a:ext cx="1905000" cy="457200"/>
          </a:xfrm>
          <a:prstGeom prst="rect">
            <a:avLst/>
          </a:prstGeom>
          <a:noFill/>
          <a:ln w="9525">
            <a:noFill/>
            <a:miter/>
          </a:ln>
        </p:spPr>
        <p:txBody>
          <a:bodyPr anchor="b"/>
          <a:lstStyle/>
          <a:p>
            <a:pPr fontAlgn="base"/>
            <a:fld id="{9A0DB2DC-4C9A-4742-B13C-FB6460FD3503}" type="slidenum">
              <a:rPr lang="zh-CN" altLang="en-US" strike="noStrike" noProof="1" dirty="0">
                <a:solidFill>
                  <a:schemeClr val="bg2"/>
                </a:solidFill>
                <a:latin typeface="Tahoma" panose="020B0604030504040204" pitchFamily="2" charset="0"/>
                <a:ea typeface="宋体" panose="02010600030101010101" pitchFamily="2" charset="-122"/>
                <a:cs typeface="+mn-ea"/>
              </a:rPr>
            </a:fld>
            <a:endParaRPr lang="en-US" altLang="x-none" strike="noStrike" noProof="1">
              <a:solidFill>
                <a:schemeClr val="bg2"/>
              </a:solidFill>
              <a:latin typeface="Tahoma" panose="020B060403050404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214313"/>
            <a:ext cx="1951038" cy="59182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1150939" y="214313"/>
            <a:ext cx="5740009" cy="59182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5"/>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lvl="0" fontAlgn="base"/>
            <a:endParaRPr lang="zh-CN" altLang="en-US"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7"/>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629842" y="2505075"/>
            <a:ext cx="3868340"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29151" y="2505075"/>
            <a:ext cx="3887391" cy="36845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lstStyle/>
          <a:p>
            <a:pPr lvl="0" fontAlgn="base"/>
            <a:endParaRPr lang="zh-CN" altLang="en-US"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lstStyle/>
          <a:p>
            <a:pPr lvl="0" fontAlgn="base"/>
            <a:endParaRPr lang="zh-CN" altLang="en-US"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lstStyle/>
          <a:p>
            <a:pPr lvl="0" fontAlgn="base"/>
            <a:endParaRPr lang="zh-CN" altLang="en-US"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lvl="0" fontAlgn="base"/>
            <a:endParaRPr lang="zh-CN" altLang="en-US"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417513" y="1098552"/>
            <a:ext cx="438150" cy="474663"/>
          </a:xfrm>
          <a:prstGeom prst="rect">
            <a:avLst/>
          </a:prstGeom>
          <a:solidFill>
            <a:schemeClr val="accent2"/>
          </a:solidFill>
          <a:ln w="9525">
            <a:noFill/>
          </a:ln>
        </p:spPr>
        <p:txBody>
          <a:bodyPr wrap="none" anchor="ctr"/>
          <a:lstStyle/>
          <a:p>
            <a:pPr lvl="0" indent="0" algn="ctr"/>
            <a:endParaRPr lang="zh-CN" altLang="en-US" sz="2400" dirty="0">
              <a:latin typeface="Tahoma" panose="020B0604030504040204" pitchFamily="2" charset="0"/>
              <a:ea typeface="宋体" panose="02010600030101010101" pitchFamily="2" charset="-122"/>
            </a:endParaRPr>
          </a:p>
        </p:txBody>
      </p:sp>
      <p:sp>
        <p:nvSpPr>
          <p:cNvPr id="1027" name="矩形 1026"/>
          <p:cNvSpPr/>
          <p:nvPr/>
        </p:nvSpPr>
        <p:spPr>
          <a:xfrm>
            <a:off x="800101" y="1098552"/>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indent="0" algn="ctr"/>
            <a:endParaRPr lang="zh-CN" altLang="en-US" sz="2400" dirty="0">
              <a:latin typeface="Tahoma" panose="020B0604030504040204" pitchFamily="2" charset="0"/>
              <a:ea typeface="宋体" panose="02010600030101010101" pitchFamily="2" charset="-122"/>
            </a:endParaRPr>
          </a:p>
        </p:txBody>
      </p:sp>
      <p:sp>
        <p:nvSpPr>
          <p:cNvPr id="1028" name="矩形 1027"/>
          <p:cNvSpPr/>
          <p:nvPr/>
        </p:nvSpPr>
        <p:spPr>
          <a:xfrm>
            <a:off x="541339" y="1520827"/>
            <a:ext cx="422275" cy="474663"/>
          </a:xfrm>
          <a:prstGeom prst="rect">
            <a:avLst/>
          </a:prstGeom>
          <a:solidFill>
            <a:schemeClr val="folHlink"/>
          </a:solidFill>
          <a:ln w="9525">
            <a:noFill/>
          </a:ln>
        </p:spPr>
        <p:txBody>
          <a:bodyPr wrap="none" anchor="ctr"/>
          <a:lstStyle/>
          <a:p>
            <a:pPr lvl="0" indent="0" algn="ctr"/>
            <a:endParaRPr lang="zh-CN" altLang="en-US" sz="2400" dirty="0">
              <a:latin typeface="Tahoma" panose="020B0604030504040204" pitchFamily="2" charset="0"/>
              <a:ea typeface="宋体" panose="02010600030101010101" pitchFamily="2" charset="-122"/>
            </a:endParaRPr>
          </a:p>
        </p:txBody>
      </p:sp>
      <p:sp>
        <p:nvSpPr>
          <p:cNvPr id="1029" name="矩形 1028"/>
          <p:cNvSpPr/>
          <p:nvPr/>
        </p:nvSpPr>
        <p:spPr>
          <a:xfrm>
            <a:off x="911226" y="1520827"/>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indent="0" algn="ctr"/>
            <a:endParaRPr lang="zh-CN" altLang="en-US" sz="2400" dirty="0">
              <a:latin typeface="Tahoma" panose="020B0604030504040204" pitchFamily="2" charset="0"/>
              <a:ea typeface="宋体" panose="02010600030101010101" pitchFamily="2" charset="-122"/>
            </a:endParaRPr>
          </a:p>
        </p:txBody>
      </p:sp>
      <p:sp>
        <p:nvSpPr>
          <p:cNvPr id="1030" name="矩形 1029"/>
          <p:cNvSpPr/>
          <p:nvPr/>
        </p:nvSpPr>
        <p:spPr>
          <a:xfrm>
            <a:off x="127000" y="1447802"/>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indent="0" algn="ctr"/>
            <a:endParaRPr lang="zh-CN" altLang="en-US" sz="2400" dirty="0">
              <a:latin typeface="Tahoma" panose="020B0604030504040204" pitchFamily="2" charset="0"/>
              <a:ea typeface="宋体" panose="02010600030101010101" pitchFamily="2" charset="-122"/>
            </a:endParaRPr>
          </a:p>
        </p:txBody>
      </p:sp>
      <p:sp>
        <p:nvSpPr>
          <p:cNvPr id="1031" name="矩形 1030"/>
          <p:cNvSpPr/>
          <p:nvPr/>
        </p:nvSpPr>
        <p:spPr>
          <a:xfrm>
            <a:off x="762000" y="990602"/>
            <a:ext cx="31750" cy="1052513"/>
          </a:xfrm>
          <a:prstGeom prst="rect">
            <a:avLst/>
          </a:prstGeom>
          <a:solidFill>
            <a:schemeClr val="bg2"/>
          </a:solidFill>
          <a:ln w="9525">
            <a:noFill/>
          </a:ln>
        </p:spPr>
        <p:txBody>
          <a:bodyPr wrap="none" anchor="ctr"/>
          <a:lstStyle/>
          <a:p>
            <a:pPr lvl="0" indent="0" algn="ctr"/>
            <a:endParaRPr lang="zh-CN" altLang="en-US" sz="2400" dirty="0">
              <a:latin typeface="Tahoma" panose="020B0604030504040204" pitchFamily="2" charset="0"/>
              <a:ea typeface="宋体" panose="02010600030101010101" pitchFamily="2" charset="-122"/>
            </a:endParaRPr>
          </a:p>
        </p:txBody>
      </p:sp>
      <p:sp>
        <p:nvSpPr>
          <p:cNvPr id="1032" name="矩形 1031"/>
          <p:cNvSpPr/>
          <p:nvPr/>
        </p:nvSpPr>
        <p:spPr>
          <a:xfrm>
            <a:off x="442914"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indent="0" algn="ctr"/>
            <a:endParaRPr lang="zh-CN" altLang="en-US" sz="2400" dirty="0">
              <a:latin typeface="Tahoma" panose="020B0604030504040204" pitchFamily="2" charset="0"/>
              <a:ea typeface="宋体" panose="02010600030101010101" pitchFamily="2" charset="-122"/>
            </a:endParaRPr>
          </a:p>
        </p:txBody>
      </p:sp>
      <p:sp>
        <p:nvSpPr>
          <p:cNvPr id="1033" name="标题 1032"/>
          <p:cNvSpPr>
            <a:spLocks noGrp="1"/>
          </p:cNvSpPr>
          <p:nvPr>
            <p:ph type="title"/>
          </p:nvPr>
        </p:nvSpPr>
        <p:spPr>
          <a:xfrm>
            <a:off x="1150939" y="214314"/>
            <a:ext cx="7793037" cy="1462087"/>
          </a:xfrm>
          <a:prstGeom prst="rect">
            <a:avLst/>
          </a:prstGeom>
          <a:noFill/>
          <a:ln w="9525">
            <a:noFill/>
          </a:ln>
        </p:spPr>
        <p:txBody>
          <a:bodyPr anchor="b"/>
          <a:lstStyle/>
          <a:p>
            <a:pPr lvl="0" indent="0"/>
            <a:r>
              <a:rPr lang="zh-CN" altLang="en-US"/>
              <a:t>单击此处编辑母版标题样式</a:t>
            </a:r>
            <a:endParaRPr lang="zh-CN" altLang="en-US"/>
          </a:p>
        </p:txBody>
      </p:sp>
      <p:sp>
        <p:nvSpPr>
          <p:cNvPr id="1034" name="文本占位符 1033"/>
          <p:cNvSpPr>
            <a:spLocks noGrp="1"/>
          </p:cNvSpPr>
          <p:nvPr>
            <p:ph type="body"/>
          </p:nvPr>
        </p:nvSpPr>
        <p:spPr>
          <a:xfrm>
            <a:off x="1182688" y="2017713"/>
            <a:ext cx="7772400" cy="4114800"/>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35" name="日期占位符 1034"/>
          <p:cNvSpPr>
            <a:spLocks noGrp="1"/>
          </p:cNvSpPr>
          <p:nvPr>
            <p:ph type="dt" sz="half" idx="2"/>
          </p:nvPr>
        </p:nvSpPr>
        <p:spPr>
          <a:xfrm>
            <a:off x="1162050" y="6243638"/>
            <a:ext cx="1905000" cy="457200"/>
          </a:xfrm>
          <a:prstGeom prst="rect">
            <a:avLst/>
          </a:prstGeom>
          <a:noFill/>
          <a:ln w="9525">
            <a:noFill/>
            <a:miter/>
          </a:ln>
        </p:spPr>
        <p:txBody>
          <a:bodyPr anchor="b"/>
          <a:lstStyle>
            <a:lvl1pPr>
              <a:defRPr sz="1400">
                <a:latin typeface="Tahoma" panose="020B0604030504040204" pitchFamily="2" charset="0"/>
              </a:defRPr>
            </a:lvl1pPr>
          </a:lstStyle>
          <a:p>
            <a:pPr lvl="0" fontAlgn="base"/>
            <a:fld id="{BB962C8B-B14F-4D97-AF65-F5344CB8AC3E}" type="datetimeFigureOut">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latin typeface="Tahoma" panose="020B0604030504040204" pitchFamily="2" charset="0"/>
              <a:ea typeface="宋体" panose="02010600030101010101" pitchFamily="2" charset="-122"/>
              <a:cs typeface="+mn-ea"/>
            </a:endParaRPr>
          </a:p>
        </p:txBody>
      </p:sp>
      <p:sp>
        <p:nvSpPr>
          <p:cNvPr id="1036" name="页脚占位符 1035"/>
          <p:cNvSpPr>
            <a:spLocks noGrp="1"/>
          </p:cNvSpPr>
          <p:nvPr>
            <p:ph type="ftr" sz="quarter" idx="3"/>
          </p:nvPr>
        </p:nvSpPr>
        <p:spPr>
          <a:xfrm>
            <a:off x="3657600" y="6243638"/>
            <a:ext cx="2895600" cy="457200"/>
          </a:xfrm>
          <a:prstGeom prst="rect">
            <a:avLst/>
          </a:prstGeom>
          <a:noFill/>
          <a:ln w="9525">
            <a:noFill/>
            <a:miter/>
          </a:ln>
        </p:spPr>
        <p:txBody>
          <a:bodyPr anchor="b"/>
          <a:lstStyle>
            <a:lvl1pPr algn="ctr">
              <a:defRPr sz="1400">
                <a:latin typeface="Tahoma" panose="020B0604030504040204" pitchFamily="2" charset="0"/>
              </a:defRPr>
            </a:lvl1pPr>
          </a:lstStyle>
          <a:p>
            <a:pPr lvl="0" fontAlgn="base"/>
            <a:endParaRPr lang="zh-CN" altLang="en-US" strike="noStrike" noProof="1"/>
          </a:p>
        </p:txBody>
      </p:sp>
      <p:sp>
        <p:nvSpPr>
          <p:cNvPr id="1037" name="灯片编号占位符 1036"/>
          <p:cNvSpPr>
            <a:spLocks noGrp="1"/>
          </p:cNvSpPr>
          <p:nvPr>
            <p:ph type="sldNum" sz="quarter" idx="4"/>
          </p:nvPr>
        </p:nvSpPr>
        <p:spPr>
          <a:xfrm>
            <a:off x="7042150" y="6243638"/>
            <a:ext cx="1905000" cy="457200"/>
          </a:xfrm>
          <a:prstGeom prst="rect">
            <a:avLst/>
          </a:prstGeom>
          <a:noFill/>
          <a:ln w="9525">
            <a:noFill/>
            <a:miter/>
          </a:ln>
        </p:spPr>
        <p:txBody>
          <a:bodyPr anchor="b"/>
          <a:lstStyle>
            <a:lvl1pPr algn="r">
              <a:defRPr sz="1400">
                <a:latin typeface="Tahoma" panose="020B0604030504040204" pitchFamily="2" charset="0"/>
              </a:defRPr>
            </a:lvl1pPr>
          </a:lstStyle>
          <a:p>
            <a:pPr lvl="0" fontAlgn="base"/>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eaLnBrk="1" fontAlgn="base" latinLnBrk="0" hangingPunct="1">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标题 4098"/>
          <p:cNvSpPr>
            <a:spLocks noGrp="1"/>
          </p:cNvSpPr>
          <p:nvPr>
            <p:ph type="ctrTitle"/>
          </p:nvPr>
        </p:nvSpPr>
        <p:spPr>
          <a:xfrm>
            <a:off x="88265" y="376555"/>
            <a:ext cx="8953500" cy="4591685"/>
          </a:xfrm>
        </p:spPr>
        <p:txBody>
          <a:bodyPr anchor="b"/>
          <a:lstStyle/>
          <a:p>
            <a:pPr algn="ctr">
              <a:lnSpc>
                <a:spcPct val="140000"/>
              </a:lnSpc>
            </a:pPr>
            <a:r>
              <a:rPr lang="en-US" altLang="zh-CN" sz="4800" b="1" dirty="0">
                <a:solidFill>
                  <a:srgbClr val="FF0000"/>
                </a:solidFill>
                <a:latin typeface="华文新魏" panose="02010800040101010101" pitchFamily="2" charset="-122"/>
                <a:ea typeface="华文新魏" panose="02010800040101010101" pitchFamily="2" charset="-122"/>
              </a:rPr>
              <a:t>“</a:t>
            </a:r>
            <a:r>
              <a:rPr lang="zh-CN" sz="4800" b="1" dirty="0">
                <a:solidFill>
                  <a:srgbClr val="FF0000"/>
                </a:solidFill>
                <a:latin typeface="华文新魏" panose="02010800040101010101" pitchFamily="2" charset="-122"/>
                <a:ea typeface="华文新魏" panose="02010800040101010101" pitchFamily="2" charset="-122"/>
              </a:rPr>
              <a:t>钉耙编程</a:t>
            </a:r>
            <a:r>
              <a:rPr lang="en-US" altLang="zh-CN" sz="4800" b="1" dirty="0">
                <a:solidFill>
                  <a:srgbClr val="FF0000"/>
                </a:solidFill>
                <a:latin typeface="华文新魏" panose="02010800040101010101" pitchFamily="2" charset="-122"/>
                <a:ea typeface="华文新魏" panose="02010800040101010101" pitchFamily="2" charset="-122"/>
              </a:rPr>
              <a:t>”2025</a:t>
            </a:r>
            <a:r>
              <a:rPr lang="zh-CN" altLang="en-US" sz="4800" b="1" dirty="0">
                <a:solidFill>
                  <a:srgbClr val="FF0000"/>
                </a:solidFill>
                <a:latin typeface="华文新魏" panose="02010800040101010101" pitchFamily="2" charset="-122"/>
                <a:ea typeface="华文新魏" panose="02010800040101010101" pitchFamily="2" charset="-122"/>
              </a:rPr>
              <a:t>春季联赛（</a:t>
            </a:r>
            <a:r>
              <a:rPr lang="en-US" altLang="zh-CN" sz="4800" b="1" dirty="0">
                <a:solidFill>
                  <a:srgbClr val="FF0000"/>
                </a:solidFill>
                <a:latin typeface="华文新魏" panose="02010800040101010101" pitchFamily="2" charset="-122"/>
                <a:ea typeface="华文新魏" panose="02010800040101010101" pitchFamily="2" charset="-122"/>
              </a:rPr>
              <a:t>1</a:t>
            </a:r>
            <a:r>
              <a:rPr lang="zh-CN" altLang="en-US" sz="4800" b="1" dirty="0">
                <a:solidFill>
                  <a:srgbClr val="FF0000"/>
                </a:solidFill>
                <a:latin typeface="华文新魏" panose="02010800040101010101" pitchFamily="2" charset="-122"/>
                <a:ea typeface="华文新魏" panose="02010800040101010101" pitchFamily="2" charset="-122"/>
              </a:rPr>
              <a:t>）</a:t>
            </a:r>
            <a:r>
              <a:rPr lang="zh-CN" altLang="en-US" sz="8800" b="1" dirty="0">
                <a:solidFill>
                  <a:srgbClr val="FF0000"/>
                </a:solidFill>
                <a:latin typeface="华文新魏" panose="02010800040101010101" pitchFamily="2" charset="-122"/>
                <a:ea typeface="华文新魏" panose="02010800040101010101" pitchFamily="2" charset="-122"/>
              </a:rPr>
              <a:t>解题报告</a:t>
            </a:r>
            <a:br>
              <a:rPr lang="zh-CN" altLang="en-US" sz="8800" b="1" dirty="0">
                <a:solidFill>
                  <a:srgbClr val="FF0000"/>
                </a:solidFill>
                <a:latin typeface="华文新魏" panose="02010800040101010101" pitchFamily="2" charset="-122"/>
                <a:ea typeface="华文新魏" panose="02010800040101010101" pitchFamily="2" charset="-122"/>
              </a:rPr>
            </a:br>
            <a:r>
              <a:rPr lang="en-US" altLang="zh-CN" sz="6000" b="1" dirty="0">
                <a:solidFill>
                  <a:srgbClr val="FF0000"/>
                </a:solidFill>
                <a:latin typeface="华文新魏" panose="02010800040101010101" pitchFamily="2" charset="-122"/>
                <a:ea typeface="华文新魏" panose="02010800040101010101" pitchFamily="2" charset="-122"/>
              </a:rPr>
              <a:t>2025</a:t>
            </a:r>
            <a:r>
              <a:rPr lang="zh-CN" altLang="en-US" sz="6000" b="1" dirty="0">
                <a:solidFill>
                  <a:srgbClr val="FF0000"/>
                </a:solidFill>
                <a:latin typeface="华文新魏" panose="02010800040101010101" pitchFamily="2" charset="-122"/>
                <a:ea typeface="华文新魏" panose="02010800040101010101" pitchFamily="2" charset="-122"/>
              </a:rPr>
              <a:t>年</a:t>
            </a:r>
            <a:r>
              <a:rPr lang="en-US" altLang="zh-CN" sz="6000" b="1" dirty="0">
                <a:solidFill>
                  <a:srgbClr val="FF0000"/>
                </a:solidFill>
                <a:latin typeface="华文新魏" panose="02010800040101010101" pitchFamily="2" charset="-122"/>
                <a:ea typeface="华文新魏" panose="02010800040101010101" pitchFamily="2" charset="-122"/>
              </a:rPr>
              <a:t>3</a:t>
            </a:r>
            <a:r>
              <a:rPr lang="zh-CN" altLang="en-US" sz="6000" b="1" dirty="0">
                <a:solidFill>
                  <a:srgbClr val="FF0000"/>
                </a:solidFill>
                <a:latin typeface="华文新魏" panose="02010800040101010101" pitchFamily="2" charset="-122"/>
                <a:ea typeface="华文新魏" panose="02010800040101010101" pitchFamily="2" charset="-122"/>
              </a:rPr>
              <a:t>月</a:t>
            </a:r>
            <a:r>
              <a:rPr lang="en-US" altLang="zh-CN" sz="6000" b="1" dirty="0">
                <a:solidFill>
                  <a:srgbClr val="FF0000"/>
                </a:solidFill>
                <a:latin typeface="华文新魏" panose="02010800040101010101" pitchFamily="2" charset="-122"/>
                <a:ea typeface="华文新魏" panose="02010800040101010101" pitchFamily="2" charset="-122"/>
              </a:rPr>
              <a:t>7</a:t>
            </a:r>
            <a:r>
              <a:rPr lang="zh-CN" altLang="en-US" sz="6000" b="1" dirty="0">
                <a:solidFill>
                  <a:srgbClr val="FF0000"/>
                </a:solidFill>
                <a:latin typeface="华文新魏" panose="02010800040101010101" pitchFamily="2" charset="-122"/>
                <a:ea typeface="华文新魏" panose="02010800040101010101" pitchFamily="2" charset="-122"/>
              </a:rPr>
              <a:t>日</a:t>
            </a:r>
            <a:endParaRPr lang="zh-CN" altLang="en-US" sz="6000" b="1" dirty="0">
              <a:solidFill>
                <a:srgbClr val="FF0000"/>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1007</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分配宝藏</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F78D408B-5D69-5AB8-7068-BACC354E562E}"/>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依次考虑 </a:t>
                </a:r>
                <a14:m>
                  <m:oMath xmlns:m="http://schemas.openxmlformats.org/officeDocument/2006/math">
                    <m:r>
                      <a:rPr lang="en-US" altLang="zh-CN" sz="2400" i="1" dirty="0" smtClean="0">
                        <a:latin typeface="Cambria Math" panose="02040503050406030204" pitchFamily="18" charset="0"/>
                      </a:rPr>
                      <m:t>2,3,⋯ </m:t>
                    </m:r>
                  </m:oMath>
                </a14:m>
                <a:r>
                  <a:rPr lang="zh-CN" altLang="en-US" sz="2400" dirty="0">
                    <a:latin typeface="方正姚体" panose="02010601030101010101" pitchFamily="2" charset="-122"/>
                    <a:ea typeface="方正姚体" panose="02010601030101010101" pitchFamily="2" charset="-122"/>
                  </a:rPr>
                  <a:t>人时的情况。</a:t>
                </a:r>
              </a:p>
              <a:p>
                <a:r>
                  <a:rPr lang="zh-CN" altLang="en-US" sz="2400" dirty="0">
                    <a:latin typeface="方正姚体" panose="02010601030101010101" pitchFamily="2" charset="-122"/>
                    <a:ea typeface="方正姚体" panose="02010601030101010101" pitchFamily="2" charset="-122"/>
                  </a:rPr>
                  <a:t>为了方便叙述，</a:t>
                </a:r>
                <a14:m>
                  <m:oMath xmlns:m="http://schemas.openxmlformats.org/officeDocument/2006/math">
                    <m:r>
                      <a:rPr lang="en-US" altLang="zh-CN" sz="2400" i="1" dirty="0" smtClean="0">
                        <a:latin typeface="Cambria Math" panose="02040503050406030204" pitchFamily="18" charset="0"/>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人时，我们称船长为第 </a:t>
                </a:r>
                <a14:m>
                  <m:oMath xmlns:m="http://schemas.openxmlformats.org/officeDocument/2006/math">
                    <m:r>
                      <a:rPr lang="en-US" altLang="zh-CN" sz="2400" i="1" dirty="0" smtClean="0">
                        <a:latin typeface="Cambria Math" panose="02040503050406030204" pitchFamily="18" charset="0"/>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人，第 </a:t>
                </a:r>
                <a14:m>
                  <m:oMath xmlns:m="http://schemas.openxmlformats.org/officeDocument/2006/math">
                    <m:r>
                      <a:rPr lang="en-US" altLang="zh-CN" sz="2400" i="1" dirty="0" smtClean="0">
                        <a:latin typeface="Cambria Math" panose="02040503050406030204" pitchFamily="18" charset="0"/>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顺位继承人为第 </a:t>
                </a:r>
                <a14:m>
                  <m:oMath xmlns:m="http://schemas.openxmlformats.org/officeDocument/2006/math">
                    <m:r>
                      <a:rPr lang="en-US" altLang="zh-CN" sz="2400" i="1" dirty="0" smtClean="0">
                        <a:latin typeface="Cambria Math" panose="02040503050406030204" pitchFamily="18" charset="0"/>
                      </a:rPr>
                      <m:t>2</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人，依次类推。</a:t>
                </a:r>
              </a:p>
              <a:p>
                <a:r>
                  <a:rPr lang="zh-CN" altLang="en-US" sz="2400" dirty="0">
                    <a:latin typeface="方正姚体" panose="02010601030101010101" pitchFamily="2" charset="-122"/>
                    <a:ea typeface="方正姚体" panose="02010601030101010101" pitchFamily="2" charset="-122"/>
                  </a:rPr>
                  <a:t>人时，第 </a:t>
                </a:r>
                <a14:m>
                  <m:oMath xmlns:m="http://schemas.openxmlformats.org/officeDocument/2006/math">
                    <m:r>
                      <a:rPr lang="en-US" altLang="zh-CN" sz="2400" i="1" dirty="0" smtClean="0">
                        <a:latin typeface="Cambria Math" panose="02040503050406030204" pitchFamily="18" charset="0"/>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人一定通过自己的决议，这样第 </a:t>
                </a:r>
                <a:r>
                  <a:rPr lang="en-US" altLang="zh-CN" sz="2400" dirty="0">
                    <a:latin typeface="方正姚体" panose="02010601030101010101" pitchFamily="2" charset="-122"/>
                    <a:ea typeface="方正姚体" panose="02010601030101010101" pitchFamily="2" charset="-122"/>
                  </a:rPr>
                  <a:t>2 </a:t>
                </a:r>
                <a:r>
                  <a:rPr lang="zh-CN" altLang="en-US" sz="2400" dirty="0">
                    <a:latin typeface="方正姚体" panose="02010601030101010101" pitchFamily="2" charset="-122"/>
                    <a:ea typeface="方正姚体" panose="02010601030101010101" pitchFamily="2" charset="-122"/>
                  </a:rPr>
                  <a:t>人分到 </a:t>
                </a:r>
                <a14:m>
                  <m:oMath xmlns:m="http://schemas.openxmlformats.org/officeDocument/2006/math">
                    <m:r>
                      <a:rPr lang="en-US" altLang="zh-CN" sz="2400" i="1" dirty="0" smtClean="0">
                        <a:latin typeface="Cambria Math" panose="02040503050406030204" pitchFamily="18" charset="0"/>
                      </a:rPr>
                      <m:t>0</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枚金币。</a:t>
                </a:r>
              </a:p>
              <a:p>
                <a14:m>
                  <m:oMath xmlns:m="http://schemas.openxmlformats.org/officeDocument/2006/math">
                    <m:r>
                      <a:rPr lang="en-US" altLang="zh-CN" sz="2400" i="1" dirty="0" smtClean="0">
                        <a:latin typeface="Cambria Math" panose="02040503050406030204" pitchFamily="18" charset="0"/>
                      </a:rPr>
                      <m:t>3</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人时，第 </a:t>
                </a:r>
                <a14:m>
                  <m:oMath xmlns:m="http://schemas.openxmlformats.org/officeDocument/2006/math">
                    <m:r>
                      <a:rPr lang="en-US" altLang="zh-CN" sz="2400" i="1" dirty="0" smtClean="0">
                        <a:latin typeface="Cambria Math" panose="02040503050406030204" pitchFamily="18" charset="0"/>
                      </a:rPr>
                      <m:t>2</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人一定不通过第 </a:t>
                </a:r>
                <a14:m>
                  <m:oMath xmlns:m="http://schemas.openxmlformats.org/officeDocument/2006/math">
                    <m:r>
                      <a:rPr lang="en-US" altLang="zh-CN" sz="2400" i="1" dirty="0" smtClean="0">
                        <a:latin typeface="Cambria Math" panose="02040503050406030204" pitchFamily="18" charset="0"/>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人的决议，第 </a:t>
                </a:r>
                <a14:m>
                  <m:oMath xmlns:m="http://schemas.openxmlformats.org/officeDocument/2006/math">
                    <m:r>
                      <a:rPr lang="en-US" altLang="zh-CN" sz="2400" i="1" dirty="0" smtClean="0">
                        <a:latin typeface="Cambria Math" panose="02040503050406030204" pitchFamily="18" charset="0"/>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人只能拉拢第 </a:t>
                </a:r>
                <a14:m>
                  <m:oMath xmlns:m="http://schemas.openxmlformats.org/officeDocument/2006/math">
                    <m:r>
                      <a:rPr lang="en-US" altLang="zh-CN" sz="2400" i="1" dirty="0" smtClean="0">
                        <a:latin typeface="Cambria Math" panose="02040503050406030204" pitchFamily="18" charset="0"/>
                      </a:rPr>
                      <m:t>3</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人，这样第 </a:t>
                </a:r>
                <a14:m>
                  <m:oMath xmlns:m="http://schemas.openxmlformats.org/officeDocument/2006/math">
                    <m:r>
                      <a:rPr lang="en-US" altLang="zh-CN" sz="2400" i="1" dirty="0" smtClean="0">
                        <a:latin typeface="Cambria Math" panose="02040503050406030204" pitchFamily="18" charset="0"/>
                      </a:rPr>
                      <m:t>2,3</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人分别分到 </a:t>
                </a:r>
                <a14:m>
                  <m:oMath xmlns:m="http://schemas.openxmlformats.org/officeDocument/2006/math">
                    <m:r>
                      <a:rPr lang="en-US" altLang="zh-CN" sz="2400" i="1" dirty="0" smtClean="0">
                        <a:latin typeface="Cambria Math" panose="02040503050406030204" pitchFamily="18" charset="0"/>
                      </a:rPr>
                      <m:t>0,1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枚金币。</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1007</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分配宝藏</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287907A6-E5EB-DF25-07A3-E3C4AF511C79}"/>
                  </a:ext>
                </a:extLst>
              </p:cNvPr>
              <p:cNvSpPr>
                <a:spLocks noGrp="1"/>
              </p:cNvSpPr>
              <p:nvPr>
                <p:ph idx="1"/>
              </p:nvPr>
            </p:nvSpPr>
            <p:spPr/>
            <p:txBody>
              <a:bodyPr/>
              <a:lstStyle/>
              <a:p>
                <a14:m>
                  <m:oMath xmlns:m="http://schemas.openxmlformats.org/officeDocument/2006/math">
                    <m:r>
                      <a:rPr lang="en-US" altLang="zh-CN" sz="2400" i="1" dirty="0" smtClean="0">
                        <a:latin typeface="Cambria Math" panose="02040503050406030204" pitchFamily="18" charset="0"/>
                      </a:rPr>
                      <m:t>4</m:t>
                    </m:r>
                  </m:oMath>
                </a14:m>
                <a:r>
                  <a:rPr lang="zh-CN" altLang="en-US" sz="2400" dirty="0">
                    <a:latin typeface="方正姚体" panose="02010601030101010101" pitchFamily="2" charset="-122"/>
                    <a:ea typeface="方正姚体" panose="02010601030101010101" pitchFamily="2" charset="-122"/>
                  </a:rPr>
                  <a:t> 人时，第 </a:t>
                </a:r>
                <a14:m>
                  <m:oMath xmlns:m="http://schemas.openxmlformats.org/officeDocument/2006/math">
                    <m:r>
                      <a:rPr lang="en-US" altLang="zh-CN" sz="2400" i="1" dirty="0" smtClean="0">
                        <a:latin typeface="Cambria Math" panose="02040503050406030204" pitchFamily="18" charset="0"/>
                      </a:rPr>
                      <m:t>2</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人一定不通过第 </a:t>
                </a:r>
                <a14:m>
                  <m:oMath xmlns:m="http://schemas.openxmlformats.org/officeDocument/2006/math">
                    <m:r>
                      <a:rPr lang="en-US" altLang="zh-CN" sz="2400" i="1" dirty="0" smtClean="0">
                        <a:latin typeface="Cambria Math" panose="02040503050406030204" pitchFamily="18" charset="0"/>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人的决议，第 </a:t>
                </a:r>
                <a14:m>
                  <m:oMath xmlns:m="http://schemas.openxmlformats.org/officeDocument/2006/math">
                    <m:r>
                      <a:rPr lang="en-US" altLang="zh-CN" sz="2400" i="1" dirty="0" smtClean="0">
                        <a:latin typeface="Cambria Math" panose="02040503050406030204" pitchFamily="18" charset="0"/>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人需要拉拢第 </a:t>
                </a:r>
                <a14:m>
                  <m:oMath xmlns:m="http://schemas.openxmlformats.org/officeDocument/2006/math">
                    <m:r>
                      <a:rPr lang="en-US" altLang="zh-CN" sz="2400" i="1" dirty="0" smtClean="0">
                        <a:latin typeface="Cambria Math" panose="02040503050406030204" pitchFamily="18" charset="0"/>
                      </a:rPr>
                      <m:t>3</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或 </a:t>
                </a:r>
                <a14:m>
                  <m:oMath xmlns:m="http://schemas.openxmlformats.org/officeDocument/2006/math">
                    <m:r>
                      <a:rPr lang="en-US" altLang="zh-CN" sz="2400" i="1" dirty="0" smtClean="0">
                        <a:latin typeface="Cambria Math" panose="02040503050406030204" pitchFamily="18" charset="0"/>
                      </a:rPr>
                      <m:t>4</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人。观察 </a:t>
                </a:r>
                <a14:m>
                  <m:oMath xmlns:m="http://schemas.openxmlformats.org/officeDocument/2006/math">
                    <m:r>
                      <a:rPr lang="en-US" altLang="zh-CN" sz="2400" i="1" dirty="0" smtClean="0">
                        <a:latin typeface="Cambria Math" panose="02040503050406030204" pitchFamily="18" charset="0"/>
                      </a:rPr>
                      <m:t>2</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人情况，拉拢第 </a:t>
                </a:r>
                <a14:m>
                  <m:oMath xmlns:m="http://schemas.openxmlformats.org/officeDocument/2006/math">
                    <m:r>
                      <a:rPr lang="en-US" altLang="zh-CN" sz="2400" i="1" dirty="0" smtClean="0">
                        <a:latin typeface="Cambria Math" panose="02040503050406030204" pitchFamily="18" charset="0"/>
                      </a:rPr>
                      <m:t>3,4</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人的成本分别是 </a:t>
                </a:r>
                <a14:m>
                  <m:oMath xmlns:m="http://schemas.openxmlformats.org/officeDocument/2006/math">
                    <m:r>
                      <a:rPr lang="en-US" altLang="zh-CN" sz="2400" i="1" dirty="0" smtClean="0">
                        <a:latin typeface="Cambria Math" panose="02040503050406030204" pitchFamily="18" charset="0"/>
                      </a:rPr>
                      <m:t>1,2</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枚金币，所以拉拢第 </a:t>
                </a:r>
                <a14:m>
                  <m:oMath xmlns:m="http://schemas.openxmlformats.org/officeDocument/2006/math">
                    <m:r>
                      <a:rPr lang="en-US" altLang="zh-CN" sz="2400" i="1" dirty="0" smtClean="0">
                        <a:latin typeface="Cambria Math" panose="02040503050406030204" pitchFamily="18" charset="0"/>
                      </a:rPr>
                      <m:t>3</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人。这样第 </a:t>
                </a:r>
                <a14:m>
                  <m:oMath xmlns:m="http://schemas.openxmlformats.org/officeDocument/2006/math">
                    <m:r>
                      <a:rPr lang="en-US" altLang="zh-CN" sz="2400" i="1" dirty="0" smtClean="0">
                        <a:latin typeface="Cambria Math" panose="02040503050406030204" pitchFamily="18" charset="0"/>
                      </a:rPr>
                      <m:t>2,3,4</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人分别分到 </a:t>
                </a:r>
                <a14:m>
                  <m:oMath xmlns:m="http://schemas.openxmlformats.org/officeDocument/2006/math">
                    <m:r>
                      <a:rPr lang="en-US" altLang="zh-CN" sz="2400" i="1" dirty="0" smtClean="0">
                        <a:latin typeface="Cambria Math" panose="02040503050406030204" pitchFamily="18" charset="0"/>
                      </a:rPr>
                      <m:t>0,1,0</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枚金币。</a:t>
                </a:r>
              </a:p>
              <a:p>
                <a14:m>
                  <m:oMath xmlns:m="http://schemas.openxmlformats.org/officeDocument/2006/math">
                    <m:r>
                      <a:rPr lang="en-US" altLang="zh-CN" sz="2400" i="1" dirty="0" smtClean="0">
                        <a:latin typeface="Cambria Math" panose="02040503050406030204" pitchFamily="18" charset="0"/>
                      </a:rPr>
                      <m:t>5</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人时，第 </a:t>
                </a:r>
                <a14:m>
                  <m:oMath xmlns:m="http://schemas.openxmlformats.org/officeDocument/2006/math">
                    <m:r>
                      <a:rPr lang="en-US" altLang="zh-CN" sz="2400" i="1" dirty="0" smtClean="0">
                        <a:latin typeface="Cambria Math" panose="02040503050406030204" pitchFamily="18" charset="0"/>
                      </a:rPr>
                      <m:t>2</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人一定不通过第 </a:t>
                </a:r>
                <a14:m>
                  <m:oMath xmlns:m="http://schemas.openxmlformats.org/officeDocument/2006/math">
                    <m:r>
                      <a:rPr lang="en-US" altLang="zh-CN" sz="2400" i="1" dirty="0" smtClean="0">
                        <a:latin typeface="Cambria Math" panose="02040503050406030204" pitchFamily="18" charset="0"/>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人的决议，第 </a:t>
                </a:r>
                <a14:m>
                  <m:oMath xmlns:m="http://schemas.openxmlformats.org/officeDocument/2006/math">
                    <m:r>
                      <a:rPr lang="en-US" altLang="zh-CN" sz="2400" i="1" dirty="0" smtClean="0">
                        <a:latin typeface="Cambria Math" panose="02040503050406030204" pitchFamily="18" charset="0"/>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人需要拉拢第 </a:t>
                </a:r>
                <a14:m>
                  <m:oMath xmlns:m="http://schemas.openxmlformats.org/officeDocument/2006/math">
                    <m:r>
                      <a:rPr lang="en-US" altLang="zh-CN" sz="2400" i="1" dirty="0" smtClean="0">
                        <a:latin typeface="Cambria Math" panose="02040503050406030204" pitchFamily="18" charset="0"/>
                      </a:rPr>
                      <m:t>3,4,5</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中的 </a:t>
                </a:r>
                <a14:m>
                  <m:oMath xmlns:m="http://schemas.openxmlformats.org/officeDocument/2006/math">
                    <m:r>
                      <a:rPr lang="en-US" altLang="zh-CN" sz="2400" i="1" dirty="0" smtClean="0">
                        <a:latin typeface="Cambria Math" panose="02040503050406030204" pitchFamily="18" charset="0"/>
                      </a:rPr>
                      <m:t>2</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个人。观察 </a:t>
                </a:r>
                <a14:m>
                  <m:oMath xmlns:m="http://schemas.openxmlformats.org/officeDocument/2006/math">
                    <m:r>
                      <a:rPr lang="en-US" altLang="zh-CN" sz="2400" i="1" dirty="0" smtClean="0">
                        <a:latin typeface="Cambria Math" panose="02040503050406030204" pitchFamily="18" charset="0"/>
                      </a:rPr>
                      <m:t>3</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人情况，拉拢第 </a:t>
                </a:r>
                <a14:m>
                  <m:oMath xmlns:m="http://schemas.openxmlformats.org/officeDocument/2006/math">
                    <m:r>
                      <a:rPr lang="en-US" altLang="zh-CN" sz="2400" i="1" dirty="0" smtClean="0">
                        <a:latin typeface="Cambria Math" panose="02040503050406030204" pitchFamily="18" charset="0"/>
                      </a:rPr>
                      <m:t>3</m:t>
                    </m:r>
                    <m:r>
                      <a:rPr lang="en-US" altLang="zh-CN" sz="2400" i="1" dirty="0" smtClean="0">
                        <a:latin typeface="Cambria Math" panose="02040503050406030204" pitchFamily="18" charset="0"/>
                      </a:rPr>
                      <m:t>,4,5</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人的成本分别是 </a:t>
                </a:r>
                <a14:m>
                  <m:oMath xmlns:m="http://schemas.openxmlformats.org/officeDocument/2006/math">
                    <m:r>
                      <a:rPr lang="en-US" altLang="zh-CN" sz="2400" i="1" dirty="0" smtClean="0">
                        <a:latin typeface="Cambria Math" panose="02040503050406030204" pitchFamily="18" charset="0"/>
                      </a:rPr>
                      <m:t>1,2,1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枚金币，所以拉拢第 </a:t>
                </a:r>
                <a14:m>
                  <m:oMath xmlns:m="http://schemas.openxmlformats.org/officeDocument/2006/math">
                    <m:r>
                      <a:rPr lang="en-US" altLang="zh-CN" sz="2400" i="1" dirty="0" smtClean="0">
                        <a:latin typeface="Cambria Math" panose="02040503050406030204" pitchFamily="18" charset="0"/>
                      </a:rPr>
                      <m:t>3,5</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人。这样第 </a:t>
                </a:r>
                <a14:m>
                  <m:oMath xmlns:m="http://schemas.openxmlformats.org/officeDocument/2006/math">
                    <m:r>
                      <a:rPr lang="en-US" altLang="zh-CN" sz="2400" i="1" dirty="0" smtClean="0">
                        <a:latin typeface="Cambria Math" panose="02040503050406030204" pitchFamily="18" charset="0"/>
                      </a:rPr>
                      <m:t>2,3,4,5</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人分别分到 </a:t>
                </a:r>
                <a14:m>
                  <m:oMath xmlns:m="http://schemas.openxmlformats.org/officeDocument/2006/math">
                    <m:r>
                      <a:rPr lang="en-US" altLang="zh-CN" sz="2400" i="1" dirty="0" smtClean="0">
                        <a:latin typeface="Cambria Math" panose="02040503050406030204" pitchFamily="18" charset="0"/>
                      </a:rPr>
                      <m:t>0,1,0,1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枚金币。</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r="-5098"/>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1007</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分配宝藏</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495A56D5-72EC-D789-BA35-449CACB224D0}"/>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按照这样的逻辑进行归纳，不难发现最终的金币分配即 </a:t>
                </a:r>
                <a14:m>
                  <m:oMath xmlns:m="http://schemas.openxmlformats.org/officeDocument/2006/math">
                    <m:r>
                      <a:rPr lang="en-US" altLang="zh-CN" sz="2400" i="1" dirty="0" smtClean="0">
                        <a:latin typeface="Cambria Math" panose="02040503050406030204" pitchFamily="18" charset="0"/>
                      </a:rPr>
                      <m:t>0,1,0,1,⋯</m:t>
                    </m:r>
                  </m:oMath>
                </a14:m>
                <a:r>
                  <a:rPr lang="zh-CN" altLang="en-US" sz="2400" dirty="0">
                    <a:latin typeface="方正姚体" panose="02010601030101010101" pitchFamily="2" charset="-122"/>
                    <a:ea typeface="方正姚体" panose="02010601030101010101" pitchFamily="2" charset="-122"/>
                  </a:rPr>
                  <a:t>，那么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𝑟</m:t>
                        </m:r>
                      </m:e>
                      <m:sub>
                        <m:r>
                          <a:rPr lang="en-US" altLang="zh-CN" sz="2400" i="1" dirty="0" smtClean="0">
                            <a:latin typeface="Cambria Math" panose="02040503050406030204" pitchFamily="18" charset="0"/>
                          </a:rPr>
                          <m:t>𝑖</m:t>
                        </m:r>
                      </m:sub>
                    </m:sSub>
                    <m:r>
                      <a:rPr lang="en-US" altLang="zh-CN" sz="2400" i="1" dirty="0" smtClean="0">
                        <a:latin typeface="Cambria Math" panose="02040503050406030204" pitchFamily="18" charset="0"/>
                      </a:rPr>
                      <m:t>=[2|</m:t>
                    </m:r>
                    <m:r>
                      <a:rPr lang="en-US" altLang="zh-CN" sz="2400" i="1" dirty="0" smtClean="0">
                        <a:latin typeface="Cambria Math" panose="02040503050406030204" pitchFamily="18" charset="0"/>
                      </a:rPr>
                      <m:t>𝑖</m:t>
                    </m:r>
                    <m:r>
                      <a:rPr lang="en-US" altLang="zh-CN" sz="2400" i="1" dirty="0" smtClean="0">
                        <a:latin typeface="Cambria Math" panose="02040503050406030204" pitchFamily="18" charset="0"/>
                      </a:rPr>
                      <m:t>]</m:t>
                    </m:r>
                  </m:oMath>
                </a14:m>
                <a:r>
                  <a:rPr lang="zh-CN" altLang="en-US" sz="2400" dirty="0">
                    <a:latin typeface="方正姚体" panose="02010601030101010101" pitchFamily="2" charset="-122"/>
                    <a:ea typeface="方正姚体" panose="02010601030101010101" pitchFamily="2" charset="-122"/>
                  </a:rPr>
                  <a:t>，答案即：</a:t>
                </a:r>
                <a:endParaRPr lang="en-US" altLang="zh-CN" sz="2400" dirty="0">
                  <a:latin typeface="方正姚体" panose="02010601030101010101" pitchFamily="2" charset="-122"/>
                  <a:ea typeface="方正姚体" panose="02010601030101010101" pitchFamily="2" charset="-122"/>
                </a:endParaRPr>
              </a:p>
              <a:p>
                <a:pPr marL="0" indent="0">
                  <a:buNone/>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𝑅</m:t>
                      </m:r>
                      <m:r>
                        <a:rPr lang="en-US" altLang="zh-CN" sz="2400" b="0" i="1" dirty="0" smtClean="0">
                          <a:latin typeface="Cambria Math" panose="02040503050406030204" pitchFamily="18" charset="0"/>
                        </a:rPr>
                        <m:t>=</m:t>
                      </m:r>
                      <m:nary>
                        <m:naryPr>
                          <m:chr m:val="∑"/>
                          <m:ctrlPr>
                            <a:rPr lang="pt-BR" altLang="zh-CN" sz="2400" i="1" dirty="0" smtClean="0">
                              <a:latin typeface="Cambria Math" panose="02040503050406030204" pitchFamily="18" charset="0"/>
                            </a:rPr>
                          </m:ctrlPr>
                        </m:naryPr>
                        <m:sub>
                          <m:r>
                            <m:rPr>
                              <m:brk m:alnAt="23"/>
                            </m:rPr>
                            <a:rPr lang="en-US" altLang="zh-CN" sz="2400" b="0" i="1" dirty="0" smtClean="0">
                              <a:latin typeface="Cambria Math" panose="02040503050406030204" pitchFamily="18" charset="0"/>
                            </a:rPr>
                            <m:t>𝑖</m:t>
                          </m:r>
                          <m:r>
                            <a:rPr lang="pt-BR" altLang="zh-CN" sz="2400" i="1" dirty="0" smtClean="0">
                              <a:latin typeface="Cambria Math" panose="02040503050406030204" pitchFamily="18" charset="0"/>
                            </a:rPr>
                            <m:t>=</m:t>
                          </m:r>
                          <m:r>
                            <a:rPr lang="en-US" altLang="zh-CN" sz="2400" b="0" i="1" dirty="0" smtClean="0">
                              <a:latin typeface="Cambria Math" panose="02040503050406030204" pitchFamily="18" charset="0"/>
                            </a:rPr>
                            <m:t>1</m:t>
                          </m:r>
                        </m:sub>
                        <m:sup>
                          <m:d>
                            <m:dPr>
                              <m:begChr m:val="⌊"/>
                              <m:endChr m:val="⌋"/>
                              <m:ctrlPr>
                                <a:rPr lang="pt-BR" altLang="zh-CN" sz="2400" i="1" dirty="0" smtClean="0">
                                  <a:latin typeface="Cambria Math" panose="02040503050406030204" pitchFamily="18" charset="0"/>
                                </a:rPr>
                              </m:ctrlPr>
                            </m:dPr>
                            <m:e>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𝑛</m:t>
                                  </m:r>
                                </m:num>
                                <m:den>
                                  <m:r>
                                    <a:rPr lang="en-US" altLang="zh-CN" sz="2400" b="0" i="1" dirty="0" smtClean="0">
                                      <a:latin typeface="Cambria Math" panose="02040503050406030204" pitchFamily="18" charset="0"/>
                                    </a:rPr>
                                    <m:t>2</m:t>
                                  </m:r>
                                </m:den>
                              </m:f>
                            </m:e>
                          </m:d>
                        </m:sup>
                        <m:e>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𝑖</m:t>
                          </m:r>
                        </m:e>
                      </m:nary>
                      <m:r>
                        <a:rPr lang="en-US" altLang="zh-CN" sz="2400" b="0" i="1" dirty="0" smtClean="0">
                          <a:latin typeface="Cambria Math" panose="02040503050406030204" pitchFamily="18" charset="0"/>
                        </a:rPr>
                        <m:t>=</m:t>
                      </m:r>
                      <m:d>
                        <m:dPr>
                          <m:begChr m:val="⌊"/>
                          <m:endChr m:val="⌋"/>
                          <m:ctrlPr>
                            <a:rPr lang="pt-BR" altLang="zh-CN" sz="2400" i="1" dirty="0">
                              <a:latin typeface="Cambria Math" panose="02040503050406030204" pitchFamily="18" charset="0"/>
                            </a:rPr>
                          </m:ctrlPr>
                        </m:dPr>
                        <m:e>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𝑛</m:t>
                              </m:r>
                            </m:num>
                            <m:den>
                              <m:r>
                                <a:rPr lang="en-US" altLang="zh-CN" sz="2400" i="1" dirty="0">
                                  <a:latin typeface="Cambria Math" panose="02040503050406030204" pitchFamily="18" charset="0"/>
                                </a:rPr>
                                <m:t>2</m:t>
                              </m:r>
                            </m:den>
                          </m:f>
                        </m:e>
                      </m:d>
                      <m:d>
                        <m:dPr>
                          <m:ctrlPr>
                            <a:rPr lang="en-US" altLang="zh-CN" sz="2400" i="1" dirty="0" smtClean="0">
                              <a:latin typeface="Cambria Math" panose="02040503050406030204" pitchFamily="18" charset="0"/>
                            </a:rPr>
                          </m:ctrlPr>
                        </m:dPr>
                        <m:e>
                          <m:d>
                            <m:dPr>
                              <m:begChr m:val="⌊"/>
                              <m:endChr m:val="⌋"/>
                              <m:ctrlPr>
                                <a:rPr lang="pt-BR" altLang="zh-CN" sz="2400" i="1" dirty="0">
                                  <a:latin typeface="Cambria Math" panose="02040503050406030204" pitchFamily="18" charset="0"/>
                                </a:rPr>
                              </m:ctrlPr>
                            </m:dPr>
                            <m:e>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𝑛</m:t>
                                  </m:r>
                                </m:num>
                                <m:den>
                                  <m:r>
                                    <a:rPr lang="en-US" altLang="zh-CN" sz="2400" i="1" dirty="0">
                                      <a:latin typeface="Cambria Math" panose="02040503050406030204" pitchFamily="18" charset="0"/>
                                    </a:rPr>
                                    <m:t>2</m:t>
                                  </m:r>
                                </m:den>
                              </m:f>
                            </m:e>
                          </m:d>
                          <m:r>
                            <a:rPr lang="en-US" altLang="zh-CN" sz="2400" b="0" i="1" dirty="0" smtClean="0">
                              <a:latin typeface="Cambria Math" panose="02040503050406030204" pitchFamily="18" charset="0"/>
                            </a:rPr>
                            <m:t>+1</m:t>
                          </m:r>
                        </m:e>
                      </m:d>
                    </m:oMath>
                  </m:oMathPara>
                </a14:m>
                <a:endParaRPr lang="en-US" altLang="zh-CN" sz="2400" dirty="0"/>
              </a:p>
              <a:p>
                <a:r>
                  <a:rPr lang="zh-CN" altLang="en-US" sz="2400" dirty="0">
                    <a:latin typeface="方正姚体" panose="02010601030101010101" pitchFamily="2" charset="-122"/>
                    <a:ea typeface="方正姚体" panose="02010601030101010101" pitchFamily="2" charset="-122"/>
                  </a:rPr>
                  <a:t>时间复杂度</a:t>
                </a:r>
                <a14:m>
                  <m:oMath xmlns:m="http://schemas.openxmlformats.org/officeDocument/2006/math">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𝑂</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𝑇</m:t>
                    </m:r>
                    <m:r>
                      <a:rPr lang="en-US" altLang="zh-CN" sz="2400" i="1" dirty="0" smtClean="0">
                        <a:latin typeface="Cambria Math" panose="02040503050406030204" pitchFamily="18" charset="0"/>
                      </a:rPr>
                      <m:t>) </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18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1005</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航线</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题目大意：给一个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𝑚</m:t>
                    </m:r>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的网格，通过格子和在格子上转向都有依赖于格子的非负代价，要求从向左走进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(1,1) </m:t>
                    </m:r>
                  </m:oMath>
                </a14:m>
                <a:r>
                  <a:rPr lang="zh-CN" altLang="en-US" sz="2400" dirty="0">
                    <a:latin typeface="方正姚体" panose="02010601030101010101" pitchFamily="2" charset="-122"/>
                    <a:ea typeface="方正姚体" panose="02010601030101010101" pitchFamily="2" charset="-122"/>
                  </a:rPr>
                  <a:t>到向下走出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𝑛</m:t>
                    </m:r>
                    <m:r>
                      <a:rPr lang="en-US" altLang="zh-CN" sz="2400" i="1" dirty="0" err="1"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的最小代价。</a:t>
                </a: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𝑇</m:t>
                    </m:r>
                    <m:r>
                      <a:rPr lang="en-US" altLang="zh-CN" sz="2400" i="1" dirty="0" smtClean="0">
                        <a:latin typeface="Cambria Math" panose="02040503050406030204" pitchFamily="18" charset="0"/>
                        <a:ea typeface="方正姚体" panose="02010601030101010101" pitchFamily="2" charset="-122"/>
                      </a:rPr>
                      <m:t>≤20,</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𝑚</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5</m:t>
                        </m:r>
                      </m:sup>
                    </m:sSup>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𝑚</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6</m:t>
                        </m:r>
                      </m:sup>
                    </m:sSup>
                  </m:oMath>
                </a14:m>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定位：签或铜</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1005</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航线</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25A782E9-D904-5B9E-A091-47B749DE4B59}"/>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比较模板的拆点最短路，可以将一个格子拆为四个点，每个点代表一个面向方向，直接跑最短路即可。</a:t>
                </a:r>
              </a:p>
              <a:p>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b="0" i="1" dirty="0" smtClean="0">
                        <a:latin typeface="Cambria Math" panose="02040503050406030204" pitchFamily="18" charset="0"/>
                        <a:ea typeface="方正姚体" panose="02010601030101010101" pitchFamily="2" charset="-122"/>
                      </a:rPr>
                      <m:t>(∑</m:t>
                    </m:r>
                    <m:r>
                      <a:rPr lang="en-US" altLang="zh-CN" sz="2400" b="0" i="1" dirty="0" smtClean="0">
                        <a:latin typeface="Cambria Math" panose="02040503050406030204" pitchFamily="18" charset="0"/>
                        <a:ea typeface="方正姚体" panose="02010601030101010101" pitchFamily="2" charset="-122"/>
                      </a:rPr>
                      <m:t>𝑛𝑚</m:t>
                    </m:r>
                    <m:func>
                      <m:funcPr>
                        <m:ctrlPr>
                          <a:rPr lang="en-US" altLang="zh-CN" sz="2400" b="0" i="1" dirty="0" smtClean="0">
                            <a:latin typeface="Cambria Math" panose="02040503050406030204" pitchFamily="18" charset="0"/>
                            <a:ea typeface="方正姚体" panose="02010601030101010101" pitchFamily="2" charset="-122"/>
                          </a:rPr>
                        </m:ctrlPr>
                      </m:funcPr>
                      <m:fName>
                        <m:r>
                          <m:rPr>
                            <m:sty m:val="p"/>
                          </m:rPr>
                          <a:rPr lang="en-US" altLang="zh-CN" sz="2400" b="0" i="0" dirty="0" smtClean="0">
                            <a:latin typeface="Cambria Math" panose="02040503050406030204" pitchFamily="18" charset="0"/>
                            <a:ea typeface="方正姚体" panose="02010601030101010101" pitchFamily="2" charset="-122"/>
                          </a:rPr>
                          <m:t>log</m:t>
                        </m:r>
                      </m:fName>
                      <m:e>
                        <m:r>
                          <a:rPr lang="en-US" altLang="zh-CN" sz="2400" b="0" i="1" dirty="0" smtClean="0">
                            <a:latin typeface="Cambria Math" panose="02040503050406030204" pitchFamily="18" charset="0"/>
                            <a:ea typeface="方正姚体" panose="02010601030101010101" pitchFamily="2" charset="-122"/>
                          </a:rPr>
                          <m:t>𝑛𝑚</m:t>
                        </m:r>
                      </m:e>
                    </m:func>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，没有特意卡 </a:t>
                </a:r>
                <a:r>
                  <a:rPr lang="en-US" altLang="zh-CN" sz="2400" dirty="0">
                    <a:latin typeface="方正姚体" panose="02010601030101010101" pitchFamily="2" charset="-122"/>
                    <a:ea typeface="方正姚体" panose="02010601030101010101" pitchFamily="2" charset="-122"/>
                  </a:rPr>
                  <a:t>SPFA</a:t>
                </a:r>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185" r="-2118"/>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1002</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船长</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3A67109E-63D1-DF76-181C-2AF37383E67A}"/>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题目大意：</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个人淘汰赛，钦定特定某个人是赢家，除此之外其他人获胜率均五五开，求赢家不碰上另外特定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𝑘</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个人的概率。</a:t>
                </a: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𝑇</m:t>
                    </m:r>
                    <m:r>
                      <a:rPr lang="en-US" altLang="zh-CN" sz="2400" i="1" dirty="0" smtClean="0">
                        <a:latin typeface="Cambria Math" panose="02040503050406030204" pitchFamily="18" charset="0"/>
                        <a:ea typeface="方正姚体" panose="02010601030101010101" pitchFamily="2" charset="-122"/>
                      </a:rPr>
                      <m:t>≤20,</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9</m:t>
                        </m:r>
                      </m:sup>
                    </m:sSup>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𝑘</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5</m:t>
                        </m:r>
                      </m:sup>
                    </m:sSup>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𝑘</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6</m:t>
                        </m:r>
                      </m:sup>
                    </m:sSup>
                  </m:oMath>
                </a14:m>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定位：铜</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1002</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船长</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EDF565CD-A619-F651-4141-94EABAD52D7F}"/>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这样一个比赛淘汰的过程实际上可以建成树，树上的叶子代表水手，非叶节点代表一次淘汰赛，节点的儿子代表这次淘汰赛的两名选手。为了方便，如果在一轮淘汰赛中有人直接晋升，我们也可以多创建一个仅有单个儿子的节点代表这个直接晋升的人进行的淘汰赛。</a:t>
                </a:r>
              </a:p>
              <a:p>
                <a:r>
                  <a:rPr lang="zh-CN" altLang="en-US" sz="2400" dirty="0">
                    <a:latin typeface="方正姚体" panose="02010601030101010101" pitchFamily="2" charset="-122"/>
                    <a:ea typeface="方正姚体" panose="02010601030101010101" pitchFamily="2" charset="-122"/>
                  </a:rPr>
                  <a:t>在这样的树结构上 </a:t>
                </a:r>
                <a:r>
                  <a:rPr lang="en-US" altLang="zh-CN" sz="2400" dirty="0">
                    <a:latin typeface="方正姚体" panose="02010601030101010101" pitchFamily="2" charset="-122"/>
                    <a:ea typeface="方正姚体" panose="02010601030101010101" pitchFamily="2" charset="-122"/>
                  </a:rPr>
                  <a:t>DP</a:t>
                </a:r>
                <a:r>
                  <a:rPr lang="zh-CN" altLang="en-US" sz="2400" dirty="0">
                    <a:latin typeface="方正姚体" panose="02010601030101010101" pitchFamily="2" charset="-122"/>
                    <a:ea typeface="方正姚体" panose="02010601030101010101" pitchFamily="2" charset="-122"/>
                  </a:rPr>
                  <a:t>，设</a:t>
                </a:r>
                <a14:m>
                  <m:oMath xmlns:m="http://schemas.openxmlformats.org/officeDocument/2006/math">
                    <m:r>
                      <a:rPr lang="zh-CN" altLang="en-US" sz="2400" i="1" dirty="0" smtClean="0">
                        <a:latin typeface="Cambria Math" panose="02040503050406030204" pitchFamily="18" charset="0"/>
                        <a:ea typeface="方正姚体" panose="02010601030101010101" pitchFamily="2" charset="-122"/>
                      </a:rPr>
                      <m:t> </m:t>
                    </m:r>
                    <m:sSub>
                      <m:sSubPr>
                        <m:ctrlPr>
                          <a:rPr lang="en-US" altLang="zh-CN" sz="2400" i="1" dirty="0" err="1" smtClean="0">
                            <a:latin typeface="Cambria Math" panose="02040503050406030204" pitchFamily="18" charset="0"/>
                            <a:ea typeface="方正姚体" panose="02010601030101010101" pitchFamily="2" charset="-122"/>
                          </a:rPr>
                        </m:ctrlPr>
                      </m:sSubPr>
                      <m:e>
                        <m:r>
                          <a:rPr lang="en-US" altLang="zh-CN" sz="2400" i="1" dirty="0" err="1" smtClean="0">
                            <a:latin typeface="Cambria Math" panose="02040503050406030204" pitchFamily="18" charset="0"/>
                            <a:ea typeface="方正姚体" panose="02010601030101010101" pitchFamily="2" charset="-122"/>
                          </a:rPr>
                          <m:t>𝑓</m:t>
                        </m:r>
                      </m:e>
                      <m:sub>
                        <m:r>
                          <a:rPr lang="en-US" altLang="zh-CN" sz="2400" i="1" dirty="0" err="1" smtClean="0">
                            <a:latin typeface="Cambria Math" panose="02040503050406030204" pitchFamily="18" charset="0"/>
                            <a:ea typeface="方正姚体" panose="02010601030101010101" pitchFamily="2" charset="-122"/>
                          </a:rPr>
                          <m:t>𝑖</m:t>
                        </m:r>
                      </m:sub>
                    </m:sSub>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表示淘汰赛进行到节点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𝑖</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处剩下来的胜者是能对最终赢家造成威胁的人。这样的话假设 </a:t>
                </a:r>
                <a:r>
                  <a:rPr lang="en-US" altLang="zh-CN" sz="2400" dirty="0" err="1">
                    <a:latin typeface="方正姚体" panose="02010601030101010101" pitchFamily="2" charset="-122"/>
                    <a:ea typeface="方正姚体" panose="02010601030101010101" pitchFamily="2" charset="-122"/>
                  </a:rPr>
                  <a:t>i</a:t>
                </a:r>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的两个儿子是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𝑥</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𝑦</m:t>
                    </m:r>
                  </m:oMath>
                </a14:m>
                <a:r>
                  <a:rPr lang="zh-CN" altLang="en-US" sz="2400" dirty="0">
                    <a:latin typeface="方正姚体" panose="02010601030101010101" pitchFamily="2" charset="-122"/>
                    <a:ea typeface="方正姚体" panose="02010601030101010101" pitchFamily="2" charset="-122"/>
                  </a:rPr>
                  <a:t>，则转移方程为：</a:t>
                </a:r>
                <a:endParaRPr lang="en-US" altLang="zh-CN" sz="2400" dirty="0">
                  <a:latin typeface="方正姚体" panose="02010601030101010101" pitchFamily="2" charset="-122"/>
                  <a:ea typeface="方正姚体" panose="02010601030101010101" pitchFamily="2"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方正姚体" panose="02010601030101010101" pitchFamily="2" charset="-122"/>
                            </a:rPr>
                          </m:ctrlPr>
                        </m:sSubPr>
                        <m:e>
                          <m:r>
                            <a:rPr lang="en-US" altLang="zh-CN" sz="2400" i="1">
                              <a:latin typeface="Cambria Math" panose="02040503050406030204" pitchFamily="18" charset="0"/>
                              <a:ea typeface="方正姚体" panose="02010601030101010101" pitchFamily="2" charset="-122"/>
                            </a:rPr>
                            <m:t>𝑓</m:t>
                          </m:r>
                        </m:e>
                        <m:sub>
                          <m:r>
                            <a:rPr lang="en-US" altLang="zh-CN" sz="2400" b="0" i="1" smtClean="0">
                              <a:latin typeface="Cambria Math" panose="02040503050406030204" pitchFamily="18" charset="0"/>
                              <a:ea typeface="方正姚体" panose="02010601030101010101" pitchFamily="2" charset="-122"/>
                            </a:rPr>
                            <m:t>𝑖</m:t>
                          </m:r>
                        </m:sub>
                      </m:sSub>
                      <m:r>
                        <a:rPr lang="en-US" altLang="zh-CN" sz="2400" i="1">
                          <a:latin typeface="Cambria Math" panose="02040503050406030204" pitchFamily="18" charset="0"/>
                          <a:ea typeface="方正姚体" panose="02010601030101010101" pitchFamily="2" charset="-122"/>
                        </a:rPr>
                        <m:t>=</m:t>
                      </m:r>
                      <m:f>
                        <m:fPr>
                          <m:ctrlPr>
                            <a:rPr lang="en-US" altLang="zh-CN" sz="2400" i="1" smtClean="0">
                              <a:latin typeface="Cambria Math" panose="02040503050406030204" pitchFamily="18" charset="0"/>
                              <a:ea typeface="方正姚体" panose="02010601030101010101" pitchFamily="2" charset="-122"/>
                            </a:rPr>
                          </m:ctrlPr>
                        </m:fPr>
                        <m:num>
                          <m:sSub>
                            <m:sSubPr>
                              <m:ctrlPr>
                                <a:rPr lang="en-US" altLang="zh-CN" sz="2400" b="0" i="1" smtClean="0">
                                  <a:latin typeface="Cambria Math" panose="02040503050406030204" pitchFamily="18" charset="0"/>
                                  <a:ea typeface="方正姚体" panose="02010601030101010101" pitchFamily="2" charset="-122"/>
                                </a:rPr>
                              </m:ctrlPr>
                            </m:sSubPr>
                            <m:e>
                              <m:r>
                                <a:rPr lang="en-US" altLang="zh-CN" sz="2400" b="0" i="1" smtClean="0">
                                  <a:latin typeface="Cambria Math" panose="02040503050406030204" pitchFamily="18" charset="0"/>
                                  <a:ea typeface="方正姚体" panose="02010601030101010101" pitchFamily="2" charset="-122"/>
                                </a:rPr>
                                <m:t>𝑓</m:t>
                              </m:r>
                            </m:e>
                            <m:sub>
                              <m:r>
                                <a:rPr lang="en-US" altLang="zh-CN" sz="2400" b="0" i="1" smtClean="0">
                                  <a:latin typeface="Cambria Math" panose="02040503050406030204" pitchFamily="18" charset="0"/>
                                  <a:ea typeface="方正姚体" panose="02010601030101010101" pitchFamily="2" charset="-122"/>
                                </a:rPr>
                                <m:t>𝑥</m:t>
                              </m:r>
                            </m:sub>
                          </m:sSub>
                          <m:r>
                            <a:rPr lang="en-US" altLang="zh-CN" sz="2400" b="0" i="1" smtClean="0">
                              <a:latin typeface="Cambria Math" panose="02040503050406030204" pitchFamily="18" charset="0"/>
                              <a:ea typeface="方正姚体" panose="02010601030101010101" pitchFamily="2" charset="-122"/>
                            </a:rPr>
                            <m:t>+</m:t>
                          </m:r>
                          <m:sSub>
                            <m:sSubPr>
                              <m:ctrlPr>
                                <a:rPr lang="en-US" altLang="zh-CN" sz="2400" b="0" i="1" smtClean="0">
                                  <a:latin typeface="Cambria Math" panose="02040503050406030204" pitchFamily="18" charset="0"/>
                                  <a:ea typeface="方正姚体" panose="02010601030101010101" pitchFamily="2" charset="-122"/>
                                </a:rPr>
                              </m:ctrlPr>
                            </m:sSubPr>
                            <m:e>
                              <m:r>
                                <a:rPr lang="en-US" altLang="zh-CN" sz="2400" b="0" i="1" smtClean="0">
                                  <a:latin typeface="Cambria Math" panose="02040503050406030204" pitchFamily="18" charset="0"/>
                                  <a:ea typeface="方正姚体" panose="02010601030101010101" pitchFamily="2" charset="-122"/>
                                </a:rPr>
                                <m:t>𝑓</m:t>
                              </m:r>
                            </m:e>
                            <m:sub>
                              <m:r>
                                <a:rPr lang="en-US" altLang="zh-CN" sz="2400" b="0" i="1" smtClean="0">
                                  <a:latin typeface="Cambria Math" panose="02040503050406030204" pitchFamily="18" charset="0"/>
                                  <a:ea typeface="方正姚体" panose="02010601030101010101" pitchFamily="2" charset="-122"/>
                                </a:rPr>
                                <m:t>𝑦</m:t>
                              </m:r>
                            </m:sub>
                          </m:sSub>
                        </m:num>
                        <m:den>
                          <m:r>
                            <a:rPr lang="en-US" altLang="zh-CN" sz="2400" b="0" i="1" smtClean="0">
                              <a:latin typeface="Cambria Math" panose="02040503050406030204" pitchFamily="18" charset="0"/>
                              <a:ea typeface="方正姚体" panose="02010601030101010101" pitchFamily="2" charset="-122"/>
                            </a:rPr>
                            <m:t>2</m:t>
                          </m:r>
                        </m:den>
                      </m:f>
                    </m:oMath>
                  </m:oMathPara>
                </a14:m>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一个儿子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𝑥</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的情况则是直接 </a:t>
                </a:r>
                <a14:m>
                  <m:oMath xmlns:m="http://schemas.openxmlformats.org/officeDocument/2006/math">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𝑓</m:t>
                        </m:r>
                      </m:e>
                      <m:sub>
                        <m:r>
                          <a:rPr lang="en-US" altLang="zh-CN" sz="2400" i="1" dirty="0" smtClean="0">
                            <a:latin typeface="Cambria Math" panose="02040503050406030204" pitchFamily="18" charset="0"/>
                            <a:ea typeface="方正姚体" panose="02010601030101010101" pitchFamily="2" charset="-122"/>
                          </a:rPr>
                          <m:t>𝑖</m:t>
                        </m:r>
                      </m:sub>
                    </m:sSub>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err="1" smtClean="0">
                            <a:latin typeface="Cambria Math" panose="02040503050406030204" pitchFamily="18" charset="0"/>
                            <a:ea typeface="方正姚体" panose="02010601030101010101" pitchFamily="2" charset="-122"/>
                          </a:rPr>
                        </m:ctrlPr>
                      </m:sSubPr>
                      <m:e>
                        <m:r>
                          <a:rPr lang="en-US" altLang="zh-CN" sz="2400" i="1" dirty="0" err="1" smtClean="0">
                            <a:latin typeface="Cambria Math" panose="02040503050406030204" pitchFamily="18" charset="0"/>
                            <a:ea typeface="方正姚体" panose="02010601030101010101" pitchFamily="2" charset="-122"/>
                          </a:rPr>
                          <m:t>𝑓</m:t>
                        </m:r>
                      </m:e>
                      <m:sub>
                        <m:r>
                          <a:rPr lang="en-US" altLang="zh-CN" sz="2400" i="1" dirty="0" err="1" smtClean="0">
                            <a:latin typeface="Cambria Math" panose="02040503050406030204" pitchFamily="18" charset="0"/>
                            <a:ea typeface="方正姚体" panose="02010601030101010101" pitchFamily="2" charset="-122"/>
                          </a:rPr>
                          <m:t>𝑥</m:t>
                        </m:r>
                      </m:sub>
                    </m:sSub>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a:p>
                <a:pPr marL="0" indent="0">
                  <a:buNone/>
                </a:pP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185" b="-1466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1002</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船长</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7E6F2B8F-46E2-2841-71EE-43B6AA0B334D}"/>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而对于最终赢家，我们只需要模拟他的比赛过程（不断爬父亲），将它路径上的兄弟节点的胜者不会对它造成威胁的概率乘起来就是答案。如果这些兄弟节点为 </a:t>
                </a:r>
                <a14:m>
                  <m:oMath xmlns:m="http://schemas.openxmlformats.org/officeDocument/2006/math">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𝑥</m:t>
                        </m:r>
                      </m:e>
                      <m:sub>
                        <m:r>
                          <a:rPr lang="en-US" altLang="zh-CN" sz="2400" i="1" dirty="0" smtClean="0">
                            <a:latin typeface="Cambria Math" panose="02040503050406030204" pitchFamily="18" charset="0"/>
                            <a:ea typeface="方正姚体" panose="02010601030101010101" pitchFamily="2" charset="-122"/>
                          </a:rPr>
                          <m:t>1</m:t>
                        </m:r>
                      </m:sub>
                    </m:sSub>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𝑥</m:t>
                        </m:r>
                      </m:e>
                      <m:sub>
                        <m:r>
                          <a:rPr lang="en-US" altLang="zh-CN" sz="2400" i="1" dirty="0" smtClean="0">
                            <a:latin typeface="Cambria Math" panose="02040503050406030204" pitchFamily="18" charset="0"/>
                            <a:ea typeface="方正姚体" panose="02010601030101010101" pitchFamily="2" charset="-122"/>
                          </a:rPr>
                          <m:t>2</m:t>
                        </m:r>
                      </m:sub>
                    </m:sSub>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m:t>
                    </m:r>
                    <m:sSub>
                      <m:sSubPr>
                        <m:ctrlPr>
                          <a:rPr lang="en-US" altLang="zh-CN" sz="2400" i="1" dirty="0" err="1" smtClean="0">
                            <a:latin typeface="Cambria Math" panose="02040503050406030204" pitchFamily="18" charset="0"/>
                            <a:ea typeface="方正姚体" panose="02010601030101010101" pitchFamily="2" charset="-122"/>
                          </a:rPr>
                        </m:ctrlPr>
                      </m:sSubPr>
                      <m:e>
                        <m:r>
                          <a:rPr lang="en-US" altLang="zh-CN" sz="2400" i="1" dirty="0" err="1" smtClean="0">
                            <a:latin typeface="Cambria Math" panose="02040503050406030204" pitchFamily="18" charset="0"/>
                            <a:ea typeface="方正姚体" panose="02010601030101010101" pitchFamily="2" charset="-122"/>
                          </a:rPr>
                          <m:t>𝑥</m:t>
                        </m:r>
                      </m:e>
                      <m:sub>
                        <m:r>
                          <a:rPr lang="en-US" altLang="zh-CN" sz="2400" i="1" dirty="0" err="1" smtClean="0">
                            <a:latin typeface="Cambria Math" panose="02040503050406030204" pitchFamily="18" charset="0"/>
                            <a:ea typeface="方正姚体" panose="02010601030101010101" pitchFamily="2" charset="-122"/>
                          </a:rPr>
                          <m:t>𝑘</m:t>
                        </m:r>
                      </m:sub>
                    </m:sSub>
                  </m:oMath>
                </a14:m>
                <a:r>
                  <a:rPr lang="zh-CN" altLang="en-US" sz="2400" dirty="0">
                    <a:latin typeface="方正姚体" panose="02010601030101010101" pitchFamily="2" charset="-122"/>
                    <a:ea typeface="方正姚体" panose="02010601030101010101" pitchFamily="2" charset="-122"/>
                  </a:rPr>
                  <a:t>，则答案为：</a:t>
                </a:r>
                <a:endParaRPr lang="en-US" altLang="zh-CN" sz="2400" dirty="0">
                  <a:latin typeface="方正姚体" panose="02010601030101010101" pitchFamily="2" charset="-122"/>
                  <a:ea typeface="方正姚体" panose="02010601030101010101" pitchFamily="2" charset="-122"/>
                </a:endParaRPr>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sz="2400" i="1" smtClean="0">
                              <a:latin typeface="Cambria Math" panose="02040503050406030204" pitchFamily="18" charset="0"/>
                              <a:ea typeface="方正姚体" panose="02010601030101010101" pitchFamily="2" charset="-122"/>
                            </a:rPr>
                          </m:ctrlPr>
                        </m:naryPr>
                        <m:sub>
                          <m:r>
                            <m:rPr>
                              <m:brk m:alnAt="23"/>
                            </m:rPr>
                            <a:rPr lang="en-US" altLang="zh-CN" sz="2400" b="0" i="1" smtClean="0">
                              <a:latin typeface="Cambria Math" panose="02040503050406030204" pitchFamily="18" charset="0"/>
                              <a:ea typeface="方正姚体" panose="02010601030101010101" pitchFamily="2" charset="-122"/>
                            </a:rPr>
                            <m:t>𝑖</m:t>
                          </m:r>
                          <m:r>
                            <a:rPr lang="en-US" altLang="zh-CN" sz="2400" b="0" i="1" smtClean="0">
                              <a:latin typeface="Cambria Math" panose="02040503050406030204" pitchFamily="18" charset="0"/>
                              <a:ea typeface="方正姚体" panose="02010601030101010101" pitchFamily="2" charset="-122"/>
                            </a:rPr>
                            <m:t>=1</m:t>
                          </m:r>
                        </m:sub>
                        <m:sup>
                          <m:r>
                            <a:rPr lang="en-US" altLang="zh-CN" sz="2400" b="0" i="1" smtClean="0">
                              <a:latin typeface="Cambria Math" panose="02040503050406030204" pitchFamily="18" charset="0"/>
                              <a:ea typeface="方正姚体" panose="02010601030101010101" pitchFamily="2" charset="-122"/>
                            </a:rPr>
                            <m:t>𝑘</m:t>
                          </m:r>
                        </m:sup>
                        <m:e>
                          <m:r>
                            <a:rPr lang="en-US" altLang="zh-CN" sz="2400" b="0" i="1" smtClean="0">
                              <a:latin typeface="Cambria Math" panose="02040503050406030204" pitchFamily="18" charset="0"/>
                              <a:ea typeface="方正姚体" panose="02010601030101010101" pitchFamily="2" charset="-122"/>
                            </a:rPr>
                            <m:t>(1−</m:t>
                          </m:r>
                          <m:sSub>
                            <m:sSubPr>
                              <m:ctrlPr>
                                <a:rPr lang="en-US" altLang="zh-CN" sz="2400" b="0" i="1" smtClean="0">
                                  <a:latin typeface="Cambria Math" panose="02040503050406030204" pitchFamily="18" charset="0"/>
                                  <a:ea typeface="方正姚体" panose="02010601030101010101" pitchFamily="2" charset="-122"/>
                                </a:rPr>
                              </m:ctrlPr>
                            </m:sSubPr>
                            <m:e>
                              <m:r>
                                <a:rPr lang="en-US" altLang="zh-CN" sz="2400" b="0" i="1" smtClean="0">
                                  <a:latin typeface="Cambria Math" panose="02040503050406030204" pitchFamily="18" charset="0"/>
                                  <a:ea typeface="方正姚体" panose="02010601030101010101" pitchFamily="2" charset="-122"/>
                                </a:rPr>
                                <m:t>𝑓</m:t>
                              </m:r>
                            </m:e>
                            <m:sub>
                              <m:sSub>
                                <m:sSubPr>
                                  <m:ctrlPr>
                                    <a:rPr lang="en-US" altLang="zh-CN" sz="2400" b="0" i="1" smtClean="0">
                                      <a:latin typeface="Cambria Math" panose="02040503050406030204" pitchFamily="18" charset="0"/>
                                      <a:ea typeface="方正姚体" panose="02010601030101010101" pitchFamily="2" charset="-122"/>
                                    </a:rPr>
                                  </m:ctrlPr>
                                </m:sSubPr>
                                <m:e>
                                  <m:r>
                                    <a:rPr lang="en-US" altLang="zh-CN" sz="2400" b="0" i="1" smtClean="0">
                                      <a:latin typeface="Cambria Math" panose="02040503050406030204" pitchFamily="18" charset="0"/>
                                      <a:ea typeface="方正姚体" panose="02010601030101010101" pitchFamily="2" charset="-122"/>
                                    </a:rPr>
                                    <m:t>𝑥</m:t>
                                  </m:r>
                                </m:e>
                                <m:sub>
                                  <m:r>
                                    <a:rPr lang="en-US" altLang="zh-CN" sz="2400" b="0" i="1" smtClean="0">
                                      <a:latin typeface="Cambria Math" panose="02040503050406030204" pitchFamily="18" charset="0"/>
                                      <a:ea typeface="方正姚体" panose="02010601030101010101" pitchFamily="2" charset="-122"/>
                                    </a:rPr>
                                    <m:t>𝑖</m:t>
                                  </m:r>
                                </m:sub>
                              </m:sSub>
                            </m:sub>
                          </m:sSub>
                          <m:r>
                            <a:rPr lang="en-US" altLang="zh-CN" sz="2400" b="0" i="1" smtClean="0">
                              <a:latin typeface="Cambria Math" panose="02040503050406030204" pitchFamily="18" charset="0"/>
                              <a:ea typeface="方正姚体" panose="02010601030101010101" pitchFamily="2" charset="-122"/>
                            </a:rPr>
                            <m:t>)</m:t>
                          </m:r>
                        </m:e>
                      </m:nary>
                    </m:oMath>
                  </m:oMathPara>
                </a14:m>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18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1002</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船长</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40A7117E-3326-612A-0B8E-1CD8DFA55807}"/>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但这棵树的结构实际上会有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个节点，完整建树不可接受。注意到对最终赢家能够造成威胁的人较少，而整棵树的结构也是一棵树高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func>
                      <m:funcPr>
                        <m:ctrlPr>
                          <a:rPr lang="en-US" altLang="zh-CN" sz="2400" i="1" dirty="0" smtClean="0">
                            <a:latin typeface="Cambria Math" panose="02040503050406030204" pitchFamily="18" charset="0"/>
                            <a:ea typeface="方正姚体" panose="02010601030101010101" pitchFamily="2" charset="-122"/>
                          </a:rPr>
                        </m:ctrlPr>
                      </m:funcPr>
                      <m:fName>
                        <m:r>
                          <m:rPr>
                            <m:sty m:val="p"/>
                          </m:rPr>
                          <a:rPr lang="en-US" altLang="zh-CN" sz="2400" i="0" dirty="0" smtClean="0">
                            <a:latin typeface="Cambria Math" panose="02040503050406030204" pitchFamily="18" charset="0"/>
                            <a:ea typeface="方正姚体" panose="02010601030101010101" pitchFamily="2" charset="-122"/>
                          </a:rPr>
                          <m:t>log</m:t>
                        </m:r>
                      </m:fName>
                      <m:e>
                        <m:r>
                          <a:rPr lang="en-US" altLang="zh-CN" sz="2400" b="0" i="1" dirty="0" smtClean="0">
                            <a:latin typeface="Cambria Math" panose="02040503050406030204" pitchFamily="18" charset="0"/>
                            <a:ea typeface="方正姚体" panose="02010601030101010101" pitchFamily="2" charset="-122"/>
                          </a:rPr>
                          <m:t>𝑛</m:t>
                        </m:r>
                      </m:e>
                    </m:func>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 的树，实际上有效的节点只有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𝑘</m:t>
                    </m:r>
                    <m:func>
                      <m:funcPr>
                        <m:ctrlPr>
                          <a:rPr lang="en-US" altLang="zh-CN" sz="2400" i="1" dirty="0" smtClean="0">
                            <a:latin typeface="Cambria Math" panose="02040503050406030204" pitchFamily="18" charset="0"/>
                            <a:ea typeface="方正姚体" panose="02010601030101010101" pitchFamily="2" charset="-122"/>
                          </a:rPr>
                        </m:ctrlPr>
                      </m:funcPr>
                      <m:fName>
                        <m:r>
                          <m:rPr>
                            <m:sty m:val="p"/>
                          </m:rPr>
                          <a:rPr lang="en-US" altLang="zh-CN" sz="2400" i="0" dirty="0" smtClean="0">
                            <a:latin typeface="Cambria Math" panose="02040503050406030204" pitchFamily="18" charset="0"/>
                            <a:ea typeface="方正姚体" panose="02010601030101010101" pitchFamily="2" charset="-122"/>
                          </a:rPr>
                          <m:t>log</m:t>
                        </m:r>
                      </m:fName>
                      <m:e>
                        <m:r>
                          <a:rPr lang="en-US" altLang="zh-CN" sz="2400" b="0" i="1" dirty="0" smtClean="0">
                            <a:latin typeface="Cambria Math" panose="02040503050406030204" pitchFamily="18" charset="0"/>
                            <a:ea typeface="方正姚体" panose="02010601030101010101" pitchFamily="2" charset="-122"/>
                          </a:rPr>
                          <m:t>𝑛</m:t>
                        </m:r>
                      </m:e>
                    </m:func>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个，只对这些节点 </a:t>
                </a:r>
                <a:r>
                  <a:rPr lang="en-US" altLang="zh-CN" sz="2400" dirty="0">
                    <a:latin typeface="方正姚体" panose="02010601030101010101" pitchFamily="2" charset="-122"/>
                    <a:ea typeface="方正姚体" panose="02010601030101010101" pitchFamily="2" charset="-122"/>
                  </a:rPr>
                  <a:t>DP </a:t>
                </a:r>
                <a:r>
                  <a:rPr lang="zh-CN" altLang="en-US" sz="2400" dirty="0">
                    <a:latin typeface="方正姚体" panose="02010601030101010101" pitchFamily="2" charset="-122"/>
                    <a:ea typeface="方正姚体" panose="02010601030101010101" pitchFamily="2" charset="-122"/>
                  </a:rPr>
                  <a:t>即可。</a:t>
                </a:r>
              </a:p>
              <a:p>
                <a:r>
                  <a:rPr lang="zh-CN" altLang="en-US" sz="2400" dirty="0">
                    <a:latin typeface="方正姚体" panose="02010601030101010101" pitchFamily="2" charset="-122"/>
                    <a:ea typeface="方正姚体" panose="02010601030101010101" pitchFamily="2" charset="-122"/>
                  </a:rPr>
                  <a:t>具体实现时也可以不用真的建树，可以参考 </a:t>
                </a:r>
                <a:r>
                  <a:rPr lang="en-US" altLang="zh-CN" sz="2400" dirty="0">
                    <a:latin typeface="方正姚体" panose="02010601030101010101" pitchFamily="2" charset="-122"/>
                    <a:ea typeface="方正姚体" panose="02010601030101010101" pitchFamily="2" charset="-122"/>
                  </a:rPr>
                  <a:t>std </a:t>
                </a:r>
                <a:r>
                  <a:rPr lang="zh-CN" altLang="en-US" sz="2400" dirty="0">
                    <a:latin typeface="方正姚体" panose="02010601030101010101" pitchFamily="2" charset="-122"/>
                    <a:ea typeface="方正姚体" panose="02010601030101010101" pitchFamily="2" charset="-122"/>
                  </a:rPr>
                  <a:t>类似于直接模拟淘汰赛过程的写法。</a:t>
                </a:r>
              </a:p>
              <a:p>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 </m:t>
                    </m:r>
                    <m:r>
                      <a:rPr lang="en-US" altLang="zh-CN" sz="2400" i="1" dirty="0" smtClean="0">
                        <a:latin typeface="Cambria Math" panose="02040503050406030204" pitchFamily="18" charset="0"/>
                        <a:ea typeface="方正姚体" panose="02010601030101010101" pitchFamily="2" charset="-122"/>
                      </a:rPr>
                      <m:t>𝑘</m:t>
                    </m:r>
                    <m:func>
                      <m:funcPr>
                        <m:ctrlPr>
                          <a:rPr lang="en-US" altLang="zh-CN" sz="2400" i="1" dirty="0" smtClean="0">
                            <a:latin typeface="Cambria Math" panose="02040503050406030204" pitchFamily="18" charset="0"/>
                            <a:ea typeface="方正姚体" panose="02010601030101010101" pitchFamily="2" charset="-122"/>
                          </a:rPr>
                        </m:ctrlPr>
                      </m:funcPr>
                      <m:fName>
                        <m:r>
                          <m:rPr>
                            <m:sty m:val="p"/>
                          </m:rPr>
                          <a:rPr lang="en-US" altLang="zh-CN" sz="2400" i="0" dirty="0" smtClean="0">
                            <a:latin typeface="Cambria Math" panose="02040503050406030204" pitchFamily="18" charset="0"/>
                            <a:ea typeface="方正姚体" panose="02010601030101010101" pitchFamily="2" charset="-122"/>
                          </a:rPr>
                          <m:t>log</m:t>
                        </m:r>
                      </m:fName>
                      <m:e>
                        <m:r>
                          <a:rPr lang="en-US" altLang="zh-CN" sz="2400" b="0" i="1" dirty="0" smtClean="0">
                            <a:latin typeface="Cambria Math" panose="02040503050406030204" pitchFamily="18" charset="0"/>
                            <a:ea typeface="方正姚体" panose="02010601030101010101" pitchFamily="2" charset="-122"/>
                          </a:rPr>
                          <m:t>𝑛</m:t>
                        </m:r>
                      </m:e>
                    </m:func>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r="-5098"/>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1009</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切割木材</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537AE8AD-842D-868D-1C2F-0884F5937E0F}"/>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题目大意：将长度为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值域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0,2</m:t>
                        </m:r>
                      </m:e>
                      <m:sup>
                        <m:r>
                          <a:rPr lang="en-US" altLang="zh-CN" sz="2400" i="1" dirty="0" smtClean="0">
                            <a:latin typeface="Cambria Math" panose="02040503050406030204" pitchFamily="18" charset="0"/>
                            <a:ea typeface="方正姚体" panose="02010601030101010101" pitchFamily="2" charset="-122"/>
                          </a:rPr>
                          <m:t>𝑚</m:t>
                        </m:r>
                      </m:sup>
                    </m:sSup>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的整数数组划分为若干个子数组，每个子数组 </a:t>
                </a:r>
                <a14:m>
                  <m:oMath xmlns:m="http://schemas.openxmlformats.org/officeDocument/2006/math">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𝑎</m:t>
                        </m:r>
                      </m:e>
                      <m:sub>
                        <m:r>
                          <a:rPr lang="en-US" altLang="zh-CN" sz="2400" i="1" dirty="0" smtClean="0">
                            <a:latin typeface="Cambria Math" panose="02040503050406030204" pitchFamily="18" charset="0"/>
                            <a:ea typeface="方正姚体" panose="02010601030101010101" pitchFamily="2" charset="-122"/>
                          </a:rPr>
                          <m:t>𝑙</m:t>
                        </m:r>
                      </m:sub>
                    </m:sSub>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𝑎</m:t>
                    </m:r>
                    <m:r>
                      <a:rPr lang="en-US" altLang="zh-CN" sz="2400" i="1" dirty="0" err="1" smtClean="0">
                        <a:latin typeface="Cambria Math" panose="02040503050406030204" pitchFamily="18" charset="0"/>
                        <a:ea typeface="方正姚体" panose="02010601030101010101" pitchFamily="2" charset="-122"/>
                      </a:rPr>
                      <m:t>_</m:t>
                    </m:r>
                    <m:r>
                      <a:rPr lang="en-US" altLang="zh-CN" sz="2400" i="1" dirty="0" err="1" smtClean="0">
                        <a:latin typeface="Cambria Math" panose="02040503050406030204" pitchFamily="18" charset="0"/>
                        <a:ea typeface="方正姚体" panose="02010601030101010101" pitchFamily="2" charset="-122"/>
                      </a:rPr>
                      <m:t>𝑟</m:t>
                    </m:r>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的价值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𝑓</m:t>
                    </m:r>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𝑙</m:t>
                    </m:r>
                    <m:r>
                      <a:rPr lang="en-US" altLang="zh-CN" sz="2400" i="1" dirty="0" err="1"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𝑟</m:t>
                    </m:r>
                    <m:r>
                      <a:rPr lang="en-US" altLang="zh-CN" sz="2400" i="1" dirty="0" smtClean="0">
                        <a:latin typeface="Cambria Math" panose="02040503050406030204" pitchFamily="18" charset="0"/>
                        <a:ea typeface="方正姚体" panose="02010601030101010101" pitchFamily="2" charset="-122"/>
                      </a:rPr>
                      <m:t>)</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为区间不全为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0/1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的按位位运算，</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𝑔</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是输入给定的映射函数，最大化划分总价值。</a:t>
                </a:r>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𝑇</m:t>
                    </m:r>
                    <m:r>
                      <a:rPr lang="en-US" altLang="zh-CN" sz="2400" i="1" dirty="0" smtClean="0">
                        <a:latin typeface="Cambria Math" panose="02040503050406030204" pitchFamily="18" charset="0"/>
                        <a:ea typeface="方正姚体" panose="02010601030101010101" pitchFamily="2" charset="-122"/>
                      </a:rPr>
                      <m:t>≤20,</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5</m:t>
                        </m:r>
                      </m:sup>
                    </m:sSup>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𝑚</m:t>
                    </m:r>
                    <m:r>
                      <a:rPr lang="en-US" altLang="zh-CN" sz="2400" i="1" dirty="0" smtClean="0">
                        <a:latin typeface="Cambria Math" panose="02040503050406030204" pitchFamily="18" charset="0"/>
                        <a:ea typeface="方正姚体" panose="02010601030101010101" pitchFamily="2" charset="-122"/>
                      </a:rPr>
                      <m:t>≤20,∑</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6</m:t>
                        </m:r>
                      </m:sup>
                    </m:sSup>
                    <m:r>
                      <a:rPr lang="en-US" altLang="zh-CN" sz="2400" i="1" dirty="0" smtClean="0">
                        <a:latin typeface="Cambria Math" panose="02040503050406030204" pitchFamily="18" charset="0"/>
                        <a:ea typeface="方正姚体" panose="02010601030101010101" pitchFamily="2" charset="-122"/>
                      </a:rPr>
                      <m:t>, </m:t>
                    </m:r>
                    <m:nary>
                      <m:naryPr>
                        <m:chr m:val="∑"/>
                        <m:subHide m:val="on"/>
                        <m:supHide m:val="on"/>
                        <m:ctrlPr>
                          <a:rPr lang="en-US" altLang="zh-CN" sz="2400" b="0" i="1" dirty="0" smtClean="0">
                            <a:latin typeface="Cambria Math" panose="02040503050406030204" pitchFamily="18" charset="0"/>
                            <a:ea typeface="方正姚体" panose="02010601030101010101" pitchFamily="2" charset="-122"/>
                          </a:rPr>
                        </m:ctrlPr>
                      </m:naryPr>
                      <m:sub/>
                      <m:sup/>
                      <m:e>
                        <m:sSup>
                          <m:sSupPr>
                            <m:ctrlPr>
                              <a:rPr lang="en-US" altLang="zh-CN" sz="2400" b="0" i="1" dirty="0" smtClean="0">
                                <a:latin typeface="Cambria Math" panose="02040503050406030204" pitchFamily="18" charset="0"/>
                                <a:ea typeface="方正姚体" panose="02010601030101010101" pitchFamily="2" charset="-122"/>
                              </a:rPr>
                            </m:ctrlPr>
                          </m:sSupPr>
                          <m:e>
                            <m:r>
                              <a:rPr lang="en-US" altLang="zh-CN" sz="2400" b="0" i="1" dirty="0" smtClean="0">
                                <a:latin typeface="Cambria Math" panose="02040503050406030204" pitchFamily="18" charset="0"/>
                                <a:ea typeface="方正姚体" panose="02010601030101010101" pitchFamily="2" charset="-122"/>
                              </a:rPr>
                              <m:t>2</m:t>
                            </m:r>
                          </m:e>
                          <m:sup>
                            <m:r>
                              <a:rPr lang="en-US" altLang="zh-CN" sz="2400" b="0" i="1" dirty="0" smtClean="0">
                                <a:latin typeface="Cambria Math" panose="02040503050406030204" pitchFamily="18" charset="0"/>
                                <a:ea typeface="方正姚体" panose="02010601030101010101" pitchFamily="2" charset="-122"/>
                              </a:rPr>
                              <m:t>𝑚</m:t>
                            </m:r>
                          </m:sup>
                        </m:sSup>
                      </m:e>
                    </m:nary>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2</m:t>
                        </m:r>
                      </m:e>
                      <m:sup>
                        <m:r>
                          <a:rPr lang="en-US" altLang="zh-CN" sz="2400" i="1" dirty="0" smtClean="0">
                            <a:latin typeface="Cambria Math" panose="02040503050406030204" pitchFamily="18" charset="0"/>
                            <a:ea typeface="方正姚体" panose="02010601030101010101" pitchFamily="2" charset="-122"/>
                          </a:rPr>
                          <m:t>22</m:t>
                        </m:r>
                      </m:sup>
                    </m:sSup>
                  </m:oMath>
                </a14:m>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定位：铜</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778" r="-2588"/>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方正姚体" panose="02010601030101010101" charset="-122"/>
                <a:ea typeface="方正姚体" panose="02010601030101010101" charset="-122"/>
                <a:cs typeface="方正姚体" panose="02010601030101010101" charset="-122"/>
              </a:rPr>
              <a:t>谢罪</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p:sp>
        <p:nvSpPr>
          <p:cNvPr id="3" name="内容占位符 2"/>
          <p:cNvSpPr>
            <a:spLocks noGrp="1"/>
          </p:cNvSpPr>
          <p:nvPr>
            <p:ph idx="1"/>
          </p:nvPr>
        </p:nvSpPr>
        <p:spPr>
          <a:xfrm>
            <a:off x="1182688" y="2017713"/>
            <a:ext cx="7761288" cy="4840287"/>
          </a:xfrm>
        </p:spPr>
        <p:txBody>
          <a:bodyPr/>
          <a:lstStyle/>
          <a:p>
            <a:r>
              <a:rPr lang="zh-CN" altLang="en-US" sz="1800" dirty="0">
                <a:latin typeface="方正姚体" panose="02010601030101010101" charset="-122"/>
                <a:ea typeface="方正姚体" panose="02010601030101010101" charset="-122"/>
              </a:rPr>
              <a:t>不管怎么样 </a:t>
            </a:r>
            <a:r>
              <a:rPr lang="en-US" altLang="zh-CN" sz="1800" dirty="0">
                <a:latin typeface="方正姚体" panose="02010601030101010101" charset="-122"/>
                <a:ea typeface="方正姚体" panose="02010601030101010101" charset="-122"/>
              </a:rPr>
              <a:t>02 </a:t>
            </a:r>
            <a:r>
              <a:rPr lang="zh-CN" altLang="en-US" sz="1800" dirty="0">
                <a:latin typeface="方正姚体" panose="02010601030101010101" charset="-122"/>
                <a:ea typeface="方正姚体" panose="02010601030101010101" charset="-122"/>
              </a:rPr>
              <a:t>数据出锅了，</a:t>
            </a:r>
            <a:r>
              <a:rPr lang="en-US" altLang="zh-CN" sz="1800" dirty="0">
                <a:latin typeface="方正姚体" panose="02010601030101010101" charset="-122"/>
                <a:ea typeface="方正姚体" panose="02010601030101010101" charset="-122"/>
              </a:rPr>
              <a:t>09 </a:t>
            </a:r>
            <a:r>
              <a:rPr lang="zh-CN" altLang="en-US" sz="1800" dirty="0">
                <a:latin typeface="方正姚体" panose="02010601030101010101" charset="-122"/>
                <a:ea typeface="方正姚体" panose="02010601030101010101" charset="-122"/>
              </a:rPr>
              <a:t>样例解释也出锅了。</a:t>
            </a:r>
            <a:r>
              <a:rPr lang="zh-CN" altLang="en-US" sz="1800" b="1" dirty="0">
                <a:latin typeface="方正姚体" panose="02010601030101010101" charset="-122"/>
                <a:ea typeface="方正姚体" panose="02010601030101010101" charset="-122"/>
              </a:rPr>
              <a:t>在这里给大家道歉谢罪。</a:t>
            </a:r>
            <a:endParaRPr lang="zh-CN" altLang="en-US" sz="1800" b="1" dirty="0">
              <a:latin typeface="方正姚体" panose="02010601030101010101" charset="-122"/>
              <a:ea typeface="方正姚体" panose="02010601030101010101" charset="-122"/>
            </a:endParaRPr>
          </a:p>
          <a:p>
            <a:r>
              <a:rPr lang="zh-CN" altLang="en-US" sz="1800" dirty="0">
                <a:latin typeface="方正姚体" panose="02010601030101010101" charset="-122"/>
                <a:ea typeface="方正姚体" panose="02010601030101010101" charset="-122"/>
              </a:rPr>
              <a:t>时间上准备这套题确实比较仓促，没有来得及走很正式的验题流程（但确实有找人验过部分题），但出锅很大程度上还是由于出题人太鸽了。</a:t>
            </a:r>
            <a:r>
              <a:rPr lang="zh-CN" altLang="en-US" sz="1800" b="1" dirty="0">
                <a:latin typeface="方正姚体" panose="02010601030101010101" charset="-122"/>
                <a:ea typeface="方正姚体" panose="02010601030101010101" charset="-122"/>
              </a:rPr>
              <a:t>在这里再次给大家道歉谢罪。</a:t>
            </a:r>
            <a:endParaRPr lang="zh-CN" altLang="en-US" sz="1800" b="1" dirty="0">
              <a:latin typeface="方正姚体" panose="02010601030101010101" charset="-122"/>
              <a:ea typeface="方正姚体" panose="02010601030101010101" charset="-122"/>
            </a:endParaRPr>
          </a:p>
          <a:p>
            <a:r>
              <a:rPr lang="zh-CN" altLang="en-US" sz="1800" dirty="0">
                <a:latin typeface="方正姚体" panose="02010601030101010101" charset="-122"/>
                <a:ea typeface="方正姚体" panose="02010601030101010101" charset="-122"/>
              </a:rPr>
              <a:t>虽然出题人很严谨的在走出题流程，每个题都写了 </a:t>
            </a:r>
            <a:r>
              <a:rPr lang="en-US" altLang="zh-CN" sz="1800" dirty="0">
                <a:latin typeface="方正姚体" panose="02010601030101010101" charset="-122"/>
                <a:ea typeface="方正姚体" panose="02010601030101010101" charset="-122"/>
              </a:rPr>
              <a:t>generator, validator, std </a:t>
            </a:r>
            <a:r>
              <a:rPr lang="zh-CN" altLang="en-US" sz="1800" dirty="0">
                <a:latin typeface="方正姚体" panose="02010601030101010101" charset="-122"/>
                <a:ea typeface="方正姚体" panose="02010601030101010101" charset="-122"/>
              </a:rPr>
              <a:t>以及自己写 </a:t>
            </a:r>
            <a:r>
              <a:rPr lang="en-US" altLang="zh-CN" sz="1800" dirty="0">
                <a:latin typeface="方正姚体" panose="02010601030101010101" charset="-122"/>
                <a:ea typeface="方正姚体" panose="02010601030101010101" charset="-122"/>
              </a:rPr>
              <a:t>bf </a:t>
            </a:r>
            <a:r>
              <a:rPr lang="zh-CN" altLang="en-US" sz="1800" dirty="0">
                <a:latin typeface="方正姚体" panose="02010601030101010101" charset="-122"/>
                <a:ea typeface="方正姚体" panose="02010601030101010101" charset="-122"/>
              </a:rPr>
              <a:t>或者找 </a:t>
            </a:r>
            <a:r>
              <a:rPr lang="en-US" altLang="zh-CN" sz="1800" dirty="0">
                <a:latin typeface="方正姚体" panose="02010601030101010101" charset="-122"/>
                <a:ea typeface="方正姚体" panose="02010601030101010101" charset="-122"/>
              </a:rPr>
              <a:t>ai </a:t>
            </a:r>
            <a:r>
              <a:rPr lang="zh-CN" altLang="en-US" sz="1800" dirty="0">
                <a:latin typeface="方正姚体" panose="02010601030101010101" charset="-122"/>
                <a:ea typeface="方正姚体" panose="02010601030101010101" charset="-122"/>
              </a:rPr>
              <a:t>写另一份 </a:t>
            </a:r>
            <a:r>
              <a:rPr lang="en-US" altLang="zh-CN" sz="1800" dirty="0">
                <a:latin typeface="方正姚体" panose="02010601030101010101" charset="-122"/>
                <a:ea typeface="方正姚体" panose="02010601030101010101" charset="-122"/>
              </a:rPr>
              <a:t>std</a:t>
            </a:r>
            <a:r>
              <a:rPr lang="zh-CN" altLang="en-US" sz="1800" dirty="0">
                <a:latin typeface="方正姚体" panose="02010601030101010101" charset="-122"/>
                <a:ea typeface="方正姚体" panose="02010601030101010101" charset="-122"/>
              </a:rPr>
              <a:t>，但 </a:t>
            </a:r>
            <a:r>
              <a:rPr lang="en-US" altLang="zh-CN" sz="1800" dirty="0">
                <a:latin typeface="方正姚体" panose="02010601030101010101" charset="-122"/>
                <a:ea typeface="方正姚体" panose="02010601030101010101" charset="-122"/>
              </a:rPr>
              <a:t>02 </a:t>
            </a:r>
            <a:r>
              <a:rPr lang="zh-CN" altLang="en-US" sz="1800" dirty="0">
                <a:latin typeface="方正姚体" panose="02010601030101010101" charset="-122"/>
                <a:ea typeface="方正姚体" panose="02010601030101010101" charset="-122"/>
              </a:rPr>
              <a:t>数据还是出锅了，不知道是由于时间太仓促操作失误还是真同时写挂了，反正 </a:t>
            </a:r>
            <a:r>
              <a:rPr lang="en-US" altLang="zh-CN" sz="1800" dirty="0">
                <a:latin typeface="方正姚体" panose="02010601030101010101" charset="-122"/>
                <a:ea typeface="方正姚体" panose="02010601030101010101" charset="-122"/>
              </a:rPr>
              <a:t>02 </a:t>
            </a:r>
            <a:r>
              <a:rPr lang="zh-CN" altLang="en-US" sz="1800" dirty="0">
                <a:latin typeface="方正姚体" panose="02010601030101010101" charset="-122"/>
                <a:ea typeface="方正姚体" panose="02010601030101010101" charset="-122"/>
              </a:rPr>
              <a:t>数据就是出锅了。</a:t>
            </a:r>
            <a:r>
              <a:rPr lang="zh-CN" altLang="en-US" sz="1800" b="1" dirty="0">
                <a:latin typeface="方正姚体" panose="02010601030101010101" charset="-122"/>
                <a:ea typeface="方正姚体" panose="02010601030101010101" charset="-122"/>
              </a:rPr>
              <a:t>在这里三次给大家道歉谢罪。</a:t>
            </a:r>
            <a:endParaRPr lang="zh-CN" altLang="en-US" sz="1800" b="1" dirty="0">
              <a:latin typeface="方正姚体" panose="02010601030101010101" charset="-122"/>
              <a:ea typeface="方正姚体" panose="02010601030101010101" charset="-122"/>
            </a:endParaRPr>
          </a:p>
          <a:p>
            <a:r>
              <a:rPr lang="zh-CN" altLang="en-US" sz="1800" dirty="0">
                <a:latin typeface="方正姚体" panose="02010601030101010101" charset="-122"/>
                <a:ea typeface="方正姚体" panose="02010601030101010101" charset="-122"/>
              </a:rPr>
              <a:t>主观上出题人其实很想把这套题出好，包括出题人尝试写了一个 </a:t>
            </a:r>
            <a:r>
              <a:rPr lang="en-US" altLang="zh-CN" sz="1800" dirty="0">
                <a:latin typeface="方正姚体" panose="02010601030101010101" charset="-122"/>
                <a:ea typeface="方正姚体" panose="02010601030101010101" charset="-122"/>
              </a:rPr>
              <a:t>announcement </a:t>
            </a:r>
            <a:r>
              <a:rPr lang="zh-CN" altLang="en-US" sz="1800" dirty="0">
                <a:latin typeface="方正姚体" panose="02010601030101010101" charset="-122"/>
                <a:ea typeface="方正姚体" panose="02010601030101010101" charset="-122"/>
              </a:rPr>
              <a:t>发在 </a:t>
            </a:r>
            <a:r>
              <a:rPr lang="en-US" altLang="zh-CN" sz="1800" dirty="0">
                <a:latin typeface="方正姚体" panose="02010601030101010101" charset="-122"/>
                <a:ea typeface="方正姚体" panose="02010601030101010101" charset="-122"/>
              </a:rPr>
              <a:t>clarifications </a:t>
            </a:r>
            <a:r>
              <a:rPr lang="zh-CN" altLang="en-US" sz="1800" dirty="0">
                <a:latin typeface="方正姚体" panose="02010601030101010101" charset="-122"/>
                <a:ea typeface="方正姚体" panose="02010601030101010101" charset="-122"/>
              </a:rPr>
              <a:t>里帮第一次接触杭电 </a:t>
            </a:r>
            <a:r>
              <a:rPr lang="en-US" altLang="zh-CN" sz="1800" dirty="0">
                <a:latin typeface="方正姚体" panose="02010601030101010101" charset="-122"/>
                <a:ea typeface="方正姚体" panose="02010601030101010101" charset="-122"/>
              </a:rPr>
              <a:t>OJ </a:t>
            </a:r>
            <a:r>
              <a:rPr lang="zh-CN" altLang="en-US" sz="1800" dirty="0">
                <a:latin typeface="方正姚体" panose="02010601030101010101" charset="-122"/>
                <a:ea typeface="方正姚体" panose="02010601030101010101" charset="-122"/>
              </a:rPr>
              <a:t>的选手避坑等。在这里还是希望选手们可以嘴下留情，也不要因此对算法竞赛和春季联赛失望。数据出错这个情况不管怎么样都是算法竞赛和春季联赛中没得洗的黑点，出题人也因此觉得愧疚和遗憾。</a:t>
            </a:r>
            <a:r>
              <a:rPr lang="zh-CN" altLang="en-US" sz="1800" b="1" dirty="0">
                <a:latin typeface="方正姚体" panose="02010601030101010101" charset="-122"/>
                <a:ea typeface="方正姚体" panose="02010601030101010101" charset="-122"/>
              </a:rPr>
              <a:t>在这里四次给大家道歉谢罪。</a:t>
            </a:r>
            <a:endParaRPr lang="en-US" altLang="zh-CN" sz="1800" b="1" dirty="0">
              <a:latin typeface="方正姚体" panose="02010601030101010101" charset="-122"/>
              <a:ea typeface="方正姚体" panose="0201060103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1009</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切割木材</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13B3A10C-4A6C-0421-2BB1-79A7CBD9255C}"/>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实际上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𝑓</m:t>
                    </m:r>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𝑙</m:t>
                    </m:r>
                    <m:r>
                      <a:rPr lang="en-US" altLang="zh-CN" sz="2400" i="1" dirty="0" err="1"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𝑟</m:t>
                    </m:r>
                    <m:r>
                      <a:rPr lang="en-US" altLang="zh-CN" sz="2400" i="1" dirty="0" smtClean="0">
                        <a:latin typeface="Cambria Math" panose="02040503050406030204" pitchFamily="18" charset="0"/>
                        <a:ea typeface="方正姚体" panose="02010601030101010101" pitchFamily="2" charset="-122"/>
                      </a:rPr>
                      <m:t>)</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就是区间按位或减区间按位与。</a:t>
                </a:r>
              </a:p>
              <a:p>
                <a:r>
                  <a:rPr lang="en-US" altLang="zh-CN" sz="2400" dirty="0">
                    <a:latin typeface="方正姚体" panose="02010601030101010101" pitchFamily="2" charset="-122"/>
                    <a:ea typeface="方正姚体" panose="02010601030101010101" pitchFamily="2" charset="-122"/>
                  </a:rPr>
                  <a:t>DP</a:t>
                </a:r>
                <a:r>
                  <a:rPr lang="zh-CN" altLang="en-US" sz="2400" dirty="0">
                    <a:latin typeface="方正姚体" panose="02010601030101010101" pitchFamily="2" charset="-122"/>
                    <a:ea typeface="方正姚体" panose="02010601030101010101" pitchFamily="2" charset="-122"/>
                  </a:rPr>
                  <a:t>，设 </a:t>
                </a:r>
                <a14:m>
                  <m:oMath xmlns:m="http://schemas.openxmlformats.org/officeDocument/2006/math">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𝑓</m:t>
                        </m:r>
                      </m:e>
                      <m:sub>
                        <m:r>
                          <a:rPr lang="en-US" altLang="zh-CN" sz="2400" i="1" dirty="0" smtClean="0">
                            <a:latin typeface="Cambria Math" panose="02040503050406030204" pitchFamily="18" charset="0"/>
                            <a:ea typeface="方正姚体" panose="02010601030101010101" pitchFamily="2" charset="-122"/>
                          </a:rPr>
                          <m:t>𝑖</m:t>
                        </m:r>
                      </m:sub>
                    </m:sSub>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表示 </a:t>
                </a:r>
                <a14:m>
                  <m:oMath xmlns:m="http://schemas.openxmlformats.org/officeDocument/2006/math">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𝑎</m:t>
                        </m:r>
                      </m:e>
                      <m:sub>
                        <m:r>
                          <a:rPr lang="en-US" altLang="zh-CN" sz="2400" i="1" dirty="0" smtClean="0">
                            <a:latin typeface="Cambria Math" panose="02040503050406030204" pitchFamily="18" charset="0"/>
                            <a:ea typeface="方正姚体" panose="02010601030101010101" pitchFamily="2" charset="-122"/>
                          </a:rPr>
                          <m:t>1</m:t>
                        </m:r>
                      </m:sub>
                    </m:sSub>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err="1" smtClean="0">
                            <a:latin typeface="Cambria Math" panose="02040503050406030204" pitchFamily="18" charset="0"/>
                            <a:ea typeface="方正姚体" panose="02010601030101010101" pitchFamily="2" charset="-122"/>
                          </a:rPr>
                        </m:ctrlPr>
                      </m:sSubPr>
                      <m:e>
                        <m:r>
                          <a:rPr lang="en-US" altLang="zh-CN" sz="2400" i="1" dirty="0" err="1" smtClean="0">
                            <a:latin typeface="Cambria Math" panose="02040503050406030204" pitchFamily="18" charset="0"/>
                            <a:ea typeface="方正姚体" panose="02010601030101010101" pitchFamily="2" charset="-122"/>
                          </a:rPr>
                          <m:t>𝑎</m:t>
                        </m:r>
                      </m:e>
                      <m:sub>
                        <m:r>
                          <a:rPr lang="en-US" altLang="zh-CN" sz="2400" i="1" dirty="0" err="1" smtClean="0">
                            <a:latin typeface="Cambria Math" panose="02040503050406030204" pitchFamily="18" charset="0"/>
                            <a:ea typeface="方正姚体" panose="02010601030101010101" pitchFamily="2" charset="-122"/>
                          </a:rPr>
                          <m:t>𝑖</m:t>
                        </m:r>
                      </m:sub>
                    </m:sSub>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划分后的最大价值和，转移需要枚举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𝑗</m:t>
                    </m:r>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𝑖</m:t>
                    </m:r>
                  </m:oMath>
                </a14:m>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𝑛</m:t>
                        </m:r>
                      </m:e>
                      <m:sup>
                        <m:r>
                          <a:rPr lang="en-US" altLang="zh-CN" sz="2400" i="1" dirty="0" smtClean="0">
                            <a:latin typeface="Cambria Math" panose="02040503050406030204" pitchFamily="18" charset="0"/>
                            <a:ea typeface="方正姚体" panose="02010601030101010101" pitchFamily="2" charset="-122"/>
                          </a:rPr>
                          <m:t>2</m:t>
                        </m:r>
                      </m:sup>
                    </m:sSup>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a:t>
                </a:r>
              </a:p>
              <a:p>
                <a:r>
                  <a:rPr lang="zh-CN" altLang="en-US" sz="2400" dirty="0">
                    <a:latin typeface="方正姚体" panose="02010601030101010101" pitchFamily="2" charset="-122"/>
                    <a:ea typeface="方正姚体" panose="02010601030101010101" pitchFamily="2" charset="-122"/>
                  </a:rPr>
                  <a:t>在 </a:t>
                </a:r>
                <a:r>
                  <a:rPr lang="en-US" altLang="zh-CN" sz="2400" dirty="0" err="1">
                    <a:latin typeface="方正姚体" panose="02010601030101010101" pitchFamily="2" charset="-122"/>
                    <a:ea typeface="方正姚体" panose="02010601030101010101" pitchFamily="2" charset="-122"/>
                  </a:rPr>
                  <a:t>i</a:t>
                </a:r>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固定的时候，</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𝑓</m:t>
                    </m:r>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𝑙</m:t>
                    </m:r>
                    <m:r>
                      <a:rPr lang="en-US" altLang="zh-CN" sz="2400" i="1" dirty="0" err="1"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𝑟</m:t>
                    </m:r>
                    <m:r>
                      <a:rPr lang="en-US" altLang="zh-CN" sz="2400" i="1" dirty="0" smtClean="0">
                        <a:latin typeface="Cambria Math" panose="02040503050406030204" pitchFamily="18" charset="0"/>
                        <a:ea typeface="方正姚体" panose="02010601030101010101" pitchFamily="2" charset="-122"/>
                      </a:rPr>
                      <m:t>)</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不同的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𝑗</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可以被划分为不超过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r>
                      <a:rPr lang="en-US" altLang="zh-CN" sz="2400" b="0" i="1" dirty="0" smtClean="0">
                        <a:latin typeface="Cambria Math" panose="02040503050406030204" pitchFamily="18" charset="0"/>
                        <a:ea typeface="方正姚体" panose="02010601030101010101" pitchFamily="2" charset="-122"/>
                      </a:rPr>
                      <m:t>𝑚</m:t>
                    </m:r>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个区间，我们只需要维护出每个区间上的 </a:t>
                </a:r>
                <a:r>
                  <a:rPr lang="en-US" altLang="zh-CN" sz="2400" dirty="0">
                    <a:latin typeface="方正姚体" panose="02010601030101010101" pitchFamily="2" charset="-122"/>
                    <a:ea typeface="方正姚体" panose="02010601030101010101" pitchFamily="2" charset="-122"/>
                  </a:rPr>
                  <a:t>DP </a:t>
                </a:r>
                <a:r>
                  <a:rPr lang="zh-CN" altLang="en-US" sz="2400" dirty="0">
                    <a:latin typeface="方正姚体" panose="02010601030101010101" pitchFamily="2" charset="-122"/>
                    <a:ea typeface="方正姚体" panose="02010601030101010101" pitchFamily="2" charset="-122"/>
                  </a:rPr>
                  <a:t>最大值就可以了。</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1009</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切割木材</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00F9E618-ECE5-7782-5DE5-CAA84DC9A840}"/>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考虑用 </a:t>
                </a:r>
                <a:r>
                  <a:rPr lang="en-US" altLang="zh-CN" sz="2400" dirty="0">
                    <a:latin typeface="方正姚体" panose="02010601030101010101" pitchFamily="2" charset="-122"/>
                    <a:ea typeface="方正姚体" panose="02010601030101010101" pitchFamily="2" charset="-122"/>
                  </a:rPr>
                  <a:t>vector </a:t>
                </a:r>
                <a:r>
                  <a:rPr lang="zh-CN" altLang="en-US" sz="2400" dirty="0">
                    <a:latin typeface="方正姚体" panose="02010601030101010101" pitchFamily="2" charset="-122"/>
                    <a:ea typeface="方正姚体" panose="02010601030101010101" pitchFamily="2" charset="-122"/>
                  </a:rPr>
                  <a:t>存储这些区间的左端点、</a:t>
                </a:r>
                <a:r>
                  <a:rPr lang="en-US" altLang="zh-CN" sz="2400" dirty="0">
                    <a:latin typeface="方正姚体" panose="02010601030101010101" pitchFamily="2" charset="-122"/>
                    <a:ea typeface="方正姚体" panose="02010601030101010101" pitchFamily="2" charset="-122"/>
                  </a:rPr>
                  <a:t>DP </a:t>
                </a:r>
                <a:r>
                  <a:rPr lang="zh-CN" altLang="en-US" sz="2400" dirty="0">
                    <a:latin typeface="方正姚体" panose="02010601030101010101" pitchFamily="2" charset="-122"/>
                    <a:ea typeface="方正姚体" panose="02010601030101010101" pitchFamily="2" charset="-122"/>
                  </a:rPr>
                  <a:t>最大值、区间与以及区间或，每次 </a:t>
                </a:r>
                <a:r>
                  <a:rPr lang="en-US" altLang="zh-CN" sz="2400" dirty="0" err="1">
                    <a:latin typeface="方正姚体" panose="02010601030101010101" pitchFamily="2" charset="-122"/>
                    <a:ea typeface="方正姚体" panose="02010601030101010101" pitchFamily="2" charset="-122"/>
                  </a:rPr>
                  <a:t>i</a:t>
                </a:r>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加一的时候相当于往 </a:t>
                </a:r>
                <a:r>
                  <a:rPr lang="en-US" altLang="zh-CN" sz="2400" dirty="0">
                    <a:latin typeface="方正姚体" panose="02010601030101010101" pitchFamily="2" charset="-122"/>
                    <a:ea typeface="方正姚体" panose="02010601030101010101" pitchFamily="2" charset="-122"/>
                  </a:rPr>
                  <a:t>vector </a:t>
                </a:r>
                <a:r>
                  <a:rPr lang="zh-CN" altLang="en-US" sz="2400" dirty="0">
                    <a:latin typeface="方正姚体" panose="02010601030101010101" pitchFamily="2" charset="-122"/>
                    <a:ea typeface="方正姚体" panose="02010601030101010101" pitchFamily="2" charset="-122"/>
                  </a:rPr>
                  <a:t>里加入一个新区间，然后让旧区间的区间与和区间或变化（直接扫描整个 </a:t>
                </a:r>
                <a:r>
                  <a:rPr lang="en-US" altLang="zh-CN" sz="2400" dirty="0">
                    <a:latin typeface="方正姚体" panose="02010601030101010101" pitchFamily="2" charset="-122"/>
                    <a:ea typeface="方正姚体" panose="02010601030101010101" pitchFamily="2" charset="-122"/>
                  </a:rPr>
                  <a:t>vector</a:t>
                </a:r>
                <a:r>
                  <a:rPr lang="zh-CN" altLang="en-US" sz="2400" dirty="0">
                    <a:latin typeface="方正姚体" panose="02010601030101010101" pitchFamily="2" charset="-122"/>
                    <a:ea typeface="方正姚体" panose="02010601030101010101" pitchFamily="2" charset="-122"/>
                  </a:rPr>
                  <a:t>，</a:t>
                </a:r>
                <a:r>
                  <a:rPr lang="en-US" altLang="zh-CN" sz="2400" dirty="0">
                    <a:latin typeface="方正姚体" panose="02010601030101010101" pitchFamily="2" charset="-122"/>
                    <a:ea typeface="方正姚体" panose="02010601030101010101" pitchFamily="2" charset="-122"/>
                  </a:rPr>
                  <a:t>vector </a:t>
                </a:r>
                <a:r>
                  <a:rPr lang="zh-CN" altLang="en-US" sz="2400" dirty="0">
                    <a:latin typeface="方正姚体" panose="02010601030101010101" pitchFamily="2" charset="-122"/>
                    <a:ea typeface="方正姚体" panose="02010601030101010101" pitchFamily="2" charset="-122"/>
                  </a:rPr>
                  <a:t>只有</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𝑚</m:t>
                    </m:r>
                    <m:r>
                      <a:rPr lang="en-US" altLang="zh-CN" sz="2400" i="1" dirty="0" smtClean="0">
                        <a:latin typeface="Cambria Math" panose="02040503050406030204" pitchFamily="18" charset="0"/>
                        <a:ea typeface="方正姚体" panose="02010601030101010101" pitchFamily="2" charset="-122"/>
                      </a:rPr>
                      <m:t>)</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的长度），变化到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𝑓</m:t>
                    </m:r>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𝑙</m:t>
                    </m:r>
                    <m:r>
                      <a:rPr lang="en-US" altLang="zh-CN" sz="2400" i="1" dirty="0" err="1"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𝑟</m:t>
                    </m:r>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相同的时候可以合并相邻区间。</a:t>
                </a:r>
              </a:p>
              <a:p>
                <a:r>
                  <a:rPr lang="zh-CN" altLang="en-US" sz="2400" dirty="0">
                    <a:latin typeface="方正姚体" panose="02010601030101010101" pitchFamily="2" charset="-122"/>
                    <a:ea typeface="方正姚体" panose="02010601030101010101" pitchFamily="2" charset="-122"/>
                  </a:rPr>
                  <a:t>实际上不用存储左端点，具体实现可以参考 </a:t>
                </a:r>
                <a:r>
                  <a:rPr lang="en-US" altLang="zh-CN" sz="2400" dirty="0">
                    <a:latin typeface="方正姚体" panose="02010601030101010101" pitchFamily="2" charset="-122"/>
                    <a:ea typeface="方正姚体" panose="02010601030101010101" pitchFamily="2" charset="-122"/>
                  </a:rPr>
                  <a:t>std</a:t>
                </a:r>
                <a:r>
                  <a:rPr lang="zh-CN" altLang="en-US" sz="2400" dirty="0">
                    <a:latin typeface="方正姚体" panose="02010601030101010101" pitchFamily="2" charset="-122"/>
                    <a:ea typeface="方正姚体" panose="02010601030101010101" pitchFamily="2" charset="-122"/>
                  </a:rPr>
                  <a:t>。</a:t>
                </a:r>
              </a:p>
              <a:p>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𝑛𝑚</m:t>
                    </m:r>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185" r="-5176"/>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1004</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海浪</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0848A100-66DA-07F0-ACB0-6DCBF5CABB02}"/>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题目大意：给定一个长度为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的序列 </a:t>
                </a:r>
                <a14:m>
                  <m:oMath xmlns:m="http://schemas.openxmlformats.org/officeDocument/2006/math">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h</m:t>
                        </m:r>
                      </m:e>
                      <m:sub>
                        <m:r>
                          <a:rPr lang="en-US" altLang="zh-CN" sz="2400" i="1" dirty="0" smtClean="0">
                            <a:latin typeface="Cambria Math" panose="02040503050406030204" pitchFamily="18" charset="0"/>
                            <a:ea typeface="方正姚体" panose="02010601030101010101" pitchFamily="2" charset="-122"/>
                          </a:rPr>
                          <m:t>1</m:t>
                        </m:r>
                      </m:sub>
                    </m:sSub>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err="1" smtClean="0">
                            <a:latin typeface="Cambria Math" panose="02040503050406030204" pitchFamily="18" charset="0"/>
                            <a:ea typeface="方正姚体" panose="02010601030101010101" pitchFamily="2" charset="-122"/>
                          </a:rPr>
                        </m:ctrlPr>
                      </m:sSubPr>
                      <m:e>
                        <m:r>
                          <a:rPr lang="en-US" altLang="zh-CN" sz="2400" i="1" dirty="0" err="1" smtClean="0">
                            <a:latin typeface="Cambria Math" panose="02040503050406030204" pitchFamily="18" charset="0"/>
                            <a:ea typeface="方正姚体" panose="02010601030101010101" pitchFamily="2" charset="-122"/>
                          </a:rPr>
                          <m:t>h</m:t>
                        </m:r>
                      </m:e>
                      <m:sub>
                        <m:r>
                          <a:rPr lang="en-US" altLang="zh-CN" sz="2400" i="1" dirty="0" err="1" smtClean="0">
                            <a:latin typeface="Cambria Math" panose="02040503050406030204" pitchFamily="18" charset="0"/>
                            <a:ea typeface="方正姚体" panose="02010601030101010101" pitchFamily="2" charset="-122"/>
                          </a:rPr>
                          <m:t>𝑛</m:t>
                        </m:r>
                      </m:sub>
                    </m:sSub>
                  </m:oMath>
                </a14:m>
                <a:r>
                  <a:rPr lang="zh-CN" altLang="en-US" sz="2400" dirty="0">
                    <a:latin typeface="方正姚体" panose="02010601030101010101" pitchFamily="2" charset="-122"/>
                    <a:ea typeface="方正姚体" panose="02010601030101010101" pitchFamily="2" charset="-122"/>
                  </a:rPr>
                  <a:t>，定义其上的某个区间为海浪当且仅当存在基准实数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h</m:t>
                    </m:r>
                    <m:r>
                      <a:rPr lang="en-US" altLang="zh-CN" sz="2400" i="1" dirty="0" smtClean="0">
                        <a:latin typeface="Cambria Math" panose="02040503050406030204" pitchFamily="18" charset="0"/>
                        <a:ea typeface="方正姚体" panose="02010601030101010101" pitchFamily="2" charset="-122"/>
                      </a:rPr>
                      <m:t>_</m:t>
                    </m:r>
                    <m:r>
                      <a:rPr lang="en-US" altLang="zh-CN" sz="2400" i="1" dirty="0" smtClean="0">
                        <a:latin typeface="Cambria Math" panose="02040503050406030204" pitchFamily="18" charset="0"/>
                        <a:ea typeface="方正姚体" panose="02010601030101010101" pitchFamily="2" charset="-122"/>
                      </a:rPr>
                      <m:t>𝐵</m:t>
                    </m:r>
                  </m:oMath>
                </a14:m>
                <a:r>
                  <a:rPr lang="zh-CN" altLang="en-US" sz="2400" dirty="0">
                    <a:latin typeface="方正姚体" panose="02010601030101010101" pitchFamily="2" charset="-122"/>
                    <a:ea typeface="方正姚体" panose="02010601030101010101" pitchFamily="2" charset="-122"/>
                  </a:rPr>
                  <a:t>，使得区间中每对相邻数一个大于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𝑥</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一个小于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𝑥</m:t>
                    </m:r>
                  </m:oMath>
                </a14:m>
                <a:r>
                  <a:rPr lang="zh-CN" altLang="en-US" sz="2400" dirty="0">
                    <a:latin typeface="方正姚体" panose="02010601030101010101" pitchFamily="2" charset="-122"/>
                    <a:ea typeface="方正姚体" panose="02010601030101010101" pitchFamily="2" charset="-122"/>
                  </a:rPr>
                  <a:t>。</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𝑞</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次询问区间内最长海浪。</a:t>
                </a: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𝑇</m:t>
                    </m:r>
                    <m:r>
                      <a:rPr lang="en-US" altLang="zh-CN" sz="2400" i="1" dirty="0" smtClean="0">
                        <a:latin typeface="Cambria Math" panose="02040503050406030204" pitchFamily="18" charset="0"/>
                        <a:ea typeface="方正姚体" panose="02010601030101010101" pitchFamily="2" charset="-122"/>
                      </a:rPr>
                      <m:t>≤20,</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5</m:t>
                        </m:r>
                      </m:sup>
                    </m:sSup>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6</m:t>
                        </m:r>
                      </m:sup>
                    </m:sSup>
                  </m:oMath>
                </a14:m>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定位：铜或银</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r="-94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1004</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海浪</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p:sp>
        <p:nvSpPr>
          <p:cNvPr id="3" name="内容占位符 2"/>
          <p:cNvSpPr>
            <a:spLocks noGrp="1"/>
          </p:cNvSpPr>
          <p:nvPr>
            <p:ph idx="1"/>
          </p:nvPr>
        </p:nvSpPr>
        <p:spPr/>
        <p:txBody>
          <a:bodyPr/>
          <a:lstStyle/>
          <a:p>
            <a:r>
              <a:rPr lang="zh-CN" altLang="en-US" sz="2400" dirty="0">
                <a:latin typeface="方正姚体" panose="02010601030101010101" charset="-122"/>
                <a:ea typeface="方正姚体" panose="02010601030101010101" charset="-122"/>
              </a:rPr>
              <a:t>先考虑如何判定一个区间是不是海浪。我们翻译一下海浪的判定条件：奇数位置元素的最大值要小于偶数位置元素的最小值，或者偶数位置元素的最大值要小于奇数位置元素的最大值。</a:t>
            </a:r>
            <a:endParaRPr lang="zh-CN" altLang="en-US" sz="2400" dirty="0">
              <a:latin typeface="方正姚体" panose="02010601030101010101" charset="-122"/>
              <a:ea typeface="方正姚体" panose="02010601030101010101" charset="-122"/>
            </a:endParaRPr>
          </a:p>
          <a:p>
            <a:r>
              <a:rPr lang="zh-CN" altLang="en-US" sz="2400" dirty="0">
                <a:latin typeface="方正姚体" panose="02010601030101010101" charset="-122"/>
                <a:ea typeface="方正姚体" panose="02010601030101010101" charset="-122"/>
              </a:rPr>
              <a:t>以前者情况为例，这样的话可以维护线段树或者 </a:t>
            </a:r>
            <a:r>
              <a:rPr lang="en-US" altLang="zh-CN" sz="2400" dirty="0">
                <a:latin typeface="方正姚体" panose="02010601030101010101" charset="-122"/>
                <a:ea typeface="方正姚体" panose="02010601030101010101" charset="-122"/>
              </a:rPr>
              <a:t>ST </a:t>
            </a:r>
            <a:r>
              <a:rPr lang="zh-CN" altLang="en-US" sz="2400" dirty="0">
                <a:latin typeface="方正姚体" panose="02010601030101010101" charset="-122"/>
                <a:ea typeface="方正姚体" panose="02010601030101010101" charset="-122"/>
              </a:rPr>
              <a:t>表来处理这个问题。后者的情况只需要对整个序列取负再做一遍。</a:t>
            </a:r>
            <a:endParaRPr lang="zh-CN" altLang="en-US" sz="2400" dirty="0">
              <a:latin typeface="方正姚体" panose="02010601030101010101" charset="-122"/>
              <a:ea typeface="方正姚体" panose="02010601030101010101" charset="-122"/>
            </a:endParaRPr>
          </a:p>
          <a:p>
            <a:r>
              <a:rPr lang="zh-CN" altLang="en-US" sz="2400" dirty="0">
                <a:latin typeface="方正姚体" panose="02010601030101010101" charset="-122"/>
                <a:ea typeface="方正姚体" panose="02010601030101010101" charset="-122"/>
              </a:rPr>
              <a:t>考虑只有单组询问怎么做，可以双指针，枚举右端点并维护最小左端点，判定当前区间不是海浪就左端点加一。由于海浪的子区间也是海浪，这样双指针是合法的。</a:t>
            </a:r>
            <a:endParaRPr lang="en-US" altLang="zh-CN" sz="2400" dirty="0">
              <a:latin typeface="方正姚体" panose="02010601030101010101" charset="-122"/>
              <a:ea typeface="方正姚体" panose="0201060103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1004</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海浪</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FA51902D-2A3C-A0DF-AAAA-C27CE7AA5EF4}"/>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对于多组询问的情况，我们可以记录下每个右端点对应的最小左端点。可能成为答案的海浪有三种情况：</a:t>
                </a:r>
              </a:p>
              <a:p>
                <a:r>
                  <a:rPr lang="en-US" altLang="zh-CN" sz="2400" dirty="0">
                    <a:latin typeface="方正姚体" panose="02010601030101010101" pitchFamily="2" charset="-122"/>
                    <a:ea typeface="方正姚体" panose="02010601030101010101" pitchFamily="2" charset="-122"/>
                  </a:rPr>
                  <a:t>1. </a:t>
                </a:r>
                <a:r>
                  <a:rPr lang="zh-CN" altLang="en-US" sz="2400" dirty="0">
                    <a:latin typeface="方正姚体" panose="02010601030101010101" pitchFamily="2" charset="-122"/>
                    <a:ea typeface="方正姚体" panose="02010601030101010101" pitchFamily="2" charset="-122"/>
                  </a:rPr>
                  <a:t>右端点在询问区间内，最小左端点在询问区间左侧。此时最优解必然是最大右端点，二分这个位置即可。</a:t>
                </a:r>
              </a:p>
              <a:p>
                <a:r>
                  <a:rPr lang="en-US" altLang="zh-CN" sz="2400" dirty="0">
                    <a:latin typeface="方正姚体" panose="02010601030101010101" pitchFamily="2" charset="-122"/>
                    <a:ea typeface="方正姚体" panose="02010601030101010101" pitchFamily="2" charset="-122"/>
                  </a:rPr>
                  <a:t>2. </a:t>
                </a:r>
                <a:r>
                  <a:rPr lang="zh-CN" altLang="en-US" sz="2400" dirty="0">
                    <a:latin typeface="方正姚体" panose="02010601030101010101" pitchFamily="2" charset="-122"/>
                    <a:ea typeface="方正姚体" panose="02010601030101010101" pitchFamily="2" charset="-122"/>
                  </a:rPr>
                  <a:t>右端点在询问区间内，最小左端点在询问区间内。这样的右端点在第一种情况的右边到询问区间右端点这一段，</a:t>
                </a:r>
                <a:r>
                  <a:rPr lang="en-US" altLang="zh-CN" sz="2400" dirty="0">
                    <a:latin typeface="方正姚体" panose="02010601030101010101" pitchFamily="2" charset="-122"/>
                    <a:ea typeface="方正姚体" panose="02010601030101010101" pitchFamily="2" charset="-122"/>
                  </a:rPr>
                  <a:t>ST </a:t>
                </a:r>
                <a:r>
                  <a:rPr lang="zh-CN" altLang="en-US" sz="2400" dirty="0">
                    <a:latin typeface="方正姚体" panose="02010601030101010101" pitchFamily="2" charset="-122"/>
                    <a:ea typeface="方正姚体" panose="02010601030101010101" pitchFamily="2" charset="-122"/>
                  </a:rPr>
                  <a:t>表维护右端点对应的最长海浪长度的最大值即可。</a:t>
                </a:r>
              </a:p>
              <a:p>
                <a:r>
                  <a:rPr lang="en-US" altLang="zh-CN" sz="2400" dirty="0">
                    <a:latin typeface="方正姚体" panose="02010601030101010101" pitchFamily="2" charset="-122"/>
                    <a:ea typeface="方正姚体" panose="02010601030101010101" pitchFamily="2" charset="-122"/>
                  </a:rPr>
                  <a:t>3. </a:t>
                </a:r>
                <a:r>
                  <a:rPr lang="zh-CN" altLang="en-US" sz="2400" dirty="0">
                    <a:latin typeface="方正姚体" panose="02010601030101010101" pitchFamily="2" charset="-122"/>
                    <a:ea typeface="方正姚体" panose="02010601030101010101" pitchFamily="2" charset="-122"/>
                  </a:rPr>
                  <a:t>右端点在查询区间右侧。由于最小左端点关于右端点具有单调性，这个情况肯定不如之前两种情况优，不需要处理。</a:t>
                </a:r>
              </a:p>
              <a:p>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𝑛</m:t>
                    </m:r>
                    <m:r>
                      <a:rPr lang="en-US" altLang="zh-CN" sz="2400" b="0" i="1" dirty="0" smtClean="0">
                        <a:latin typeface="Cambria Math" panose="02040503050406030204" pitchFamily="18" charset="0"/>
                        <a:ea typeface="方正姚体" panose="02010601030101010101" pitchFamily="2" charset="-122"/>
                      </a:rPr>
                      <m:t>+</m:t>
                    </m:r>
                    <m:r>
                      <a:rPr lang="en-US" altLang="zh-CN" sz="2400" b="0" i="1" dirty="0" smtClean="0">
                        <a:latin typeface="Cambria Math" panose="02040503050406030204" pitchFamily="18" charset="0"/>
                        <a:ea typeface="方正姚体" panose="02010601030101010101" pitchFamily="2" charset="-122"/>
                      </a:rPr>
                      <m:t>𝑞</m:t>
                    </m:r>
                    <m:r>
                      <a:rPr lang="en-US" altLang="zh-CN" sz="2400" b="0" i="1" dirty="0" smtClean="0">
                        <a:latin typeface="Cambria Math" panose="02040503050406030204" pitchFamily="18" charset="0"/>
                        <a:ea typeface="方正姚体" panose="02010601030101010101" pitchFamily="2" charset="-122"/>
                      </a:rPr>
                      <m:t>)</m:t>
                    </m:r>
                    <m:func>
                      <m:funcPr>
                        <m:ctrlPr>
                          <a:rPr lang="en-US" altLang="zh-CN" sz="2400" i="1" dirty="0" smtClean="0">
                            <a:latin typeface="Cambria Math" panose="02040503050406030204" pitchFamily="18" charset="0"/>
                            <a:ea typeface="方正姚体" panose="02010601030101010101" pitchFamily="2" charset="-122"/>
                          </a:rPr>
                        </m:ctrlPr>
                      </m:funcPr>
                      <m:fName>
                        <m:r>
                          <m:rPr>
                            <m:sty m:val="p"/>
                          </m:rPr>
                          <a:rPr lang="en-US" altLang="zh-CN" sz="2400" i="0" dirty="0" smtClean="0">
                            <a:latin typeface="Cambria Math" panose="02040503050406030204" pitchFamily="18" charset="0"/>
                            <a:ea typeface="方正姚体" panose="02010601030101010101" pitchFamily="2" charset="-122"/>
                          </a:rPr>
                          <m:t>log</m:t>
                        </m:r>
                      </m:fName>
                      <m:e>
                        <m:r>
                          <a:rPr lang="en-US" altLang="zh-CN" sz="2400" b="0" i="1" dirty="0" smtClean="0">
                            <a:latin typeface="Cambria Math" panose="02040503050406030204" pitchFamily="18" charset="0"/>
                            <a:ea typeface="方正姚体" panose="02010601030101010101" pitchFamily="2" charset="-122"/>
                          </a:rPr>
                          <m:t>𝑛</m:t>
                        </m:r>
                      </m:e>
                    </m:func>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185" r="-2118" b="-1896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1003</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房间</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3203E004-CFC2-C6DA-E162-6D882D9596C2}"/>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题目大意：给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个点的无向图，图中有些边会以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𝑝</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的概率出现，问生成树方案数的期望，</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𝑞</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次询问不同的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𝑝</m:t>
                    </m:r>
                  </m:oMath>
                </a14:m>
                <a:r>
                  <a:rPr lang="zh-CN" altLang="en-US" sz="2400" dirty="0">
                    <a:latin typeface="方正姚体" panose="02010601030101010101" pitchFamily="2" charset="-122"/>
                    <a:ea typeface="方正姚体" panose="02010601030101010101" pitchFamily="2" charset="-122"/>
                  </a:rPr>
                  <a:t>。</a:t>
                </a: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𝑇</m:t>
                    </m:r>
                    <m:r>
                      <a:rPr lang="en-US" altLang="zh-CN" sz="2400" i="1" dirty="0" smtClean="0">
                        <a:latin typeface="Cambria Math" panose="02040503050406030204" pitchFamily="18" charset="0"/>
                        <a:ea typeface="方正姚体" panose="02010601030101010101" pitchFamily="2" charset="-122"/>
                      </a:rPr>
                      <m:t>≤20,</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≤80,</m:t>
                    </m:r>
                    <m:r>
                      <a:rPr lang="en-US" altLang="zh-CN" sz="2400" i="1" dirty="0" smtClean="0">
                        <a:latin typeface="Cambria Math" panose="02040503050406030204" pitchFamily="18" charset="0"/>
                        <a:ea typeface="方正姚体" panose="02010601030101010101" pitchFamily="2" charset="-122"/>
                      </a:rPr>
                      <m:t>𝑞</m:t>
                    </m:r>
                    <m:r>
                      <a:rPr lang="en-US" altLang="zh-CN" sz="2400" i="1" dirty="0" smtClean="0">
                        <a:latin typeface="Cambria Math" panose="02040503050406030204" pitchFamily="18" charset="0"/>
                        <a:ea typeface="方正姚体" panose="02010601030101010101" pitchFamily="2" charset="-122"/>
                      </a:rPr>
                      <m:t>≤6×</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5</m:t>
                        </m:r>
                      </m:sup>
                    </m:sSup>
                    <m:r>
                      <a:rPr lang="en-US" altLang="zh-CN" sz="2400" i="1" dirty="0" smtClean="0">
                        <a:latin typeface="Cambria Math" panose="02040503050406030204" pitchFamily="18" charset="0"/>
                        <a:ea typeface="方正姚体" panose="02010601030101010101" pitchFamily="2" charset="-122"/>
                      </a:rPr>
                      <m:t>,∑</m:t>
                    </m:r>
                    <m:r>
                      <a:rPr lang="en-US" altLang="zh-CN" sz="2400" b="0" i="1" dirty="0" smtClean="0">
                        <a:latin typeface="Cambria Math" panose="02040503050406030204" pitchFamily="18" charset="0"/>
                        <a:ea typeface="方正姚体" panose="02010601030101010101" pitchFamily="2" charset="-122"/>
                      </a:rPr>
                      <m:t>𝑞</m:t>
                    </m:r>
                    <m:r>
                      <a:rPr lang="en-US" altLang="zh-CN" sz="2400" i="1" dirty="0" smtClean="0">
                        <a:latin typeface="Cambria Math" panose="02040503050406030204" pitchFamily="18" charset="0"/>
                        <a:ea typeface="方正姚体" panose="02010601030101010101" pitchFamily="2" charset="-122"/>
                      </a:rPr>
                      <m:t>≤3×</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6</m:t>
                        </m:r>
                      </m:sup>
                    </m:sSup>
                  </m:oMath>
                </a14:m>
                <a:r>
                  <a:rPr lang="zh-CN" altLang="en-US" sz="2400" dirty="0">
                    <a:latin typeface="方正姚体" panose="02010601030101010101" pitchFamily="2" charset="-122"/>
                    <a:ea typeface="方正姚体" panose="02010601030101010101" pitchFamily="2" charset="-122"/>
                  </a:rPr>
                  <a:t>，</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≥20 </m:t>
                    </m:r>
                  </m:oMath>
                </a14:m>
                <a:r>
                  <a:rPr lang="zh-CN" altLang="en-US" sz="2400" dirty="0">
                    <a:latin typeface="方正姚体" panose="02010601030101010101" pitchFamily="2" charset="-122"/>
                    <a:ea typeface="方正姚体" panose="02010601030101010101" pitchFamily="2" charset="-122"/>
                  </a:rPr>
                  <a:t>的数据不超过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5</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组</a:t>
                </a:r>
              </a:p>
              <a:p>
                <a:r>
                  <a:rPr lang="zh-CN" altLang="en-US" sz="2400" dirty="0">
                    <a:latin typeface="方正姚体" panose="02010601030101010101" pitchFamily="2" charset="-122"/>
                    <a:ea typeface="方正姚体" panose="02010601030101010101" pitchFamily="2" charset="-122"/>
                  </a:rPr>
                  <a:t>定位：铜或银</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r="-5176"/>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1003</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房间</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p:sp>
        <p:nvSpPr>
          <p:cNvPr id="3" name="内容占位符 2"/>
          <p:cNvSpPr>
            <a:spLocks noGrp="1"/>
          </p:cNvSpPr>
          <p:nvPr>
            <p:ph idx="1"/>
          </p:nvPr>
        </p:nvSpPr>
        <p:spPr/>
        <p:txBody>
          <a:bodyPr/>
          <a:lstStyle/>
          <a:p>
            <a:r>
              <a:rPr lang="zh-CN" altLang="en-US" sz="2400" dirty="0">
                <a:latin typeface="方正姚体" panose="02010601030101010101" charset="-122"/>
                <a:ea typeface="方正姚体" panose="02010601030101010101" charset="-122"/>
              </a:rPr>
              <a:t>矩阵树定理可以求无向图生成树数量，也可以求带权无向图生成树的权值和。</a:t>
            </a:r>
            <a:endParaRPr lang="zh-CN" altLang="en-US" sz="2400" dirty="0">
              <a:latin typeface="方正姚体" panose="02010601030101010101" charset="-122"/>
              <a:ea typeface="方正姚体" panose="02010601030101010101" charset="-122"/>
            </a:endParaRPr>
          </a:p>
          <a:p>
            <a:r>
              <a:rPr lang="zh-CN" altLang="en-US" sz="2400" dirty="0">
                <a:latin typeface="方正姚体" panose="02010601030101010101" charset="-122"/>
                <a:ea typeface="方正姚体" panose="02010601030101010101" charset="-122"/>
              </a:rPr>
              <a:t>如果认为图中每条边的出现概率是它的权值，那么对于每一棵可能的生成树，它出现的概率是生成树所有边的出现概率乘积，根据期望线性性生成树数量的期望即此时的生成树权值和。</a:t>
            </a:r>
            <a:endParaRPr lang="en-US" altLang="zh-CN" sz="2400" dirty="0">
              <a:latin typeface="方正姚体" panose="02010601030101010101" charset="-122"/>
              <a:ea typeface="方正姚体" panose="0201060103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1003</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房间</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41D2FA53-38CF-863F-3041-1938361425DF}"/>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现在问题是多组询问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𝑝</m:t>
                    </m:r>
                  </m:oMath>
                </a14:m>
                <a:r>
                  <a:rPr lang="zh-CN" altLang="en-US" sz="2400" dirty="0">
                    <a:latin typeface="方正姚体" panose="02010601030101010101" pitchFamily="2" charset="-122"/>
                    <a:ea typeface="方正姚体" panose="02010601030101010101" pitchFamily="2" charset="-122"/>
                  </a:rPr>
                  <a:t>，我们不能每次询问都重新消一次行列式。</a:t>
                </a:r>
              </a:p>
              <a:p>
                <a:r>
                  <a:rPr lang="zh-CN" altLang="en-US" sz="2400" dirty="0">
                    <a:latin typeface="方正姚体" panose="02010601030101010101" pitchFamily="2" charset="-122"/>
                    <a:ea typeface="方正姚体" panose="02010601030101010101" pitchFamily="2" charset="-122"/>
                  </a:rPr>
                  <a:t>根据行列式的逆序对定义，注意到行列式此时是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𝑝</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的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次多项式。</a:t>
                </a:r>
              </a:p>
              <a:p>
                <a:r>
                  <a:rPr lang="zh-CN" altLang="en-US" sz="2400" dirty="0">
                    <a:latin typeface="方正姚体" panose="02010601030101010101" pitchFamily="2" charset="-122"/>
                    <a:ea typeface="方正姚体" panose="02010601030101010101" pitchFamily="2" charset="-122"/>
                  </a:rPr>
                  <a:t>利用拉格朗日插值法或高斯消元法，我们可以用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个点值确定这个多项式，这样消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次行列式就可以了。</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1003</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房间</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E6E3C4FF-5A86-2071-86E7-50DEECD47A8D}"/>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现在问题是多组询问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𝑝</m:t>
                    </m:r>
                  </m:oMath>
                </a14:m>
                <a:r>
                  <a:rPr lang="zh-CN" altLang="en-US" sz="2400" dirty="0">
                    <a:latin typeface="方正姚体" panose="02010601030101010101" pitchFamily="2" charset="-122"/>
                    <a:ea typeface="方正姚体" panose="02010601030101010101" pitchFamily="2" charset="-122"/>
                  </a:rPr>
                  <a:t>，我们不能每次询问都重新消一次行列式。</a:t>
                </a:r>
              </a:p>
              <a:p>
                <a:r>
                  <a:rPr lang="zh-CN" altLang="en-US" sz="2400" dirty="0">
                    <a:latin typeface="方正姚体" panose="02010601030101010101" pitchFamily="2" charset="-122"/>
                    <a:ea typeface="方正姚体" panose="02010601030101010101" pitchFamily="2" charset="-122"/>
                  </a:rPr>
                  <a:t>根据行列式的逆序对定义，注意到行列式此时是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𝑝</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的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次多项式。</a:t>
                </a:r>
              </a:p>
              <a:p>
                <a:r>
                  <a:rPr lang="zh-CN" altLang="en-US" sz="2400" dirty="0">
                    <a:latin typeface="方正姚体" panose="02010601030101010101" pitchFamily="2" charset="-122"/>
                    <a:ea typeface="方正姚体" panose="02010601030101010101" pitchFamily="2" charset="-122"/>
                  </a:rPr>
                  <a:t>利用拉格朗日插值法或高斯消元法，我们可以用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个点值确定这个多项式，这样消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+1</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次行列式就可以了。</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1003</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房间</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D6D12388-5DF5-AD55-94B4-AB5B998C68B9}"/>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注意这里最好是直接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𝑛</m:t>
                        </m:r>
                      </m:e>
                      <m:sup>
                        <m:r>
                          <a:rPr lang="en-US" altLang="zh-CN" sz="2400" i="1" dirty="0" smtClean="0">
                            <a:latin typeface="Cambria Math" panose="02040503050406030204" pitchFamily="18" charset="0"/>
                            <a:ea typeface="方正姚体" panose="02010601030101010101" pitchFamily="2" charset="-122"/>
                          </a:rPr>
                          <m:t>2</m:t>
                        </m:r>
                      </m:sup>
                    </m:sSup>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或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𝑛</m:t>
                        </m:r>
                      </m:e>
                      <m:sup>
                        <m:r>
                          <a:rPr lang="en-US" altLang="zh-CN" sz="2400" i="1" dirty="0" smtClean="0">
                            <a:latin typeface="Cambria Math" panose="02040503050406030204" pitchFamily="18" charset="0"/>
                            <a:ea typeface="方正姚体" panose="02010601030101010101" pitchFamily="2" charset="-122"/>
                          </a:rPr>
                          <m:t>3</m:t>
                        </m:r>
                      </m:sup>
                    </m:sSup>
                    <m:r>
                      <a:rPr lang="en-US" altLang="zh-CN" sz="2400" i="1" dirty="0" smtClean="0">
                        <a:latin typeface="Cambria Math" panose="02040503050406030204" pitchFamily="18" charset="0"/>
                        <a:ea typeface="方正姚体" panose="02010601030101010101" pitchFamily="2" charset="-122"/>
                      </a:rPr>
                      <m:t>)</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将多项式拉格朗日插值或高斯消元出来，再在询问时代值。直接利用连续点值每次询问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拉格朗日插值常数很大可能会被卡。</a:t>
                </a:r>
              </a:p>
              <a:p>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𝑛</m:t>
                        </m:r>
                      </m:e>
                      <m:sup>
                        <m:r>
                          <a:rPr lang="en-US" altLang="zh-CN" sz="2400" i="1" dirty="0" smtClean="0">
                            <a:latin typeface="Cambria Math" panose="02040503050406030204" pitchFamily="18" charset="0"/>
                            <a:ea typeface="方正姚体" panose="02010601030101010101" pitchFamily="2" charset="-122"/>
                          </a:rPr>
                          <m:t>4</m:t>
                        </m:r>
                      </m:sup>
                    </m:sSup>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𝑞𝑛</m:t>
                    </m:r>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r="-471"/>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方正姚体" panose="02010601030101010101" charset="-122"/>
                <a:ea typeface="方正姚体" panose="02010601030101010101" charset="-122"/>
                <a:cs typeface="方正姚体" panose="02010601030101010101" charset="-122"/>
              </a:rPr>
              <a:t>前言</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p:sp>
        <p:nvSpPr>
          <p:cNvPr id="3" name="内容占位符 2"/>
          <p:cNvSpPr>
            <a:spLocks noGrp="1"/>
          </p:cNvSpPr>
          <p:nvPr>
            <p:ph idx="1"/>
          </p:nvPr>
        </p:nvSpPr>
        <p:spPr>
          <a:xfrm>
            <a:off x="1182688" y="2017713"/>
            <a:ext cx="7761288" cy="4840287"/>
          </a:xfrm>
        </p:spPr>
        <p:txBody>
          <a:bodyPr/>
          <a:lstStyle/>
          <a:p>
            <a:r>
              <a:rPr lang="zh-CN" altLang="en-US" sz="2400" b="1" dirty="0">
                <a:latin typeface="方正姚体" panose="02010601030101010101" charset="-122"/>
                <a:ea typeface="方正姚体" panose="02010601030101010101" charset="-122"/>
              </a:rPr>
              <a:t>题解顺序按照出题人主观上的难度从低到高排序。</a:t>
            </a:r>
            <a:endParaRPr lang="en-US" altLang="zh-CN" sz="2400" b="1" dirty="0">
              <a:latin typeface="方正姚体" panose="02010601030101010101" charset="-122"/>
              <a:ea typeface="方正姚体" panose="0201060103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1010</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返航</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1E2F751C-036D-889D-664F-F904B042CB48}"/>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题目大意：给定一棵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个点的基环树，支持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𝑞</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次如下操作：</a:t>
                </a:r>
              </a:p>
              <a:p>
                <a:r>
                  <a:rPr lang="en-US" altLang="zh-CN" sz="2400" dirty="0">
                    <a:latin typeface="方正姚体" panose="02010601030101010101" pitchFamily="2" charset="-122"/>
                    <a:ea typeface="方正姚体" panose="02010601030101010101" pitchFamily="2" charset="-122"/>
                  </a:rPr>
                  <a:t>1. </a:t>
                </a:r>
                <a:r>
                  <a:rPr lang="zh-CN" altLang="en-US" sz="2400" dirty="0">
                    <a:latin typeface="方正姚体" panose="02010601030101010101" pitchFamily="2" charset="-122"/>
                    <a:ea typeface="方正姚体" panose="02010601030101010101" pitchFamily="2" charset="-122"/>
                  </a:rPr>
                  <a:t>单点修改</a:t>
                </a:r>
              </a:p>
              <a:p>
                <a:r>
                  <a:rPr lang="en-US" altLang="zh-CN" sz="2400" dirty="0">
                    <a:latin typeface="方正姚体" panose="02010601030101010101" pitchFamily="2" charset="-122"/>
                    <a:ea typeface="方正姚体" panose="02010601030101010101" pitchFamily="2" charset="-122"/>
                  </a:rPr>
                  <a:t>2. </a:t>
                </a:r>
                <a:r>
                  <a:rPr lang="zh-CN" altLang="en-US" sz="2400" dirty="0">
                    <a:latin typeface="方正姚体" panose="02010601030101010101" pitchFamily="2" charset="-122"/>
                    <a:ea typeface="方正姚体" panose="02010601030101010101" pitchFamily="2" charset="-122"/>
                  </a:rPr>
                  <a:t>查询两点间所有简单路径上的最大子段和的最大值。</a:t>
                </a: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𝑇</m:t>
                    </m:r>
                    <m:r>
                      <a:rPr lang="en-US" altLang="zh-CN" sz="2400" i="1" dirty="0" smtClean="0">
                        <a:latin typeface="Cambria Math" panose="02040503050406030204" pitchFamily="18" charset="0"/>
                        <a:ea typeface="方正姚体" panose="02010601030101010101" pitchFamily="2" charset="-122"/>
                      </a:rPr>
                      <m:t>≤20,</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𝑞</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5</m:t>
                        </m:r>
                      </m:sup>
                    </m:sSup>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𝑞</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6</m:t>
                        </m:r>
                      </m:sup>
                    </m:sSup>
                  </m:oMath>
                </a14:m>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定位：银</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r="-2118"/>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1010</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返航</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p:sp>
        <p:nvSpPr>
          <p:cNvPr id="3" name="内容占位符 2"/>
          <p:cNvSpPr>
            <a:spLocks noGrp="1"/>
          </p:cNvSpPr>
          <p:nvPr>
            <p:ph idx="1"/>
          </p:nvPr>
        </p:nvSpPr>
        <p:spPr/>
        <p:txBody>
          <a:bodyPr/>
          <a:lstStyle/>
          <a:p>
            <a:r>
              <a:rPr lang="zh-CN" altLang="en-US" sz="2400" dirty="0">
                <a:latin typeface="方正姚体" panose="02010601030101010101" charset="-122"/>
                <a:ea typeface="方正姚体" panose="02010601030101010101" charset="-122"/>
              </a:rPr>
              <a:t>在链上的区间最大子段和维护问题可以用线段树维护，每个节点只需要记区间和、前缀和的最大值、后缀和的最大值以及最大子段和即可维护。</a:t>
            </a:r>
            <a:endParaRPr lang="zh-CN" altLang="en-US" sz="2400" dirty="0">
              <a:latin typeface="方正姚体" panose="02010601030101010101" charset="-122"/>
              <a:ea typeface="方正姚体" panose="02010601030101010101" charset="-122"/>
            </a:endParaRPr>
          </a:p>
          <a:p>
            <a:r>
              <a:rPr lang="zh-CN" altLang="en-US" sz="2400" dirty="0">
                <a:latin typeface="方正姚体" panose="02010601030101010101" charset="-122"/>
                <a:ea typeface="方正姚体" panose="02010601030101010101" charset="-122"/>
              </a:rPr>
              <a:t>在树上的两点间最大子段和维护问题可以再套树链剖分维护，注意重链之间合并时的顺序问题，可能需要实现某个信息的翻转问题。</a:t>
            </a:r>
            <a:endParaRPr lang="en-US" altLang="zh-CN" sz="2400" dirty="0">
              <a:latin typeface="方正姚体" panose="02010601030101010101" charset="-122"/>
              <a:ea typeface="方正姚体" panose="02010601030101010101" charset="-122"/>
            </a:endParaRPr>
          </a:p>
          <a:p>
            <a:r>
              <a:rPr lang="zh-CN" altLang="en-US" sz="2400" dirty="0">
                <a:latin typeface="方正姚体" panose="02010601030101010101" charset="-122"/>
                <a:ea typeface="方正姚体" panose="02010601030101010101" charset="-122"/>
              </a:rPr>
              <a:t>当事情发生到基环树上的时候，我们通常有两种处理方式：直接分开维护环和树，或者讨论是否经过环上的特定边。</a:t>
            </a:r>
            <a:endParaRPr lang="zh-CN" altLang="en-US" sz="2400" dirty="0">
              <a:latin typeface="方正姚体" panose="02010601030101010101" charset="-122"/>
              <a:ea typeface="方正姚体" panose="02010601030101010101" charset="-122"/>
            </a:endParaRPr>
          </a:p>
          <a:p>
            <a:r>
              <a:rPr lang="zh-CN" altLang="en-US" sz="2400" dirty="0">
                <a:latin typeface="方正姚体" panose="02010601030101010101" charset="-122"/>
                <a:ea typeface="方正姚体" panose="02010601030101010101" charset="-122"/>
              </a:rPr>
              <a:t>前者通常在仙人掌上才有必要，我们这里选择后者。</a:t>
            </a:r>
            <a:endParaRPr lang="en-US" altLang="zh-CN" sz="2400" dirty="0">
              <a:latin typeface="方正姚体" panose="02010601030101010101" charset="-122"/>
              <a:ea typeface="方正姚体" panose="02010601030101010101" charset="-122"/>
            </a:endParaRPr>
          </a:p>
          <a:p>
            <a:endParaRPr lang="en-US" altLang="zh-CN" sz="2400" dirty="0">
              <a:latin typeface="方正姚体" panose="02010601030101010101" charset="-122"/>
              <a:ea typeface="方正姚体" panose="0201060103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1010</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返航</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p:sp>
        <p:nvSpPr>
          <p:cNvPr id="3" name="内容占位符 2"/>
          <p:cNvSpPr>
            <a:spLocks noGrp="1"/>
          </p:cNvSpPr>
          <p:nvPr>
            <p:ph idx="1"/>
          </p:nvPr>
        </p:nvSpPr>
        <p:spPr/>
        <p:txBody>
          <a:bodyPr/>
          <a:lstStyle/>
          <a:p>
            <a:r>
              <a:rPr lang="zh-CN" altLang="en-US" sz="2400" dirty="0">
                <a:latin typeface="方正姚体" panose="02010601030101010101" charset="-122"/>
                <a:ea typeface="方正姚体" panose="02010601030101010101" charset="-122"/>
              </a:rPr>
              <a:t>首先我们需要找出基环树的环，一般有两种方法，拓扑排序和 </a:t>
            </a:r>
            <a:r>
              <a:rPr lang="en-US" altLang="zh-CN" sz="2400" dirty="0" err="1">
                <a:latin typeface="方正姚体" panose="02010601030101010101" charset="-122"/>
                <a:ea typeface="方正姚体" panose="02010601030101010101" charset="-122"/>
              </a:rPr>
              <a:t>dfs</a:t>
            </a:r>
            <a:r>
              <a:rPr lang="en-US" altLang="zh-CN" sz="2400" dirty="0">
                <a:latin typeface="方正姚体" panose="02010601030101010101" charset="-122"/>
                <a:ea typeface="方正姚体" panose="02010601030101010101" charset="-122"/>
              </a:rPr>
              <a:t> </a:t>
            </a:r>
            <a:r>
              <a:rPr lang="zh-CN" altLang="en-US" sz="2400" dirty="0">
                <a:latin typeface="方正姚体" panose="02010601030101010101" charset="-122"/>
                <a:ea typeface="方正姚体" panose="02010601030101010101" charset="-122"/>
              </a:rPr>
              <a:t>找环。</a:t>
            </a:r>
            <a:endParaRPr lang="zh-CN" altLang="en-US" sz="2400" dirty="0">
              <a:latin typeface="方正姚体" panose="02010601030101010101" charset="-122"/>
              <a:ea typeface="方正姚体" panose="02010601030101010101" charset="-122"/>
            </a:endParaRPr>
          </a:p>
          <a:p>
            <a:r>
              <a:rPr lang="zh-CN" altLang="en-US" sz="2400" dirty="0">
                <a:latin typeface="方正姚体" panose="02010601030101010101" charset="-122"/>
                <a:ea typeface="方正姚体" panose="02010601030101010101" charset="-122"/>
              </a:rPr>
              <a:t>拓扑排序就是不断把度为 </a:t>
            </a:r>
            <a:r>
              <a:rPr lang="en-US" altLang="zh-CN" sz="2400" dirty="0">
                <a:latin typeface="方正姚体" panose="02010601030101010101" charset="-122"/>
                <a:ea typeface="方正姚体" panose="02010601030101010101" charset="-122"/>
              </a:rPr>
              <a:t>1 </a:t>
            </a:r>
            <a:r>
              <a:rPr lang="zh-CN" altLang="en-US" sz="2400" dirty="0">
                <a:latin typeface="方正姚体" panose="02010601030101010101" charset="-122"/>
                <a:ea typeface="方正姚体" panose="02010601030101010101" charset="-122"/>
              </a:rPr>
              <a:t>的点删除，剩下的就是只有基环树上的环。</a:t>
            </a:r>
            <a:endParaRPr lang="zh-CN" altLang="en-US" sz="2400" dirty="0">
              <a:latin typeface="方正姚体" panose="02010601030101010101" charset="-122"/>
              <a:ea typeface="方正姚体" panose="02010601030101010101" charset="-122"/>
            </a:endParaRPr>
          </a:p>
          <a:p>
            <a:r>
              <a:rPr lang="en-US" altLang="zh-CN" sz="2400" dirty="0" err="1">
                <a:latin typeface="方正姚体" panose="02010601030101010101" charset="-122"/>
                <a:ea typeface="方正姚体" panose="02010601030101010101" charset="-122"/>
              </a:rPr>
              <a:t>dfs</a:t>
            </a:r>
            <a:r>
              <a:rPr lang="en-US" altLang="zh-CN" sz="2400" dirty="0">
                <a:latin typeface="方正姚体" panose="02010601030101010101" charset="-122"/>
                <a:ea typeface="方正姚体" panose="02010601030101010101" charset="-122"/>
              </a:rPr>
              <a:t> </a:t>
            </a:r>
            <a:r>
              <a:rPr lang="zh-CN" altLang="en-US" sz="2400" dirty="0">
                <a:latin typeface="方正姚体" panose="02010601030101010101" charset="-122"/>
                <a:ea typeface="方正姚体" panose="02010601030101010101" charset="-122"/>
              </a:rPr>
              <a:t>找环，按照遍历树（不走父亲）的方式 </a:t>
            </a:r>
            <a:r>
              <a:rPr lang="en-US" altLang="zh-CN" sz="2400" dirty="0" err="1">
                <a:latin typeface="方正姚体" panose="02010601030101010101" charset="-122"/>
                <a:ea typeface="方正姚体" panose="02010601030101010101" charset="-122"/>
              </a:rPr>
              <a:t>dfs</a:t>
            </a:r>
            <a:r>
              <a:rPr lang="en-US" altLang="zh-CN" sz="2400" dirty="0">
                <a:latin typeface="方正姚体" panose="02010601030101010101" charset="-122"/>
                <a:ea typeface="方正姚体" panose="02010601030101010101" charset="-122"/>
              </a:rPr>
              <a:t> </a:t>
            </a:r>
            <a:r>
              <a:rPr lang="zh-CN" altLang="en-US" sz="2400" dirty="0">
                <a:latin typeface="方正姚体" panose="02010601030101010101" charset="-122"/>
                <a:ea typeface="方正姚体" panose="02010601030101010101" charset="-122"/>
              </a:rPr>
              <a:t>并同时记录一个栈存储路径，需要在进入点时入栈退出点时出栈，同时记录每个点是否在栈中。当遍历到在栈中的点时说明找到了环，弹栈直到当前点，这些点就是环上的点。</a:t>
            </a:r>
            <a:endParaRPr lang="en-US" altLang="zh-CN" sz="2400" dirty="0">
              <a:latin typeface="方正姚体" panose="02010601030101010101" charset="-122"/>
              <a:ea typeface="方正姚体" panose="0201060103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1010</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返航</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78C64FFF-D556-4B3C-1F12-5398CDCC49C9}"/>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找到环后，假设环的排列顺序为 </a:t>
                </a:r>
                <a14:m>
                  <m:oMath xmlns:m="http://schemas.openxmlformats.org/officeDocument/2006/math">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𝑥</m:t>
                        </m:r>
                      </m:e>
                      <m:sub>
                        <m:r>
                          <a:rPr lang="en-US" altLang="zh-CN" sz="2400" i="1" dirty="0" smtClean="0">
                            <a:latin typeface="Cambria Math" panose="02040503050406030204" pitchFamily="18" charset="0"/>
                            <a:ea typeface="方正姚体" panose="02010601030101010101" pitchFamily="2" charset="-122"/>
                          </a:rPr>
                          <m:t>1</m:t>
                        </m:r>
                      </m:sub>
                    </m:sSub>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𝑥</m:t>
                        </m:r>
                      </m:e>
                      <m:sub>
                        <m:r>
                          <a:rPr lang="en-US" altLang="zh-CN" sz="2400" i="1" dirty="0" smtClean="0">
                            <a:latin typeface="Cambria Math" panose="02040503050406030204" pitchFamily="18" charset="0"/>
                            <a:ea typeface="方正姚体" panose="02010601030101010101" pitchFamily="2" charset="-122"/>
                          </a:rPr>
                          <m:t>2</m:t>
                        </m:r>
                      </m:sub>
                    </m:sSub>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m:t>
                    </m:r>
                    <m:sSub>
                      <m:sSubPr>
                        <m:ctrlPr>
                          <a:rPr lang="en-US" altLang="zh-CN" sz="2400" i="1" dirty="0" err="1" smtClean="0">
                            <a:latin typeface="Cambria Math" panose="02040503050406030204" pitchFamily="18" charset="0"/>
                            <a:ea typeface="方正姚体" panose="02010601030101010101" pitchFamily="2" charset="-122"/>
                          </a:rPr>
                        </m:ctrlPr>
                      </m:sSubPr>
                      <m:e>
                        <m:r>
                          <a:rPr lang="en-US" altLang="zh-CN" sz="2400" i="1" dirty="0" err="1" smtClean="0">
                            <a:latin typeface="Cambria Math" panose="02040503050406030204" pitchFamily="18" charset="0"/>
                            <a:ea typeface="方正姚体" panose="02010601030101010101" pitchFamily="2" charset="-122"/>
                          </a:rPr>
                          <m:t>𝑥</m:t>
                        </m:r>
                      </m:e>
                      <m:sub>
                        <m:r>
                          <a:rPr lang="en-US" altLang="zh-CN" sz="2400" i="1" dirty="0" err="1" smtClean="0">
                            <a:latin typeface="Cambria Math" panose="02040503050406030204" pitchFamily="18" charset="0"/>
                            <a:ea typeface="方正姚体" panose="02010601030101010101" pitchFamily="2" charset="-122"/>
                          </a:rPr>
                          <m:t>𝑘</m:t>
                        </m:r>
                      </m:sub>
                    </m:sSub>
                  </m:oMath>
                </a14:m>
                <a:r>
                  <a:rPr lang="zh-CN" altLang="en-US" sz="2400" dirty="0">
                    <a:latin typeface="方正姚体" panose="02010601030101010101" pitchFamily="2" charset="-122"/>
                    <a:ea typeface="方正姚体" panose="02010601030101010101" pitchFamily="2" charset="-122"/>
                  </a:rPr>
                  <a:t>，则我们可以选择断掉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𝑥</m:t>
                        </m:r>
                      </m:e>
                      <m:sub>
                        <m:r>
                          <a:rPr lang="en-US" altLang="zh-CN" sz="2400" i="1" dirty="0" smtClean="0">
                            <a:latin typeface="Cambria Math" panose="02040503050406030204" pitchFamily="18" charset="0"/>
                            <a:ea typeface="方正姚体" panose="02010601030101010101" pitchFamily="2" charset="-122"/>
                          </a:rPr>
                          <m:t>𝑘</m:t>
                        </m:r>
                      </m:sub>
                    </m:sSub>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𝑥</m:t>
                        </m:r>
                      </m:e>
                      <m:sub>
                        <m:r>
                          <a:rPr lang="en-US" altLang="zh-CN" sz="2400" i="1" dirty="0" smtClean="0">
                            <a:latin typeface="Cambria Math" panose="02040503050406030204" pitchFamily="18" charset="0"/>
                            <a:ea typeface="方正姚体" panose="02010601030101010101" pitchFamily="2" charset="-122"/>
                          </a:rPr>
                          <m:t>1</m:t>
                        </m:r>
                      </m:sub>
                    </m:sSub>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这条边，之后维护树的情况，每次询问分是否经过这条边讨论。</a:t>
                </a:r>
              </a:p>
              <a:p>
                <a:r>
                  <a:rPr lang="zh-CN" altLang="en-US" sz="2400" dirty="0">
                    <a:latin typeface="方正姚体" panose="02010601030101010101" pitchFamily="2" charset="-122"/>
                    <a:ea typeface="方正姚体" panose="02010601030101010101" pitchFamily="2" charset="-122"/>
                  </a:rPr>
                  <a:t>对于不经过这条边的情况，直接套树链剖分线段树维护最大子段和即可。</a:t>
                </a:r>
              </a:p>
              <a:p>
                <a:r>
                  <a:rPr lang="zh-CN" altLang="en-US" sz="2400" dirty="0">
                    <a:latin typeface="方正姚体" panose="02010601030101010101" pitchFamily="2" charset="-122"/>
                    <a:ea typeface="方正姚体" panose="02010601030101010101" pitchFamily="2" charset="-122"/>
                  </a:rPr>
                  <a:t>对于经过这条边的情况，假设询问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𝑠</m:t>
                    </m:r>
                    <m:r>
                      <a:rPr lang="en-US" altLang="zh-CN" sz="2400" i="1" dirty="0" err="1" smtClean="0">
                        <a:latin typeface="Cambria Math" panose="02040503050406030204" pitchFamily="18" charset="0"/>
                        <a:ea typeface="方正姚体" panose="02010601030101010101" pitchFamily="2" charset="-122"/>
                      </a:rPr>
                      <m:t>,</m:t>
                    </m:r>
                    <m:r>
                      <a:rPr lang="en-US" altLang="zh-CN" sz="2400" i="1" dirty="0" err="1" smtClean="0">
                        <a:latin typeface="Cambria Math" panose="02040503050406030204" pitchFamily="18" charset="0"/>
                        <a:ea typeface="方正姚体" panose="02010601030101010101" pitchFamily="2" charset="-122"/>
                      </a:rPr>
                      <m:t>𝑡</m:t>
                    </m:r>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，则走法可能有两种：</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𝑠</m:t>
                    </m:r>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𝑥</m:t>
                        </m:r>
                      </m:e>
                      <m:sub>
                        <m:r>
                          <a:rPr lang="en-US" altLang="zh-CN" sz="2400" i="1" dirty="0" smtClean="0">
                            <a:latin typeface="Cambria Math" panose="02040503050406030204" pitchFamily="18" charset="0"/>
                            <a:ea typeface="方正姚体" panose="02010601030101010101" pitchFamily="2" charset="-122"/>
                          </a:rPr>
                          <m:t>1</m:t>
                        </m:r>
                      </m:sub>
                    </m:sSub>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err="1" smtClean="0">
                            <a:latin typeface="Cambria Math" panose="02040503050406030204" pitchFamily="18" charset="0"/>
                            <a:ea typeface="方正姚体" panose="02010601030101010101" pitchFamily="2" charset="-122"/>
                          </a:rPr>
                        </m:ctrlPr>
                      </m:sSubPr>
                      <m:e>
                        <m:r>
                          <a:rPr lang="en-US" altLang="zh-CN" sz="2400" i="1" dirty="0" err="1" smtClean="0">
                            <a:latin typeface="Cambria Math" panose="02040503050406030204" pitchFamily="18" charset="0"/>
                            <a:ea typeface="方正姚体" panose="02010601030101010101" pitchFamily="2" charset="-122"/>
                          </a:rPr>
                          <m:t>𝑥</m:t>
                        </m:r>
                      </m:e>
                      <m:sub>
                        <m:r>
                          <a:rPr lang="en-US" altLang="zh-CN" sz="2400" i="1" dirty="0" err="1" smtClean="0">
                            <a:latin typeface="Cambria Math" panose="02040503050406030204" pitchFamily="18" charset="0"/>
                            <a:ea typeface="方正姚体" panose="02010601030101010101" pitchFamily="2" charset="-122"/>
                          </a:rPr>
                          <m:t>𝑘</m:t>
                        </m:r>
                      </m:sub>
                    </m:sSub>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𝑡</m:t>
                    </m:r>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和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𝑠</m:t>
                    </m:r>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err="1" smtClean="0">
                            <a:latin typeface="Cambria Math" panose="02040503050406030204" pitchFamily="18" charset="0"/>
                            <a:ea typeface="方正姚体" panose="02010601030101010101" pitchFamily="2" charset="-122"/>
                          </a:rPr>
                        </m:ctrlPr>
                      </m:sSubPr>
                      <m:e>
                        <m:r>
                          <a:rPr lang="en-US" altLang="zh-CN" sz="2400" i="1" dirty="0" err="1" smtClean="0">
                            <a:latin typeface="Cambria Math" panose="02040503050406030204" pitchFamily="18" charset="0"/>
                            <a:ea typeface="方正姚体" panose="02010601030101010101" pitchFamily="2" charset="-122"/>
                          </a:rPr>
                          <m:t>𝑥</m:t>
                        </m:r>
                      </m:e>
                      <m:sub>
                        <m:r>
                          <a:rPr lang="en-US" altLang="zh-CN" sz="2400" i="1" dirty="0" err="1" smtClean="0">
                            <a:latin typeface="Cambria Math" panose="02040503050406030204" pitchFamily="18" charset="0"/>
                            <a:ea typeface="方正姚体" panose="02010601030101010101" pitchFamily="2" charset="-122"/>
                          </a:rPr>
                          <m:t>𝑘</m:t>
                        </m:r>
                      </m:sub>
                    </m:sSub>
                    <m:r>
                      <a:rPr lang="en-US" altLang="zh-CN" sz="2400" i="1" dirty="0" smtClean="0">
                        <a:latin typeface="Cambria Math" panose="02040503050406030204" pitchFamily="18" charset="0"/>
                        <a:ea typeface="方正姚体" panose="02010601030101010101" pitchFamily="2" charset="-122"/>
                      </a:rPr>
                      <m:t>→</m:t>
                    </m:r>
                    <m:sSub>
                      <m:sSubPr>
                        <m:ctrlPr>
                          <a:rPr lang="en-US" altLang="zh-CN" sz="2400" i="1" dirty="0" smtClean="0">
                            <a:latin typeface="Cambria Math" panose="02040503050406030204" pitchFamily="18" charset="0"/>
                            <a:ea typeface="方正姚体" panose="02010601030101010101" pitchFamily="2" charset="-122"/>
                          </a:rPr>
                        </m:ctrlPr>
                      </m:sSubPr>
                      <m:e>
                        <m:r>
                          <a:rPr lang="en-US" altLang="zh-CN" sz="2400" i="1" dirty="0" smtClean="0">
                            <a:latin typeface="Cambria Math" panose="02040503050406030204" pitchFamily="18" charset="0"/>
                            <a:ea typeface="方正姚体" panose="02010601030101010101" pitchFamily="2" charset="-122"/>
                          </a:rPr>
                          <m:t>𝑥</m:t>
                        </m:r>
                      </m:e>
                      <m:sub>
                        <m:r>
                          <a:rPr lang="en-US" altLang="zh-CN" sz="2400" i="1" dirty="0" smtClean="0">
                            <a:latin typeface="Cambria Math" panose="02040503050406030204" pitchFamily="18" charset="0"/>
                            <a:ea typeface="方正姚体" panose="02010601030101010101" pitchFamily="2" charset="-122"/>
                          </a:rPr>
                          <m:t>1</m:t>
                        </m:r>
                      </m:sub>
                    </m:sSub>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𝑡</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r="-784"/>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1010</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返航</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2FEABAEF-0D0E-672C-6973-75D309022CEC}"/>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如何判断一种走法是否是简单路径？可以直接套树链求交判断，当然还有另一种办法。</a:t>
                </a:r>
              </a:p>
              <a:p>
                <a:r>
                  <a:rPr lang="zh-CN" altLang="en-US" sz="2400" dirty="0">
                    <a:latin typeface="方正姚体" panose="02010601030101010101" pitchFamily="2" charset="-122"/>
                    <a:ea typeface="方正姚体" panose="02010601030101010101" pitchFamily="2" charset="-122"/>
                  </a:rPr>
                  <a:t>如果将环边全部断开，那么会分成若干棵子树，每个点都会从属于一棵子树。而实际上两点之间经过环一定是先从起点走到起点所在子树的根，再通过环走到终点所在的子树的根，最后走到终点。那么记录下每个点所在子树的根我们就能知道经过断掉的环边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m:t>
                    </m:r>
                    <m:r>
                      <a:rPr lang="en-US" altLang="zh-CN" sz="2400" i="1" dirty="0">
                        <a:latin typeface="Cambria Math" panose="02040503050406030204" pitchFamily="18" charset="0"/>
                        <a:ea typeface="方正姚体" panose="02010601030101010101" pitchFamily="2" charset="-122"/>
                      </a:rPr>
                      <m:t>𝑥</m:t>
                    </m:r>
                    <m:r>
                      <a:rPr lang="en-US" altLang="zh-CN" sz="2400" i="1" dirty="0">
                        <a:latin typeface="Cambria Math" panose="02040503050406030204" pitchFamily="18" charset="0"/>
                        <a:ea typeface="方正姚体" panose="02010601030101010101" pitchFamily="2" charset="-122"/>
                      </a:rPr>
                      <m:t>_</m:t>
                    </m:r>
                    <m:r>
                      <a:rPr lang="en-US" altLang="zh-CN" sz="2400" i="1" dirty="0">
                        <a:latin typeface="Cambria Math" panose="02040503050406030204" pitchFamily="18" charset="0"/>
                        <a:ea typeface="方正姚体" panose="02010601030101010101" pitchFamily="2" charset="-122"/>
                      </a:rPr>
                      <m:t>𝑘</m:t>
                    </m:r>
                    <m:r>
                      <a:rPr lang="en-US" altLang="zh-CN" sz="2400" i="1" dirty="0">
                        <a:latin typeface="Cambria Math" panose="02040503050406030204" pitchFamily="18" charset="0"/>
                        <a:ea typeface="方正姚体" panose="02010601030101010101" pitchFamily="2" charset="-122"/>
                      </a:rPr>
                      <m:t>,</m:t>
                    </m:r>
                    <m:r>
                      <a:rPr lang="en-US" altLang="zh-CN" sz="2400" i="1" dirty="0">
                        <a:latin typeface="Cambria Math" panose="02040503050406030204" pitchFamily="18" charset="0"/>
                        <a:ea typeface="方正姚体" panose="02010601030101010101" pitchFamily="2" charset="-122"/>
                      </a:rPr>
                      <m:t>𝑥</m:t>
                    </m:r>
                    <m:r>
                      <a:rPr lang="en-US" altLang="zh-CN" sz="2400" i="1" dirty="0">
                        <a:latin typeface="Cambria Math" panose="02040503050406030204" pitchFamily="18" charset="0"/>
                        <a:ea typeface="方正姚体" panose="02010601030101010101" pitchFamily="2" charset="-122"/>
                      </a:rPr>
                      <m:t>_1) </m:t>
                    </m:r>
                  </m:oMath>
                </a14:m>
                <a:r>
                  <a:rPr lang="zh-CN" altLang="en-US" sz="2400" dirty="0">
                    <a:latin typeface="方正姚体" panose="02010601030101010101" pitchFamily="2" charset="-122"/>
                    <a:ea typeface="方正姚体" panose="02010601030101010101" pitchFamily="2" charset="-122"/>
                  </a:rPr>
                  <a:t>应该怎么走了。</a:t>
                </a:r>
              </a:p>
              <a:p>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m:t>
                    </m:r>
                    <m:r>
                      <a:rPr lang="en-US" altLang="zh-CN" sz="2400" i="1" dirty="0">
                        <a:latin typeface="Cambria Math" panose="02040503050406030204" pitchFamily="18" charset="0"/>
                        <a:ea typeface="方正姚体" panose="02010601030101010101" pitchFamily="2" charset="-122"/>
                      </a:rPr>
                      <m:t>(</m:t>
                    </m:r>
                    <m:r>
                      <a:rPr lang="en-US" altLang="zh-CN" sz="2400" i="1" dirty="0" err="1">
                        <a:latin typeface="Cambria Math" panose="02040503050406030204" pitchFamily="18" charset="0"/>
                        <a:ea typeface="方正姚体" panose="02010601030101010101" pitchFamily="2" charset="-122"/>
                      </a:rPr>
                      <m:t>𝑛</m:t>
                    </m:r>
                    <m:r>
                      <a:rPr lang="en-US" altLang="zh-CN" sz="2400" i="1" dirty="0" err="1">
                        <a:latin typeface="Cambria Math" panose="02040503050406030204" pitchFamily="18" charset="0"/>
                        <a:ea typeface="方正姚体" panose="02010601030101010101" pitchFamily="2" charset="-122"/>
                      </a:rPr>
                      <m:t>+</m:t>
                    </m:r>
                    <m:r>
                      <a:rPr lang="en-US" altLang="zh-CN" sz="2400" i="1" dirty="0" err="1">
                        <a:latin typeface="Cambria Math" panose="02040503050406030204" pitchFamily="18" charset="0"/>
                        <a:ea typeface="方正姚体" panose="02010601030101010101" pitchFamily="2" charset="-122"/>
                      </a:rPr>
                      <m:t>𝑞</m:t>
                    </m:r>
                    <m:r>
                      <a:rPr lang="en-US" altLang="zh-CN" sz="2400" b="0" i="1" dirty="0" smtClean="0">
                        <a:latin typeface="Cambria Math" panose="02040503050406030204" pitchFamily="18" charset="0"/>
                        <a:ea typeface="方正姚体" panose="02010601030101010101" pitchFamily="2" charset="-122"/>
                      </a:rPr>
                      <m:t>)</m:t>
                    </m:r>
                    <m:func>
                      <m:funcPr>
                        <m:ctrlPr>
                          <a:rPr lang="en-US" altLang="zh-CN" sz="2400" b="0" i="1" dirty="0" smtClean="0">
                            <a:latin typeface="Cambria Math" panose="02040503050406030204" pitchFamily="18" charset="0"/>
                            <a:ea typeface="方正姚体" panose="02010601030101010101" pitchFamily="2" charset="-122"/>
                          </a:rPr>
                        </m:ctrlPr>
                      </m:funcPr>
                      <m:fName>
                        <m:r>
                          <m:rPr>
                            <m:sty m:val="p"/>
                          </m:rPr>
                          <a:rPr lang="en-US" altLang="zh-CN" sz="2400" b="0" i="0" dirty="0" smtClean="0">
                            <a:latin typeface="Cambria Math" panose="02040503050406030204" pitchFamily="18" charset="0"/>
                            <a:ea typeface="方正姚体" panose="02010601030101010101" pitchFamily="2" charset="-122"/>
                          </a:rPr>
                          <m:t>log</m:t>
                        </m:r>
                      </m:fName>
                      <m:e>
                        <m:r>
                          <a:rPr lang="en-US" altLang="zh-CN" sz="2400" b="0" i="1" dirty="0" smtClean="0">
                            <a:latin typeface="Cambria Math" panose="02040503050406030204" pitchFamily="18" charset="0"/>
                            <a:ea typeface="方正姚体" panose="02010601030101010101" pitchFamily="2" charset="-122"/>
                          </a:rPr>
                          <m:t>𝑛</m:t>
                        </m:r>
                      </m:e>
                    </m:func>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185"/>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1008</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运输</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BA3A1E0F-7075-E1EC-5438-BD9E6DCF1543}"/>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题目大意：给一个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个点的凸多边形找一个最小面积的无穷长轨道使其能够近似滚动，并输出轨道面积和长度比值的极限。</a:t>
                </a: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𝑇</m:t>
                    </m:r>
                    <m:r>
                      <a:rPr lang="en-US" altLang="zh-CN" sz="2400" i="1" dirty="0" smtClean="0">
                        <a:latin typeface="Cambria Math" panose="02040503050406030204" pitchFamily="18" charset="0"/>
                        <a:ea typeface="方正姚体" panose="02010601030101010101" pitchFamily="2" charset="-122"/>
                      </a:rPr>
                      <m:t>≤20,</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5</m:t>
                        </m:r>
                      </m:sup>
                    </m:sSup>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sSup>
                      <m:sSupPr>
                        <m:ctrlPr>
                          <a:rPr lang="en-US" altLang="zh-CN" sz="2400" i="1" dirty="0" smtClean="0">
                            <a:latin typeface="Cambria Math" panose="02040503050406030204" pitchFamily="18" charset="0"/>
                            <a:ea typeface="方正姚体" panose="02010601030101010101" pitchFamily="2" charset="-122"/>
                          </a:rPr>
                        </m:ctrlPr>
                      </m:sSupPr>
                      <m:e>
                        <m:r>
                          <a:rPr lang="en-US" altLang="zh-CN" sz="2400" i="1" dirty="0" smtClean="0">
                            <a:latin typeface="Cambria Math" panose="02040503050406030204" pitchFamily="18" charset="0"/>
                            <a:ea typeface="方正姚体" panose="02010601030101010101" pitchFamily="2" charset="-122"/>
                          </a:rPr>
                          <m:t>10</m:t>
                        </m:r>
                      </m:e>
                      <m:sup>
                        <m:r>
                          <a:rPr lang="en-US" altLang="zh-CN" sz="2400" i="1" dirty="0" smtClean="0">
                            <a:latin typeface="Cambria Math" panose="02040503050406030204" pitchFamily="18" charset="0"/>
                            <a:ea typeface="方正姚体" panose="02010601030101010101" pitchFamily="2" charset="-122"/>
                          </a:rPr>
                          <m:t>6</m:t>
                        </m:r>
                      </m:sup>
                    </m:sSup>
                  </m:oMath>
                </a14:m>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定位：银</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1008</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运输</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p:sp>
        <p:nvSpPr>
          <p:cNvPr id="3" name="内容占位符 2"/>
          <p:cNvSpPr>
            <a:spLocks noGrp="1"/>
          </p:cNvSpPr>
          <p:nvPr>
            <p:ph idx="1"/>
          </p:nvPr>
        </p:nvSpPr>
        <p:spPr/>
        <p:txBody>
          <a:bodyPr/>
          <a:lstStyle/>
          <a:p>
            <a:r>
              <a:rPr lang="zh-CN" altLang="en-US" sz="2400" dirty="0">
                <a:latin typeface="方正姚体" panose="02010601030101010101" charset="-122"/>
                <a:ea typeface="方正姚体" panose="02010601030101010101" charset="-122"/>
              </a:rPr>
              <a:t>参考视频：</a:t>
            </a:r>
            <a:r>
              <a:rPr lang="en-US" altLang="zh-CN" sz="2400" dirty="0">
                <a:latin typeface="方正姚体" panose="02010601030101010101" charset="-122"/>
                <a:ea typeface="方正姚体" panose="02010601030101010101" charset="-122"/>
              </a:rPr>
              <a:t>https://www.bilibili.com/video/BV1n64y1L7vK</a:t>
            </a:r>
            <a:endParaRPr lang="en-US" altLang="zh-CN" sz="2400" dirty="0">
              <a:latin typeface="方正姚体" panose="02010601030101010101" charset="-122"/>
              <a:ea typeface="方正姚体" panose="0201060103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1008</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运输</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F311D182-CA9F-08AF-F4DF-335B287EA770}"/>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实际上题目中存在一个点轨迹水平就是对应圆。</a:t>
                </a:r>
              </a:p>
              <a:p>
                <a:r>
                  <a:rPr lang="zh-CN" altLang="en-US" sz="2400" dirty="0">
                    <a:latin typeface="方正姚体" panose="02010601030101010101" pitchFamily="2" charset="-122"/>
                    <a:ea typeface="方正姚体" panose="02010601030101010101" pitchFamily="2" charset="-122"/>
                  </a:rPr>
                  <a:t>我们找到凸多边形的最小圆覆盖，可以证明其圆心一定在凸多边形内。然后按照视频中的方式铺开，就可以得到面积最小的轨道了。</a:t>
                </a:r>
              </a:p>
              <a:p>
                <a:r>
                  <a:rPr lang="zh-CN" altLang="en-US" sz="2400" dirty="0">
                    <a:latin typeface="方正姚体" panose="02010601030101010101" pitchFamily="2" charset="-122"/>
                    <a:ea typeface="方正姚体" panose="02010601030101010101" pitchFamily="2" charset="-122"/>
                  </a:rPr>
                  <a:t>当然需要注意的是，如果轨道长度足够小，可能最小圆覆盖并不最优，但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𝐿</m:t>
                    </m:r>
                    <m:r>
                      <a:rPr lang="en-US" altLang="zh-CN" sz="2400" i="1" dirty="0" smtClean="0">
                        <a:latin typeface="Cambria Math" panose="02040503050406030204" pitchFamily="18" charset="0"/>
                        <a:ea typeface="方正姚体" panose="02010601030101010101" pitchFamily="2" charset="-122"/>
                      </a:rPr>
                      <m:t>→+∞ </m:t>
                    </m:r>
                  </m:oMath>
                </a14:m>
                <a:r>
                  <a:rPr lang="zh-CN" altLang="en-US" sz="2400" dirty="0">
                    <a:latin typeface="方正姚体" panose="02010601030101010101" pitchFamily="2" charset="-122"/>
                    <a:ea typeface="方正姚体" panose="02010601030101010101" pitchFamily="2" charset="-122"/>
                  </a:rPr>
                  <a:t>时不会有这个问题。</a:t>
                </a:r>
              </a:p>
              <a:p>
                <a:r>
                  <a:rPr lang="zh-CN" altLang="en-US" sz="2400" dirty="0">
                    <a:latin typeface="方正姚体" panose="02010601030101010101" pitchFamily="2" charset="-122"/>
                    <a:ea typeface="方正姚体" panose="02010601030101010101" pitchFamily="2" charset="-122"/>
                  </a:rPr>
                  <a:t>而由于这种铺设方式是以圆周长为周期的，所以我们只需要考虑铺设一个圆周长长度的轨道的结果。</a:t>
                </a:r>
              </a:p>
              <a:p>
                <a:r>
                  <a:rPr lang="zh-CN" altLang="en-US" sz="2400" dirty="0">
                    <a:latin typeface="方正姚体" panose="02010601030101010101" pitchFamily="2" charset="-122"/>
                    <a:ea typeface="方正姚体" panose="02010601030101010101" pitchFamily="2" charset="-122"/>
                  </a:rPr>
                  <a:t>所以答案就是最小圆覆盖的面积减去凸多边形的面积，再除以最小圆覆盖的周长。</a:t>
                </a:r>
              </a:p>
              <a:p>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i="1" dirty="0" smtClean="0">
                        <a:latin typeface="Cambria Math" panose="02040503050406030204" pitchFamily="18" charset="0"/>
                        <a:ea typeface="方正姚体" panose="02010601030101010101" pitchFamily="2" charset="-122"/>
                      </a:rPr>
                      <m:t>𝑂</m:t>
                    </m:r>
                    <m:r>
                      <a:rPr lang="en-US" altLang="zh-CN" sz="2400" i="1" dirty="0" smtClean="0">
                        <a:latin typeface="Cambria Math" panose="02040503050406030204" pitchFamily="18" charset="0"/>
                        <a:ea typeface="方正姚体" panose="02010601030101010101" pitchFamily="2" charset="-122"/>
                      </a:rPr>
                      <m:t>(</m:t>
                    </m:r>
                    <m:r>
                      <a:rPr lang="en-US" altLang="zh-CN" sz="2400" i="1" dirty="0" smtClean="0">
                        <a:latin typeface="Cambria Math" panose="02040503050406030204" pitchFamily="18" charset="0"/>
                        <a:ea typeface="方正姚体" panose="02010601030101010101" pitchFamily="2" charset="-122"/>
                      </a:rPr>
                      <m:t>𝑛</m:t>
                    </m:r>
                    <m:r>
                      <a:rPr lang="en-US" altLang="zh-CN" sz="2400" i="1" dirty="0" smtClean="0">
                        <a:latin typeface="Cambria Math" panose="02040503050406030204" pitchFamily="18" charset="0"/>
                        <a:ea typeface="方正姚体" panose="02010601030101010101" pitchFamily="2" charset="-122"/>
                      </a:rPr>
                      <m:t>)</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185" r="-2118" b="-11852"/>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7889"/>
          <p:cNvSpPr>
            <a:spLocks noGrp="1"/>
          </p:cNvSpPr>
          <p:nvPr>
            <p:ph type="title"/>
          </p:nvPr>
        </p:nvSpPr>
        <p:spPr>
          <a:xfrm>
            <a:off x="1151255" y="908685"/>
            <a:ext cx="6757035" cy="850265"/>
          </a:xfrm>
        </p:spPr>
        <p:txBody>
          <a:bodyPr anchor="b"/>
          <a:lstStyle/>
          <a:p>
            <a:pPr>
              <a:lnSpc>
                <a:spcPct val="90000"/>
              </a:lnSpc>
              <a:spcBef>
                <a:spcPct val="20000"/>
              </a:spcBef>
              <a:buClr>
                <a:schemeClr val="folHlink"/>
              </a:buClr>
              <a:buSzPct val="60000"/>
              <a:buFont typeface="Wingdings" panose="05000000000000000000" pitchFamily="2" charset="2"/>
            </a:pPr>
            <a:r>
              <a:rPr lang="en-US" altLang="zh-CN" sz="3200" b="1" dirty="0">
                <a:solidFill>
                  <a:srgbClr val="FF0000"/>
                </a:solidFill>
                <a:latin typeface="方正姚体" panose="02010601030101010101" charset="-122"/>
                <a:ea typeface="方正姚体" panose="02010601030101010101" charset="-122"/>
                <a:cs typeface="方正姚体" panose="02010601030101010101" charset="-122"/>
                <a:sym typeface="+mn-ea"/>
              </a:rPr>
              <a:t>“</a:t>
            </a:r>
            <a:r>
              <a:rPr lang="zh-CN" sz="3200" b="1" dirty="0">
                <a:solidFill>
                  <a:srgbClr val="FF0000"/>
                </a:solidFill>
                <a:latin typeface="方正姚体" panose="02010601030101010101" charset="-122"/>
                <a:ea typeface="方正姚体" panose="02010601030101010101" charset="-122"/>
                <a:cs typeface="方正姚体" panose="02010601030101010101" charset="-122"/>
                <a:sym typeface="+mn-ea"/>
              </a:rPr>
              <a:t>钉耙编程</a:t>
            </a:r>
            <a:r>
              <a:rPr lang="en-US" altLang="zh-CN" sz="3200" b="1" dirty="0">
                <a:solidFill>
                  <a:srgbClr val="FF0000"/>
                </a:solidFill>
                <a:latin typeface="方正姚体" panose="02010601030101010101" charset="-122"/>
                <a:ea typeface="方正姚体" panose="02010601030101010101" charset="-122"/>
                <a:cs typeface="方正姚体" panose="02010601030101010101" charset="-122"/>
                <a:sym typeface="+mn-ea"/>
              </a:rPr>
              <a:t>”2025</a:t>
            </a:r>
            <a:r>
              <a:rPr lang="zh-CN" altLang="en-US" sz="3200" b="1" dirty="0">
                <a:solidFill>
                  <a:srgbClr val="FF0000"/>
                </a:solidFill>
                <a:latin typeface="方正姚体" panose="02010601030101010101" charset="-122"/>
                <a:ea typeface="方正姚体" panose="02010601030101010101" charset="-122"/>
                <a:cs typeface="方正姚体" panose="02010601030101010101" charset="-122"/>
                <a:sym typeface="+mn-ea"/>
              </a:rPr>
              <a:t>春季联赛（</a:t>
            </a:r>
            <a:r>
              <a:rPr lang="en-US" altLang="zh-CN" sz="3200" b="1" dirty="0">
                <a:solidFill>
                  <a:srgbClr val="FF0000"/>
                </a:solidFill>
                <a:latin typeface="方正姚体" panose="02010601030101010101" charset="-122"/>
                <a:ea typeface="方正姚体" panose="02010601030101010101" charset="-122"/>
                <a:cs typeface="方正姚体" panose="02010601030101010101" charset="-122"/>
                <a:sym typeface="+mn-ea"/>
              </a:rPr>
              <a:t>1</a:t>
            </a:r>
            <a:r>
              <a:rPr lang="zh-CN" altLang="en-US" sz="3200" b="1" dirty="0">
                <a:solidFill>
                  <a:srgbClr val="FF0000"/>
                </a:solidFill>
                <a:latin typeface="方正姚体" panose="02010601030101010101" charset="-122"/>
                <a:ea typeface="方正姚体" panose="02010601030101010101" charset="-122"/>
                <a:cs typeface="方正姚体" panose="02010601030101010101" charset="-122"/>
                <a:sym typeface="+mn-ea"/>
              </a:rPr>
              <a:t>）</a:t>
            </a:r>
            <a:endParaRPr lang="en-US" sz="3200" b="1" dirty="0">
              <a:latin typeface="方正姚体" panose="02010601030101010101" charset="-122"/>
              <a:ea typeface="方正姚体" panose="02010601030101010101" charset="-122"/>
              <a:cs typeface="方正姚体" panose="02010601030101010101" charset="-122"/>
            </a:endParaRPr>
          </a:p>
        </p:txBody>
      </p:sp>
      <p:sp>
        <p:nvSpPr>
          <p:cNvPr id="41988" name="日期占位符 1"/>
          <p:cNvSpPr>
            <a:spLocks noGrp="1"/>
          </p:cNvSpPr>
          <p:nvPr>
            <p:ph type="dt" sz="half" idx="10"/>
          </p:nvPr>
        </p:nvSpPr>
        <p:spPr/>
        <p:txBody>
          <a:bodyPr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5pPr>
          </a:lstStyle>
          <a:p>
            <a:fld id="{BB962C8B-B14F-4D97-AF65-F5344CB8AC3E}" type="datetime1">
              <a:rPr lang="zh-CN" altLang="en-US" sz="1400" dirty="0">
                <a:sym typeface="Arial" panose="020B0604020202020204" pitchFamily="34" charset="0"/>
              </a:rPr>
            </a:fld>
            <a:endParaRPr lang="zh-CN" altLang="en-US" sz="1400" dirty="0">
              <a:sym typeface="Arial" panose="020B0604020202020204" pitchFamily="34" charset="0"/>
            </a:endParaRPr>
          </a:p>
        </p:txBody>
      </p:sp>
      <p:sp>
        <p:nvSpPr>
          <p:cNvPr id="41989" name="灯片编号占位符 2"/>
          <p:cNvSpPr>
            <a:spLocks noGrp="1"/>
          </p:cNvSpPr>
          <p:nvPr>
            <p:ph type="sldNum" sz="quarter" idx="12"/>
          </p:nvPr>
        </p:nvSpPr>
        <p:spPr/>
        <p:txBody>
          <a:bodyPr anchor="b"/>
          <a:lst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imes New Roman" panose="02020603050405020304" pitchFamily="2" charset="0"/>
                <a:ea typeface="宋体" panose="02010600030101010101" pitchFamily="2" charset="-122"/>
                <a:cs typeface="+mn-cs"/>
              </a:defRPr>
            </a:lvl5pPr>
          </a:lstStyle>
          <a:p>
            <a:pPr algn="r"/>
            <a:fld id="{9A0DB2DC-4C9A-4742-B13C-FB6460FD3503}" type="slidenum">
              <a:rPr lang="zh-CN" altLang="en-US" sz="1400" dirty="0">
                <a:sym typeface="Arial" panose="020B0604020202020204" pitchFamily="34" charset="0"/>
              </a:rPr>
            </a:fld>
            <a:endParaRPr lang="zh-CN" altLang="en-US" sz="1400" dirty="0">
              <a:sym typeface="Arial" panose="020B0604020202020204" pitchFamily="34" charset="0"/>
            </a:endParaRPr>
          </a:p>
        </p:txBody>
      </p:sp>
      <p:sp>
        <p:nvSpPr>
          <p:cNvPr id="6" name="内容占位符 35842"/>
          <p:cNvSpPr>
            <a:spLocks noGrp="1"/>
          </p:cNvSpPr>
          <p:nvPr>
            <p:ph idx="1"/>
          </p:nvPr>
        </p:nvSpPr>
        <p:spPr>
          <a:xfrm>
            <a:off x="1264920" y="2276475"/>
            <a:ext cx="6834505" cy="2633980"/>
          </a:xfrm>
        </p:spPr>
        <p:txBody>
          <a:bodyPr anchor="t"/>
          <a:lstStyle/>
          <a:p>
            <a:pPr>
              <a:buNone/>
            </a:pPr>
            <a:endParaRPr lang="en-US" altLang="zh-CN" b="1" dirty="0">
              <a:solidFill>
                <a:schemeClr val="folHlink"/>
              </a:solidFill>
              <a:latin typeface="黑体" panose="02010609060101010101" pitchFamily="2" charset="-122"/>
              <a:ea typeface="黑体" panose="02010609060101010101" pitchFamily="2" charset="-122"/>
            </a:endParaRPr>
          </a:p>
          <a:p>
            <a:pPr>
              <a:buNone/>
            </a:pPr>
            <a:r>
              <a:rPr lang="en-US" sz="5400" b="1" dirty="0">
                <a:solidFill>
                  <a:srgbClr val="FF0000"/>
                </a:solidFill>
                <a:latin typeface="方正姚体" panose="02010601030101010101" charset="-122"/>
                <a:ea typeface="方正姚体" panose="02010601030101010101" charset="-122"/>
                <a:cs typeface="方正姚体" panose="02010601030101010101" charset="-122"/>
              </a:rPr>
              <a:t>2025</a:t>
            </a:r>
            <a:r>
              <a:rPr lang="zh-CN" altLang="en-US" sz="5400" b="1" dirty="0">
                <a:solidFill>
                  <a:srgbClr val="FF0000"/>
                </a:solidFill>
                <a:latin typeface="方正姚体" panose="02010601030101010101" charset="-122"/>
                <a:ea typeface="方正姚体" panose="02010601030101010101" charset="-122"/>
                <a:cs typeface="方正姚体" panose="02010601030101010101" charset="-122"/>
              </a:rPr>
              <a:t>，</a:t>
            </a:r>
            <a:r>
              <a:rPr lang="zh-CN" altLang="en-US" sz="5400" b="1" dirty="0">
                <a:solidFill>
                  <a:srgbClr val="FF0000"/>
                </a:solidFill>
                <a:latin typeface="方正姚体" panose="02010601030101010101" charset="-122"/>
                <a:ea typeface="方正姚体" panose="02010601030101010101" charset="-122"/>
                <a:cs typeface="方正姚体" panose="02010601030101010101" charset="-122"/>
              </a:rPr>
              <a:t>我们一起进步！</a:t>
            </a:r>
            <a:endParaRPr lang="zh-CN" altLang="en-US" sz="5400" b="1" dirty="0">
              <a:solidFill>
                <a:srgbClr val="FF0000"/>
              </a:solidFill>
              <a:latin typeface="方正姚体" panose="02010601030101010101" charset="-122"/>
              <a:ea typeface="方正姚体" panose="02010601030101010101" charset="-122"/>
              <a:cs typeface="方正姚体" panose="0201060103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方正姚体" panose="02010601030101010101" charset="-122"/>
                <a:ea typeface="方正姚体" panose="02010601030101010101" charset="-122"/>
                <a:cs typeface="方正姚体" panose="02010601030101010101" charset="-122"/>
              </a:rPr>
              <a:t>后记</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p:sp>
        <p:nvSpPr>
          <p:cNvPr id="3" name="内容占位符 2"/>
          <p:cNvSpPr>
            <a:spLocks noGrp="1"/>
          </p:cNvSpPr>
          <p:nvPr>
            <p:ph idx="1"/>
          </p:nvPr>
        </p:nvSpPr>
        <p:spPr/>
        <p:txBody>
          <a:bodyPr/>
          <a:lstStyle/>
          <a:p>
            <a:r>
              <a:rPr lang="zh-CN" altLang="en-US" dirty="0">
                <a:latin typeface="方正姚体" panose="02010601030101010101" charset="-122"/>
                <a:ea typeface="方正姚体" panose="02010601030101010101" charset="-122"/>
              </a:rPr>
              <a:t>染染船长的猫：</a:t>
            </a:r>
            <a:endParaRPr lang="en-US" altLang="zh-CN" dirty="0">
              <a:latin typeface="方正姚体" panose="02010601030101010101" charset="-122"/>
              <a:ea typeface="方正姚体" panose="02010601030101010101" charset="-122"/>
            </a:endParaRPr>
          </a:p>
          <a:p>
            <a:endParaRPr lang="en-US" altLang="zh-CN" dirty="0">
              <a:latin typeface="方正姚体" panose="02010601030101010101" charset="-122"/>
              <a:ea typeface="方正姚体" panose="02010601030101010101" charset="-122"/>
            </a:endParaRPr>
          </a:p>
          <a:p>
            <a:endParaRPr lang="en-US" altLang="zh-CN" dirty="0">
              <a:latin typeface="方正姚体" panose="02010601030101010101" charset="-122"/>
              <a:ea typeface="方正姚体" panose="02010601030101010101" charset="-122"/>
            </a:endParaRPr>
          </a:p>
          <a:p>
            <a:endParaRPr lang="en-US" altLang="zh-CN" dirty="0">
              <a:latin typeface="方正姚体" panose="02010601030101010101" charset="-122"/>
              <a:ea typeface="方正姚体" panose="02010601030101010101" charset="-122"/>
            </a:endParaRPr>
          </a:p>
          <a:p>
            <a:r>
              <a:rPr lang="zh-CN" altLang="en-US" dirty="0">
                <a:latin typeface="方正姚体" panose="02010601030101010101" charset="-122"/>
                <a:ea typeface="方正姚体" panose="02010601030101010101" charset="-122"/>
              </a:rPr>
              <a:t>染染船长赚的盆满钵满，荣归故里！</a:t>
            </a:r>
            <a:endParaRPr lang="en-US" altLang="zh-CN" dirty="0">
              <a:latin typeface="方正姚体" panose="02010601030101010101" charset="-122"/>
              <a:ea typeface="方正姚体" panose="02010601030101010101" charset="-122"/>
            </a:endParaRPr>
          </a:p>
        </p:txBody>
      </p:sp>
      <p:pic>
        <p:nvPicPr>
          <p:cNvPr id="5" name="图片 4" descr="张着嘴的狗&#10;&#10;AI 生成的内容可能不正确。"/>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1680" y="2636912"/>
            <a:ext cx="1368152" cy="17666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1001 </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签到</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432DFBB0-C4B6-DF87-656E-6D2942788821}"/>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题目大意：在 </a:t>
                </a:r>
                <a14:m>
                  <m:oMath xmlns:m="http://schemas.openxmlformats.org/officeDocument/2006/math">
                    <m:r>
                      <a:rPr lang="en-US" altLang="zh-CN" sz="2400" b="0" i="1" smtClean="0">
                        <a:latin typeface="Cambria Math" panose="02040503050406030204" pitchFamily="18" charset="0"/>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个字符串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sub>
                    </m:sSub>
                  </m:oMath>
                </a14:m>
                <a:r>
                  <a:rPr lang="zh-CN" altLang="en-US" sz="2400" dirty="0">
                    <a:latin typeface="方正姚体" panose="02010601030101010101" pitchFamily="2" charset="-122"/>
                    <a:ea typeface="方正姚体" panose="02010601030101010101" pitchFamily="2" charset="-122"/>
                  </a:rPr>
                  <a:t> 中找到特定字符串 </a:t>
                </a:r>
                <a14:m>
                  <m:oMath xmlns:m="http://schemas.openxmlformats.org/officeDocument/2006/math">
                    <m:r>
                      <a:rPr lang="en-US" altLang="zh-CN" sz="2400" b="0" i="1" smtClean="0">
                        <a:latin typeface="Cambria Math" panose="02040503050406030204" pitchFamily="18" charset="0"/>
                      </a:rPr>
                      <m:t>𝑃</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第一次出现的位置。</a:t>
                </a: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≤20,</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𝑃</m:t>
                        </m:r>
                      </m:e>
                    </m:d>
                    <m:r>
                      <a:rPr lang="en-US" altLang="zh-CN" sz="2400" b="0" i="1" smtClean="0">
                        <a:latin typeface="Cambria Math" panose="02040503050406030204" pitchFamily="18" charset="0"/>
                      </a:rPr>
                      <m:t>≤20</m:t>
                    </m:r>
                  </m:oMath>
                </a14:m>
                <a:endParaRPr lang="en-US" altLang="zh-CN" sz="2400" b="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定位：签</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r="-62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1001 </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签到</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9BDFF273-728E-B735-4E0C-C7DE9DDADFEB}"/>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直接枚举读入字符串，然后调用字符串判断相等即可。</a:t>
                </a:r>
              </a:p>
              <a:p>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185" r="-2118"/>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1006 </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密码</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08E6EA48-6982-9FF2-D52D-64504834FD71}"/>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给定</a:t>
                </a:r>
                <a:r>
                  <a:rPr lang="en-US" altLang="zh-CN" sz="2400" dirty="0">
                    <a:latin typeface="方正姚体" panose="02010601030101010101" pitchFamily="2" charset="-122"/>
                    <a:ea typeface="方正姚体" panose="02010601030101010101" pitchFamily="2" charset="-122"/>
                  </a:rPr>
                  <a:t> </a:t>
                </a:r>
                <a14:m>
                  <m:oMath xmlns:m="http://schemas.openxmlformats.org/officeDocument/2006/math">
                    <m:r>
                      <a:rPr lang="en-US" altLang="zh-CN" sz="2400" b="0" i="1" smtClean="0">
                        <a:latin typeface="Cambria Math" panose="02040503050406030204" pitchFamily="18" charset="0"/>
                      </a:rPr>
                      <m:t>𝑛</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条整系数线性方程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𝑖</m:t>
                        </m:r>
                      </m:sub>
                    </m:sSub>
                  </m:oMath>
                </a14:m>
                <a:r>
                  <a:rPr lang="zh-CN" altLang="en-US" sz="2400" dirty="0">
                    <a:latin typeface="方正姚体" panose="02010601030101010101" pitchFamily="2" charset="-122"/>
                    <a:ea typeface="方正姚体" panose="02010601030101010101" pitchFamily="2" charset="-122"/>
                  </a:rPr>
                  <a:t>，但系数被打乱为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𝑖</m:t>
                        </m:r>
                      </m:sub>
                    </m:sSub>
                  </m:oMath>
                </a14:m>
                <a:r>
                  <a:rPr lang="zh-CN" altLang="en-US" sz="2400" dirty="0">
                    <a:latin typeface="方正姚体" panose="02010601030101010101" pitchFamily="2" charset="-122"/>
                    <a:ea typeface="方正姚体" panose="02010601030101010101" pitchFamily="2" charset="-122"/>
                  </a:rPr>
                  <a:t>，求唯一公共非负整数解 </a:t>
                </a:r>
                <a14:m>
                  <m:oMath xmlns:m="http://schemas.openxmlformats.org/officeDocument/2006/math">
                    <m:r>
                      <a:rPr lang="en-US" altLang="zh-CN" sz="2400" b="0" i="1" smtClean="0">
                        <a:latin typeface="Cambria Math" panose="02040503050406030204" pitchFamily="18" charset="0"/>
                      </a:rPr>
                      <m:t>𝑥</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≤20,</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5</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6</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≠0,</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≠0,</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≠0</m:t>
                    </m:r>
                  </m:oMath>
                </a14:m>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定位：签</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1006</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密码</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A7DA1E8C-2286-B071-AB50-3CBE364B179B}"/>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一条方程只有 </a:t>
                </a:r>
                <a14:m>
                  <m:oMath xmlns:m="http://schemas.openxmlformats.org/officeDocument/2006/math">
                    <m:r>
                      <a:rPr lang="en-US" altLang="zh-CN" sz="2400" i="1" dirty="0" smtClean="0">
                        <a:latin typeface="Cambria Math" panose="02040503050406030204" pitchFamily="18" charset="0"/>
                      </a:rPr>
                      <m:t>3</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=6 </m:t>
                    </m:r>
                  </m:oMath>
                </a14:m>
                <a:r>
                  <a:rPr lang="zh-CN" altLang="en-US" sz="2400" dirty="0">
                    <a:latin typeface="方正姚体" panose="02010601030101010101" pitchFamily="2" charset="-122"/>
                    <a:ea typeface="方正姚体" panose="02010601030101010101" pitchFamily="2" charset="-122"/>
                  </a:rPr>
                  <a:t>种排列方式，一种排列方式只有最多一个解，所以枚举其中一条方程的排列方式并验证解，验证解也只需要枚举排列方式。</a:t>
                </a:r>
              </a:p>
              <a:p>
                <a:r>
                  <a:rPr lang="zh-CN" altLang="en-US" sz="2400" dirty="0">
                    <a:latin typeface="方正姚体" panose="02010601030101010101" pitchFamily="2" charset="-122"/>
                    <a:ea typeface="方正姚体" panose="02010601030101010101" pitchFamily="2" charset="-122"/>
                  </a:rPr>
                  <a:t>枚举量上界</a:t>
                </a:r>
                <a14:m>
                  <m:oMath xmlns:m="http://schemas.openxmlformats.org/officeDocument/2006/math">
                    <m:r>
                      <a:rPr lang="zh-CN" altLang="en-US" sz="2400" i="1" dirty="0" smtClean="0">
                        <a:latin typeface="Cambria Math" panose="02040503050406030204" pitchFamily="18" charset="0"/>
                      </a:rPr>
                      <m:t> </m:t>
                    </m:r>
                    <m:r>
                      <a:rPr lang="en-US" altLang="zh-CN" sz="2400" i="1" dirty="0" smtClean="0">
                        <a:latin typeface="Cambria Math" panose="02040503050406030204" pitchFamily="18" charset="0"/>
                      </a:rPr>
                      <m:t>36</m:t>
                    </m:r>
                    <m:r>
                      <a:rPr lang="en-US" altLang="zh-CN" sz="2400" i="1" dirty="0" smtClean="0">
                        <a:latin typeface="Cambria Math" panose="02040503050406030204" pitchFamily="18" charset="0"/>
                      </a:rPr>
                      <m:t>𝑛</m:t>
                    </m:r>
                  </m:oMath>
                </a14:m>
                <a:r>
                  <a:rPr lang="zh-CN" altLang="en-US" sz="2400" dirty="0">
                    <a:latin typeface="方正姚体" panose="02010601030101010101" pitchFamily="2" charset="-122"/>
                    <a:ea typeface="方正姚体" panose="02010601030101010101" pitchFamily="2" charset="-122"/>
                  </a:rPr>
                  <a:t>，实际上经过分析，这个上界还可以更小。</a:t>
                </a:r>
              </a:p>
              <a:p>
                <a:r>
                  <a:rPr lang="zh-CN" altLang="en-US" sz="2400" dirty="0">
                    <a:latin typeface="方正姚体" panose="02010601030101010101" pitchFamily="2" charset="-122"/>
                    <a:ea typeface="方正姚体" panose="02010601030101010101" pitchFamily="2" charset="-122"/>
                  </a:rPr>
                  <a:t>时间复杂度 </a:t>
                </a:r>
                <a14:m>
                  <m:oMath xmlns:m="http://schemas.openxmlformats.org/officeDocument/2006/math">
                    <m:r>
                      <a:rPr lang="en-US" altLang="zh-CN" sz="2400" i="1" dirty="0" smtClean="0">
                        <a:latin typeface="Cambria Math" panose="02040503050406030204" pitchFamily="18" charset="0"/>
                      </a:rPr>
                      <m:t>𝑂</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oMath>
                </a14:m>
                <a:r>
                  <a:rPr lang="zh-CN" altLang="en-US" sz="2400" dirty="0">
                    <a:latin typeface="方正姚体" panose="02010601030101010101" pitchFamily="2" charset="-122"/>
                    <a:ea typeface="方正姚体" panose="02010601030101010101" pitchFamily="2" charset="-122"/>
                  </a:rPr>
                  <a:t>。</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57" t="-163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1007</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分配宝藏</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F17D44B6-8BCF-CACE-1B75-A9BAF7DF0661}"/>
                  </a:ext>
                </a:extLst>
              </p:cNvPr>
              <p:cNvSpPr>
                <a:spLocks noGrp="1"/>
              </p:cNvSpPr>
              <p:nvPr>
                <p:ph idx="1"/>
              </p:nvPr>
            </p:nvSpPr>
            <p:spPr/>
            <p:txBody>
              <a:bodyPr/>
              <a:lstStyle/>
              <a:p>
                <a:r>
                  <a:rPr lang="zh-CN" altLang="en-US" sz="2400" dirty="0">
                    <a:latin typeface="方正姚体" panose="02010601030101010101" pitchFamily="2" charset="-122"/>
                    <a:ea typeface="方正姚体" panose="02010601030101010101" pitchFamily="2" charset="-122"/>
                  </a:rPr>
                  <a:t>题目大意：船长分金币，全体 </a:t>
                </a:r>
                <a14:m>
                  <m:oMath xmlns:m="http://schemas.openxmlformats.org/officeDocument/2006/math">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+1 </m:t>
                    </m:r>
                  </m:oMath>
                </a14:m>
                <a:r>
                  <a:rPr lang="zh-CN" altLang="en-US" sz="2400" dirty="0">
                    <a:latin typeface="方正姚体" panose="02010601030101010101" pitchFamily="2" charset="-122"/>
                    <a:ea typeface="方正姚体" panose="02010601030101010101" pitchFamily="2" charset="-122"/>
                  </a:rPr>
                  <a:t>位船员（包括船长）投票表决，半数及以上通过就停，否则杀船长重新分配。在所有人足够聪明贪婪且互相了解的情况下，假设最终船长的第 </a:t>
                </a:r>
                <a14:m>
                  <m:oMath xmlns:m="http://schemas.openxmlformats.org/officeDocument/2006/math">
                    <m:r>
                      <a:rPr lang="en-US" altLang="zh-CN" sz="2400" i="1" dirty="0" smtClean="0">
                        <a:latin typeface="Cambria Math" panose="02040503050406030204" pitchFamily="18" charset="0"/>
                      </a:rPr>
                      <m:t>𝑖</m:t>
                    </m:r>
                  </m:oMath>
                </a14:m>
                <a:r>
                  <a:rPr lang="en-US" altLang="zh-CN" sz="2400" dirty="0">
                    <a:latin typeface="方正姚体" panose="02010601030101010101" pitchFamily="2" charset="-122"/>
                    <a:ea typeface="方正姚体" panose="02010601030101010101" pitchFamily="2" charset="-122"/>
                  </a:rPr>
                  <a:t> </a:t>
                </a:r>
                <a:r>
                  <a:rPr lang="zh-CN" altLang="en-US" sz="2400" dirty="0">
                    <a:latin typeface="方正姚体" panose="02010601030101010101" pitchFamily="2" charset="-122"/>
                    <a:ea typeface="方正姚体" panose="02010601030101010101" pitchFamily="2" charset="-122"/>
                  </a:rPr>
                  <a:t>顺位继承人分到 </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i="1" dirty="0" smtClean="0">
                            <a:latin typeface="Cambria Math" panose="02040503050406030204" pitchFamily="18" charset="0"/>
                          </a:rPr>
                          <m:t>𝑟</m:t>
                        </m:r>
                      </m:e>
                      <m:sub>
                        <m:r>
                          <a:rPr lang="en-US" altLang="zh-CN" sz="2400" i="1" dirty="0" smtClean="0">
                            <a:latin typeface="Cambria Math" panose="02040503050406030204" pitchFamily="18" charset="0"/>
                          </a:rPr>
                          <m:t>𝑖</m:t>
                        </m:r>
                      </m:sub>
                    </m:sSub>
                    <m:r>
                      <a:rPr lang="en-US" altLang="zh-CN" sz="2400" i="1" dirty="0" smtClean="0">
                        <a:latin typeface="Cambria Math" panose="02040503050406030204" pitchFamily="18" charset="0"/>
                      </a:rPr>
                      <m:t> </m:t>
                    </m:r>
                  </m:oMath>
                </a14:m>
                <a:r>
                  <a:rPr lang="zh-CN" altLang="en-US" sz="2400" dirty="0">
                    <a:latin typeface="方正姚体" panose="02010601030101010101" pitchFamily="2" charset="-122"/>
                    <a:ea typeface="方正姚体" panose="02010601030101010101" pitchFamily="2" charset="-122"/>
                  </a:rPr>
                  <a:t>枚金币，求 </a:t>
                </a:r>
                <a14:m>
                  <m:oMath xmlns:m="http://schemas.openxmlformats.org/officeDocument/2006/math">
                    <m:nary>
                      <m:naryPr>
                        <m:chr m:val="∑"/>
                        <m:ctrlPr>
                          <a:rPr lang="zh-CN" altLang="en-US"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m:t>
                            </m:r>
                          </m:sub>
                        </m:sSub>
                      </m:e>
                    </m:nary>
                  </m:oMath>
                </a14:m>
                <a:r>
                  <a:rPr lang="zh-CN" altLang="en-US" sz="2400" dirty="0">
                    <a:latin typeface="方正姚体" panose="02010601030101010101" pitchFamily="2" charset="-122"/>
                    <a:ea typeface="方正姚体" panose="02010601030101010101" pitchFamily="2" charset="-122"/>
                  </a:rPr>
                  <a:t>。</a:t>
                </a:r>
              </a:p>
              <a:p>
                <a:r>
                  <a:rPr lang="zh-CN" altLang="en-US" sz="2400" dirty="0">
                    <a:latin typeface="方正姚体" panose="02010601030101010101" pitchFamily="2" charset="-122"/>
                    <a:ea typeface="方正姚体" panose="02010601030101010101" pitchFamily="2" charset="-122"/>
                  </a:rPr>
                  <a:t>数据范围：</a:t>
                </a:r>
                <a14:m>
                  <m:oMath xmlns:m="http://schemas.openxmlformats.org/officeDocument/2006/math">
                    <m:r>
                      <a:rPr lang="en-US" altLang="zh-CN" sz="2400" i="1" dirty="0" smtClean="0">
                        <a:latin typeface="Cambria Math" panose="02040503050406030204" pitchFamily="18" charset="0"/>
                      </a:rPr>
                      <m:t>𝑇</m:t>
                    </m:r>
                    <m:r>
                      <a:rPr lang="en-US" altLang="zh-CN" sz="2400" i="1" dirty="0" smtClean="0">
                        <a:latin typeface="Cambria Math" panose="02040503050406030204" pitchFamily="18" charset="0"/>
                      </a:rPr>
                      <m:t>≤20,</m:t>
                    </m:r>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≤10^9</m:t>
                    </m:r>
                  </m:oMath>
                </a14:m>
                <a:endParaRPr lang="en-US" altLang="zh-CN" sz="2400" dirty="0">
                  <a:latin typeface="方正姚体" panose="02010601030101010101" pitchFamily="2" charset="-122"/>
                  <a:ea typeface="方正姚体" panose="02010601030101010101" pitchFamily="2" charset="-122"/>
                </a:endParaRPr>
              </a:p>
              <a:p>
                <a:r>
                  <a:rPr lang="zh-CN" altLang="en-US" sz="2400" dirty="0">
                    <a:latin typeface="方正姚体" panose="02010601030101010101" pitchFamily="2" charset="-122"/>
                    <a:ea typeface="方正姚体" panose="02010601030101010101" pitchFamily="2" charset="-122"/>
                  </a:rPr>
                  <a:t>定位：签或铜</a:t>
                </a:r>
                <a:endParaRPr lang="en-US" altLang="zh-CN" sz="2400" dirty="0">
                  <a:latin typeface="方正姚体" panose="02010601030101010101" pitchFamily="2" charset="-122"/>
                  <a:ea typeface="方正姚体" panose="02010601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647" t="-1630" r="-2118"/>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latin typeface="方正姚体" panose="02010601030101010101" charset="-122"/>
                <a:ea typeface="方正姚体" panose="02010601030101010101" charset="-122"/>
                <a:cs typeface="方正姚体" panose="02010601030101010101" charset="-122"/>
              </a:rPr>
              <a:t>1007</a:t>
            </a:r>
            <a:r>
              <a:rPr lang="zh-CN" altLang="en-US" dirty="0">
                <a:solidFill>
                  <a:srgbClr val="FF0000"/>
                </a:solidFill>
                <a:latin typeface="方正姚体" panose="02010601030101010101" charset="-122"/>
                <a:ea typeface="方正姚体" panose="02010601030101010101" charset="-122"/>
                <a:cs typeface="方正姚体" panose="02010601030101010101" charset="-122"/>
              </a:rPr>
              <a:t>分配宝藏</a:t>
            </a:r>
            <a:endParaRPr lang="en-US" altLang="zh-CN" dirty="0">
              <a:solidFill>
                <a:srgbClr val="FF0000"/>
              </a:solidFill>
              <a:latin typeface="方正姚体" panose="02010601030101010101" charset="-122"/>
              <a:ea typeface="方正姚体" panose="02010601030101010101" charset="-122"/>
              <a:cs typeface="方正姚体" panose="02010601030101010101" charset="-122"/>
            </a:endParaRPr>
          </a:p>
        </p:txBody>
      </p:sp>
      <p:sp>
        <p:nvSpPr>
          <p:cNvPr id="3" name="内容占位符 2"/>
          <p:cNvSpPr>
            <a:spLocks noGrp="1"/>
          </p:cNvSpPr>
          <p:nvPr>
            <p:ph idx="1"/>
          </p:nvPr>
        </p:nvSpPr>
        <p:spPr/>
        <p:txBody>
          <a:bodyPr/>
          <a:lstStyle/>
          <a:p>
            <a:r>
              <a:rPr lang="zh-CN" altLang="en-US" sz="2400" dirty="0">
                <a:latin typeface="方正姚体" panose="02010601030101010101" charset="-122"/>
                <a:ea typeface="方正姚体" panose="02010601030101010101" charset="-122"/>
              </a:rPr>
              <a:t>参考视频：</a:t>
            </a:r>
            <a:r>
              <a:rPr lang="en-US" altLang="zh-CN" sz="2400" dirty="0">
                <a:latin typeface="方正姚体" panose="02010601030101010101" charset="-122"/>
                <a:ea typeface="方正姚体" panose="02010601030101010101" charset="-122"/>
              </a:rPr>
              <a:t>https://www.bilibili.com/video/BV1g8411o7w2</a:t>
            </a:r>
            <a:endParaRPr lang="en-US" altLang="zh-CN" sz="2400" dirty="0">
              <a:latin typeface="方正姚体" panose="02010601030101010101" charset="-122"/>
              <a:ea typeface="方正姚体" panose="02010601030101010101"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1574</Words>
  <Application>WPS 演示</Application>
  <PresentationFormat>全屏显示(4:3)</PresentationFormat>
  <Paragraphs>174</Paragraphs>
  <Slides>39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Arial</vt:lpstr>
      <vt:lpstr>宋体</vt:lpstr>
      <vt:lpstr>Wingdings</vt:lpstr>
      <vt:lpstr>Times New Roman</vt:lpstr>
      <vt:lpstr>Tahoma</vt:lpstr>
      <vt:lpstr>华文新魏</vt:lpstr>
      <vt:lpstr>方正姚体</vt:lpstr>
      <vt:lpstr>微软雅黑</vt:lpstr>
      <vt:lpstr>Arial Unicode MS</vt:lpstr>
      <vt:lpstr>Calibri</vt:lpstr>
      <vt:lpstr>黑体</vt:lpstr>
      <vt:lpstr>仿宋</vt:lpstr>
      <vt:lpstr>Blends</vt:lpstr>
      <vt:lpstr>“钉耙编程”2025春季联赛（1）解题报告 2025年3月7日</vt:lpstr>
      <vt:lpstr>谢罪</vt:lpstr>
      <vt:lpstr>前言</vt:lpstr>
      <vt:lpstr>1001 签到</vt:lpstr>
      <vt:lpstr>1001 签到</vt:lpstr>
      <vt:lpstr>1006 密码</vt:lpstr>
      <vt:lpstr>1006密码</vt:lpstr>
      <vt:lpstr>1007分配宝藏</vt:lpstr>
      <vt:lpstr>1007分配宝藏</vt:lpstr>
      <vt:lpstr>1007分配宝藏</vt:lpstr>
      <vt:lpstr>1007分配宝藏</vt:lpstr>
      <vt:lpstr>1007分配宝藏</vt:lpstr>
      <vt:lpstr>1005航线</vt:lpstr>
      <vt:lpstr>1005航线</vt:lpstr>
      <vt:lpstr>1002船长</vt:lpstr>
      <vt:lpstr>1002船长</vt:lpstr>
      <vt:lpstr>1002船长</vt:lpstr>
      <vt:lpstr>1002船长</vt:lpstr>
      <vt:lpstr>1009切割木材</vt:lpstr>
      <vt:lpstr>1009切割木材</vt:lpstr>
      <vt:lpstr>1009切割木材</vt:lpstr>
      <vt:lpstr>1004海浪</vt:lpstr>
      <vt:lpstr>1004海浪</vt:lpstr>
      <vt:lpstr>1004海浪</vt:lpstr>
      <vt:lpstr>1003房间</vt:lpstr>
      <vt:lpstr>1003房间</vt:lpstr>
      <vt:lpstr>1003房间</vt:lpstr>
      <vt:lpstr>1003房间</vt:lpstr>
      <vt:lpstr>1003房间</vt:lpstr>
      <vt:lpstr>1010返航</vt:lpstr>
      <vt:lpstr>1010返航</vt:lpstr>
      <vt:lpstr>1010返航</vt:lpstr>
      <vt:lpstr>1010返航</vt:lpstr>
      <vt:lpstr>1010返航</vt:lpstr>
      <vt:lpstr>1008运输</vt:lpstr>
      <vt:lpstr>1008运输</vt:lpstr>
      <vt:lpstr>1008运输</vt:lpstr>
      <vt:lpstr>“钉耙编程”2025春季联赛（1）</vt:lpstr>
      <vt:lpstr>后记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hdu</dc:creator>
  <cp:lastModifiedBy>薄樱初绽</cp:lastModifiedBy>
  <cp:revision>545</cp:revision>
  <dcterms:created xsi:type="dcterms:W3CDTF">2012-10-09T08:15:00Z</dcterms:created>
  <dcterms:modified xsi:type="dcterms:W3CDTF">2025-03-08T05:56:55Z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2052-11.8.2.8276</vt:lpwstr>
  </property>
</Properties>
</file>