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4"/>
  </p:handoutMasterIdLst>
  <p:sldIdLst>
    <p:sldId id="258" r:id="rId4"/>
    <p:sldId id="279" r:id="rId6"/>
    <p:sldId id="281" r:id="rId7"/>
    <p:sldId id="282" r:id="rId8"/>
    <p:sldId id="283" r:id="rId9"/>
    <p:sldId id="284" r:id="rId10"/>
    <p:sldId id="295" r:id="rId11"/>
    <p:sldId id="285" r:id="rId12"/>
    <p:sldId id="287" r:id="rId13"/>
    <p:sldId id="286" r:id="rId14"/>
    <p:sldId id="307" r:id="rId15"/>
    <p:sldId id="288" r:id="rId16"/>
    <p:sldId id="289" r:id="rId17"/>
    <p:sldId id="291" r:id="rId18"/>
    <p:sldId id="292" r:id="rId19"/>
    <p:sldId id="293" r:id="rId20"/>
    <p:sldId id="294" r:id="rId21"/>
    <p:sldId id="296" r:id="rId22"/>
    <p:sldId id="29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9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flipH="1"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821037" flipH="1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54465" y="2502321"/>
            <a:ext cx="6060163" cy="879508"/>
          </a:xfrm>
          <a:noFill/>
        </p:spPr>
        <p:txBody>
          <a:bodyPr anchor="b">
            <a:normAutofit/>
          </a:bodyPr>
          <a:lstStyle>
            <a:lvl1pPr algn="dist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54464" y="3483428"/>
            <a:ext cx="6060163" cy="760425"/>
          </a:xfrm>
          <a:noFill/>
        </p:spPr>
        <p:txBody>
          <a:bodyPr/>
          <a:lstStyle>
            <a:lvl1pPr marL="0" indent="0" algn="dist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" y="789923"/>
            <a:ext cx="520700" cy="425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635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949950" y="3461261"/>
            <a:ext cx="3683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90746" y="2425700"/>
            <a:ext cx="4001407" cy="98924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90746" y="3507582"/>
            <a:ext cx="4001407" cy="15001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789923"/>
            <a:ext cx="520700" cy="425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" y="789923"/>
            <a:ext cx="520700" cy="425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flipH="1"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821037" flipH="1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2446564"/>
            <a:ext cx="0" cy="179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8276" y="2438402"/>
            <a:ext cx="4086222" cy="1013098"/>
          </a:xfrm>
        </p:spPr>
        <p:txBody>
          <a:bodyPr anchor="b">
            <a:normAutofit/>
          </a:bodyPr>
          <a:lstStyle>
            <a:lvl1pPr algn="dist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6268275" y="3553098"/>
            <a:ext cx="4086223" cy="690756"/>
          </a:xfrm>
        </p:spPr>
        <p:txBody>
          <a:bodyPr>
            <a:normAutofit/>
          </a:bodyPr>
          <a:lstStyle>
            <a:lvl1pPr marL="0" indent="0" algn="dist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789923"/>
            <a:ext cx="520700" cy="425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5.xml"/><Relationship Id="rId2" Type="http://schemas.openxmlformats.org/officeDocument/2006/relationships/image" Target="../media/image2.png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0.xml"/><Relationship Id="rId2" Type="http://schemas.openxmlformats.org/officeDocument/2006/relationships/image" Target="../media/image3.png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/>
              <a:t>angular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819275" y="2621199"/>
            <a:ext cx="3684588" cy="1421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2018</a:t>
            </a:r>
            <a:endParaRPr lang="en-US" alt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pPr algn="ctr"/>
            <a:r>
              <a:rPr lang="zh-CN" altLang="en-US"/>
              <a:t>李赞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、添加路由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175500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/>
              <a:t>新建route.routing</a:t>
            </a:r>
            <a:r>
              <a:rPr lang="en-US" altLang="zh-CN" sz="2000" b="1" dirty="0"/>
              <a:t>.ts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import { Routes, RouterModule } from '@angular/router';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import { App2Component } from './app2/app2.component';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const routes: Routes = [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{path:'',redirectTo: '/app2',pathMatch:'full' },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{path:'app2',component:App2Component}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];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export const MyRouteRoutes = RouterModule.forRoot(routes);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207375" y="1628775"/>
            <a:ext cx="37744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app.module.ts</a:t>
            </a:r>
            <a:r>
              <a:rPr lang="zh-CN" altLang="en-US"/>
              <a:t>添加</a:t>
            </a:r>
            <a:endParaRPr lang="zh-CN" altLang="en-US"/>
          </a:p>
          <a:p>
            <a:r>
              <a:rPr lang="zh-CN" altLang="en-US"/>
              <a:t>import { </a:t>
            </a:r>
            <a:r>
              <a:rPr lang="zh-CN" altLang="en-US" b="1"/>
              <a:t>MyRouteRoutes </a:t>
            </a:r>
            <a:r>
              <a:rPr lang="zh-CN" altLang="en-US"/>
              <a:t>} from './my-route.routing';</a:t>
            </a:r>
            <a:endParaRPr lang="zh-CN" altLang="en-US"/>
          </a:p>
          <a:p>
            <a:r>
              <a:rPr lang="zh-CN" altLang="en-US"/>
              <a:t>imports: [</a:t>
            </a:r>
            <a:endParaRPr lang="zh-CN" altLang="en-US"/>
          </a:p>
          <a:p>
            <a:r>
              <a:rPr lang="zh-CN" altLang="en-US"/>
              <a:t>      BrowserModule,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zh-CN" altLang="en-US" b="1"/>
              <a:t>MyRouteRoutes</a:t>
            </a:r>
            <a:endParaRPr lang="zh-CN" altLang="en-US"/>
          </a:p>
          <a:p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bootstrap: [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en-US" altLang="zh-CN" b="1"/>
              <a:t>AppComponent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r>
              <a:rPr lang="en-US" altLang="zh-CN" b="1"/>
              <a:t>index.html</a:t>
            </a:r>
            <a:endParaRPr lang="en-US" altLang="zh-CN"/>
          </a:p>
          <a:p>
            <a:r>
              <a:rPr lang="zh-CN" altLang="en-US"/>
              <a:t>修改成</a:t>
            </a:r>
            <a:r>
              <a:rPr lang="en-US" altLang="zh-CN"/>
              <a:t>&lt;app-root&gt;&lt;/app-root&gt;</a:t>
            </a:r>
            <a:endParaRPr lang="en-US" altLang="zh-CN"/>
          </a:p>
          <a:p>
            <a:r>
              <a:rPr lang="en-US" altLang="zh-CN" b="1"/>
              <a:t>app.component.html</a:t>
            </a:r>
            <a:endParaRPr lang="en-US" altLang="zh-CN"/>
          </a:p>
          <a:p>
            <a:r>
              <a:rPr lang="zh-CN" altLang="en-US"/>
              <a:t>修改成</a:t>
            </a:r>
            <a:endParaRPr lang="zh-CN" altLang="en-US"/>
          </a:p>
          <a:p>
            <a:r>
              <a:rPr lang="zh-CN" altLang="en-US"/>
              <a:t>&lt;a routerLink="/app3"&gt;app3&lt;/a&gt;</a:t>
            </a:r>
            <a:endParaRPr lang="zh-CN" altLang="en-US"/>
          </a:p>
          <a:p>
            <a:r>
              <a:rPr lang="zh-CN" altLang="en-US"/>
              <a:t>&lt;router-outlet&gt;&lt;/router-outlet&gt;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、路由跳转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import {Router} from '@angular/router';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constructor(private http: HttpClient,public router:Router) { }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this.router.navigate(['/app3'])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&lt;a routerLink="/app3"&gt;app3&lt;/a&gt;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>
                <a:sym typeface="+mn-ea"/>
              </a:rPr>
              <a:t>app.module.ts</a:t>
            </a:r>
            <a:endParaRPr lang="en-US" altLang="zh-CN" sz="2000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zh-CN" sz="1665" dirty="0"/>
              <a:t>import { FormsModule } from '@angular/forms';//导入表单模块</a:t>
            </a:r>
            <a:endParaRPr lang="en-US" altLang="zh-CN" sz="1665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zh-CN" sz="1665" dirty="0"/>
              <a:t>imports:[BrowserModule,</a:t>
            </a:r>
            <a:r>
              <a:rPr lang="en-US" altLang="zh-CN" sz="1495" dirty="0"/>
              <a:t>FormsModule]</a:t>
            </a:r>
            <a:endParaRPr lang="en-US" altLang="zh-CN" sz="1495" dirty="0"/>
          </a:p>
          <a:p>
            <a:pPr lvl="0" algn="just">
              <a:lnSpc>
                <a:spcPct val="120000"/>
              </a:lnSpc>
            </a:pPr>
            <a:r>
              <a:rPr lang="zh-CN" altLang="en-US" sz="1790" dirty="0"/>
              <a:t>新建表单组件，添加路由</a:t>
            </a:r>
            <a:endParaRPr lang="zh-CN" altLang="en-US" sz="1790" dirty="0"/>
          </a:p>
          <a:p>
            <a:pPr lvl="0" algn="just">
              <a:lnSpc>
                <a:spcPct val="120000"/>
              </a:lnSpc>
            </a:pPr>
            <a:r>
              <a:rPr lang="en-US" altLang="zh-CN" sz="1790" dirty="0"/>
              <a:t>html</a:t>
            </a:r>
            <a:r>
              <a:rPr lang="zh-CN" altLang="en-US" sz="1790" dirty="0"/>
              <a:t>：</a:t>
            </a:r>
            <a:endParaRPr lang="zh-CN" altLang="en-US" sz="1790" dirty="0"/>
          </a:p>
          <a:p>
            <a:pPr lvl="1" algn="just">
              <a:lnSpc>
                <a:spcPct val="120000"/>
              </a:lnSpc>
            </a:pPr>
            <a:r>
              <a:rPr lang="zh-CN" altLang="en-US" sz="1490" dirty="0"/>
              <a:t>输入框：&lt;input type="text" [(ngModel)]="userInfo.username" name="username"&gt;</a:t>
            </a:r>
            <a:endParaRPr lang="zh-CN" altLang="en-US" sz="1490" dirty="0"/>
          </a:p>
          <a:p>
            <a:pPr lvl="1" algn="just">
              <a:lnSpc>
                <a:spcPct val="120000"/>
              </a:lnSpc>
            </a:pPr>
            <a:r>
              <a:rPr lang="zh-CN" altLang="en-US" sz="1490" dirty="0"/>
              <a:t>单选：</a:t>
            </a:r>
            <a:endParaRPr lang="zh-CN" altLang="en-US" sz="1490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zh-CN" altLang="en-US" sz="1490" dirty="0"/>
              <a:t>&lt;div *ngFor="let item of sexList;"&gt;</a:t>
            </a:r>
            <a:endParaRPr lang="zh-CN" altLang="en-US" sz="1490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zh-CN" altLang="en-US" sz="1485" dirty="0"/>
              <a:t>      &lt;input [attr.id]="item" name="item" [(ngModel)]="userInfo.sex" required [value]="item" type="radio"&gt;</a:t>
            </a:r>
            <a:endParaRPr lang="zh-CN" altLang="en-US" sz="1485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zh-CN" altLang="en-US" sz="1485" dirty="0"/>
              <a:t>      &lt;label [attr.for]="item"&gt;{{item}}&lt;/label&gt;</a:t>
            </a:r>
            <a:endParaRPr lang="zh-CN" altLang="en-US" sz="1485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zh-CN" altLang="en-US" sz="1485" dirty="0"/>
              <a:t>    &lt;/div&gt;</a:t>
            </a:r>
            <a:endParaRPr lang="zh-CN" altLang="en-US" sz="1485" dirty="0"/>
          </a:p>
          <a:p>
            <a:pPr lvl="1" algn="just">
              <a:lnSpc>
                <a:spcPct val="120000"/>
              </a:lnSpc>
            </a:pPr>
            <a:endParaRPr lang="zh-CN" altLang="en-US" sz="1485" dirty="0"/>
          </a:p>
          <a:p>
            <a:pPr lvl="0" algn="just">
              <a:lnSpc>
                <a:spcPct val="120000"/>
              </a:lnSpc>
            </a:pPr>
            <a:endParaRPr lang="zh-CN" altLang="en-US" sz="1790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装饰器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父组件</a:t>
            </a:r>
            <a:endParaRPr lang="zh-CN" altLang="en-US" sz="2000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/>
              <a:t>&lt;</a:t>
            </a:r>
            <a:r>
              <a:rPr lang="zh-CN" altLang="en-US" sz="1665" dirty="0"/>
              <a:t>子组件名 </a:t>
            </a:r>
            <a:r>
              <a:rPr lang="en-US" altLang="zh-CN" sz="1665" dirty="0"/>
              <a:t>[</a:t>
            </a:r>
            <a:r>
              <a:rPr lang="en-US" altLang="zh-CN" sz="1665" b="1" dirty="0"/>
              <a:t>ds</a:t>
            </a:r>
            <a:r>
              <a:rPr lang="en-US" altLang="zh-CN" sz="1665" dirty="0"/>
              <a:t>]=”data”&gt;&lt;/</a:t>
            </a:r>
            <a:r>
              <a:rPr lang="zh-CN" altLang="en-US" sz="1665" dirty="0"/>
              <a:t>子组件名</a:t>
            </a:r>
            <a:r>
              <a:rPr lang="en-US" altLang="zh-CN" sz="1665" dirty="0"/>
              <a:t>&gt;</a:t>
            </a:r>
            <a:endParaRPr lang="en-US" altLang="zh-CN" sz="1665" dirty="0"/>
          </a:p>
          <a:p>
            <a:pPr lvl="0" algn="just">
              <a:lnSpc>
                <a:spcPct val="120000"/>
              </a:lnSpc>
            </a:pPr>
            <a:r>
              <a:rPr lang="zh-CN" altLang="en-US" sz="1995" dirty="0"/>
              <a:t>子组件</a:t>
            </a:r>
            <a:endParaRPr lang="zh-CN" altLang="en-US" sz="1995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zh-CN" altLang="en-US" sz="1665" dirty="0"/>
              <a:t>import { Component, OnInit, </a:t>
            </a:r>
            <a:r>
              <a:rPr lang="zh-CN" altLang="en-US" sz="1665" b="1" dirty="0"/>
              <a:t>Input </a:t>
            </a:r>
            <a:r>
              <a:rPr lang="zh-CN" altLang="en-US" sz="1665" dirty="0"/>
              <a:t>} from '@angular/core';</a:t>
            </a:r>
            <a:endParaRPr lang="zh-CN" altLang="en-US" sz="1665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zh-CN" altLang="en-US" sz="1665" dirty="0"/>
              <a:t>export class Z8Component implements OnInit {</a:t>
            </a:r>
            <a:endParaRPr lang="zh-CN" altLang="en-US" sz="1665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zh-CN" altLang="en-US" sz="1665" dirty="0"/>
              <a:t>    @Input() </a:t>
            </a:r>
            <a:r>
              <a:rPr lang="en-US" altLang="zh-CN" sz="1665" b="1" dirty="0"/>
              <a:t>ds</a:t>
            </a:r>
            <a:r>
              <a:rPr lang="zh-CN" altLang="en-US" sz="1665" dirty="0"/>
              <a:t>: string;</a:t>
            </a:r>
            <a:r>
              <a:rPr lang="en-US" altLang="zh-CN" sz="1665" dirty="0"/>
              <a:t>//ds</a:t>
            </a:r>
            <a:r>
              <a:rPr lang="zh-CN" altLang="en-US" sz="1665" dirty="0"/>
              <a:t>接收到的数据</a:t>
            </a:r>
            <a:endParaRPr lang="zh-CN" altLang="en-US" sz="1665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zh-CN" sz="1665" dirty="0"/>
              <a:t>}</a:t>
            </a:r>
            <a:endParaRPr lang="en-US" altLang="zh-CN" sz="1665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62549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07/</a:t>
            </a:r>
            <a:endParaRPr lang="zh-TW" altLang="en-US" sz="66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06321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08/</a:t>
            </a:r>
            <a:endParaRPr lang="zh-TW" altLang="en-US" sz="6600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040216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634435" y="4564469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09/</a:t>
            </a:r>
            <a:endParaRPr lang="zh-TW" altLang="en-US" sz="6600" dirty="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268330" y="4873752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内置管道pipe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96444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安装</a:t>
            </a:r>
            <a:r>
              <a:rPr lang="en-US" altLang="zh-CN" dirty="0"/>
              <a:t>ng-zorro</a:t>
            </a:r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1" y="789923"/>
            <a:ext cx="520700" cy="425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 txBox="1"/>
          <p:nvPr>
            <p:custDataLst>
              <p:tags r:id="rId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CONTENT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、安装</a:t>
            </a:r>
            <a:r>
              <a:rPr lang="en-US" altLang="zh-CN" dirty="0">
                <a:sym typeface="+mn-ea"/>
              </a:rPr>
              <a:t>ng-zorro</a:t>
            </a:r>
            <a:r>
              <a:rPr lang="zh-CN" altLang="en-US" dirty="0">
                <a:sym typeface="+mn-ea"/>
              </a:rPr>
              <a:t>组件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ng-zorro</a:t>
            </a:r>
            <a:r>
              <a:rPr lang="zh-CN" altLang="en-US" sz="2000" dirty="0">
                <a:sym typeface="+mn-ea"/>
              </a:rPr>
              <a:t>官网：https://ng.ant.design/docs/getting-started/zh</a:t>
            </a: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安装命令：</a:t>
            </a:r>
            <a:r>
              <a:rPr lang="zh-CN" altLang="en-US" sz="2000" b="1" dirty="0">
                <a:sym typeface="+mn-ea"/>
              </a:rPr>
              <a:t>npm install ng-zorro-antd --save</a:t>
            </a:r>
            <a:endParaRPr lang="zh-CN" altLang="en-US" sz="2000" b="1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按照官网修改app.module</a:t>
            </a:r>
            <a:r>
              <a:rPr lang="en-US" altLang="zh-CN" sz="2000" dirty="0">
                <a:sym typeface="+mn-ea"/>
              </a:rPr>
              <a:t>.ts</a:t>
            </a:r>
            <a:endParaRPr lang="en-US" altLang="zh-CN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styles.css</a:t>
            </a:r>
            <a:r>
              <a:rPr lang="zh-CN" altLang="en-US" sz="2000" dirty="0">
                <a:sym typeface="+mn-ea"/>
              </a:rPr>
              <a:t>文件添加：</a:t>
            </a: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ym typeface="+mn-ea"/>
              </a:rPr>
              <a:t>@import '.././node_modules/ng-zorro-antd/src/ng-zorro-antd.min.css'</a:t>
            </a:r>
            <a:endParaRPr lang="en-US" altLang="zh-CN" sz="2000" b="1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2000" b="1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2000" b="1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app.module.ts</a:t>
            </a:r>
            <a:r>
              <a:rPr lang="zh-CN" altLang="en-US" sz="2000" dirty="0"/>
              <a:t>添加：import { HttpClientModule } from '@angular/common/http';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imports: [</a:t>
            </a:r>
            <a:r>
              <a:rPr lang="zh-CN" altLang="en-US" sz="2000" dirty="0">
                <a:sym typeface="+mn-ea"/>
              </a:rPr>
              <a:t>HttpClientModule 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http</a:t>
            </a:r>
            <a:r>
              <a:rPr lang="zh-CN" altLang="en-US" sz="2000" dirty="0"/>
              <a:t>组件添加：</a:t>
            </a:r>
            <a:r>
              <a:rPr lang="zh-CN" altLang="en-US" sz="2000" dirty="0">
                <a:sym typeface="+mn-ea"/>
              </a:rPr>
              <a:t>import { HttpClient } from '@angular/common/http';</a:t>
            </a:r>
            <a:endParaRPr lang="zh-CN" altLang="en-US" sz="2000" dirty="0">
              <a:sym typeface="+mn-ea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660" dirty="0"/>
              <a:t>并引用constructor(private http: HttpClient) {}</a:t>
            </a:r>
            <a:endParaRPr lang="zh-CN" altLang="en-US" sz="1660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995" dirty="0">
                <a:sym typeface="+mn-ea"/>
              </a:rPr>
              <a:t>声明list :any;</a:t>
            </a:r>
            <a:endParaRPr lang="zh-CN" altLang="en-US" sz="1995" dirty="0">
              <a:sym typeface="+mn-ea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995" dirty="0"/>
              <a:t>ngOnInit() {</a:t>
            </a:r>
            <a:endParaRPr lang="zh-CN" altLang="en-US" sz="1995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995" dirty="0"/>
              <a:t>    this.http.get('https://api.github.com/orgs/angular/members?page=1&amp;per_page=5').subscribe(</a:t>
            </a:r>
            <a:endParaRPr lang="zh-CN" altLang="en-US" sz="1995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995" dirty="0"/>
              <a:t>      (data)=&gt;{</a:t>
            </a:r>
            <a:endParaRPr lang="zh-CN" altLang="en-US" sz="1995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995" dirty="0"/>
              <a:t>        console.log(data)</a:t>
            </a:r>
            <a:endParaRPr lang="zh-CN" altLang="en-US" sz="1995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995" dirty="0"/>
              <a:t>        this.list = data;</a:t>
            </a:r>
            <a:endParaRPr lang="zh-CN" altLang="en-US" sz="1995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995" dirty="0"/>
              <a:t>      })}</a:t>
            </a:r>
            <a:endParaRPr lang="zh-CN" altLang="en-US" sz="1995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、内置管道</a:t>
            </a:r>
            <a:r>
              <a:rPr lang="en-US" altLang="zh-CN" dirty="0"/>
              <a:t>pipe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today = new Date();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&lt;div&gt;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&lt;p ngNonBindable&gt;{{ 'Angular' | uppercase }}转大写&lt;/p&gt;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&lt;p&gt;{{ 'Angular' | uppercase }}&lt;/p&gt;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&lt;/div&gt;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{{ 'Angular' | lowercase }}转小写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{{ today | date: 'yyyy-MM-dd HH:mm:ss' }}日期时间转换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{{ { name: 'semlinker' } | json }}json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{{ 'semlinker' | slice:0:3 }}截取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angular6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2018年5月4日，Angular6.0.0版正式发布，</a:t>
            </a:r>
            <a:r>
              <a:rPr lang="zh-CN" altLang="en-US" sz="2000" b="1" dirty="0"/>
              <a:t>新版本主要关注底层框架和工具链</a:t>
            </a:r>
            <a:r>
              <a:rPr lang="zh-CN" altLang="en-US" sz="2000" dirty="0"/>
              <a:t>，目的在于使其变得更小更快。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b="1" dirty="0"/>
              <a:t>ng update</a:t>
            </a:r>
            <a:endParaRPr lang="zh-CN" altLang="en-US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665" dirty="0"/>
              <a:t>ng update 是新增的一个cli命令。通过ng update不仅可以保持正确的版本依赖，而且能保持依赖关系的同步。第三方可以使用原理图提供更新脚本。如果您的某个依赖项提供了一个ng update原理图，那么他们可以在需要进行重大更改时自动更新代码！</a:t>
            </a:r>
            <a:endParaRPr lang="zh-CN" altLang="en-US" sz="1665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b="1" dirty="0"/>
              <a:t>ng add</a:t>
            </a:r>
            <a:endParaRPr lang="zh-CN" altLang="en-US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665" dirty="0"/>
              <a:t>ng add 也是新增的一个cli命令。通过ng add可以更加容易向项目中添加新功能（类似npm install ）</a:t>
            </a:r>
            <a:endParaRPr lang="zh-CN" altLang="en-US" sz="1665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angular6</a:t>
            </a:r>
            <a:r>
              <a:rPr lang="zh-CN" altLang="en-US" dirty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RxJS v6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Angular已经更新使用了RxJS v6。RxJS作为一个独立的工程已经在几周前完成了V6的发布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60447" y="359999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03/</a:t>
            </a:r>
            <a:endParaRPr lang="zh-TW" altLang="en-US" sz="6600" dirty="0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270819" y="359999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04/</a:t>
            </a:r>
            <a:endParaRPr lang="zh-TW" altLang="en-US" sz="6600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809464" y="3925386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新建新组件</a:t>
            </a:r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99092" y="3925386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260447" y="2170162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01/</a:t>
            </a:r>
            <a:endParaRPr lang="zh-TW" altLang="en-US" sz="6600" dirty="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270819" y="2170162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02/</a:t>
            </a:r>
            <a:endParaRPr lang="zh-TW" altLang="en-US" sz="6600" dirty="0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7809464" y="2495550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新建</a:t>
            </a:r>
            <a:r>
              <a:rPr lang="en-US" altLang="zh-CN" dirty="0"/>
              <a:t>angular</a:t>
            </a:r>
            <a:r>
              <a:rPr lang="zh-CN" altLang="en-US" dirty="0"/>
              <a:t>项目并运行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2799092" y="2495550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dirty="0"/>
              <a:t>angular</a:t>
            </a:r>
            <a:r>
              <a:rPr lang="zh-CN" altLang="en-US" dirty="0"/>
              <a:t>开发环境</a:t>
            </a:r>
            <a:endParaRPr lang="zh-CN" altLang="en-US" dirty="0"/>
          </a:p>
          <a:p>
            <a:r>
              <a:rPr lang="en-US" altLang="zh-CN" dirty="0"/>
              <a:t>node</a:t>
            </a:r>
            <a:r>
              <a:rPr lang="zh-CN" altLang="en-US" dirty="0"/>
              <a:t>、</a:t>
            </a:r>
            <a:r>
              <a:rPr lang="en-US" altLang="zh-CN" dirty="0"/>
              <a:t>angular cli</a:t>
            </a:r>
            <a:endParaRPr lang="en-US" altLang="zh-CN" dirty="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1260447" y="5029834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05/</a:t>
            </a:r>
            <a:endParaRPr lang="zh-TW" altLang="en-US" sz="6600" dirty="0"/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6270819" y="5029834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/>
              <a:t>06/</a:t>
            </a:r>
            <a:endParaRPr lang="zh-TW" altLang="en-US" sz="6600" dirty="0"/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7809464" y="5355222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表单</a:t>
            </a:r>
            <a:endParaRPr lang="zh-CN" altLang="en-US" dirty="0"/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799092" y="5355222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路由</a:t>
            </a:r>
            <a:endParaRPr lang="zh-CN" altLang="en-US" dirty="0"/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1" y="789923"/>
            <a:ext cx="520700" cy="425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/>
          <p:nvPr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angular</a:t>
            </a:r>
            <a:r>
              <a:rPr lang="zh-CN" altLang="en-US" dirty="0"/>
              <a:t>开发环境</a:t>
            </a:r>
            <a:r>
              <a:rPr lang="en-US" altLang="zh-CN" dirty="0"/>
              <a:t>-node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995" dirty="0"/>
              <a:t>官网下载node.js，地址http://nodejs.cn/download/。</a:t>
            </a:r>
            <a:endParaRPr lang="zh-CN" altLang="en-US" sz="1995" dirty="0"/>
          </a:p>
          <a:p>
            <a:pPr algn="just">
              <a:lnSpc>
                <a:spcPct val="120000"/>
              </a:lnSpc>
            </a:pPr>
            <a:r>
              <a:rPr lang="zh-CN" altLang="en-US" sz="1995" dirty="0"/>
              <a:t>NodeJS已经集成了npm。</a:t>
            </a:r>
            <a:endParaRPr lang="zh-CN" altLang="en-US" sz="1995" dirty="0"/>
          </a:p>
          <a:p>
            <a:pPr lvl="0" algn="just">
              <a:lnSpc>
                <a:spcPct val="120000"/>
              </a:lnSpc>
            </a:pPr>
            <a:r>
              <a:rPr lang="zh-CN" altLang="en-US" sz="1990" dirty="0"/>
              <a:t>安装完成后命令行查看</a:t>
            </a:r>
            <a:r>
              <a:rPr lang="en-US" altLang="zh-CN" sz="1990" dirty="0"/>
              <a:t>npm</a:t>
            </a:r>
            <a:r>
              <a:rPr lang="zh-CN" altLang="en-US" sz="1990" dirty="0"/>
              <a:t>版本：</a:t>
            </a:r>
            <a:r>
              <a:rPr lang="en-US" altLang="zh-CN" sz="1990" b="1" dirty="0"/>
              <a:t>npm -v</a:t>
            </a:r>
            <a:endParaRPr lang="en-US" altLang="zh-CN" sz="1990" dirty="0"/>
          </a:p>
          <a:p>
            <a:pPr lvl="0" algn="just">
              <a:lnSpc>
                <a:spcPct val="120000"/>
              </a:lnSpc>
            </a:pPr>
            <a:r>
              <a:rPr lang="en-US" altLang="zh-CN" sz="1990" dirty="0"/>
              <a:t>因国内npm较慢，可安装 淘宝镜像cnpm：</a:t>
            </a:r>
            <a:endParaRPr lang="en-US" altLang="zh-CN" sz="1990" dirty="0"/>
          </a:p>
          <a:p>
            <a:pPr lvl="0" algn="just">
              <a:lnSpc>
                <a:spcPct val="120000"/>
              </a:lnSpc>
            </a:pPr>
            <a:r>
              <a:rPr lang="en-US" altLang="zh-CN" sz="1990" b="1" dirty="0"/>
              <a:t>npm install -g cnpm --registry=https://registry.npm.taobao.org</a:t>
            </a:r>
            <a:endParaRPr lang="en-US" altLang="zh-CN" sz="1990" b="1" dirty="0"/>
          </a:p>
          <a:p>
            <a:pPr lvl="1" algn="just">
              <a:lnSpc>
                <a:spcPct val="120000"/>
              </a:lnSpc>
            </a:pPr>
            <a:endParaRPr lang="en-US" altLang="zh-CN" sz="1660" dirty="0"/>
          </a:p>
          <a:p>
            <a:pPr lvl="1" algn="just">
              <a:lnSpc>
                <a:spcPct val="120000"/>
              </a:lnSpc>
            </a:pPr>
            <a:endParaRPr lang="en-US" altLang="zh-CN" sz="166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angular</a:t>
            </a:r>
            <a:r>
              <a:rPr lang="zh-CN" altLang="en-US" dirty="0"/>
              <a:t>开发环境</a:t>
            </a:r>
            <a:r>
              <a:rPr lang="en-US" altLang="zh-CN" dirty="0"/>
              <a:t>-angular cli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995" dirty="0"/>
              <a:t>安装angular cli：</a:t>
            </a:r>
            <a:r>
              <a:rPr lang="zh-CN" altLang="en-US" sz="1995" b="1" dirty="0"/>
              <a:t>npm install -g @angular/cli</a:t>
            </a:r>
            <a:endParaRPr lang="zh-CN" altLang="en-US" sz="1995" b="1" dirty="0"/>
          </a:p>
          <a:p>
            <a:pPr algn="just">
              <a:lnSpc>
                <a:spcPct val="120000"/>
              </a:lnSpc>
            </a:pPr>
            <a:r>
              <a:rPr lang="zh-CN" altLang="en-US" sz="1995" dirty="0"/>
              <a:t>安装后查看angular脚手架版本：</a:t>
            </a:r>
            <a:r>
              <a:rPr lang="en-US" altLang="zh-CN" sz="1995" b="1" dirty="0"/>
              <a:t>ng-v</a:t>
            </a:r>
            <a:endParaRPr lang="en-US" altLang="zh-CN" sz="1995" dirty="0"/>
          </a:p>
          <a:p>
            <a:pPr algn="just">
              <a:lnSpc>
                <a:spcPct val="120000"/>
              </a:lnSpc>
            </a:pPr>
            <a:endParaRPr lang="zh-CN" altLang="en-US" sz="1995" dirty="0"/>
          </a:p>
          <a:p>
            <a:pPr lvl="1" algn="just">
              <a:lnSpc>
                <a:spcPct val="120000"/>
              </a:lnSpc>
            </a:pPr>
            <a:endParaRPr lang="en-US" altLang="zh-CN" sz="1660" dirty="0"/>
          </a:p>
          <a:p>
            <a:pPr lvl="1" algn="just">
              <a:lnSpc>
                <a:spcPct val="120000"/>
              </a:lnSpc>
            </a:pPr>
            <a:endParaRPr lang="en-US" altLang="zh-CN" sz="166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0" y="2321560"/>
            <a:ext cx="4362450" cy="4305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、新建</a:t>
            </a:r>
            <a:r>
              <a:rPr lang="en-US" altLang="zh-CN" dirty="0"/>
              <a:t>angular</a:t>
            </a:r>
            <a:r>
              <a:rPr lang="zh-CN" altLang="en-US" dirty="0"/>
              <a:t>项目并运行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新建项目</a:t>
            </a:r>
            <a:endParaRPr lang="zh-CN" altLang="en-US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665" b="1" dirty="0"/>
              <a:t>ng new </a:t>
            </a:r>
            <a:r>
              <a:rPr lang="zh-CN" altLang="en-US" sz="1665" dirty="0"/>
              <a:t>项目名</a:t>
            </a:r>
            <a:endParaRPr lang="zh-CN" altLang="en-US" sz="1665" dirty="0"/>
          </a:p>
          <a:p>
            <a:pPr lvl="0" algn="just">
              <a:lnSpc>
                <a:spcPct val="120000"/>
              </a:lnSpc>
            </a:pPr>
            <a:r>
              <a:rPr lang="zh-CN" altLang="en-US" sz="1995" dirty="0"/>
              <a:t>安装依赖</a:t>
            </a:r>
            <a:endParaRPr lang="zh-CN" altLang="en-US" sz="1995" dirty="0"/>
          </a:p>
          <a:p>
            <a:pPr lvl="1" algn="just">
              <a:lnSpc>
                <a:spcPct val="120000"/>
              </a:lnSpc>
            </a:pPr>
            <a:r>
              <a:rPr lang="en-US" altLang="zh-CN" sz="1660" b="1" dirty="0"/>
              <a:t>npm i</a:t>
            </a:r>
            <a:endParaRPr lang="en-US" altLang="zh-CN" sz="1660" b="1" dirty="0"/>
          </a:p>
          <a:p>
            <a:pPr lvl="0" algn="just">
              <a:lnSpc>
                <a:spcPct val="120000"/>
              </a:lnSpc>
            </a:pPr>
            <a:r>
              <a:rPr lang="zh-CN" altLang="en-US" sz="1990" dirty="0"/>
              <a:t>启动项目</a:t>
            </a:r>
            <a:endParaRPr lang="zh-CN" altLang="en-US" sz="1990" dirty="0"/>
          </a:p>
          <a:p>
            <a:pPr lvl="1" algn="just">
              <a:lnSpc>
                <a:spcPct val="120000"/>
              </a:lnSpc>
            </a:pPr>
            <a:r>
              <a:rPr lang="zh-CN" altLang="en-US" sz="1655" b="1" dirty="0"/>
              <a:t>npm </a:t>
            </a:r>
            <a:r>
              <a:rPr lang="en-US" altLang="zh-CN" sz="1655" b="1" dirty="0"/>
              <a:t>start</a:t>
            </a:r>
            <a:r>
              <a:rPr lang="zh-CN" altLang="en-US" sz="1655" b="1" dirty="0"/>
              <a:t> 或 ng serve</a:t>
            </a:r>
            <a:endParaRPr lang="zh-CN" altLang="en-US" sz="1655" b="1" dirty="0"/>
          </a:p>
          <a:p>
            <a:pPr lvl="0" algn="just">
              <a:lnSpc>
                <a:spcPct val="120000"/>
              </a:lnSpc>
            </a:pPr>
            <a:r>
              <a:rPr lang="zh-CN" altLang="en-US" sz="1985" dirty="0"/>
              <a:t>使用Angular CLI生成一个新组件</a:t>
            </a:r>
            <a:endParaRPr lang="zh-CN" altLang="en-US" sz="1985" dirty="0"/>
          </a:p>
          <a:p>
            <a:pPr lvl="1" algn="just">
              <a:lnSpc>
                <a:spcPct val="120000"/>
              </a:lnSpc>
            </a:pPr>
            <a:r>
              <a:rPr lang="zh-CN" altLang="en-US" sz="1650" b="1" dirty="0"/>
              <a:t>ng generate component 组件名</a:t>
            </a:r>
            <a:endParaRPr lang="zh-CN" altLang="en-US" sz="1650" b="1" dirty="0"/>
          </a:p>
          <a:p>
            <a:pPr lvl="0" algn="just">
              <a:lnSpc>
                <a:spcPct val="120000"/>
              </a:lnSpc>
            </a:pPr>
            <a:endParaRPr lang="zh-CN" altLang="en-US" sz="1995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、项目</a:t>
            </a:r>
            <a:r>
              <a:rPr lang="zh-CN" dirty="0"/>
              <a:t>结构</a:t>
            </a:r>
            <a:endParaRPr lang="zh-CN" dirty="0"/>
          </a:p>
        </p:txBody>
      </p:sp>
      <p:pic>
        <p:nvPicPr>
          <p:cNvPr id="2" name="图片 1" descr="2018-08-08_151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345"/>
            <a:ext cx="7009765" cy="5490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app.module结构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@NgModule({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  declarations: [],</a:t>
            </a:r>
            <a:r>
              <a:rPr lang="en-US" altLang="zh-CN" sz="2000" dirty="0"/>
              <a:t>//用来</a:t>
            </a:r>
            <a:r>
              <a:rPr lang="en-US" altLang="zh-CN" sz="2000" b="1" dirty="0"/>
              <a:t>声明</a:t>
            </a:r>
            <a:r>
              <a:rPr lang="en-US" altLang="zh-CN" sz="2000" dirty="0"/>
              <a:t>属于这个模块的</a:t>
            </a:r>
            <a:r>
              <a:rPr lang="en-US" altLang="zh-CN" sz="2000" b="1" dirty="0"/>
              <a:t>指令,管道</a:t>
            </a:r>
            <a:r>
              <a:rPr lang="en-US" altLang="zh-CN" sz="2000" dirty="0"/>
              <a:t>等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  imports: [],</a:t>
            </a:r>
            <a:r>
              <a:rPr lang="en-US" altLang="zh-CN" sz="2000" dirty="0"/>
              <a:t>//需要</a:t>
            </a:r>
            <a:r>
              <a:rPr lang="en-US" altLang="zh-CN" sz="2000" b="1" dirty="0"/>
              <a:t>依赖</a:t>
            </a:r>
            <a:r>
              <a:rPr lang="en-US" altLang="zh-CN" sz="2000" dirty="0"/>
              <a:t>的一些其他的模块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  providers: [],</a:t>
            </a:r>
            <a:r>
              <a:rPr lang="en-US" altLang="zh-CN" sz="2000" dirty="0"/>
              <a:t>//</a:t>
            </a:r>
            <a:r>
              <a:rPr lang="zh-CN" altLang="en-US" sz="2000" dirty="0"/>
              <a:t>需要</a:t>
            </a:r>
            <a:r>
              <a:rPr lang="zh-CN" altLang="en-US" sz="2000" b="1" dirty="0"/>
              <a:t>共用</a:t>
            </a:r>
            <a:r>
              <a:rPr lang="zh-CN" altLang="en-US" sz="2000" dirty="0"/>
              <a:t>的服务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  bootstrap: []</a:t>
            </a:r>
            <a:r>
              <a:rPr lang="en-US" altLang="zh-CN" sz="2000" dirty="0"/>
              <a:t>//指定启动的时候应该</a:t>
            </a:r>
            <a:r>
              <a:rPr lang="en-US" altLang="zh-CN" sz="2000" b="1" dirty="0"/>
              <a:t>启动</a:t>
            </a:r>
            <a:r>
              <a:rPr lang="en-US" altLang="zh-CN" sz="2000" dirty="0"/>
              <a:t>的组件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})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、component 组件结构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1691005"/>
            <a:ext cx="7941945" cy="4368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、新建组件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4472305" cy="4351655"/>
          </a:xfrm>
        </p:spPr>
        <p:txBody>
          <a:bodyPr>
            <a:normAutofit fontScale="7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import { Component, OnInit } from '@angular/core';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@Component({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selector: 'app-app2',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templateUrl: './app2.component.html',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styleUrls: ['./app2.component.css']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})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export class App2Component implements OnInit {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constructor() { }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ngOnInit() {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}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744845" y="1952625"/>
            <a:ext cx="6196330" cy="4894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b="1" dirty="0"/>
              <a:t>app.module.ts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import { App2Component } from './app2/app2.component';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declarations: [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    AppComponent,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    App2Component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]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bootstrap: [//</a:t>
            </a:r>
            <a:r>
              <a:rPr lang="zh-CN" altLang="en-US" sz="2000" dirty="0"/>
              <a:t>入口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    App2Component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]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b="1" dirty="0"/>
              <a:t>index.html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标签替换成</a:t>
            </a:r>
            <a:r>
              <a:rPr lang="en-US" altLang="zh-CN" sz="2000" dirty="0"/>
              <a:t>&lt;app-app2&gt;&lt;/app-app2&gt;</a:t>
            </a:r>
            <a:endParaRPr lang="en-US" altLang="zh-CN" sz="2000" dirty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5_11*l_h_i*1_3_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4565_11*l_h_i*1_4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11*l_h_f*1_4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11*l_h_f*1_3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4565_11*l_h_i*1_1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4565_11*l_h_i*1_2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11*l_h_f*1_2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11*l_h_f*1_1_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4565_11*l_h_i*1_5_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6_1"/>
  <p:tag name="KSO_WM_UNIT_LAYERLEVEL" val="1_1_1"/>
  <p:tag name="KSO_WM_DIAGRAM_GROUP_CODE" val="l1-1"/>
  <p:tag name="KSO_WM_UNIT_ID" val="custom20184565_11*l_h_i*1_6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11*l_h_f*1_6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11*l_h_f*1_5_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5_11*i*12"/>
  <p:tag name="KSO_WM_TEMPLATE_CATEGORY" val="custom"/>
  <p:tag name="KSO_WM_TEMPLATE_INDEX" val="20184565"/>
  <p:tag name="KSO_WM_UNIT_INDEX" val="12"/>
</p:tagLst>
</file>

<file path=ppt/tags/tag23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65_11*a*1"/>
  <p:tag name="KSO_WM_UNIT_PRESET_TEXT" val="CONTENT"/>
</p:tagLst>
</file>

<file path=ppt/tags/tag2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COMBINE_RELATE_SLIDE_ID" val="20180563_6"/>
  <p:tag name="KSO_WM_TEMPLATE_CATEGORY" val="custom"/>
  <p:tag name="KSO_WM_TEMPLATE_INDEX" val="20184565"/>
  <p:tag name="KSO_WM_SLIDE_ID" val="custom20184565_11"/>
  <p:tag name="KSO_WM_SLIDE_INDEX" val="11"/>
  <p:tag name="KSO_WM_DIAGRAM_GROUP_CODE" val="l1-1"/>
  <p:tag name="KSO_WM_TEMPLATE_SUBCATEGORY" val="combine"/>
  <p:tag name="KSO_WM_SLIDE_SUBTYPE" val="diag"/>
</p:tagLst>
</file>

<file path=ppt/tags/tag25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2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28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3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34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3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65"/>
</p:tagLst>
</file>

<file path=ppt/tags/tag4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43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4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45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4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48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65"/>
</p:tagLst>
</file>

<file path=ppt/tags/tag5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51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5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5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4565_8*l_h_i*1_1_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4565_8*l_h_i*1_2_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8*l_h_f*1_2_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50_1"/>
  <p:tag name="KSO_WM_TEMPLATE_CATEGORY" val="custom"/>
  <p:tag name="KSO_WM_TEMPLATE_INDEX" val="20184565"/>
  <p:tag name="KSO_WM_TEMPLATE_SUBCATEGORY" val="combine"/>
  <p:tag name="KSO_WM_TEMPLATE_THUMBS_INDEX" val="1、9、12、15、18、21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60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5_8*l_h_i*1_3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8*l_h_f*1_3_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5_8*l_h_f*1_1_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5_8*i*6"/>
  <p:tag name="KSO_WM_TEMPLATE_CATEGORY" val="custom"/>
  <p:tag name="KSO_WM_TEMPLATE_INDEX" val="20184565"/>
  <p:tag name="KSO_WM_UNIT_INDEX" val="6"/>
</p:tagLst>
</file>

<file path=ppt/tags/tag64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65_8*a*1"/>
  <p:tag name="KSO_WM_UNIT_PRESET_TEXT" val="CONTENT"/>
</p:tagLst>
</file>

<file path=ppt/tags/tag65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20180563_3"/>
  <p:tag name="KSO_WM_TEMPLATE_CATEGORY" val="custom"/>
  <p:tag name="KSO_WM_TEMPLATE_INDEX" val="20184565"/>
  <p:tag name="KSO_WM_SLIDE_ID" val="custom20184565_8"/>
  <p:tag name="KSO_WM_SLIDE_INDEX" val="8"/>
  <p:tag name="KSO_WM_DIAGRAM_GROUP_CODE" val="l1-1"/>
  <p:tag name="KSO_WM_TEMPLATE_SUBCATEGORY" val="combine"/>
  <p:tag name="KSO_WM_SLIDE_SUBTYPE" val="diag"/>
</p:tagLst>
</file>

<file path=ppt/tags/tag66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6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69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4565_1*a*1"/>
  <p:tag name="KSO_WM_UNIT_PRESET_TEXT" val="稳重简约商务总结"/>
</p:tagLst>
</file>

<file path=ppt/tags/tag70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7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72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7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75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7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78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ID" val="custom20184565_2*a*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5_2*f*1"/>
</p:tagLst>
</file>

<file path=ppt/tags/tag8.xml><?xml version="1.0" encoding="utf-8"?>
<p:tagLst xmlns:p="http://schemas.openxmlformats.org/presentationml/2006/main">
  <p:tag name="KSO_WM_TEMPLATE_CATEGORY" val="custom"/>
  <p:tag name="KSO_WM_TEMPLATE_INDEX" val="20184565"/>
  <p:tag name="KSO_WM_UNIT_TYPE" val="c"/>
  <p:tag name="KSO_WM_UNIT_INDEX" val="1"/>
  <p:tag name="KSO_WM_UNIT_ID" val="custom20184565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8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0_2"/>
  <p:tag name="KSO_WM_TEMPLATE_CATEGORY" val="custom"/>
  <p:tag name="KSO_WM_TEMPLATE_INDEX" val="20184565"/>
  <p:tag name="KSO_WM_SLIDE_ID" val="custom20184565_2"/>
  <p:tag name="KSO_WM_SLIDE_INDEX" val="2"/>
  <p:tag name="KSO_WM_TEMPLATE_SUBCATEGORY" val="combine"/>
  <p:tag name="KSO_WM_SLIDE_SUBTYPE" val="pureTxt"/>
</p:tagLst>
</file>

<file path=ppt/tags/tag9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0950_1"/>
  <p:tag name="KSO_WM_TEMPLATE_CATEGORY" val="custom"/>
  <p:tag name="KSO_WM_TEMPLATE_INDEX" val="20184565"/>
  <p:tag name="KSO_WM_SLIDE_ID" val="custom20184565_1"/>
  <p:tag name="KSO_WM_SLIDE_INDEX" val="1"/>
  <p:tag name="KSO_WM_TEMPLATE_SUBCATEGORY" val="combine"/>
  <p:tag name="KSO_WM_TEMPLATE_THUMBS_INDEX" val="1、9、12、15、18、21、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12">
      <a:dk1>
        <a:srgbClr val="333F50"/>
      </a:dk1>
      <a:lt1>
        <a:srgbClr val="FFFFFF"/>
      </a:lt1>
      <a:dk2>
        <a:srgbClr val="333F50"/>
      </a:dk2>
      <a:lt2>
        <a:srgbClr val="FFFFFF"/>
      </a:lt2>
      <a:accent1>
        <a:srgbClr val="44546A"/>
      </a:accent1>
      <a:accent2>
        <a:srgbClr val="333F50"/>
      </a:accent2>
      <a:accent3>
        <a:srgbClr val="44546A"/>
      </a:accent3>
      <a:accent4>
        <a:srgbClr val="333F5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3650</Words>
  <Application>WPS 演示</Application>
  <PresentationFormat>宽屏</PresentationFormat>
  <Paragraphs>232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主题​​</vt:lpstr>
      <vt:lpstr>2_Office 主题​​</vt:lpstr>
      <vt:lpstr>angular</vt:lpstr>
      <vt:lpstr>PowerPoint 演示文稿</vt:lpstr>
      <vt:lpstr>1、angular开发环境-node</vt:lpstr>
      <vt:lpstr>1、angular开发环境-angular cli</vt:lpstr>
      <vt:lpstr>2、新建angular项目并运行</vt:lpstr>
      <vt:lpstr>3、项目结构</vt:lpstr>
      <vt:lpstr>app.module结构</vt:lpstr>
      <vt:lpstr>3、component 组件结构</vt:lpstr>
      <vt:lpstr>4、新建组件</vt:lpstr>
      <vt:lpstr>5、添加路由</vt:lpstr>
      <vt:lpstr>5、路由跳转</vt:lpstr>
      <vt:lpstr>6、表单</vt:lpstr>
      <vt:lpstr>7、input装饰器</vt:lpstr>
      <vt:lpstr>PowerPoint 演示文稿</vt:lpstr>
      <vt:lpstr>7、安装ng-zorro组件</vt:lpstr>
      <vt:lpstr>8、http模块</vt:lpstr>
      <vt:lpstr>9、内置管道pipe</vt:lpstr>
      <vt:lpstr>angular6</vt:lpstr>
      <vt:lpstr>angular6性能优化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标签</cp:lastModifiedBy>
  <cp:revision>442</cp:revision>
  <dcterms:created xsi:type="dcterms:W3CDTF">2017-08-03T09:01:00Z</dcterms:created>
  <dcterms:modified xsi:type="dcterms:W3CDTF">2018-08-09T10:29:15Z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