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257" r:id="rId3"/>
    <p:sldId id="258" r:id="rId4"/>
    <p:sldId id="310" r:id="rId5"/>
    <p:sldId id="259" r:id="rId6"/>
    <p:sldId id="260" r:id="rId7"/>
    <p:sldId id="261" r:id="rId8"/>
    <p:sldId id="262" r:id="rId9"/>
    <p:sldId id="263" r:id="rId10"/>
    <p:sldId id="265" r:id="rId11"/>
    <p:sldId id="267" r:id="rId12"/>
    <p:sldId id="266" r:id="rId13"/>
    <p:sldId id="268" r:id="rId14"/>
    <p:sldId id="269" r:id="rId15"/>
    <p:sldId id="285" r:id="rId16"/>
    <p:sldId id="286" r:id="rId17"/>
    <p:sldId id="320" r:id="rId18"/>
    <p:sldId id="321" r:id="rId19"/>
    <p:sldId id="270" r:id="rId20"/>
    <p:sldId id="271" r:id="rId21"/>
    <p:sldId id="287" r:id="rId22"/>
    <p:sldId id="288" r:id="rId23"/>
    <p:sldId id="272" r:id="rId24"/>
    <p:sldId id="273" r:id="rId25"/>
    <p:sldId id="289" r:id="rId26"/>
    <p:sldId id="290" r:id="rId27"/>
    <p:sldId id="291" r:id="rId28"/>
    <p:sldId id="292" r:id="rId29"/>
    <p:sldId id="274" r:id="rId30"/>
    <p:sldId id="275" r:id="rId31"/>
    <p:sldId id="293" r:id="rId32"/>
    <p:sldId id="295" r:id="rId33"/>
    <p:sldId id="276" r:id="rId34"/>
    <p:sldId id="277" r:id="rId35"/>
    <p:sldId id="296" r:id="rId36"/>
    <p:sldId id="297" r:id="rId37"/>
    <p:sldId id="298" r:id="rId38"/>
    <p:sldId id="278" r:id="rId39"/>
    <p:sldId id="279" r:id="rId40"/>
    <p:sldId id="299" r:id="rId41"/>
    <p:sldId id="300" r:id="rId42"/>
    <p:sldId id="305" r:id="rId43"/>
    <p:sldId id="306" r:id="rId44"/>
    <p:sldId id="307" r:id="rId45"/>
    <p:sldId id="280" r:id="rId46"/>
    <p:sldId id="281" r:id="rId47"/>
    <p:sldId id="311" r:id="rId48"/>
    <p:sldId id="315" r:id="rId49"/>
    <p:sldId id="314" r:id="rId50"/>
    <p:sldId id="313" r:id="rId51"/>
    <p:sldId id="316" r:id="rId52"/>
    <p:sldId id="312" r:id="rId53"/>
    <p:sldId id="318" r:id="rId54"/>
    <p:sldId id="284" r:id="rId55"/>
    <p:sldId id="301" r:id="rId56"/>
    <p:sldId id="317" r:id="rId57"/>
    <p:sldId id="302" r:id="rId58"/>
    <p:sldId id="308" r:id="rId59"/>
    <p:sldId id="319" r:id="rId60"/>
    <p:sldId id="304" r:id="rId61"/>
    <p:sldId id="322" r:id="rId62"/>
    <p:sldId id="303"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547" autoAdjust="0"/>
  </p:normalViewPr>
  <p:slideViewPr>
    <p:cSldViewPr snapToGrid="0">
      <p:cViewPr varScale="1">
        <p:scale>
          <a:sx n="80" d="100"/>
          <a:sy n="80" d="100"/>
        </p:scale>
        <p:origin x="73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E0C792-20FE-438B-B89C-DE2F49FC973F}" type="datetimeFigureOut">
              <a:rPr lang="en-US" smtClean="0"/>
              <a:t>7/30/2017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171AA2-59A9-4701-B59A-A8DC26F22814}" type="slidenum">
              <a:rPr lang="en-US" smtClean="0"/>
              <a:t>‹#›</a:t>
            </a:fld>
            <a:endParaRPr lang="en-US" dirty="0"/>
          </a:p>
        </p:txBody>
      </p:sp>
    </p:spTree>
    <p:extLst>
      <p:ext uri="{BB962C8B-B14F-4D97-AF65-F5344CB8AC3E}">
        <p14:creationId xmlns:p14="http://schemas.microsoft.com/office/powerpoint/2010/main" val="1640177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171AA2-59A9-4701-B59A-A8DC26F22814}" type="slidenum">
              <a:rPr lang="en-US" smtClean="0"/>
              <a:t>3</a:t>
            </a:fld>
            <a:endParaRPr lang="en-US" dirty="0"/>
          </a:p>
        </p:txBody>
      </p:sp>
    </p:spTree>
    <p:extLst>
      <p:ext uri="{BB962C8B-B14F-4D97-AF65-F5344CB8AC3E}">
        <p14:creationId xmlns:p14="http://schemas.microsoft.com/office/powerpoint/2010/main" val="35982087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171AA2-59A9-4701-B59A-A8DC26F22814}" type="slidenum">
              <a:rPr lang="en-US" smtClean="0"/>
              <a:t>37</a:t>
            </a:fld>
            <a:endParaRPr lang="en-US" dirty="0"/>
          </a:p>
        </p:txBody>
      </p:sp>
    </p:spTree>
    <p:extLst>
      <p:ext uri="{BB962C8B-B14F-4D97-AF65-F5344CB8AC3E}">
        <p14:creationId xmlns:p14="http://schemas.microsoft.com/office/powerpoint/2010/main" val="4237207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EF171AA2-59A9-4701-B59A-A8DC26F22814}" type="slidenum">
              <a:rPr lang="en-US" smtClean="0"/>
              <a:t>39</a:t>
            </a:fld>
            <a:endParaRPr lang="en-US" dirty="0"/>
          </a:p>
        </p:txBody>
      </p:sp>
    </p:spTree>
    <p:extLst>
      <p:ext uri="{BB962C8B-B14F-4D97-AF65-F5344CB8AC3E}">
        <p14:creationId xmlns:p14="http://schemas.microsoft.com/office/powerpoint/2010/main" val="9482718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171AA2-59A9-4701-B59A-A8DC26F22814}" type="slidenum">
              <a:rPr lang="en-US" smtClean="0"/>
              <a:t>40</a:t>
            </a:fld>
            <a:endParaRPr lang="en-US" dirty="0"/>
          </a:p>
        </p:txBody>
      </p:sp>
    </p:spTree>
    <p:extLst>
      <p:ext uri="{BB962C8B-B14F-4D97-AF65-F5344CB8AC3E}">
        <p14:creationId xmlns:p14="http://schemas.microsoft.com/office/powerpoint/2010/main" val="39878325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171AA2-59A9-4701-B59A-A8DC26F22814}" type="slidenum">
              <a:rPr lang="en-US" smtClean="0"/>
              <a:t>43</a:t>
            </a:fld>
            <a:endParaRPr lang="en-US" dirty="0"/>
          </a:p>
        </p:txBody>
      </p:sp>
    </p:spTree>
    <p:extLst>
      <p:ext uri="{BB962C8B-B14F-4D97-AF65-F5344CB8AC3E}">
        <p14:creationId xmlns:p14="http://schemas.microsoft.com/office/powerpoint/2010/main" val="10633308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171AA2-59A9-4701-B59A-A8DC26F22814}" type="slidenum">
              <a:rPr lang="en-US" smtClean="0"/>
              <a:t>46</a:t>
            </a:fld>
            <a:endParaRPr lang="en-US" dirty="0"/>
          </a:p>
        </p:txBody>
      </p:sp>
    </p:spTree>
    <p:extLst>
      <p:ext uri="{BB962C8B-B14F-4D97-AF65-F5344CB8AC3E}">
        <p14:creationId xmlns:p14="http://schemas.microsoft.com/office/powerpoint/2010/main" val="40295851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https://lwn.net/Articles/616097/</a:t>
            </a:r>
          </a:p>
          <a:p>
            <a:r>
              <a:rPr lang="en-US" dirty="0"/>
              <a:t>https://youtu.be/KopgD4nTtnA?t=7m14s</a:t>
            </a:r>
          </a:p>
        </p:txBody>
      </p:sp>
      <p:sp>
        <p:nvSpPr>
          <p:cNvPr id="4" name="Slide Number Placeholder 3"/>
          <p:cNvSpPr>
            <a:spLocks noGrp="1"/>
          </p:cNvSpPr>
          <p:nvPr>
            <p:ph type="sldNum" sz="quarter" idx="10"/>
          </p:nvPr>
        </p:nvSpPr>
        <p:spPr/>
        <p:txBody>
          <a:bodyPr/>
          <a:lstStyle/>
          <a:p>
            <a:fld id="{EF171AA2-59A9-4701-B59A-A8DC26F22814}" type="slidenum">
              <a:rPr lang="en-US" smtClean="0"/>
              <a:t>53</a:t>
            </a:fld>
            <a:endParaRPr lang="en-US" dirty="0"/>
          </a:p>
        </p:txBody>
      </p:sp>
    </p:spTree>
    <p:extLst>
      <p:ext uri="{BB962C8B-B14F-4D97-AF65-F5344CB8AC3E}">
        <p14:creationId xmlns:p14="http://schemas.microsoft.com/office/powerpoint/2010/main" val="3609649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171AA2-59A9-4701-B59A-A8DC26F22814}" type="slidenum">
              <a:rPr lang="en-US" smtClean="0"/>
              <a:t>54</a:t>
            </a:fld>
            <a:endParaRPr lang="en-US" dirty="0"/>
          </a:p>
        </p:txBody>
      </p:sp>
    </p:spTree>
    <p:extLst>
      <p:ext uri="{BB962C8B-B14F-4D97-AF65-F5344CB8AC3E}">
        <p14:creationId xmlns:p14="http://schemas.microsoft.com/office/powerpoint/2010/main" val="41604629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171AA2-59A9-4701-B59A-A8DC26F22814}" type="slidenum">
              <a:rPr lang="en-US" smtClean="0"/>
              <a:t>57</a:t>
            </a:fld>
            <a:endParaRPr lang="en-US" dirty="0"/>
          </a:p>
        </p:txBody>
      </p:sp>
    </p:spTree>
    <p:extLst>
      <p:ext uri="{BB962C8B-B14F-4D97-AF65-F5344CB8AC3E}">
        <p14:creationId xmlns:p14="http://schemas.microsoft.com/office/powerpoint/2010/main" val="3895094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171AA2-59A9-4701-B59A-A8DC26F22814}" type="slidenum">
              <a:rPr lang="en-US" smtClean="0"/>
              <a:t>62</a:t>
            </a:fld>
            <a:endParaRPr lang="en-US" dirty="0"/>
          </a:p>
        </p:txBody>
      </p:sp>
    </p:spTree>
    <p:extLst>
      <p:ext uri="{BB962C8B-B14F-4D97-AF65-F5344CB8AC3E}">
        <p14:creationId xmlns:p14="http://schemas.microsoft.com/office/powerpoint/2010/main" val="4059293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171AA2-59A9-4701-B59A-A8DC26F22814}" type="slidenum">
              <a:rPr lang="en-US" smtClean="0"/>
              <a:t>5</a:t>
            </a:fld>
            <a:endParaRPr lang="en-US" dirty="0"/>
          </a:p>
        </p:txBody>
      </p:sp>
    </p:spTree>
    <p:extLst>
      <p:ext uri="{BB962C8B-B14F-4D97-AF65-F5344CB8AC3E}">
        <p14:creationId xmlns:p14="http://schemas.microsoft.com/office/powerpoint/2010/main" val="66881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OpenBSD: harder to get numbers. Used curl/</a:t>
            </a:r>
            <a:r>
              <a:rPr lang="en-US" dirty="0" err="1"/>
              <a:t>perl</a:t>
            </a:r>
            <a:r>
              <a:rPr lang="en-US" dirty="0"/>
              <a:t>/excel. </a:t>
            </a:r>
          </a:p>
        </p:txBody>
      </p:sp>
      <p:sp>
        <p:nvSpPr>
          <p:cNvPr id="4" name="Slide Number Placeholder 3"/>
          <p:cNvSpPr>
            <a:spLocks noGrp="1"/>
          </p:cNvSpPr>
          <p:nvPr>
            <p:ph type="sldNum" sz="quarter" idx="10"/>
          </p:nvPr>
        </p:nvSpPr>
        <p:spPr/>
        <p:txBody>
          <a:bodyPr/>
          <a:lstStyle/>
          <a:p>
            <a:fld id="{EF171AA2-59A9-4701-B59A-A8DC26F22814}" type="slidenum">
              <a:rPr lang="en-US" smtClean="0"/>
              <a:t>10</a:t>
            </a:fld>
            <a:endParaRPr lang="en-US" dirty="0"/>
          </a:p>
        </p:txBody>
      </p:sp>
    </p:spTree>
    <p:extLst>
      <p:ext uri="{BB962C8B-B14F-4D97-AF65-F5344CB8AC3E}">
        <p14:creationId xmlns:p14="http://schemas.microsoft.com/office/powerpoint/2010/main" val="1606742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EF171AA2-59A9-4701-B59A-A8DC26F22814}" type="slidenum">
              <a:rPr lang="en-US" smtClean="0"/>
              <a:t>12</a:t>
            </a:fld>
            <a:endParaRPr lang="en-US" dirty="0"/>
          </a:p>
        </p:txBody>
      </p:sp>
    </p:spTree>
    <p:extLst>
      <p:ext uri="{BB962C8B-B14F-4D97-AF65-F5344CB8AC3E}">
        <p14:creationId xmlns:p14="http://schemas.microsoft.com/office/powerpoint/2010/main" val="475023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171AA2-59A9-4701-B59A-A8DC26F22814}" type="slidenum">
              <a:rPr lang="en-US" smtClean="0"/>
              <a:t>15</a:t>
            </a:fld>
            <a:endParaRPr lang="en-US" dirty="0"/>
          </a:p>
        </p:txBody>
      </p:sp>
    </p:spTree>
    <p:extLst>
      <p:ext uri="{BB962C8B-B14F-4D97-AF65-F5344CB8AC3E}">
        <p14:creationId xmlns:p14="http://schemas.microsoft.com/office/powerpoint/2010/main" val="2884300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171AA2-59A9-4701-B59A-A8DC26F22814}" type="slidenum">
              <a:rPr lang="en-US" smtClean="0"/>
              <a:t>19</a:t>
            </a:fld>
            <a:endParaRPr lang="en-US" dirty="0"/>
          </a:p>
        </p:txBody>
      </p:sp>
    </p:spTree>
    <p:extLst>
      <p:ext uri="{BB962C8B-B14F-4D97-AF65-F5344CB8AC3E}">
        <p14:creationId xmlns:p14="http://schemas.microsoft.com/office/powerpoint/2010/main" val="266958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171AA2-59A9-4701-B59A-A8DC26F22814}" type="slidenum">
              <a:rPr lang="en-US" smtClean="0"/>
              <a:t>21</a:t>
            </a:fld>
            <a:endParaRPr lang="en-US" dirty="0"/>
          </a:p>
        </p:txBody>
      </p:sp>
    </p:spTree>
    <p:extLst>
      <p:ext uri="{BB962C8B-B14F-4D97-AF65-F5344CB8AC3E}">
        <p14:creationId xmlns:p14="http://schemas.microsoft.com/office/powerpoint/2010/main" val="2202198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171AA2-59A9-4701-B59A-A8DC26F22814}" type="slidenum">
              <a:rPr lang="en-US" smtClean="0"/>
              <a:t>31</a:t>
            </a:fld>
            <a:endParaRPr lang="en-US" dirty="0"/>
          </a:p>
        </p:txBody>
      </p:sp>
    </p:spTree>
    <p:extLst>
      <p:ext uri="{BB962C8B-B14F-4D97-AF65-F5344CB8AC3E}">
        <p14:creationId xmlns:p14="http://schemas.microsoft.com/office/powerpoint/2010/main" val="1098681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171AA2-59A9-4701-B59A-A8DC26F22814}" type="slidenum">
              <a:rPr lang="en-US" smtClean="0"/>
              <a:t>35</a:t>
            </a:fld>
            <a:endParaRPr lang="en-US" dirty="0"/>
          </a:p>
        </p:txBody>
      </p:sp>
    </p:spTree>
    <p:extLst>
      <p:ext uri="{BB962C8B-B14F-4D97-AF65-F5344CB8AC3E}">
        <p14:creationId xmlns:p14="http://schemas.microsoft.com/office/powerpoint/2010/main" val="1703944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0FEC554-E0DC-4E4B-BA8C-E6FF3EF532E9}" type="datetimeFigureOut">
              <a:rPr lang="en-US" smtClean="0"/>
              <a:t>7/30/2017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D57D946-8D75-49BD-8842-CE3BD6A0A55D}" type="slidenum">
              <a:rPr lang="en-US" smtClean="0"/>
              <a:t>‹#›</a:t>
            </a:fld>
            <a:endParaRPr lang="en-US" dirty="0"/>
          </a:p>
        </p:txBody>
      </p:sp>
    </p:spTree>
    <p:extLst>
      <p:ext uri="{BB962C8B-B14F-4D97-AF65-F5344CB8AC3E}">
        <p14:creationId xmlns:p14="http://schemas.microsoft.com/office/powerpoint/2010/main" val="2189585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FEC554-E0DC-4E4B-BA8C-E6FF3EF532E9}" type="datetimeFigureOut">
              <a:rPr lang="en-US" smtClean="0"/>
              <a:t>7/30/2017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D57D946-8D75-49BD-8842-CE3BD6A0A55D}" type="slidenum">
              <a:rPr lang="en-US" smtClean="0"/>
              <a:t>‹#›</a:t>
            </a:fld>
            <a:endParaRPr lang="en-US" dirty="0"/>
          </a:p>
        </p:txBody>
      </p:sp>
    </p:spTree>
    <p:extLst>
      <p:ext uri="{BB962C8B-B14F-4D97-AF65-F5344CB8AC3E}">
        <p14:creationId xmlns:p14="http://schemas.microsoft.com/office/powerpoint/2010/main" val="990803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FEC554-E0DC-4E4B-BA8C-E6FF3EF532E9}" type="datetimeFigureOut">
              <a:rPr lang="en-US" smtClean="0"/>
              <a:t>7/30/2017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D57D946-8D75-49BD-8842-CE3BD6A0A55D}" type="slidenum">
              <a:rPr lang="en-US" smtClean="0"/>
              <a:t>‹#›</a:t>
            </a:fld>
            <a:endParaRPr lang="en-US" dirty="0"/>
          </a:p>
        </p:txBody>
      </p:sp>
    </p:spTree>
    <p:extLst>
      <p:ext uri="{BB962C8B-B14F-4D97-AF65-F5344CB8AC3E}">
        <p14:creationId xmlns:p14="http://schemas.microsoft.com/office/powerpoint/2010/main" val="3151437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FEC554-E0DC-4E4B-BA8C-E6FF3EF532E9}" type="datetimeFigureOut">
              <a:rPr lang="en-US" smtClean="0"/>
              <a:t>7/30/2017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D57D946-8D75-49BD-8842-CE3BD6A0A55D}" type="slidenum">
              <a:rPr lang="en-US" smtClean="0"/>
              <a:t>‹#›</a:t>
            </a:fld>
            <a:endParaRPr lang="en-US" dirty="0"/>
          </a:p>
        </p:txBody>
      </p:sp>
    </p:spTree>
    <p:extLst>
      <p:ext uri="{BB962C8B-B14F-4D97-AF65-F5344CB8AC3E}">
        <p14:creationId xmlns:p14="http://schemas.microsoft.com/office/powerpoint/2010/main" val="2930307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FEC554-E0DC-4E4B-BA8C-E6FF3EF532E9}" type="datetimeFigureOut">
              <a:rPr lang="en-US" smtClean="0"/>
              <a:t>7/30/2017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D57D946-8D75-49BD-8842-CE3BD6A0A55D}" type="slidenum">
              <a:rPr lang="en-US" smtClean="0"/>
              <a:t>‹#›</a:t>
            </a:fld>
            <a:endParaRPr lang="en-US" dirty="0"/>
          </a:p>
        </p:txBody>
      </p:sp>
    </p:spTree>
    <p:extLst>
      <p:ext uri="{BB962C8B-B14F-4D97-AF65-F5344CB8AC3E}">
        <p14:creationId xmlns:p14="http://schemas.microsoft.com/office/powerpoint/2010/main" val="3299908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0FEC554-E0DC-4E4B-BA8C-E6FF3EF532E9}" type="datetimeFigureOut">
              <a:rPr lang="en-US" smtClean="0"/>
              <a:t>7/30/2017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D57D946-8D75-49BD-8842-CE3BD6A0A55D}" type="slidenum">
              <a:rPr lang="en-US" smtClean="0"/>
              <a:t>‹#›</a:t>
            </a:fld>
            <a:endParaRPr lang="en-US" dirty="0"/>
          </a:p>
        </p:txBody>
      </p:sp>
    </p:spTree>
    <p:extLst>
      <p:ext uri="{BB962C8B-B14F-4D97-AF65-F5344CB8AC3E}">
        <p14:creationId xmlns:p14="http://schemas.microsoft.com/office/powerpoint/2010/main" val="521331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0FEC554-E0DC-4E4B-BA8C-E6FF3EF532E9}" type="datetimeFigureOut">
              <a:rPr lang="en-US" smtClean="0"/>
              <a:t>7/30/2017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D57D946-8D75-49BD-8842-CE3BD6A0A55D}" type="slidenum">
              <a:rPr lang="en-US" smtClean="0"/>
              <a:t>‹#›</a:t>
            </a:fld>
            <a:endParaRPr lang="en-US" dirty="0"/>
          </a:p>
        </p:txBody>
      </p:sp>
    </p:spTree>
    <p:extLst>
      <p:ext uri="{BB962C8B-B14F-4D97-AF65-F5344CB8AC3E}">
        <p14:creationId xmlns:p14="http://schemas.microsoft.com/office/powerpoint/2010/main" val="3064021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FEC554-E0DC-4E4B-BA8C-E6FF3EF532E9}" type="datetimeFigureOut">
              <a:rPr lang="en-US" smtClean="0"/>
              <a:t>7/30/2017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D57D946-8D75-49BD-8842-CE3BD6A0A55D}" type="slidenum">
              <a:rPr lang="en-US" smtClean="0"/>
              <a:t>‹#›</a:t>
            </a:fld>
            <a:endParaRPr lang="en-US" dirty="0"/>
          </a:p>
        </p:txBody>
      </p:sp>
    </p:spTree>
    <p:extLst>
      <p:ext uri="{BB962C8B-B14F-4D97-AF65-F5344CB8AC3E}">
        <p14:creationId xmlns:p14="http://schemas.microsoft.com/office/powerpoint/2010/main" val="1574482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FEC554-E0DC-4E4B-BA8C-E6FF3EF532E9}" type="datetimeFigureOut">
              <a:rPr lang="en-US" smtClean="0"/>
              <a:t>7/30/2017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D57D946-8D75-49BD-8842-CE3BD6A0A55D}" type="slidenum">
              <a:rPr lang="en-US" smtClean="0"/>
              <a:t>‹#›</a:t>
            </a:fld>
            <a:endParaRPr lang="en-US" dirty="0"/>
          </a:p>
        </p:txBody>
      </p:sp>
    </p:spTree>
    <p:extLst>
      <p:ext uri="{BB962C8B-B14F-4D97-AF65-F5344CB8AC3E}">
        <p14:creationId xmlns:p14="http://schemas.microsoft.com/office/powerpoint/2010/main" val="3071227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FEC554-E0DC-4E4B-BA8C-E6FF3EF532E9}" type="datetimeFigureOut">
              <a:rPr lang="en-US" smtClean="0"/>
              <a:t>7/30/2017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D57D946-8D75-49BD-8842-CE3BD6A0A55D}" type="slidenum">
              <a:rPr lang="en-US" smtClean="0"/>
              <a:t>‹#›</a:t>
            </a:fld>
            <a:endParaRPr lang="en-US" dirty="0"/>
          </a:p>
        </p:txBody>
      </p:sp>
    </p:spTree>
    <p:extLst>
      <p:ext uri="{BB962C8B-B14F-4D97-AF65-F5344CB8AC3E}">
        <p14:creationId xmlns:p14="http://schemas.microsoft.com/office/powerpoint/2010/main" val="520877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FEC554-E0DC-4E4B-BA8C-E6FF3EF532E9}" type="datetimeFigureOut">
              <a:rPr lang="en-US" smtClean="0"/>
              <a:t>7/30/2017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D57D946-8D75-49BD-8842-CE3BD6A0A55D}" type="slidenum">
              <a:rPr lang="en-US" smtClean="0"/>
              <a:t>‹#›</a:t>
            </a:fld>
            <a:endParaRPr lang="en-US" dirty="0"/>
          </a:p>
        </p:txBody>
      </p:sp>
    </p:spTree>
    <p:extLst>
      <p:ext uri="{BB962C8B-B14F-4D97-AF65-F5344CB8AC3E}">
        <p14:creationId xmlns:p14="http://schemas.microsoft.com/office/powerpoint/2010/main" val="2845448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FEC554-E0DC-4E4B-BA8C-E6FF3EF532E9}" type="datetimeFigureOut">
              <a:rPr lang="en-US" smtClean="0"/>
              <a:t>7/30/2017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57D946-8D75-49BD-8842-CE3BD6A0A55D}" type="slidenum">
              <a:rPr lang="en-US" smtClean="0"/>
              <a:t>‹#›</a:t>
            </a:fld>
            <a:endParaRPr lang="en-US" dirty="0"/>
          </a:p>
        </p:txBody>
      </p:sp>
    </p:spTree>
    <p:extLst>
      <p:ext uri="{BB962C8B-B14F-4D97-AF65-F5344CB8AC3E}">
        <p14:creationId xmlns:p14="http://schemas.microsoft.com/office/powerpoint/2010/main" val="3703201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s://www.blackhat.com/presentations/bh-usa-03/bh-us-03-cesare.pdf" TargetMode="Externa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ivansprundel@ioactive.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www.viva64.com/en/b/0377/" TargetMode="External"/><Relationship Id="rId2" Type="http://schemas.openxmlformats.org/officeDocument/2006/relationships/hyperlink" Target="https://www.viva64.com/en/b/0496/" TargetMode="External"/><Relationship Id="rId1" Type="http://schemas.openxmlformats.org/officeDocument/2006/relationships/slideLayout" Target="../slideLayouts/slideLayout2.xml"/><Relationship Id="rId5" Type="http://schemas.openxmlformats.org/officeDocument/2006/relationships/hyperlink" Target="https://vez.mrsk.me/freebsd-defaults.txt" TargetMode="External"/><Relationship Id="rId4" Type="http://schemas.openxmlformats.org/officeDocument/2006/relationships/hyperlink" Target="https://www.viva64.com/en/b/0487/" TargetMode="External"/></Relationships>
</file>

<file path=ppt/slides/_rels/slide6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netbsd.org/support/security/advisory.html" TargetMode="External"/><Relationship Id="rId2" Type="http://schemas.openxmlformats.org/officeDocument/2006/relationships/hyperlink" Target="https://www.freebsd.org/security/advisories.html" TargetMode="External"/><Relationship Id="rId1" Type="http://schemas.openxmlformats.org/officeDocument/2006/relationships/slideLayout" Target="../slideLayouts/slideLayout2.xml"/><Relationship Id="rId4" Type="http://schemas.openxmlformats.org/officeDocument/2006/relationships/hyperlink" Target="https://www.openbsd.org/errata*.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524000" y="1995853"/>
            <a:ext cx="9144000" cy="1509345"/>
          </a:xfrm>
        </p:spPr>
        <p:txBody>
          <a:bodyPr>
            <a:normAutofit/>
          </a:bodyPr>
          <a:lstStyle/>
          <a:p>
            <a:pPr>
              <a:lnSpc>
                <a:spcPct val="80000"/>
              </a:lnSpc>
            </a:pPr>
            <a:r>
              <a:rPr lang="en-US" sz="5400" dirty="0"/>
              <a:t>Are all BSDs created equally?</a:t>
            </a:r>
            <a:br>
              <a:rPr lang="en-US" sz="5400" dirty="0"/>
            </a:br>
            <a:r>
              <a:rPr lang="en-US" sz="3200" dirty="0"/>
              <a:t>A survey of BSD kernel vulnerabilities.</a:t>
            </a:r>
          </a:p>
        </p:txBody>
      </p:sp>
      <p:sp>
        <p:nvSpPr>
          <p:cNvPr id="3" name="Subtitle 2"/>
          <p:cNvSpPr>
            <a:spLocks noGrp="1"/>
          </p:cNvSpPr>
          <p:nvPr>
            <p:ph type="subTitle" idx="1"/>
          </p:nvPr>
        </p:nvSpPr>
        <p:spPr>
          <a:xfrm>
            <a:off x="1524000" y="4256436"/>
            <a:ext cx="9144000" cy="1600818"/>
          </a:xfrm>
        </p:spPr>
        <p:txBody>
          <a:bodyPr>
            <a:normAutofit/>
          </a:bodyPr>
          <a:lstStyle/>
          <a:p>
            <a:pPr>
              <a:lnSpc>
                <a:spcPct val="80000"/>
              </a:lnSpc>
            </a:pPr>
            <a:endParaRPr lang="en-US" sz="2200" dirty="0">
              <a:solidFill>
                <a:schemeClr val="accent1"/>
              </a:solidFill>
            </a:endParaRPr>
          </a:p>
          <a:p>
            <a:pPr>
              <a:lnSpc>
                <a:spcPct val="80000"/>
              </a:lnSpc>
            </a:pPr>
            <a:endParaRPr lang="en-US" sz="2200" dirty="0">
              <a:solidFill>
                <a:schemeClr val="accent1"/>
              </a:solidFill>
            </a:endParaRPr>
          </a:p>
          <a:p>
            <a:pPr>
              <a:lnSpc>
                <a:spcPct val="80000"/>
              </a:lnSpc>
            </a:pPr>
            <a:endParaRPr lang="en-US" sz="2200" dirty="0">
              <a:solidFill>
                <a:schemeClr val="accent1"/>
              </a:solidFill>
            </a:endParaRPr>
          </a:p>
          <a:p>
            <a:pPr>
              <a:lnSpc>
                <a:spcPct val="80000"/>
              </a:lnSpc>
            </a:pPr>
            <a:r>
              <a:rPr lang="en-US" sz="2200" dirty="0">
                <a:solidFill>
                  <a:schemeClr val="accent1"/>
                </a:solidFill>
              </a:rPr>
              <a:t>Ilja van Sprundel &lt;ivansprundel@ioactive.com&gt;</a:t>
            </a:r>
          </a:p>
        </p:txBody>
      </p:sp>
    </p:spTree>
    <p:extLst>
      <p:ext uri="{BB962C8B-B14F-4D97-AF65-F5344CB8AC3E}">
        <p14:creationId xmlns:p14="http://schemas.microsoft.com/office/powerpoint/2010/main" val="1677179580"/>
      </p:ext>
    </p:extLst>
  </p:cSld>
  <p:clrMapOvr>
    <a:overrideClrMapping bg1="dk1" tx1="lt1" bg2="dk2" tx2="lt2" accent1="accent1" accent2="accent2" accent3="accent3" accent4="accent4" accent5="accent5" accent6="accent6" hlink="hlink" folHlink="folHlink"/>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p:cNvSpPr>
            <a:spLocks noGrp="1"/>
          </p:cNvSpPr>
          <p:nvPr>
            <p:ph type="title"/>
          </p:nvPr>
        </p:nvSpPr>
        <p:spPr>
          <a:xfrm>
            <a:off x="838200" y="365125"/>
            <a:ext cx="10515600" cy="1325563"/>
          </a:xfrm>
        </p:spPr>
        <p:txBody>
          <a:bodyPr/>
          <a:lstStyle/>
          <a:p>
            <a:r>
              <a:rPr lang="en-US" dirty="0"/>
              <a:t>BSD kernel vulnerabilities over the years </a:t>
            </a:r>
          </a:p>
        </p:txBody>
      </p:sp>
      <p:sp>
        <p:nvSpPr>
          <p:cNvPr id="17" name="Content Placeholder 5"/>
          <p:cNvSpPr>
            <a:spLocks noGrp="1"/>
          </p:cNvSpPr>
          <p:nvPr>
            <p:ph idx="1"/>
          </p:nvPr>
        </p:nvSpPr>
        <p:spPr>
          <a:xfrm>
            <a:off x="3349690" y="1825625"/>
            <a:ext cx="8004109" cy="4351338"/>
          </a:xfrm>
        </p:spPr>
        <p:txBody>
          <a:bodyPr/>
          <a:lstStyle/>
          <a:p>
            <a:r>
              <a:rPr lang="en-US" dirty="0"/>
              <a:t>Looking at these numbers, that was an astute observation by Theo. </a:t>
            </a:r>
          </a:p>
          <a:p>
            <a:pPr lvl="1"/>
            <a:r>
              <a:rPr lang="en-US" dirty="0"/>
              <a:t>20 was a very low estimate </a:t>
            </a:r>
          </a:p>
          <a:p>
            <a:pPr lvl="1"/>
            <a:endParaRPr lang="en-US" dirty="0"/>
          </a:p>
          <a:p>
            <a:r>
              <a:rPr lang="en-US" dirty="0"/>
              <a:t>But are these numbers on equal footing? </a:t>
            </a:r>
          </a:p>
          <a:p>
            <a:endParaRPr lang="en-US" dirty="0"/>
          </a:p>
          <a:p>
            <a:r>
              <a:rPr lang="en-US" dirty="0"/>
              <a:t>Many eyeballs? </a:t>
            </a:r>
          </a:p>
          <a:p>
            <a:pPr lvl="1"/>
            <a:r>
              <a:rPr lang="en-US" dirty="0"/>
              <a:t>Yea, yea, I know …. But is there some truth to it in this case?  </a:t>
            </a:r>
          </a:p>
          <a:p>
            <a:endParaRPr lang="en-US" dirty="0"/>
          </a:p>
        </p:txBody>
      </p:sp>
      <p:graphicFrame>
        <p:nvGraphicFramePr>
          <p:cNvPr id="18" name="Content Placeholder 6"/>
          <p:cNvGraphicFramePr>
            <a:graphicFrameLocks/>
          </p:cNvGraphicFramePr>
          <p:nvPr>
            <p:extLst>
              <p:ext uri="{D42A27DB-BD31-4B8C-83A1-F6EECF244321}">
                <p14:modId xmlns:p14="http://schemas.microsoft.com/office/powerpoint/2010/main" val="170103912"/>
              </p:ext>
            </p:extLst>
          </p:nvPr>
        </p:nvGraphicFramePr>
        <p:xfrm>
          <a:off x="717134" y="1825621"/>
          <a:ext cx="2266876" cy="4613034"/>
        </p:xfrm>
        <a:graphic>
          <a:graphicData uri="http://schemas.openxmlformats.org/drawingml/2006/table">
            <a:tbl>
              <a:tblPr>
                <a:tableStyleId>{5C22544A-7EE6-4342-B048-85BDC9FD1C3A}</a:tableStyleId>
              </a:tblPr>
              <a:tblGrid>
                <a:gridCol w="566719">
                  <a:extLst>
                    <a:ext uri="{9D8B030D-6E8A-4147-A177-3AD203B41FA5}">
                      <a16:colId xmlns:a16="http://schemas.microsoft.com/office/drawing/2014/main" val="3015772679"/>
                    </a:ext>
                  </a:extLst>
                </a:gridCol>
                <a:gridCol w="566719">
                  <a:extLst>
                    <a:ext uri="{9D8B030D-6E8A-4147-A177-3AD203B41FA5}">
                      <a16:colId xmlns:a16="http://schemas.microsoft.com/office/drawing/2014/main" val="1896717097"/>
                    </a:ext>
                  </a:extLst>
                </a:gridCol>
                <a:gridCol w="566719">
                  <a:extLst>
                    <a:ext uri="{9D8B030D-6E8A-4147-A177-3AD203B41FA5}">
                      <a16:colId xmlns:a16="http://schemas.microsoft.com/office/drawing/2014/main" val="3298258787"/>
                    </a:ext>
                  </a:extLst>
                </a:gridCol>
                <a:gridCol w="566719">
                  <a:extLst>
                    <a:ext uri="{9D8B030D-6E8A-4147-A177-3AD203B41FA5}">
                      <a16:colId xmlns:a16="http://schemas.microsoft.com/office/drawing/2014/main" val="3444109452"/>
                    </a:ext>
                  </a:extLst>
                </a:gridCol>
              </a:tblGrid>
              <a:tr h="207207">
                <a:tc>
                  <a:txBody>
                    <a:bodyPr/>
                    <a:lstStyle/>
                    <a:p>
                      <a:pPr algn="l" fontAlgn="b"/>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l" fontAlgn="b"/>
                      <a:r>
                        <a:rPr lang="en-US" sz="1000" u="none" strike="noStrike" dirty="0">
                          <a:effectLst/>
                        </a:rPr>
                        <a:t>FreeBSD</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l" fontAlgn="b"/>
                      <a:r>
                        <a:rPr lang="en-US" sz="1000" u="none" strike="noStrike" dirty="0">
                          <a:effectLst/>
                        </a:rPr>
                        <a:t>NetBSD</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l" fontAlgn="b"/>
                      <a:r>
                        <a:rPr lang="en-US" sz="1000" u="none" strike="noStrike" dirty="0">
                          <a:effectLst/>
                        </a:rPr>
                        <a:t>OpenBSD</a:t>
                      </a:r>
                      <a:endParaRPr lang="en-US" sz="1000" b="0" i="0" u="none" strike="noStrike" dirty="0">
                        <a:solidFill>
                          <a:srgbClr val="000000"/>
                        </a:solidFill>
                        <a:effectLst/>
                        <a:latin typeface="Calibri" panose="020F0502020204030204" pitchFamily="34" charset="0"/>
                      </a:endParaRPr>
                    </a:p>
                  </a:txBody>
                  <a:tcPr marL="8855" marR="8855" marT="8855" marB="42504" anchor="b"/>
                </a:tc>
                <a:extLst>
                  <a:ext uri="{0D108BD9-81ED-4DB2-BD59-A6C34878D82A}">
                    <a16:rowId xmlns:a16="http://schemas.microsoft.com/office/drawing/2014/main" val="2259109850"/>
                  </a:ext>
                </a:extLst>
              </a:tr>
              <a:tr h="207207">
                <a:tc>
                  <a:txBody>
                    <a:bodyPr/>
                    <a:lstStyle/>
                    <a:p>
                      <a:pPr algn="r" fontAlgn="b"/>
                      <a:r>
                        <a:rPr lang="en-US" sz="1000" u="none" strike="noStrike" dirty="0">
                          <a:effectLst/>
                        </a:rPr>
                        <a:t>1999</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3</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8</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100" b="0" i="0" u="none" strike="noStrike" dirty="0">
                          <a:solidFill>
                            <a:srgbClr val="000000"/>
                          </a:solidFill>
                          <a:effectLst/>
                          <a:latin typeface="Calibri" panose="020F0502020204030204" pitchFamily="34" charset="0"/>
                        </a:rPr>
                        <a:t>10</a:t>
                      </a:r>
                    </a:p>
                  </a:txBody>
                  <a:tcPr marL="7620" marR="7620" marT="7620" anchor="b"/>
                </a:tc>
                <a:extLst>
                  <a:ext uri="{0D108BD9-81ED-4DB2-BD59-A6C34878D82A}">
                    <a16:rowId xmlns:a16="http://schemas.microsoft.com/office/drawing/2014/main" val="4288403329"/>
                  </a:ext>
                </a:extLst>
              </a:tr>
              <a:tr h="207207">
                <a:tc>
                  <a:txBody>
                    <a:bodyPr/>
                    <a:lstStyle/>
                    <a:p>
                      <a:pPr algn="r" fontAlgn="b"/>
                      <a:r>
                        <a:rPr lang="en-US" sz="1000" u="none" strike="noStrike" dirty="0">
                          <a:effectLst/>
                        </a:rPr>
                        <a:t>2000</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8</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4</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100" b="0" i="0" u="none" strike="noStrike">
                          <a:solidFill>
                            <a:srgbClr val="000000"/>
                          </a:solidFill>
                          <a:effectLst/>
                          <a:latin typeface="Calibri" panose="020F0502020204030204" pitchFamily="34" charset="0"/>
                        </a:rPr>
                        <a:t>15</a:t>
                      </a:r>
                    </a:p>
                  </a:txBody>
                  <a:tcPr marL="7620" marR="7620" marT="7620" anchor="b"/>
                </a:tc>
                <a:extLst>
                  <a:ext uri="{0D108BD9-81ED-4DB2-BD59-A6C34878D82A}">
                    <a16:rowId xmlns:a16="http://schemas.microsoft.com/office/drawing/2014/main" val="282508221"/>
                  </a:ext>
                </a:extLst>
              </a:tr>
              <a:tr h="207207">
                <a:tc>
                  <a:txBody>
                    <a:bodyPr/>
                    <a:lstStyle/>
                    <a:p>
                      <a:pPr algn="r" fontAlgn="b"/>
                      <a:r>
                        <a:rPr lang="en-US" sz="1000" u="none" strike="noStrike" dirty="0">
                          <a:effectLst/>
                        </a:rPr>
                        <a:t>2001</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6</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7</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100" b="0" i="0" u="none" strike="noStrike">
                          <a:solidFill>
                            <a:srgbClr val="000000"/>
                          </a:solidFill>
                          <a:effectLst/>
                          <a:latin typeface="Calibri" panose="020F0502020204030204" pitchFamily="34" charset="0"/>
                        </a:rPr>
                        <a:t>13</a:t>
                      </a:r>
                    </a:p>
                  </a:txBody>
                  <a:tcPr marL="7620" marR="7620" marT="7620" anchor="b"/>
                </a:tc>
                <a:extLst>
                  <a:ext uri="{0D108BD9-81ED-4DB2-BD59-A6C34878D82A}">
                    <a16:rowId xmlns:a16="http://schemas.microsoft.com/office/drawing/2014/main" val="27944868"/>
                  </a:ext>
                </a:extLst>
              </a:tr>
              <a:tr h="207207">
                <a:tc>
                  <a:txBody>
                    <a:bodyPr/>
                    <a:lstStyle/>
                    <a:p>
                      <a:pPr algn="r" fontAlgn="b"/>
                      <a:r>
                        <a:rPr lang="en-US" sz="1000" u="none" strike="noStrike" dirty="0">
                          <a:effectLst/>
                        </a:rPr>
                        <a:t>2002</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11</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6</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100" b="0" i="0" u="none" strike="noStrike">
                          <a:solidFill>
                            <a:srgbClr val="000000"/>
                          </a:solidFill>
                          <a:effectLst/>
                          <a:latin typeface="Calibri" panose="020F0502020204030204" pitchFamily="34" charset="0"/>
                        </a:rPr>
                        <a:t>11</a:t>
                      </a:r>
                    </a:p>
                  </a:txBody>
                  <a:tcPr marL="7620" marR="7620" marT="7620" anchor="b"/>
                </a:tc>
                <a:extLst>
                  <a:ext uri="{0D108BD9-81ED-4DB2-BD59-A6C34878D82A}">
                    <a16:rowId xmlns:a16="http://schemas.microsoft.com/office/drawing/2014/main" val="3740201726"/>
                  </a:ext>
                </a:extLst>
              </a:tr>
              <a:tr h="207207">
                <a:tc>
                  <a:txBody>
                    <a:bodyPr/>
                    <a:lstStyle/>
                    <a:p>
                      <a:pPr algn="r" fontAlgn="b"/>
                      <a:r>
                        <a:rPr lang="en-US" sz="1000" u="none" strike="noStrike" dirty="0">
                          <a:effectLst/>
                        </a:rPr>
                        <a:t>2003</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7</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3</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100" b="0" i="0" u="none" strike="noStrike">
                          <a:solidFill>
                            <a:srgbClr val="000000"/>
                          </a:solidFill>
                          <a:effectLst/>
                          <a:latin typeface="Calibri" panose="020F0502020204030204" pitchFamily="34" charset="0"/>
                        </a:rPr>
                        <a:t>8</a:t>
                      </a:r>
                    </a:p>
                  </a:txBody>
                  <a:tcPr marL="7620" marR="7620" marT="7620" anchor="b"/>
                </a:tc>
                <a:extLst>
                  <a:ext uri="{0D108BD9-81ED-4DB2-BD59-A6C34878D82A}">
                    <a16:rowId xmlns:a16="http://schemas.microsoft.com/office/drawing/2014/main" val="2380131208"/>
                  </a:ext>
                </a:extLst>
              </a:tr>
              <a:tr h="207207">
                <a:tc>
                  <a:txBody>
                    <a:bodyPr/>
                    <a:lstStyle/>
                    <a:p>
                      <a:pPr algn="r" fontAlgn="b"/>
                      <a:r>
                        <a:rPr lang="en-US" sz="1000" u="none" strike="noStrike" dirty="0">
                          <a:effectLst/>
                        </a:rPr>
                        <a:t>2004</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8</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5</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100" b="0" i="0" u="none" strike="noStrike">
                          <a:solidFill>
                            <a:srgbClr val="000000"/>
                          </a:solidFill>
                          <a:effectLst/>
                          <a:latin typeface="Calibri" panose="020F0502020204030204" pitchFamily="34" charset="0"/>
                        </a:rPr>
                        <a:t>13</a:t>
                      </a:r>
                    </a:p>
                  </a:txBody>
                  <a:tcPr marL="7620" marR="7620" marT="7620" anchor="b"/>
                </a:tc>
                <a:extLst>
                  <a:ext uri="{0D108BD9-81ED-4DB2-BD59-A6C34878D82A}">
                    <a16:rowId xmlns:a16="http://schemas.microsoft.com/office/drawing/2014/main" val="725316268"/>
                  </a:ext>
                </a:extLst>
              </a:tr>
              <a:tr h="207207">
                <a:tc>
                  <a:txBody>
                    <a:bodyPr/>
                    <a:lstStyle/>
                    <a:p>
                      <a:pPr algn="r" fontAlgn="b"/>
                      <a:r>
                        <a:rPr lang="en-US" sz="1000" u="none" strike="noStrike" dirty="0">
                          <a:effectLst/>
                        </a:rPr>
                        <a:t>2005</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11</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8</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100" b="0" i="0" u="none" strike="noStrike">
                          <a:solidFill>
                            <a:srgbClr val="000000"/>
                          </a:solidFill>
                          <a:effectLst/>
                          <a:latin typeface="Calibri" panose="020F0502020204030204" pitchFamily="34" charset="0"/>
                        </a:rPr>
                        <a:t>4</a:t>
                      </a:r>
                    </a:p>
                  </a:txBody>
                  <a:tcPr marL="7620" marR="7620" marT="7620" anchor="b"/>
                </a:tc>
                <a:extLst>
                  <a:ext uri="{0D108BD9-81ED-4DB2-BD59-A6C34878D82A}">
                    <a16:rowId xmlns:a16="http://schemas.microsoft.com/office/drawing/2014/main" val="3328233122"/>
                  </a:ext>
                </a:extLst>
              </a:tr>
              <a:tr h="207207">
                <a:tc>
                  <a:txBody>
                    <a:bodyPr/>
                    <a:lstStyle/>
                    <a:p>
                      <a:pPr algn="r" fontAlgn="b"/>
                      <a:r>
                        <a:rPr lang="en-US" sz="1000" u="none" strike="noStrike" dirty="0">
                          <a:effectLst/>
                        </a:rPr>
                        <a:t>2006</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9</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15</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100" b="0" i="0" u="none" strike="noStrike">
                          <a:solidFill>
                            <a:srgbClr val="000000"/>
                          </a:solidFill>
                          <a:effectLst/>
                          <a:latin typeface="Calibri" panose="020F0502020204030204" pitchFamily="34" charset="0"/>
                        </a:rPr>
                        <a:t>6</a:t>
                      </a:r>
                    </a:p>
                  </a:txBody>
                  <a:tcPr marL="7620" marR="7620" marT="7620" anchor="b"/>
                </a:tc>
                <a:extLst>
                  <a:ext uri="{0D108BD9-81ED-4DB2-BD59-A6C34878D82A}">
                    <a16:rowId xmlns:a16="http://schemas.microsoft.com/office/drawing/2014/main" val="1729533026"/>
                  </a:ext>
                </a:extLst>
              </a:tr>
              <a:tr h="207207">
                <a:tc>
                  <a:txBody>
                    <a:bodyPr/>
                    <a:lstStyle/>
                    <a:p>
                      <a:pPr algn="r" fontAlgn="b"/>
                      <a:r>
                        <a:rPr lang="en-US" sz="1000" u="none" strike="noStrike" dirty="0">
                          <a:effectLst/>
                        </a:rPr>
                        <a:t>2007</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4</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100" b="0" i="0" u="none" strike="noStrike">
                          <a:solidFill>
                            <a:srgbClr val="000000"/>
                          </a:solidFill>
                          <a:effectLst/>
                          <a:latin typeface="Calibri" panose="020F0502020204030204" pitchFamily="34" charset="0"/>
                        </a:rPr>
                        <a:t>9</a:t>
                      </a:r>
                    </a:p>
                  </a:txBody>
                  <a:tcPr marL="7620" marR="7620" marT="7620" anchor="b"/>
                </a:tc>
                <a:extLst>
                  <a:ext uri="{0D108BD9-81ED-4DB2-BD59-A6C34878D82A}">
                    <a16:rowId xmlns:a16="http://schemas.microsoft.com/office/drawing/2014/main" val="831389231"/>
                  </a:ext>
                </a:extLst>
              </a:tr>
              <a:tr h="207207">
                <a:tc>
                  <a:txBody>
                    <a:bodyPr/>
                    <a:lstStyle/>
                    <a:p>
                      <a:pPr algn="r" fontAlgn="b"/>
                      <a:r>
                        <a:rPr lang="en-US" sz="1000" u="none" strike="noStrike" dirty="0">
                          <a:effectLst/>
                        </a:rPr>
                        <a:t>2008</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8</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6</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100" b="0" i="0" u="none" strike="noStrike">
                          <a:solidFill>
                            <a:srgbClr val="000000"/>
                          </a:solidFill>
                          <a:effectLst/>
                          <a:latin typeface="Calibri" panose="020F0502020204030204" pitchFamily="34" charset="0"/>
                        </a:rPr>
                        <a:t>7</a:t>
                      </a:r>
                    </a:p>
                  </a:txBody>
                  <a:tcPr marL="7620" marR="7620" marT="7620" anchor="b"/>
                </a:tc>
                <a:extLst>
                  <a:ext uri="{0D108BD9-81ED-4DB2-BD59-A6C34878D82A}">
                    <a16:rowId xmlns:a16="http://schemas.microsoft.com/office/drawing/2014/main" val="4153204261"/>
                  </a:ext>
                </a:extLst>
              </a:tr>
              <a:tr h="207207">
                <a:tc>
                  <a:txBody>
                    <a:bodyPr/>
                    <a:lstStyle/>
                    <a:p>
                      <a:pPr algn="r" fontAlgn="b"/>
                      <a:r>
                        <a:rPr lang="en-US" sz="1000" u="none" strike="noStrike" dirty="0">
                          <a:effectLst/>
                        </a:rPr>
                        <a:t>2009</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5</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100" b="0" i="0" u="none" strike="noStrike">
                          <a:solidFill>
                            <a:srgbClr val="000000"/>
                          </a:solidFill>
                          <a:effectLst/>
                          <a:latin typeface="Calibri" panose="020F0502020204030204" pitchFamily="34" charset="0"/>
                        </a:rPr>
                        <a:t>4</a:t>
                      </a:r>
                    </a:p>
                  </a:txBody>
                  <a:tcPr marL="7620" marR="7620" marT="7620" anchor="b"/>
                </a:tc>
                <a:extLst>
                  <a:ext uri="{0D108BD9-81ED-4DB2-BD59-A6C34878D82A}">
                    <a16:rowId xmlns:a16="http://schemas.microsoft.com/office/drawing/2014/main" val="1958300196"/>
                  </a:ext>
                </a:extLst>
              </a:tr>
              <a:tr h="207207">
                <a:tc>
                  <a:txBody>
                    <a:bodyPr/>
                    <a:lstStyle/>
                    <a:p>
                      <a:pPr algn="r" fontAlgn="b"/>
                      <a:r>
                        <a:rPr lang="en-US" sz="1000" u="none" strike="noStrike" dirty="0">
                          <a:effectLst/>
                        </a:rPr>
                        <a:t>2010</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3</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6</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100" b="0" i="0" u="none" strike="noStrike">
                          <a:solidFill>
                            <a:srgbClr val="000000"/>
                          </a:solidFill>
                          <a:effectLst/>
                          <a:latin typeface="Calibri" panose="020F0502020204030204" pitchFamily="34" charset="0"/>
                        </a:rPr>
                        <a:t>8</a:t>
                      </a:r>
                    </a:p>
                  </a:txBody>
                  <a:tcPr marL="7620" marR="7620" marT="7620" anchor="b"/>
                </a:tc>
                <a:extLst>
                  <a:ext uri="{0D108BD9-81ED-4DB2-BD59-A6C34878D82A}">
                    <a16:rowId xmlns:a16="http://schemas.microsoft.com/office/drawing/2014/main" val="1686674606"/>
                  </a:ext>
                </a:extLst>
              </a:tr>
              <a:tr h="207207">
                <a:tc>
                  <a:txBody>
                    <a:bodyPr/>
                    <a:lstStyle/>
                    <a:p>
                      <a:pPr algn="r" fontAlgn="b"/>
                      <a:r>
                        <a:rPr lang="en-US" sz="1000" u="none" strike="noStrike" dirty="0">
                          <a:effectLst/>
                        </a:rPr>
                        <a:t>2011</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100" b="0" i="0" u="none" strike="noStrike">
                          <a:solidFill>
                            <a:srgbClr val="000000"/>
                          </a:solidFill>
                          <a:effectLst/>
                          <a:latin typeface="Calibri" panose="020F0502020204030204" pitchFamily="34" charset="0"/>
                        </a:rPr>
                        <a:t>3</a:t>
                      </a:r>
                    </a:p>
                  </a:txBody>
                  <a:tcPr marL="7620" marR="7620" marT="7620" anchor="b"/>
                </a:tc>
                <a:extLst>
                  <a:ext uri="{0D108BD9-81ED-4DB2-BD59-A6C34878D82A}">
                    <a16:rowId xmlns:a16="http://schemas.microsoft.com/office/drawing/2014/main" val="2814008512"/>
                  </a:ext>
                </a:extLst>
              </a:tr>
              <a:tr h="207207">
                <a:tc>
                  <a:txBody>
                    <a:bodyPr/>
                    <a:lstStyle/>
                    <a:p>
                      <a:pPr algn="r" fontAlgn="b"/>
                      <a:r>
                        <a:rPr lang="en-US" sz="1000" u="none" strike="noStrike" dirty="0">
                          <a:effectLst/>
                        </a:rPr>
                        <a:t>2012</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anchor="b"/>
                </a:tc>
                <a:extLst>
                  <a:ext uri="{0D108BD9-81ED-4DB2-BD59-A6C34878D82A}">
                    <a16:rowId xmlns:a16="http://schemas.microsoft.com/office/drawing/2014/main" val="3391618529"/>
                  </a:ext>
                </a:extLst>
              </a:tr>
              <a:tr h="207207">
                <a:tc>
                  <a:txBody>
                    <a:bodyPr/>
                    <a:lstStyle/>
                    <a:p>
                      <a:pPr algn="r" fontAlgn="b"/>
                      <a:r>
                        <a:rPr lang="en-US" sz="1000" u="none" strike="noStrike" dirty="0">
                          <a:effectLst/>
                        </a:rPr>
                        <a:t>2013</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8</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8</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100" b="0" i="0" u="none" strike="noStrike">
                          <a:solidFill>
                            <a:srgbClr val="000000"/>
                          </a:solidFill>
                          <a:effectLst/>
                          <a:latin typeface="Calibri" panose="020F0502020204030204" pitchFamily="34" charset="0"/>
                        </a:rPr>
                        <a:t>6</a:t>
                      </a:r>
                    </a:p>
                  </a:txBody>
                  <a:tcPr marL="7620" marR="7620" marT="7620" anchor="b"/>
                </a:tc>
                <a:extLst>
                  <a:ext uri="{0D108BD9-81ED-4DB2-BD59-A6C34878D82A}">
                    <a16:rowId xmlns:a16="http://schemas.microsoft.com/office/drawing/2014/main" val="40940134"/>
                  </a:ext>
                </a:extLst>
              </a:tr>
              <a:tr h="207207">
                <a:tc>
                  <a:txBody>
                    <a:bodyPr/>
                    <a:lstStyle/>
                    <a:p>
                      <a:pPr algn="r" fontAlgn="b"/>
                      <a:r>
                        <a:rPr lang="en-US" sz="1000" u="none" strike="noStrike" dirty="0">
                          <a:effectLst/>
                        </a:rPr>
                        <a:t>2014</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7</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6</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100" b="0" i="0" u="none" strike="noStrike">
                          <a:solidFill>
                            <a:srgbClr val="000000"/>
                          </a:solidFill>
                          <a:effectLst/>
                          <a:latin typeface="Calibri" panose="020F0502020204030204" pitchFamily="34" charset="0"/>
                        </a:rPr>
                        <a:t>10</a:t>
                      </a:r>
                    </a:p>
                  </a:txBody>
                  <a:tcPr marL="7620" marR="7620" marT="7620" anchor="b"/>
                </a:tc>
                <a:extLst>
                  <a:ext uri="{0D108BD9-81ED-4DB2-BD59-A6C34878D82A}">
                    <a16:rowId xmlns:a16="http://schemas.microsoft.com/office/drawing/2014/main" val="4054386186"/>
                  </a:ext>
                </a:extLst>
              </a:tr>
              <a:tr h="207207">
                <a:tc>
                  <a:txBody>
                    <a:bodyPr/>
                    <a:lstStyle/>
                    <a:p>
                      <a:pPr algn="r" fontAlgn="b"/>
                      <a:r>
                        <a:rPr lang="en-US" sz="1000" u="none" strike="noStrike" dirty="0">
                          <a:effectLst/>
                        </a:rPr>
                        <a:t>2015</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7</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100" b="0" i="0" u="none" strike="noStrike">
                          <a:solidFill>
                            <a:srgbClr val="000000"/>
                          </a:solidFill>
                          <a:effectLst/>
                          <a:latin typeface="Calibri" panose="020F0502020204030204" pitchFamily="34" charset="0"/>
                        </a:rPr>
                        <a:t>6</a:t>
                      </a:r>
                    </a:p>
                  </a:txBody>
                  <a:tcPr marL="7620" marR="7620" marT="7620" anchor="b"/>
                </a:tc>
                <a:extLst>
                  <a:ext uri="{0D108BD9-81ED-4DB2-BD59-A6C34878D82A}">
                    <a16:rowId xmlns:a16="http://schemas.microsoft.com/office/drawing/2014/main" val="3102430772"/>
                  </a:ext>
                </a:extLst>
              </a:tr>
              <a:tr h="207207">
                <a:tc>
                  <a:txBody>
                    <a:bodyPr/>
                    <a:lstStyle/>
                    <a:p>
                      <a:pPr algn="r" fontAlgn="b"/>
                      <a:r>
                        <a:rPr lang="en-US" sz="1000" u="none" strike="noStrike" dirty="0">
                          <a:effectLst/>
                        </a:rPr>
                        <a:t>2016</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12</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100" b="0" i="0" u="none" strike="noStrike">
                          <a:solidFill>
                            <a:srgbClr val="000000"/>
                          </a:solidFill>
                          <a:effectLst/>
                          <a:latin typeface="Calibri" panose="020F0502020204030204" pitchFamily="34" charset="0"/>
                        </a:rPr>
                        <a:t>17</a:t>
                      </a:r>
                    </a:p>
                  </a:txBody>
                  <a:tcPr marL="7620" marR="7620" marT="7620" anchor="b"/>
                </a:tc>
                <a:extLst>
                  <a:ext uri="{0D108BD9-81ED-4DB2-BD59-A6C34878D82A}">
                    <a16:rowId xmlns:a16="http://schemas.microsoft.com/office/drawing/2014/main" val="2139738343"/>
                  </a:ext>
                </a:extLst>
              </a:tr>
              <a:tr h="207207">
                <a:tc>
                  <a:txBody>
                    <a:bodyPr/>
                    <a:lstStyle/>
                    <a:p>
                      <a:pPr algn="r" fontAlgn="b"/>
                      <a:r>
                        <a:rPr lang="en-US" sz="1000" u="none" strike="noStrike" dirty="0">
                          <a:effectLst/>
                        </a:rPr>
                        <a:t>2017</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3</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100" b="0" i="0" u="none" strike="noStrike" dirty="0">
                          <a:solidFill>
                            <a:srgbClr val="000000"/>
                          </a:solidFill>
                          <a:effectLst/>
                          <a:latin typeface="Calibri" panose="020F0502020204030204" pitchFamily="34" charset="0"/>
                        </a:rPr>
                        <a:t>13</a:t>
                      </a:r>
                    </a:p>
                  </a:txBody>
                  <a:tcPr marL="7620" marR="7620" marT="7620" anchor="b"/>
                </a:tc>
                <a:extLst>
                  <a:ext uri="{0D108BD9-81ED-4DB2-BD59-A6C34878D82A}">
                    <a16:rowId xmlns:a16="http://schemas.microsoft.com/office/drawing/2014/main" val="898732557"/>
                  </a:ext>
                </a:extLst>
              </a:tr>
              <a:tr h="207207">
                <a:tc>
                  <a:txBody>
                    <a:bodyPr/>
                    <a:lstStyle/>
                    <a:p>
                      <a:pPr algn="l" fontAlgn="b"/>
                      <a:r>
                        <a:rPr lang="en-US" sz="1000" u="none" strike="noStrike" dirty="0">
                          <a:effectLst/>
                        </a:rPr>
                        <a:t>Total</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118</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96</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l" fontAlgn="b"/>
                      <a:r>
                        <a:rPr lang="en-US" sz="1000" b="0" i="0" u="none" strike="noStrike" dirty="0">
                          <a:solidFill>
                            <a:schemeClr val="tx1"/>
                          </a:solidFill>
                          <a:effectLst/>
                          <a:latin typeface="Calibri" panose="020F0502020204030204" pitchFamily="34" charset="0"/>
                        </a:rPr>
                        <a:t>            163</a:t>
                      </a:r>
                    </a:p>
                  </a:txBody>
                  <a:tcPr marL="8855" marR="8855" marT="8855" marB="42504" anchor="b"/>
                </a:tc>
                <a:extLst>
                  <a:ext uri="{0D108BD9-81ED-4DB2-BD59-A6C34878D82A}">
                    <a16:rowId xmlns:a16="http://schemas.microsoft.com/office/drawing/2014/main" val="2968523414"/>
                  </a:ext>
                </a:extLst>
              </a:tr>
            </a:tbl>
          </a:graphicData>
        </a:graphic>
      </p:graphicFrame>
    </p:spTree>
    <p:extLst>
      <p:ext uri="{BB962C8B-B14F-4D97-AF65-F5344CB8AC3E}">
        <p14:creationId xmlns:p14="http://schemas.microsoft.com/office/powerpoint/2010/main" val="3529885519"/>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42603" cy="6858000"/>
          </a:xfrm>
          <a:custGeom>
            <a:avLst/>
            <a:gdLst>
              <a:gd name="connsiteX0" fmla="*/ 0 w 9742603"/>
              <a:gd name="connsiteY0" fmla="*/ 0 h 6858000"/>
              <a:gd name="connsiteX1" fmla="*/ 152400 w 9742603"/>
              <a:gd name="connsiteY1" fmla="*/ 0 h 6858000"/>
              <a:gd name="connsiteX2" fmla="*/ 6566449 w 9742603"/>
              <a:gd name="connsiteY2" fmla="*/ 0 h 6858000"/>
              <a:gd name="connsiteX3" fmla="*/ 9742603 w 9742603"/>
              <a:gd name="connsiteY3" fmla="*/ 6858000 h 6858000"/>
              <a:gd name="connsiteX4" fmla="*/ 152400 w 9742603"/>
              <a:gd name="connsiteY4" fmla="*/ 6858000 h 6858000"/>
              <a:gd name="connsiteX5" fmla="*/ 0 w 9742603"/>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42603" h="6858000">
                <a:moveTo>
                  <a:pt x="0" y="0"/>
                </a:moveTo>
                <a:lnTo>
                  <a:pt x="152400" y="0"/>
                </a:lnTo>
                <a:lnTo>
                  <a:pt x="6566449" y="0"/>
                </a:lnTo>
                <a:lnTo>
                  <a:pt x="9742603" y="6858000"/>
                </a:lnTo>
                <a:lnTo>
                  <a:pt x="152400" y="6858000"/>
                </a:lnTo>
                <a:lnTo>
                  <a:pt x="0" y="6858000"/>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380336" cy="6858000"/>
          </a:xfrm>
          <a:custGeom>
            <a:avLst/>
            <a:gdLst>
              <a:gd name="connsiteX0" fmla="*/ 0 w 9380336"/>
              <a:gd name="connsiteY0" fmla="*/ 0 h 6858000"/>
              <a:gd name="connsiteX1" fmla="*/ 6204182 w 9380336"/>
              <a:gd name="connsiteY1" fmla="*/ 0 h 6858000"/>
              <a:gd name="connsiteX2" fmla="*/ 9380336 w 9380336"/>
              <a:gd name="connsiteY2" fmla="*/ 6858000 h 6858000"/>
              <a:gd name="connsiteX3" fmla="*/ 0 w 938033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380336" h="6858000">
                <a:moveTo>
                  <a:pt x="0" y="0"/>
                </a:moveTo>
                <a:lnTo>
                  <a:pt x="6204182" y="0"/>
                </a:lnTo>
                <a:lnTo>
                  <a:pt x="9380336" y="6858000"/>
                </a:lnTo>
                <a:lnTo>
                  <a:pt x="0" y="685800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Picture 6"/>
          <p:cNvPicPr>
            <a:picLocks noChangeAspect="1"/>
          </p:cNvPicPr>
          <p:nvPr/>
        </p:nvPicPr>
        <p:blipFill>
          <a:blip r:embed="rId2"/>
          <a:stretch>
            <a:fillRect/>
          </a:stretch>
        </p:blipFill>
        <p:spPr>
          <a:xfrm>
            <a:off x="9117780" y="2426124"/>
            <a:ext cx="2407232" cy="1811442"/>
          </a:xfrm>
          <a:prstGeom prst="rect">
            <a:avLst/>
          </a:prstGeom>
        </p:spPr>
      </p:pic>
      <p:pic>
        <p:nvPicPr>
          <p:cNvPr id="6" name="Picture 5"/>
          <p:cNvPicPr>
            <a:picLocks noChangeAspect="1"/>
          </p:cNvPicPr>
          <p:nvPr/>
        </p:nvPicPr>
        <p:blipFill>
          <a:blip r:embed="rId3"/>
          <a:stretch>
            <a:fillRect/>
          </a:stretch>
        </p:blipFill>
        <p:spPr>
          <a:xfrm>
            <a:off x="9553574" y="4586169"/>
            <a:ext cx="2316691" cy="1743309"/>
          </a:xfrm>
          <a:prstGeom prst="rect">
            <a:avLst/>
          </a:prstGeom>
        </p:spPr>
      </p:pic>
      <p:pic>
        <p:nvPicPr>
          <p:cNvPr id="4" name="Picture 3"/>
          <p:cNvPicPr>
            <a:picLocks noChangeAspect="1"/>
          </p:cNvPicPr>
          <p:nvPr/>
        </p:nvPicPr>
        <p:blipFill>
          <a:blip r:embed="rId4"/>
          <a:stretch>
            <a:fillRect/>
          </a:stretch>
        </p:blipFill>
        <p:spPr>
          <a:xfrm>
            <a:off x="8595415" y="321732"/>
            <a:ext cx="2423334" cy="1811443"/>
          </a:xfrm>
          <a:prstGeom prst="rect">
            <a:avLst/>
          </a:prstGeom>
        </p:spPr>
      </p:pic>
      <p:sp>
        <p:nvSpPr>
          <p:cNvPr id="2" name="Title 1"/>
          <p:cNvSpPr>
            <a:spLocks noGrp="1"/>
          </p:cNvSpPr>
          <p:nvPr>
            <p:ph type="title"/>
          </p:nvPr>
        </p:nvSpPr>
        <p:spPr>
          <a:xfrm>
            <a:off x="838200" y="365125"/>
            <a:ext cx="5191125" cy="1325563"/>
          </a:xfrm>
        </p:spPr>
        <p:txBody>
          <a:bodyPr>
            <a:normAutofit/>
          </a:bodyPr>
          <a:lstStyle/>
          <a:p>
            <a:r>
              <a:rPr lang="en-US" dirty="0">
                <a:solidFill>
                  <a:schemeClr val="bg1"/>
                </a:solidFill>
              </a:rPr>
              <a:t>Test by audit!</a:t>
            </a:r>
          </a:p>
        </p:txBody>
      </p:sp>
      <p:sp>
        <p:nvSpPr>
          <p:cNvPr id="3" name="Content Placeholder 2"/>
          <p:cNvSpPr>
            <a:spLocks noGrp="1"/>
          </p:cNvSpPr>
          <p:nvPr>
            <p:ph idx="1"/>
          </p:nvPr>
        </p:nvSpPr>
        <p:spPr>
          <a:xfrm>
            <a:off x="838200" y="2021249"/>
            <a:ext cx="6587712" cy="4155713"/>
          </a:xfrm>
        </p:spPr>
        <p:txBody>
          <a:bodyPr>
            <a:normAutofit/>
          </a:bodyPr>
          <a:lstStyle/>
          <a:p>
            <a:r>
              <a:rPr lang="en-US" sz="2000" dirty="0">
                <a:solidFill>
                  <a:schemeClr val="bg1"/>
                </a:solidFill>
              </a:rPr>
              <a:t>Silvio Cesare did some interesting work in ~2002 that gives some answers  </a:t>
            </a:r>
          </a:p>
          <a:p>
            <a:r>
              <a:rPr lang="en-US" sz="2000" dirty="0">
                <a:solidFill>
                  <a:schemeClr val="bg1"/>
                </a:solidFill>
                <a:hlinkClick r:id="rId5"/>
              </a:rPr>
              <a:t>https://www.blackhat.com/presentations/bh-usa-03/bh-us-03-cesare.pdf</a:t>
            </a:r>
            <a:r>
              <a:rPr lang="en-US" sz="2000" dirty="0">
                <a:solidFill>
                  <a:schemeClr val="bg1"/>
                </a:solidFill>
              </a:rPr>
              <a:t> </a:t>
            </a:r>
          </a:p>
          <a:p>
            <a:r>
              <a:rPr lang="en-US" sz="2000" dirty="0">
                <a:solidFill>
                  <a:schemeClr val="bg1"/>
                </a:solidFill>
              </a:rPr>
              <a:t>His results seem to indicate there isn’t really that much of a quality difference. However: </a:t>
            </a:r>
          </a:p>
          <a:p>
            <a:pPr lvl="1"/>
            <a:r>
              <a:rPr lang="en-US" sz="1600" dirty="0">
                <a:solidFill>
                  <a:schemeClr val="bg1"/>
                </a:solidFill>
              </a:rPr>
              <a:t>that was well over a decade ago. </a:t>
            </a:r>
          </a:p>
          <a:p>
            <a:pPr lvl="2"/>
            <a:r>
              <a:rPr lang="en-US" sz="1200" dirty="0">
                <a:solidFill>
                  <a:schemeClr val="bg1"/>
                </a:solidFill>
              </a:rPr>
              <a:t>Have things changed? </a:t>
            </a:r>
          </a:p>
          <a:p>
            <a:pPr lvl="1"/>
            <a:r>
              <a:rPr lang="en-US" sz="1600" dirty="0">
                <a:solidFill>
                  <a:schemeClr val="bg1"/>
                </a:solidFill>
              </a:rPr>
              <a:t>Time spend on the BSDs was only a couple of days compared to Linux</a:t>
            </a:r>
          </a:p>
          <a:p>
            <a:pPr lvl="2"/>
            <a:r>
              <a:rPr lang="en-US" sz="1200" dirty="0">
                <a:solidFill>
                  <a:schemeClr val="bg1"/>
                </a:solidFill>
              </a:rPr>
              <a:t>If more time would’ve been spend, would more bugs have been found? </a:t>
            </a:r>
          </a:p>
          <a:p>
            <a:pPr lvl="1"/>
            <a:r>
              <a:rPr lang="en-US" sz="1600" dirty="0">
                <a:solidFill>
                  <a:schemeClr val="bg1"/>
                </a:solidFill>
              </a:rPr>
              <a:t>bugs are mostly int overflows and info leaks </a:t>
            </a:r>
          </a:p>
          <a:p>
            <a:pPr lvl="2"/>
            <a:r>
              <a:rPr lang="en-US" sz="1200" dirty="0">
                <a:solidFill>
                  <a:schemeClr val="bg1"/>
                </a:solidFill>
              </a:rPr>
              <a:t>Other kinds of issues that can ‘easily’ be found ? </a:t>
            </a:r>
          </a:p>
          <a:p>
            <a:endParaRPr lang="en-US" sz="2000" dirty="0">
              <a:solidFill>
                <a:schemeClr val="bg1"/>
              </a:solidFill>
            </a:endParaRPr>
          </a:p>
          <a:p>
            <a:endParaRPr lang="en-US" sz="2000" dirty="0">
              <a:solidFill>
                <a:schemeClr val="bg1"/>
              </a:solidFill>
            </a:endParaRPr>
          </a:p>
        </p:txBody>
      </p:sp>
    </p:spTree>
    <p:extLst>
      <p:ext uri="{BB962C8B-B14F-4D97-AF65-F5344CB8AC3E}">
        <p14:creationId xmlns:p14="http://schemas.microsoft.com/office/powerpoint/2010/main" val="840608275"/>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631825"/>
            <a:ext cx="10515600" cy="1325563"/>
          </a:xfrm>
        </p:spPr>
        <p:txBody>
          <a:bodyPr>
            <a:normAutofit/>
          </a:bodyPr>
          <a:lstStyle/>
          <a:p>
            <a:r>
              <a:rPr lang="en-US" dirty="0"/>
              <a:t>Test by Audit redux.</a:t>
            </a:r>
          </a:p>
        </p:txBody>
      </p:sp>
      <p:sp>
        <p:nvSpPr>
          <p:cNvPr id="3" name="Content Placeholder 2"/>
          <p:cNvSpPr>
            <a:spLocks noGrp="1"/>
          </p:cNvSpPr>
          <p:nvPr>
            <p:ph idx="1"/>
          </p:nvPr>
        </p:nvSpPr>
        <p:spPr>
          <a:xfrm>
            <a:off x="838200" y="2057400"/>
            <a:ext cx="10515600" cy="3871762"/>
          </a:xfrm>
        </p:spPr>
        <p:txBody>
          <a:bodyPr>
            <a:normAutofit/>
          </a:bodyPr>
          <a:lstStyle/>
          <a:p>
            <a:pPr>
              <a:lnSpc>
                <a:spcPct val="70000"/>
              </a:lnSpc>
            </a:pPr>
            <a:r>
              <a:rPr lang="en-US" sz="2000" dirty="0"/>
              <a:t>Spend April-May-June auditing BSD source code.</a:t>
            </a:r>
          </a:p>
          <a:p>
            <a:pPr>
              <a:lnSpc>
                <a:spcPct val="70000"/>
              </a:lnSpc>
            </a:pPr>
            <a:r>
              <a:rPr lang="en-US" sz="2000" dirty="0"/>
              <a:t>Asked myself, “where would the bugs be?” </a:t>
            </a:r>
          </a:p>
          <a:p>
            <a:pPr>
              <a:lnSpc>
                <a:spcPct val="70000"/>
              </a:lnSpc>
            </a:pPr>
            <a:r>
              <a:rPr lang="en-US" sz="2000" dirty="0"/>
              <a:t>Attack surface</a:t>
            </a:r>
          </a:p>
          <a:p>
            <a:pPr lvl="1">
              <a:lnSpc>
                <a:spcPct val="70000"/>
              </a:lnSpc>
            </a:pPr>
            <a:r>
              <a:rPr lang="en-US" sz="2000" dirty="0"/>
              <a:t>Very common</a:t>
            </a:r>
          </a:p>
          <a:p>
            <a:pPr lvl="2">
              <a:lnSpc>
                <a:spcPct val="70000"/>
              </a:lnSpc>
            </a:pPr>
            <a:r>
              <a:rPr lang="en-US" dirty="0"/>
              <a:t>Syscalls </a:t>
            </a:r>
          </a:p>
          <a:p>
            <a:pPr lvl="2">
              <a:lnSpc>
                <a:spcPct val="70000"/>
              </a:lnSpc>
            </a:pPr>
            <a:r>
              <a:rPr lang="en-US" dirty="0"/>
              <a:t>TCP/IP stack </a:t>
            </a:r>
          </a:p>
          <a:p>
            <a:pPr lvl="1">
              <a:lnSpc>
                <a:spcPct val="70000"/>
              </a:lnSpc>
            </a:pPr>
            <a:r>
              <a:rPr lang="en-US" sz="2000" dirty="0"/>
              <a:t>Somewhat less common (in ascending order, more or less)</a:t>
            </a:r>
          </a:p>
          <a:p>
            <a:pPr lvl="2">
              <a:lnSpc>
                <a:spcPct val="70000"/>
              </a:lnSpc>
            </a:pPr>
            <a:r>
              <a:rPr lang="en-US" dirty="0"/>
              <a:t>Drivers (ioctl interface)</a:t>
            </a:r>
          </a:p>
          <a:p>
            <a:pPr lvl="2">
              <a:lnSpc>
                <a:spcPct val="70000"/>
              </a:lnSpc>
            </a:pPr>
            <a:r>
              <a:rPr lang="en-US" dirty="0"/>
              <a:t>compat code </a:t>
            </a:r>
          </a:p>
          <a:p>
            <a:pPr lvl="2">
              <a:lnSpc>
                <a:spcPct val="70000"/>
              </a:lnSpc>
            </a:pPr>
            <a:r>
              <a:rPr lang="en-US" dirty="0"/>
              <a:t>Trap handlers </a:t>
            </a:r>
          </a:p>
          <a:p>
            <a:pPr lvl="2">
              <a:lnSpc>
                <a:spcPct val="70000"/>
              </a:lnSpc>
            </a:pPr>
            <a:r>
              <a:rPr lang="en-US" dirty="0"/>
              <a:t>Filesystems  </a:t>
            </a:r>
          </a:p>
          <a:p>
            <a:pPr lvl="2">
              <a:lnSpc>
                <a:spcPct val="70000"/>
              </a:lnSpc>
            </a:pPr>
            <a:r>
              <a:rPr lang="en-US" dirty="0"/>
              <a:t>Other networking (BT, wifi, IrDA)</a:t>
            </a:r>
          </a:p>
          <a:p>
            <a:pPr marL="914400" lvl="2" indent="0">
              <a:lnSpc>
                <a:spcPct val="70000"/>
              </a:lnSpc>
              <a:buNone/>
            </a:pPr>
            <a:endParaRPr lang="en-US" dirty="0"/>
          </a:p>
          <a:p>
            <a:pPr>
              <a:lnSpc>
                <a:spcPct val="70000"/>
              </a:lnSpc>
            </a:pPr>
            <a:endParaRPr lang="en-US" sz="2000" dirty="0"/>
          </a:p>
        </p:txBody>
      </p:sp>
    </p:spTree>
    <p:extLst>
      <p:ext uri="{BB962C8B-B14F-4D97-AF65-F5344CB8AC3E}">
        <p14:creationId xmlns:p14="http://schemas.microsoft.com/office/powerpoint/2010/main" val="450247794"/>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380588" y="965199"/>
            <a:ext cx="6766078" cy="4927601"/>
          </a:xfrm>
        </p:spPr>
        <p:txBody>
          <a:bodyPr vert="horz" lIns="91440" tIns="45720" rIns="91440" bIns="45720" rtlCol="0" anchor="ctr">
            <a:normAutofit/>
          </a:bodyPr>
          <a:lstStyle/>
          <a:p>
            <a:r>
              <a:rPr lang="en-US" sz="5400" kern="1200" dirty="0">
                <a:solidFill>
                  <a:schemeClr val="tx1">
                    <a:lumMod val="85000"/>
                    <a:lumOff val="15000"/>
                  </a:schemeClr>
                </a:solidFill>
                <a:latin typeface="+mj-lt"/>
                <a:ea typeface="+mj-ea"/>
                <a:cs typeface="+mj-cs"/>
              </a:rPr>
              <a:t>Syscalls</a:t>
            </a:r>
          </a:p>
        </p:txBody>
      </p:sp>
    </p:spTree>
    <p:extLst>
      <p:ext uri="{BB962C8B-B14F-4D97-AF65-F5344CB8AC3E}">
        <p14:creationId xmlns:p14="http://schemas.microsoft.com/office/powerpoint/2010/main" val="100501223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631825"/>
            <a:ext cx="10515600" cy="1325563"/>
          </a:xfrm>
        </p:spPr>
        <p:txBody>
          <a:bodyPr>
            <a:normAutofit/>
          </a:bodyPr>
          <a:lstStyle/>
          <a:p>
            <a:r>
              <a:rPr lang="en-US" dirty="0"/>
              <a:t>Attack surface entrypoint</a:t>
            </a:r>
          </a:p>
        </p:txBody>
      </p:sp>
      <p:sp>
        <p:nvSpPr>
          <p:cNvPr id="3" name="Content Placeholder 2"/>
          <p:cNvSpPr>
            <a:spLocks noGrp="1"/>
          </p:cNvSpPr>
          <p:nvPr>
            <p:ph idx="1"/>
          </p:nvPr>
        </p:nvSpPr>
        <p:spPr>
          <a:xfrm>
            <a:off x="838200" y="2057400"/>
            <a:ext cx="10515600" cy="3871762"/>
          </a:xfrm>
        </p:spPr>
        <p:txBody>
          <a:bodyPr>
            <a:normAutofit/>
          </a:bodyPr>
          <a:lstStyle/>
          <a:p>
            <a:r>
              <a:rPr lang="en-US" sz="2400" dirty="0"/>
              <a:t>The obvious attack surface </a:t>
            </a:r>
          </a:p>
          <a:p>
            <a:r>
              <a:rPr lang="en-US" sz="2400" dirty="0"/>
              <a:t>Syscalls are how userland gets anything done from kernel </a:t>
            </a:r>
          </a:p>
          <a:p>
            <a:r>
              <a:rPr lang="en-US" sz="2400" dirty="0"/>
              <a:t>Hundreds of them </a:t>
            </a:r>
          </a:p>
          <a:p>
            <a:pPr lvl="1"/>
            <a:r>
              <a:rPr lang="en-US" dirty="0"/>
              <a:t>FreeBSD: ~550 </a:t>
            </a:r>
          </a:p>
          <a:p>
            <a:pPr lvl="1"/>
            <a:r>
              <a:rPr lang="en-US" dirty="0"/>
              <a:t>OpenBSD: ~330 </a:t>
            </a:r>
          </a:p>
          <a:p>
            <a:pPr lvl="1"/>
            <a:r>
              <a:rPr lang="en-US" dirty="0"/>
              <a:t>NetBSD: ~480</a:t>
            </a:r>
          </a:p>
          <a:p>
            <a:r>
              <a:rPr lang="en-US" sz="2400" dirty="0"/>
              <a:t>Assumption: given that they’re obvious, and well tested, less likely to contain security bugs </a:t>
            </a:r>
          </a:p>
        </p:txBody>
      </p:sp>
      <p:pic>
        <p:nvPicPr>
          <p:cNvPr id="4" name="Picture 3">
            <a:extLst>
              <a:ext uri="{FF2B5EF4-FFF2-40B4-BE49-F238E27FC236}">
                <a16:creationId xmlns:a16="http://schemas.microsoft.com/office/drawing/2014/main" id="{EAC370F5-AF93-4DB8-BB11-077FE24AE5D9}"/>
              </a:ext>
            </a:extLst>
          </p:cNvPr>
          <p:cNvPicPr>
            <a:picLocks noChangeAspect="1"/>
          </p:cNvPicPr>
          <p:nvPr/>
        </p:nvPicPr>
        <p:blipFill>
          <a:blip r:embed="rId2"/>
          <a:stretch>
            <a:fillRect/>
          </a:stretch>
        </p:blipFill>
        <p:spPr>
          <a:xfrm>
            <a:off x="8342032" y="110836"/>
            <a:ext cx="3685421" cy="3142815"/>
          </a:xfrm>
          <a:prstGeom prst="rect">
            <a:avLst/>
          </a:prstGeom>
        </p:spPr>
      </p:pic>
    </p:spTree>
    <p:extLst>
      <p:ext uri="{BB962C8B-B14F-4D97-AF65-F5344CB8AC3E}">
        <p14:creationId xmlns:p14="http://schemas.microsoft.com/office/powerpoint/2010/main" val="3714826837"/>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80259" y="100135"/>
            <a:ext cx="5046518" cy="4278094"/>
          </a:xfrm>
          <a:prstGeom prst="rect">
            <a:avLst/>
          </a:prstGeom>
          <a:solidFill>
            <a:schemeClr val="bg2"/>
          </a:solidFill>
          <a:ln>
            <a:solidFill>
              <a:schemeClr val="tx1"/>
            </a:solidFill>
          </a:ln>
        </p:spPr>
        <p:txBody>
          <a:bodyPr wrap="square">
            <a:spAutoFit/>
          </a:bodyPr>
          <a:lstStyle/>
          <a:p>
            <a:r>
              <a:rPr lang="en-US" sz="1600" dirty="0"/>
              <a:t>int</a:t>
            </a:r>
          </a:p>
          <a:p>
            <a:r>
              <a:rPr lang="en-US" sz="1600" dirty="0"/>
              <a:t>sys_sendsyslog(struct proc *p, void *v, register_t *retval)</a:t>
            </a:r>
          </a:p>
          <a:p>
            <a:r>
              <a:rPr lang="en-US" sz="1600" dirty="0"/>
              <a:t>{</a:t>
            </a:r>
          </a:p>
          <a:p>
            <a:r>
              <a:rPr lang="en-US" sz="1600" dirty="0"/>
              <a:t>	struct sys_sendsyslog_args /* {</a:t>
            </a:r>
          </a:p>
          <a:p>
            <a:r>
              <a:rPr lang="en-US" sz="1600" dirty="0"/>
              <a:t>		syscallarg(const void *) buf;</a:t>
            </a:r>
          </a:p>
          <a:p>
            <a:r>
              <a:rPr lang="en-US" sz="1600" dirty="0"/>
              <a:t>		syscallarg(size_t) </a:t>
            </a:r>
            <a:r>
              <a:rPr lang="en-US" sz="1600" dirty="0">
                <a:solidFill>
                  <a:srgbClr val="FF0000"/>
                </a:solidFill>
              </a:rPr>
              <a:t>nbyte</a:t>
            </a:r>
            <a:r>
              <a:rPr lang="en-US" sz="1600" dirty="0"/>
              <a:t>;</a:t>
            </a:r>
          </a:p>
          <a:p>
            <a:r>
              <a:rPr lang="en-US" sz="1600" dirty="0"/>
              <a:t>		syscallarg(int) flags;</a:t>
            </a:r>
          </a:p>
          <a:p>
            <a:r>
              <a:rPr lang="en-US" sz="1600" dirty="0"/>
              <a:t>	} */ *uap = v;</a:t>
            </a:r>
          </a:p>
          <a:p>
            <a:r>
              <a:rPr lang="en-US" sz="1600" dirty="0"/>
              <a:t>	int error;</a:t>
            </a:r>
          </a:p>
          <a:p>
            <a:r>
              <a:rPr lang="en-US" sz="1600" dirty="0"/>
              <a:t>	static int dropped_count, orig_error;</a:t>
            </a:r>
          </a:p>
          <a:p>
            <a:r>
              <a:rPr lang="en-US" sz="1600" dirty="0"/>
              <a:t>...</a:t>
            </a:r>
          </a:p>
          <a:p>
            <a:r>
              <a:rPr lang="en-US" sz="1600" dirty="0"/>
              <a:t>	error = dosendsyslog(p, SCARG(uap, buf), SCARG(uap, </a:t>
            </a:r>
            <a:r>
              <a:rPr lang="en-US" sz="1600" dirty="0">
                <a:solidFill>
                  <a:srgbClr val="FF0000"/>
                </a:solidFill>
              </a:rPr>
              <a:t>nbyte</a:t>
            </a:r>
            <a:r>
              <a:rPr lang="en-US" sz="1600" dirty="0"/>
              <a:t>),</a:t>
            </a:r>
          </a:p>
          <a:p>
            <a:r>
              <a:rPr lang="en-US" sz="1600" dirty="0"/>
              <a:t>	    SCARG(uap, flags), UIO_USERSPACE);</a:t>
            </a:r>
          </a:p>
          <a:p>
            <a:r>
              <a:rPr lang="en-US" sz="1600" dirty="0"/>
              <a:t>...</a:t>
            </a:r>
          </a:p>
          <a:p>
            <a:r>
              <a:rPr lang="en-US" sz="1600" dirty="0"/>
              <a:t>	return (error);</a:t>
            </a:r>
          </a:p>
          <a:p>
            <a:r>
              <a:rPr lang="en-US" sz="1600" dirty="0"/>
              <a:t>}</a:t>
            </a:r>
          </a:p>
        </p:txBody>
      </p:sp>
      <p:sp>
        <p:nvSpPr>
          <p:cNvPr id="5" name="Rectangle 4"/>
          <p:cNvSpPr/>
          <p:nvPr/>
        </p:nvSpPr>
        <p:spPr>
          <a:xfrm>
            <a:off x="3273136" y="468540"/>
            <a:ext cx="7055428" cy="6324808"/>
          </a:xfrm>
          <a:prstGeom prst="rect">
            <a:avLst/>
          </a:prstGeom>
          <a:solidFill>
            <a:schemeClr val="bg2"/>
          </a:solidFill>
          <a:ln>
            <a:solidFill>
              <a:schemeClr val="tx1"/>
            </a:solidFill>
          </a:ln>
        </p:spPr>
        <p:txBody>
          <a:bodyPr wrap="square">
            <a:spAutoFit/>
          </a:bodyPr>
          <a:lstStyle/>
          <a:p>
            <a:r>
              <a:rPr lang="en-US" sz="1500" dirty="0"/>
              <a:t>int</a:t>
            </a:r>
          </a:p>
          <a:p>
            <a:r>
              <a:rPr lang="en-US" sz="1500" dirty="0"/>
              <a:t>dosendsyslog(struct proc *p, const char *buf, size_t nbyte, int flags,</a:t>
            </a:r>
          </a:p>
          <a:p>
            <a:r>
              <a:rPr lang="en-US" sz="1500" dirty="0"/>
              <a:t>    enum uio_seg sflg)</a:t>
            </a:r>
          </a:p>
          <a:p>
            <a:r>
              <a:rPr lang="en-US" sz="1500" dirty="0"/>
              <a:t>{</a:t>
            </a:r>
          </a:p>
          <a:p>
            <a:r>
              <a:rPr lang="en-US" sz="1500" dirty="0"/>
              <a:t>...</a:t>
            </a:r>
          </a:p>
          <a:p>
            <a:r>
              <a:rPr lang="en-US" sz="1500" dirty="0"/>
              <a:t>	struct iovec aiov;</a:t>
            </a:r>
          </a:p>
          <a:p>
            <a:r>
              <a:rPr lang="en-US" sz="1500" dirty="0"/>
              <a:t>	struct uio auio;</a:t>
            </a:r>
          </a:p>
          <a:p>
            <a:r>
              <a:rPr lang="en-US" sz="1500" dirty="0"/>
              <a:t>	size_t i, len;</a:t>
            </a:r>
          </a:p>
          <a:p>
            <a:r>
              <a:rPr lang="en-US" sz="1500" dirty="0"/>
              <a:t>...</a:t>
            </a:r>
          </a:p>
          <a:p>
            <a:r>
              <a:rPr lang="en-US" sz="1500" dirty="0"/>
              <a:t>	aiov.iov_base = (char *)buf;</a:t>
            </a:r>
          </a:p>
          <a:p>
            <a:r>
              <a:rPr lang="en-US" sz="1500" dirty="0"/>
              <a:t>	aiov.iov_len = </a:t>
            </a:r>
            <a:r>
              <a:rPr lang="en-US" sz="1500" dirty="0">
                <a:solidFill>
                  <a:srgbClr val="FF0000"/>
                </a:solidFill>
              </a:rPr>
              <a:t>nbyte</a:t>
            </a:r>
            <a:r>
              <a:rPr lang="en-US" sz="1500" dirty="0"/>
              <a:t>; </a:t>
            </a:r>
            <a:r>
              <a:rPr lang="en-US" sz="1500" dirty="0">
                <a:sym typeface="Wingdings" panose="05000000000000000000" pitchFamily="2" charset="2"/>
              </a:rPr>
              <a:t></a:t>
            </a:r>
            <a:r>
              <a:rPr lang="en-US" sz="1500" dirty="0"/>
              <a:t> user controlled size_t. never capped anywhere </a:t>
            </a:r>
          </a:p>
          <a:p>
            <a:r>
              <a:rPr lang="en-US" sz="1500" dirty="0"/>
              <a:t>...</a:t>
            </a:r>
          </a:p>
          <a:p>
            <a:r>
              <a:rPr lang="en-US" sz="1500" dirty="0"/>
              <a:t>	auio.uio_resid = aiov.iov_len;</a:t>
            </a:r>
          </a:p>
          <a:p>
            <a:r>
              <a:rPr lang="en-US" sz="1500" dirty="0"/>
              <a:t>...</a:t>
            </a:r>
          </a:p>
          <a:p>
            <a:r>
              <a:rPr lang="en-US" sz="1500" dirty="0"/>
              <a:t>	</a:t>
            </a:r>
            <a:r>
              <a:rPr lang="en-US" sz="1500" dirty="0">
                <a:solidFill>
                  <a:srgbClr val="FF0000"/>
                </a:solidFill>
              </a:rPr>
              <a:t>len</a:t>
            </a:r>
            <a:r>
              <a:rPr lang="en-US" sz="1500" dirty="0"/>
              <a:t> = auio.uio_resid; </a:t>
            </a:r>
            <a:r>
              <a:rPr lang="en-US" sz="1500" dirty="0">
                <a:sym typeface="Wingdings" panose="05000000000000000000" pitchFamily="2" charset="2"/>
              </a:rPr>
              <a:t></a:t>
            </a:r>
            <a:r>
              <a:rPr lang="en-US" sz="1500" dirty="0"/>
              <a:t> user controlled size_t</a:t>
            </a:r>
          </a:p>
          <a:p>
            <a:r>
              <a:rPr lang="en-US" sz="1500" dirty="0"/>
              <a:t>	if (fp) {</a:t>
            </a:r>
          </a:p>
          <a:p>
            <a:r>
              <a:rPr lang="en-US" sz="1500" dirty="0"/>
              <a:t>...</a:t>
            </a:r>
          </a:p>
          <a:p>
            <a:r>
              <a:rPr lang="en-US" sz="1500" dirty="0"/>
              <a:t>	} else if (constty || cn_devvp) {</a:t>
            </a:r>
          </a:p>
          <a:p>
            <a:r>
              <a:rPr lang="en-US" sz="1500" dirty="0"/>
              <a:t>...</a:t>
            </a:r>
          </a:p>
          <a:p>
            <a:r>
              <a:rPr lang="en-US" sz="1500" dirty="0"/>
              <a:t>	} else {</a:t>
            </a:r>
          </a:p>
          <a:p>
            <a:r>
              <a:rPr lang="en-US" sz="1500" dirty="0"/>
              <a:t>...</a:t>
            </a:r>
          </a:p>
          <a:p>
            <a:r>
              <a:rPr lang="en-US" sz="1500" dirty="0"/>
              <a:t>			kbuf = malloc(</a:t>
            </a:r>
            <a:r>
              <a:rPr lang="en-US" sz="1500" dirty="0">
                <a:solidFill>
                  <a:srgbClr val="FF0000"/>
                </a:solidFill>
              </a:rPr>
              <a:t>len</a:t>
            </a:r>
            <a:r>
              <a:rPr lang="en-US" sz="1500" dirty="0"/>
              <a:t>, M_TEMP, M_WAITOK);  </a:t>
            </a:r>
          </a:p>
          <a:p>
            <a:r>
              <a:rPr lang="en-US" sz="1500" dirty="0"/>
              <a:t>...</a:t>
            </a:r>
          </a:p>
          <a:p>
            <a:r>
              <a:rPr lang="en-US" sz="1500" dirty="0"/>
              <a:t>	}</a:t>
            </a:r>
          </a:p>
          <a:p>
            <a:r>
              <a:rPr lang="en-US" sz="1500" dirty="0"/>
              <a:t>...</a:t>
            </a:r>
          </a:p>
          <a:p>
            <a:r>
              <a:rPr lang="en-US" sz="1500" dirty="0"/>
              <a:t>}</a:t>
            </a:r>
          </a:p>
        </p:txBody>
      </p:sp>
      <p:pic>
        <p:nvPicPr>
          <p:cNvPr id="3" name="Picture 2"/>
          <p:cNvPicPr>
            <a:picLocks noChangeAspect="1"/>
          </p:cNvPicPr>
          <p:nvPr/>
        </p:nvPicPr>
        <p:blipFill>
          <a:blip r:embed="rId3"/>
          <a:stretch>
            <a:fillRect/>
          </a:stretch>
        </p:blipFill>
        <p:spPr>
          <a:xfrm>
            <a:off x="5241638" y="3315854"/>
            <a:ext cx="6858000" cy="3200400"/>
          </a:xfrm>
          <a:prstGeom prst="rect">
            <a:avLst/>
          </a:prstGeom>
        </p:spPr>
      </p:pic>
    </p:spTree>
    <p:extLst>
      <p:ext uri="{BB962C8B-B14F-4D97-AF65-F5344CB8AC3E}">
        <p14:creationId xmlns:p14="http://schemas.microsoft.com/office/powerpoint/2010/main" val="299719675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631825"/>
            <a:ext cx="10515600" cy="1325563"/>
          </a:xfrm>
        </p:spPr>
        <p:txBody>
          <a:bodyPr>
            <a:normAutofit/>
          </a:bodyPr>
          <a:lstStyle/>
          <a:p>
            <a:r>
              <a:rPr lang="en-US" dirty="0"/>
              <a:t>Sample bug </a:t>
            </a:r>
          </a:p>
        </p:txBody>
      </p:sp>
      <p:sp>
        <p:nvSpPr>
          <p:cNvPr id="3" name="Content Placeholder 2"/>
          <p:cNvSpPr>
            <a:spLocks noGrp="1"/>
          </p:cNvSpPr>
          <p:nvPr>
            <p:ph idx="1"/>
          </p:nvPr>
        </p:nvSpPr>
        <p:spPr>
          <a:xfrm>
            <a:off x="838200" y="2057400"/>
            <a:ext cx="10515600" cy="3871762"/>
          </a:xfrm>
        </p:spPr>
        <p:txBody>
          <a:bodyPr>
            <a:normAutofit/>
          </a:bodyPr>
          <a:lstStyle/>
          <a:p>
            <a:pPr>
              <a:lnSpc>
                <a:spcPct val="80000"/>
              </a:lnSpc>
            </a:pPr>
            <a:r>
              <a:rPr lang="en-US" sz="2400" dirty="0"/>
              <a:t>sendsyslog system call </a:t>
            </a:r>
          </a:p>
          <a:p>
            <a:pPr>
              <a:lnSpc>
                <a:spcPct val="80000"/>
              </a:lnSpc>
            </a:pPr>
            <a:r>
              <a:rPr lang="en-US" sz="2400" dirty="0"/>
              <a:t>OpenBSD 6.1</a:t>
            </a:r>
          </a:p>
          <a:p>
            <a:pPr lvl="1">
              <a:lnSpc>
                <a:spcPct val="80000"/>
              </a:lnSpc>
            </a:pPr>
            <a:r>
              <a:rPr lang="en-US" sz="2000" dirty="0"/>
              <a:t>Been there since OpenBSD 6.0</a:t>
            </a:r>
          </a:p>
          <a:p>
            <a:pPr>
              <a:lnSpc>
                <a:spcPct val="80000"/>
              </a:lnSpc>
            </a:pPr>
            <a:r>
              <a:rPr lang="en-US" sz="2400" dirty="0"/>
              <a:t>Unbound length passed to malloc() from userland </a:t>
            </a:r>
          </a:p>
          <a:p>
            <a:pPr>
              <a:lnSpc>
                <a:spcPct val="80000"/>
              </a:lnSpc>
            </a:pPr>
            <a:r>
              <a:rPr lang="en-US" sz="2400" dirty="0"/>
              <a:t>Will trigger a kernel panic </a:t>
            </a:r>
          </a:p>
          <a:p>
            <a:pPr>
              <a:lnSpc>
                <a:spcPct val="80000"/>
              </a:lnSpc>
            </a:pPr>
            <a:endParaRPr lang="en-US" sz="2400" dirty="0"/>
          </a:p>
          <a:p>
            <a:pPr>
              <a:lnSpc>
                <a:spcPct val="80000"/>
              </a:lnSpc>
            </a:pPr>
            <a:endParaRPr lang="en-US" sz="2400" dirty="0"/>
          </a:p>
        </p:txBody>
      </p:sp>
    </p:spTree>
    <p:extLst>
      <p:ext uri="{BB962C8B-B14F-4D97-AF65-F5344CB8AC3E}">
        <p14:creationId xmlns:p14="http://schemas.microsoft.com/office/powerpoint/2010/main" val="1198590841"/>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E58A437-ED1A-49E8-BF82-247D9FB6EFD8}"/>
              </a:ext>
            </a:extLst>
          </p:cNvPr>
          <p:cNvSpPr/>
          <p:nvPr/>
        </p:nvSpPr>
        <p:spPr>
          <a:xfrm>
            <a:off x="203200" y="242712"/>
            <a:ext cx="8509000" cy="5909310"/>
          </a:xfrm>
          <a:prstGeom prst="rect">
            <a:avLst/>
          </a:prstGeom>
          <a:solidFill>
            <a:schemeClr val="bg1">
              <a:lumMod val="95000"/>
            </a:schemeClr>
          </a:solidFill>
          <a:ln>
            <a:solidFill>
              <a:schemeClr val="tx1"/>
            </a:solidFill>
          </a:ln>
        </p:spPr>
        <p:txBody>
          <a:bodyPr wrap="square">
            <a:spAutoFit/>
          </a:bodyPr>
          <a:lstStyle/>
          <a:p>
            <a:r>
              <a:rPr lang="en-US" dirty="0" err="1"/>
              <a:t>int</a:t>
            </a:r>
            <a:endParaRPr lang="en-US" dirty="0"/>
          </a:p>
          <a:p>
            <a:r>
              <a:rPr lang="en-US" dirty="0" err="1"/>
              <a:t>sys_kldstat</a:t>
            </a:r>
            <a:r>
              <a:rPr lang="en-US" dirty="0"/>
              <a:t>(struct thread *td, struct </a:t>
            </a:r>
            <a:r>
              <a:rPr lang="en-US" dirty="0" err="1"/>
              <a:t>kldstat_args</a:t>
            </a:r>
            <a:r>
              <a:rPr lang="en-US" dirty="0"/>
              <a:t> *</a:t>
            </a:r>
            <a:r>
              <a:rPr lang="en-US" dirty="0" err="1"/>
              <a:t>uap</a:t>
            </a:r>
            <a:r>
              <a:rPr lang="en-US" dirty="0"/>
              <a:t>)</a:t>
            </a:r>
          </a:p>
          <a:p>
            <a:r>
              <a:rPr lang="en-US" dirty="0"/>
              <a:t>{</a:t>
            </a:r>
          </a:p>
          <a:p>
            <a:r>
              <a:rPr lang="en-US" dirty="0"/>
              <a:t>	struct </a:t>
            </a:r>
            <a:r>
              <a:rPr lang="en-US" dirty="0" err="1"/>
              <a:t>kld_file_stat</a:t>
            </a:r>
            <a:r>
              <a:rPr lang="en-US" dirty="0"/>
              <a:t> stat;</a:t>
            </a:r>
          </a:p>
          <a:p>
            <a:r>
              <a:rPr lang="en-US" dirty="0"/>
              <a:t>	</a:t>
            </a:r>
            <a:r>
              <a:rPr lang="en-US" dirty="0" err="1"/>
              <a:t>int</a:t>
            </a:r>
            <a:r>
              <a:rPr lang="en-US" dirty="0"/>
              <a:t> error, version;</a:t>
            </a:r>
          </a:p>
          <a:p>
            <a:endParaRPr lang="en-US" dirty="0"/>
          </a:p>
          <a:p>
            <a:r>
              <a:rPr lang="en-US" dirty="0"/>
              <a:t>	/*</a:t>
            </a:r>
          </a:p>
          <a:p>
            <a:r>
              <a:rPr lang="en-US" dirty="0"/>
              <a:t>	 * Check the version of the user's structure.</a:t>
            </a:r>
          </a:p>
          <a:p>
            <a:r>
              <a:rPr lang="en-US" dirty="0"/>
              <a:t>	 */</a:t>
            </a:r>
          </a:p>
          <a:p>
            <a:r>
              <a:rPr lang="en-US" dirty="0"/>
              <a:t>	if ((error = </a:t>
            </a:r>
            <a:r>
              <a:rPr lang="en-US" dirty="0" err="1"/>
              <a:t>copyin</a:t>
            </a:r>
            <a:r>
              <a:rPr lang="en-US" dirty="0"/>
              <a:t>(&amp;</a:t>
            </a:r>
            <a:r>
              <a:rPr lang="en-US" dirty="0" err="1"/>
              <a:t>uap</a:t>
            </a:r>
            <a:r>
              <a:rPr lang="en-US" dirty="0"/>
              <a:t>-&gt;stat-&gt;version, &amp;version, </a:t>
            </a:r>
            <a:r>
              <a:rPr lang="en-US" dirty="0" err="1"/>
              <a:t>sizeof</a:t>
            </a:r>
            <a:r>
              <a:rPr lang="en-US" dirty="0"/>
              <a:t>(version)))</a:t>
            </a:r>
          </a:p>
          <a:p>
            <a:r>
              <a:rPr lang="en-US" dirty="0"/>
              <a:t>	    != 0)</a:t>
            </a:r>
          </a:p>
          <a:p>
            <a:r>
              <a:rPr lang="en-US" dirty="0"/>
              <a:t>		return (error);</a:t>
            </a:r>
          </a:p>
          <a:p>
            <a:r>
              <a:rPr lang="en-US" dirty="0"/>
              <a:t>	if (version != </a:t>
            </a:r>
            <a:r>
              <a:rPr lang="en-US" dirty="0" err="1"/>
              <a:t>sizeof</a:t>
            </a:r>
            <a:r>
              <a:rPr lang="en-US" dirty="0"/>
              <a:t>(struct kld_file_stat_1) &amp;&amp;</a:t>
            </a:r>
          </a:p>
          <a:p>
            <a:r>
              <a:rPr lang="en-US" dirty="0"/>
              <a:t>	    version != </a:t>
            </a:r>
            <a:r>
              <a:rPr lang="en-US" dirty="0" err="1"/>
              <a:t>sizeof</a:t>
            </a:r>
            <a:r>
              <a:rPr lang="en-US" dirty="0"/>
              <a:t>(struct </a:t>
            </a:r>
            <a:r>
              <a:rPr lang="en-US" dirty="0" err="1"/>
              <a:t>kld_file_stat</a:t>
            </a:r>
            <a:r>
              <a:rPr lang="en-US" dirty="0"/>
              <a:t>))</a:t>
            </a:r>
          </a:p>
          <a:p>
            <a:r>
              <a:rPr lang="en-US" dirty="0"/>
              <a:t>		return (EINVAL);</a:t>
            </a:r>
          </a:p>
          <a:p>
            <a:endParaRPr lang="en-US" dirty="0"/>
          </a:p>
          <a:p>
            <a:r>
              <a:rPr lang="en-US" dirty="0"/>
              <a:t>	error = </a:t>
            </a:r>
            <a:r>
              <a:rPr lang="en-US" dirty="0" err="1"/>
              <a:t>kern_kldstat</a:t>
            </a:r>
            <a:r>
              <a:rPr lang="en-US" dirty="0"/>
              <a:t>(td, </a:t>
            </a:r>
            <a:r>
              <a:rPr lang="en-US" dirty="0" err="1"/>
              <a:t>uap</a:t>
            </a:r>
            <a:r>
              <a:rPr lang="en-US" dirty="0"/>
              <a:t>-&gt;</a:t>
            </a:r>
            <a:r>
              <a:rPr lang="en-US" dirty="0" err="1"/>
              <a:t>fileid</a:t>
            </a:r>
            <a:r>
              <a:rPr lang="en-US" dirty="0"/>
              <a:t>, &amp;</a:t>
            </a:r>
            <a:r>
              <a:rPr lang="en-US" dirty="0">
                <a:solidFill>
                  <a:srgbClr val="FF0000"/>
                </a:solidFill>
              </a:rPr>
              <a:t>stat</a:t>
            </a:r>
            <a:r>
              <a:rPr lang="en-US" dirty="0"/>
              <a:t>); </a:t>
            </a:r>
            <a:r>
              <a:rPr lang="en-US" dirty="0">
                <a:sym typeface="Wingdings" panose="05000000000000000000" pitchFamily="2" charset="2"/>
              </a:rPr>
              <a:t> doesn’t full </a:t>
            </a:r>
            <a:r>
              <a:rPr lang="en-US" dirty="0" err="1">
                <a:sym typeface="Wingdings" panose="05000000000000000000" pitchFamily="2" charset="2"/>
              </a:rPr>
              <a:t>init</a:t>
            </a:r>
            <a:r>
              <a:rPr lang="en-US" dirty="0">
                <a:sym typeface="Wingdings" panose="05000000000000000000" pitchFamily="2" charset="2"/>
              </a:rPr>
              <a:t> stat struct</a:t>
            </a:r>
            <a:endParaRPr lang="en-US" dirty="0"/>
          </a:p>
          <a:p>
            <a:r>
              <a:rPr lang="en-US" dirty="0"/>
              <a:t>	if (error != 0)</a:t>
            </a:r>
          </a:p>
          <a:p>
            <a:r>
              <a:rPr lang="en-US" dirty="0"/>
              <a:t>		return (error);</a:t>
            </a:r>
          </a:p>
          <a:p>
            <a:r>
              <a:rPr lang="en-US" dirty="0"/>
              <a:t>	return (</a:t>
            </a:r>
            <a:r>
              <a:rPr lang="en-US" dirty="0" err="1"/>
              <a:t>copyout</a:t>
            </a:r>
            <a:r>
              <a:rPr lang="en-US" dirty="0"/>
              <a:t>(&amp;</a:t>
            </a:r>
            <a:r>
              <a:rPr lang="en-US" dirty="0">
                <a:solidFill>
                  <a:srgbClr val="FF0000"/>
                </a:solidFill>
              </a:rPr>
              <a:t>stat</a:t>
            </a:r>
            <a:r>
              <a:rPr lang="en-US" dirty="0"/>
              <a:t>, </a:t>
            </a:r>
            <a:r>
              <a:rPr lang="en-US" dirty="0" err="1"/>
              <a:t>uap</a:t>
            </a:r>
            <a:r>
              <a:rPr lang="en-US" dirty="0"/>
              <a:t>-&gt;stat, version)); </a:t>
            </a:r>
            <a:r>
              <a:rPr lang="en-US" dirty="0">
                <a:sym typeface="Wingdings" panose="05000000000000000000" pitchFamily="2" charset="2"/>
              </a:rPr>
              <a:t> </a:t>
            </a:r>
            <a:r>
              <a:rPr lang="en-US" dirty="0" err="1">
                <a:sym typeface="Wingdings" panose="05000000000000000000" pitchFamily="2" charset="2"/>
              </a:rPr>
              <a:t>uninit</a:t>
            </a:r>
            <a:r>
              <a:rPr lang="en-US" dirty="0">
                <a:sym typeface="Wingdings" panose="05000000000000000000" pitchFamily="2" charset="2"/>
              </a:rPr>
              <a:t> stat struct copied to user</a:t>
            </a:r>
            <a:endParaRPr lang="en-US" dirty="0"/>
          </a:p>
          <a:p>
            <a:r>
              <a:rPr lang="en-US" dirty="0"/>
              <a:t>}</a:t>
            </a:r>
          </a:p>
        </p:txBody>
      </p:sp>
    </p:spTree>
    <p:extLst>
      <p:ext uri="{BB962C8B-B14F-4D97-AF65-F5344CB8AC3E}">
        <p14:creationId xmlns:p14="http://schemas.microsoft.com/office/powerpoint/2010/main" val="1654778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631825"/>
            <a:ext cx="10515600" cy="1325563"/>
          </a:xfrm>
        </p:spPr>
        <p:txBody>
          <a:bodyPr>
            <a:normAutofit/>
          </a:bodyPr>
          <a:lstStyle/>
          <a:p>
            <a:r>
              <a:rPr lang="en-US" dirty="0"/>
              <a:t>Sample bug 2 </a:t>
            </a:r>
          </a:p>
        </p:txBody>
      </p:sp>
      <p:sp>
        <p:nvSpPr>
          <p:cNvPr id="3" name="Content Placeholder 2"/>
          <p:cNvSpPr>
            <a:spLocks noGrp="1"/>
          </p:cNvSpPr>
          <p:nvPr>
            <p:ph idx="1"/>
          </p:nvPr>
        </p:nvSpPr>
        <p:spPr>
          <a:xfrm>
            <a:off x="838200" y="2057400"/>
            <a:ext cx="11353800" cy="3871762"/>
          </a:xfrm>
        </p:spPr>
        <p:txBody>
          <a:bodyPr>
            <a:normAutofit/>
          </a:bodyPr>
          <a:lstStyle/>
          <a:p>
            <a:pPr>
              <a:lnSpc>
                <a:spcPct val="80000"/>
              </a:lnSpc>
            </a:pPr>
            <a:r>
              <a:rPr lang="en-US" sz="2400" dirty="0" err="1"/>
              <a:t>kldstat</a:t>
            </a:r>
            <a:r>
              <a:rPr lang="en-US" sz="2400" dirty="0"/>
              <a:t> system call </a:t>
            </a:r>
          </a:p>
          <a:p>
            <a:pPr>
              <a:lnSpc>
                <a:spcPct val="80000"/>
              </a:lnSpc>
            </a:pPr>
            <a:r>
              <a:rPr lang="en-US" sz="2400" dirty="0"/>
              <a:t>FreeBSD 11.0</a:t>
            </a:r>
          </a:p>
          <a:p>
            <a:pPr lvl="1">
              <a:lnSpc>
                <a:spcPct val="80000"/>
              </a:lnSpc>
            </a:pPr>
            <a:r>
              <a:rPr lang="en-US" sz="2000" dirty="0"/>
              <a:t>Been there for almost 10 years (</a:t>
            </a:r>
            <a:r>
              <a:rPr lang="en-US" sz="1600" dirty="0"/>
              <a:t>Modified </a:t>
            </a:r>
            <a:r>
              <a:rPr lang="en-US" sz="1600" i="1" dirty="0"/>
              <a:t>Mon Oct 22 04:12:57 2007 UTC</a:t>
            </a:r>
            <a:r>
              <a:rPr lang="en-US" sz="1600" dirty="0"/>
              <a:t> (9 years, 9 months ago)</a:t>
            </a:r>
            <a:r>
              <a:rPr lang="en-US" dirty="0"/>
              <a:t>)</a:t>
            </a:r>
            <a:endParaRPr lang="en-US" sz="2000" dirty="0"/>
          </a:p>
          <a:p>
            <a:pPr>
              <a:lnSpc>
                <a:spcPct val="80000"/>
              </a:lnSpc>
            </a:pPr>
            <a:r>
              <a:rPr lang="en-US" sz="2400" dirty="0"/>
              <a:t>Doesn’t fully initialize a structure. Sends it back to userland</a:t>
            </a:r>
          </a:p>
          <a:p>
            <a:pPr>
              <a:lnSpc>
                <a:spcPct val="80000"/>
              </a:lnSpc>
            </a:pPr>
            <a:r>
              <a:rPr lang="en-US" sz="2400" dirty="0" err="1"/>
              <a:t>infoleak</a:t>
            </a:r>
            <a:endParaRPr lang="en-US" sz="2400" dirty="0"/>
          </a:p>
          <a:p>
            <a:pPr>
              <a:lnSpc>
                <a:spcPct val="80000"/>
              </a:lnSpc>
            </a:pPr>
            <a:endParaRPr lang="en-US" sz="2400" dirty="0"/>
          </a:p>
          <a:p>
            <a:pPr>
              <a:lnSpc>
                <a:spcPct val="80000"/>
              </a:lnSpc>
            </a:pPr>
            <a:endParaRPr lang="en-US" sz="2400" dirty="0"/>
          </a:p>
          <a:p>
            <a:pPr>
              <a:lnSpc>
                <a:spcPct val="80000"/>
              </a:lnSpc>
            </a:pPr>
            <a:r>
              <a:rPr lang="en-US" sz="2400" dirty="0"/>
              <a:t>Previous assumption is not true: </a:t>
            </a:r>
            <a:r>
              <a:rPr lang="en-US" sz="2400" i="1" u="sng" dirty="0"/>
              <a:t>bugs in syscalls do occur with some frequency </a:t>
            </a:r>
          </a:p>
          <a:p>
            <a:pPr lvl="1">
              <a:lnSpc>
                <a:spcPct val="80000"/>
              </a:lnSpc>
            </a:pPr>
            <a:r>
              <a:rPr lang="en-US" dirty="0"/>
              <a:t>Especially newly added syscalls </a:t>
            </a:r>
          </a:p>
        </p:txBody>
      </p:sp>
    </p:spTree>
    <p:extLst>
      <p:ext uri="{BB962C8B-B14F-4D97-AF65-F5344CB8AC3E}">
        <p14:creationId xmlns:p14="http://schemas.microsoft.com/office/powerpoint/2010/main" val="2469512001"/>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380588" y="965199"/>
            <a:ext cx="6766078" cy="4927601"/>
          </a:xfrm>
        </p:spPr>
        <p:txBody>
          <a:bodyPr vert="horz" lIns="91440" tIns="45720" rIns="91440" bIns="45720" rtlCol="0" anchor="ctr">
            <a:normAutofit/>
          </a:bodyPr>
          <a:lstStyle/>
          <a:p>
            <a:r>
              <a:rPr lang="en-US" sz="5400" kern="1200" dirty="0">
                <a:solidFill>
                  <a:schemeClr val="tx1">
                    <a:lumMod val="85000"/>
                    <a:lumOff val="15000"/>
                  </a:schemeClr>
                </a:solidFill>
                <a:latin typeface="+mj-lt"/>
                <a:ea typeface="+mj-ea"/>
                <a:cs typeface="+mj-cs"/>
              </a:rPr>
              <a:t>TCP/IP stack </a:t>
            </a:r>
          </a:p>
        </p:txBody>
      </p:sp>
    </p:spTree>
    <p:extLst>
      <p:ext uri="{BB962C8B-B14F-4D97-AF65-F5344CB8AC3E}">
        <p14:creationId xmlns:p14="http://schemas.microsoft.com/office/powerpoint/2010/main" val="37852658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rPr>
              <a:t>Who Am I</a:t>
            </a:r>
          </a:p>
        </p:txBody>
      </p:sp>
      <p:sp>
        <p:nvSpPr>
          <p:cNvPr id="3" name="Content Placeholder 2"/>
          <p:cNvSpPr>
            <a:spLocks noGrp="1"/>
          </p:cNvSpPr>
          <p:nvPr>
            <p:ph idx="1"/>
          </p:nvPr>
        </p:nvSpPr>
        <p:spPr>
          <a:xfrm>
            <a:off x="838200" y="2015406"/>
            <a:ext cx="10515600" cy="4065986"/>
          </a:xfrm>
        </p:spPr>
        <p:txBody>
          <a:bodyPr anchor="ctr">
            <a:normAutofit/>
          </a:bodyPr>
          <a:lstStyle/>
          <a:p>
            <a:r>
              <a:rPr lang="en-US" altLang="en-US" sz="2000" dirty="0"/>
              <a:t>Ilja van Sprundel </a:t>
            </a:r>
          </a:p>
          <a:p>
            <a:r>
              <a:rPr lang="en-US" altLang="en-US" sz="2000" dirty="0">
                <a:hlinkClick r:id="rId2"/>
              </a:rPr>
              <a:t>ivansprundel@ioactive.com</a:t>
            </a:r>
            <a:endParaRPr lang="en-US" altLang="en-US" sz="2000" dirty="0"/>
          </a:p>
          <a:p>
            <a:r>
              <a:rPr lang="en-US" altLang="en-US" sz="2000" dirty="0"/>
              <a:t>Director of Penetration Testing at IOActive </a:t>
            </a:r>
          </a:p>
          <a:p>
            <a:r>
              <a:rPr lang="en-US" altLang="en-US" sz="2000" dirty="0"/>
              <a:t>Pen test</a:t>
            </a:r>
          </a:p>
          <a:p>
            <a:r>
              <a:rPr lang="en-US" altLang="en-US" sz="2000" dirty="0"/>
              <a:t>Code review</a:t>
            </a:r>
          </a:p>
          <a:p>
            <a:r>
              <a:rPr lang="en-US" altLang="en-US" sz="2000" dirty="0"/>
              <a:t>Break stuff for fun and profit </a:t>
            </a:r>
            <a:r>
              <a:rPr lang="en-US" altLang="en-US" sz="2000" dirty="0">
                <a:sym typeface="Wingdings" panose="05000000000000000000" pitchFamily="2" charset="2"/>
              </a:rPr>
              <a:t> </a:t>
            </a:r>
            <a:endParaRPr lang="en-US" altLang="en-US" sz="2000" dirty="0"/>
          </a:p>
          <a:p>
            <a:endParaRPr lang="en-US" sz="2000" dirty="0"/>
          </a:p>
        </p:txBody>
      </p:sp>
    </p:spTree>
    <p:extLst>
      <p:ext uri="{BB962C8B-B14F-4D97-AF65-F5344CB8AC3E}">
        <p14:creationId xmlns:p14="http://schemas.microsoft.com/office/powerpoint/2010/main" val="3960127065"/>
      </p:ext>
    </p:extLst>
  </p:cSld>
  <p:clrMapOvr>
    <a:overrideClrMapping bg1="dk1" tx1="lt1" bg2="dk2" tx2="lt2" accent1="accent1" accent2="accent2" accent3="accent3" accent4="accent4" accent5="accent5" accent6="accent6" hlink="hlink" folHlink="folHlink"/>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631825"/>
            <a:ext cx="10515600" cy="1325563"/>
          </a:xfrm>
        </p:spPr>
        <p:txBody>
          <a:bodyPr>
            <a:normAutofit/>
          </a:bodyPr>
          <a:lstStyle/>
          <a:p>
            <a:r>
              <a:rPr lang="en-US" dirty="0"/>
              <a:t>Attack surface entrypoint</a:t>
            </a:r>
          </a:p>
        </p:txBody>
      </p:sp>
      <p:sp>
        <p:nvSpPr>
          <p:cNvPr id="3" name="Content Placeholder 2"/>
          <p:cNvSpPr>
            <a:spLocks noGrp="1"/>
          </p:cNvSpPr>
          <p:nvPr>
            <p:ph idx="1"/>
          </p:nvPr>
        </p:nvSpPr>
        <p:spPr>
          <a:xfrm>
            <a:off x="838200" y="2057400"/>
            <a:ext cx="10515600" cy="3871762"/>
          </a:xfrm>
        </p:spPr>
        <p:txBody>
          <a:bodyPr>
            <a:normAutofit/>
          </a:bodyPr>
          <a:lstStyle/>
          <a:p>
            <a:r>
              <a:rPr lang="en-US" sz="2400" dirty="0"/>
              <a:t>TCP/IP stack </a:t>
            </a:r>
          </a:p>
          <a:p>
            <a:pPr lvl="1"/>
            <a:r>
              <a:rPr lang="en-US" dirty="0"/>
              <a:t>Ipv4/6 </a:t>
            </a:r>
          </a:p>
          <a:p>
            <a:pPr lvl="1"/>
            <a:r>
              <a:rPr lang="en-US" dirty="0"/>
              <a:t>Udp/tcp/icmp</a:t>
            </a:r>
          </a:p>
          <a:p>
            <a:pPr lvl="1"/>
            <a:r>
              <a:rPr lang="en-US" dirty="0"/>
              <a:t>Ipsec </a:t>
            </a:r>
          </a:p>
          <a:p>
            <a:pPr lvl="1"/>
            <a:r>
              <a:rPr lang="en-US" dirty="0"/>
              <a:t>…</a:t>
            </a:r>
          </a:p>
          <a:p>
            <a:r>
              <a:rPr lang="en-US" sz="2400" dirty="0"/>
              <a:t>Obvious and well known attack surface </a:t>
            </a:r>
          </a:p>
          <a:p>
            <a:r>
              <a:rPr lang="en-US" sz="2400" dirty="0"/>
              <a:t>Has been around forever </a:t>
            </a:r>
          </a:p>
          <a:p>
            <a:r>
              <a:rPr lang="en-US" sz="2400" dirty="0"/>
              <a:t>Assumption: well tested and less likely to find bugs there </a:t>
            </a:r>
          </a:p>
        </p:txBody>
      </p:sp>
    </p:spTree>
    <p:extLst>
      <p:ext uri="{BB962C8B-B14F-4D97-AF65-F5344CB8AC3E}">
        <p14:creationId xmlns:p14="http://schemas.microsoft.com/office/powerpoint/2010/main" val="2932255694"/>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59D255-B11B-43E8-8B02-2CAA86796AF4}"/>
              </a:ext>
            </a:extLst>
          </p:cNvPr>
          <p:cNvSpPr/>
          <p:nvPr/>
        </p:nvSpPr>
        <p:spPr>
          <a:xfrm>
            <a:off x="550333" y="114300"/>
            <a:ext cx="6985847" cy="6555641"/>
          </a:xfrm>
          <a:prstGeom prst="rect">
            <a:avLst/>
          </a:prstGeom>
          <a:solidFill>
            <a:schemeClr val="bg1">
              <a:lumMod val="95000"/>
            </a:schemeClr>
          </a:solidFill>
          <a:ln>
            <a:solidFill>
              <a:schemeClr val="tx1"/>
            </a:solidFill>
          </a:ln>
        </p:spPr>
        <p:txBody>
          <a:bodyPr wrap="square">
            <a:spAutoFit/>
          </a:bodyPr>
          <a:lstStyle/>
          <a:p>
            <a:r>
              <a:rPr lang="en-US" sz="1000" dirty="0"/>
              <a:t>static void </a:t>
            </a:r>
            <a:r>
              <a:rPr lang="en-US" sz="1000" dirty="0" err="1"/>
              <a:t>pppoe_dispatch_disc_pkt</a:t>
            </a:r>
            <a:r>
              <a:rPr lang="en-US" sz="1000" dirty="0"/>
              <a:t>(struct </a:t>
            </a:r>
            <a:r>
              <a:rPr lang="en-US" sz="1000" dirty="0" err="1"/>
              <a:t>mbuf</a:t>
            </a:r>
            <a:r>
              <a:rPr lang="en-US" sz="1000" dirty="0"/>
              <a:t> *m, </a:t>
            </a:r>
            <a:r>
              <a:rPr lang="en-US" sz="1000" dirty="0" err="1"/>
              <a:t>int</a:t>
            </a:r>
            <a:r>
              <a:rPr lang="en-US" sz="1000" dirty="0"/>
              <a:t> off)</a:t>
            </a:r>
          </a:p>
          <a:p>
            <a:r>
              <a:rPr lang="en-US" sz="1000" dirty="0"/>
              <a:t>{</a:t>
            </a:r>
          </a:p>
          <a:p>
            <a:r>
              <a:rPr lang="en-US" sz="1000" dirty="0"/>
              <a:t>...</a:t>
            </a:r>
          </a:p>
          <a:p>
            <a:r>
              <a:rPr lang="en-US" sz="1000" dirty="0"/>
              <a:t>	</a:t>
            </a:r>
            <a:r>
              <a:rPr lang="en-US" sz="1000" dirty="0" err="1"/>
              <a:t>int</a:t>
            </a:r>
            <a:r>
              <a:rPr lang="en-US" sz="1000" dirty="0"/>
              <a:t> </a:t>
            </a:r>
            <a:r>
              <a:rPr lang="en-US" sz="1000" dirty="0" err="1"/>
              <a:t>noff</a:t>
            </a:r>
            <a:r>
              <a:rPr lang="en-US" sz="1000" dirty="0"/>
              <a:t>, err, </a:t>
            </a:r>
            <a:r>
              <a:rPr lang="en-US" sz="1000" dirty="0" err="1"/>
              <a:t>errortag</a:t>
            </a:r>
            <a:r>
              <a:rPr lang="en-US" sz="1000" dirty="0"/>
              <a:t>;</a:t>
            </a:r>
          </a:p>
          <a:p>
            <a:r>
              <a:rPr lang="en-US" sz="1000" dirty="0"/>
              <a:t>	u_int16_t *</a:t>
            </a:r>
            <a:r>
              <a:rPr lang="en-US" sz="1000" dirty="0" err="1"/>
              <a:t>max_payload</a:t>
            </a:r>
            <a:r>
              <a:rPr lang="en-US" sz="1000" dirty="0"/>
              <a:t>;</a:t>
            </a:r>
          </a:p>
          <a:p>
            <a:r>
              <a:rPr lang="en-US" sz="1000" dirty="0"/>
              <a:t>	u_int16_t tag, </a:t>
            </a:r>
            <a:r>
              <a:rPr lang="en-US" sz="1000" dirty="0" err="1"/>
              <a:t>len</a:t>
            </a:r>
            <a:r>
              <a:rPr lang="en-US" sz="1000" dirty="0"/>
              <a:t>;</a:t>
            </a:r>
          </a:p>
          <a:p>
            <a:r>
              <a:rPr lang="en-US" sz="1000" dirty="0"/>
              <a:t>...</a:t>
            </a:r>
          </a:p>
          <a:p>
            <a:r>
              <a:rPr lang="en-US" sz="1000" dirty="0"/>
              <a:t>	while (off + </a:t>
            </a:r>
            <a:r>
              <a:rPr lang="en-US" sz="1000" dirty="0" err="1"/>
              <a:t>sizeof</a:t>
            </a:r>
            <a:r>
              <a:rPr lang="en-US" sz="1000" dirty="0"/>
              <a:t>(*</a:t>
            </a:r>
            <a:r>
              <a:rPr lang="en-US" sz="1000" dirty="0" err="1"/>
              <a:t>pt</a:t>
            </a:r>
            <a:r>
              <a:rPr lang="en-US" sz="1000" dirty="0"/>
              <a:t>) &lt;= m-&gt;</a:t>
            </a:r>
            <a:r>
              <a:rPr lang="en-US" sz="1000" dirty="0" err="1"/>
              <a:t>m_pkthdr.len</a:t>
            </a:r>
            <a:r>
              <a:rPr lang="en-US" sz="1000" dirty="0"/>
              <a:t>) {</a:t>
            </a:r>
          </a:p>
          <a:p>
            <a:r>
              <a:rPr lang="en-US" sz="1000" dirty="0"/>
              <a:t>		n = </a:t>
            </a:r>
            <a:r>
              <a:rPr lang="en-US" sz="1000" dirty="0" err="1"/>
              <a:t>m_pulldown</a:t>
            </a:r>
            <a:r>
              <a:rPr lang="en-US" sz="1000" dirty="0"/>
              <a:t>(m, off, </a:t>
            </a:r>
            <a:r>
              <a:rPr lang="en-US" sz="1000" dirty="0" err="1"/>
              <a:t>sizeof</a:t>
            </a:r>
            <a:r>
              <a:rPr lang="en-US" sz="1000" dirty="0"/>
              <a:t>(*</a:t>
            </a:r>
            <a:r>
              <a:rPr lang="en-US" sz="1000" dirty="0" err="1"/>
              <a:t>pt</a:t>
            </a:r>
            <a:r>
              <a:rPr lang="en-US" sz="1000" dirty="0"/>
              <a:t>), &amp;</a:t>
            </a:r>
            <a:r>
              <a:rPr lang="en-US" sz="1000" dirty="0" err="1"/>
              <a:t>noff</a:t>
            </a:r>
            <a:r>
              <a:rPr lang="en-US" sz="1000" dirty="0"/>
              <a:t>);</a:t>
            </a:r>
          </a:p>
          <a:p>
            <a:r>
              <a:rPr lang="en-US" sz="1000" dirty="0"/>
              <a:t>...</a:t>
            </a:r>
          </a:p>
          <a:p>
            <a:r>
              <a:rPr lang="en-US" sz="1000" dirty="0"/>
              <a:t>		</a:t>
            </a:r>
            <a:r>
              <a:rPr lang="en-US" sz="1000" dirty="0" err="1"/>
              <a:t>pt</a:t>
            </a:r>
            <a:r>
              <a:rPr lang="en-US" sz="1000" dirty="0"/>
              <a:t> = (struct </a:t>
            </a:r>
            <a:r>
              <a:rPr lang="en-US" sz="1000" dirty="0" err="1"/>
              <a:t>pppoetag</a:t>
            </a:r>
            <a:r>
              <a:rPr lang="en-US" sz="1000" dirty="0"/>
              <a:t> *)(</a:t>
            </a:r>
            <a:r>
              <a:rPr lang="en-US" sz="1000" dirty="0" err="1"/>
              <a:t>mtod</a:t>
            </a:r>
            <a:r>
              <a:rPr lang="en-US" sz="1000" dirty="0"/>
              <a:t>(n, </a:t>
            </a:r>
            <a:r>
              <a:rPr lang="en-US" sz="1000" dirty="0" err="1"/>
              <a:t>caddr_t</a:t>
            </a:r>
            <a:r>
              <a:rPr lang="en-US" sz="1000" dirty="0"/>
              <a:t>) + </a:t>
            </a:r>
            <a:r>
              <a:rPr lang="en-US" sz="1000" dirty="0" err="1"/>
              <a:t>noff</a:t>
            </a:r>
            <a:r>
              <a:rPr lang="en-US" sz="1000" dirty="0"/>
              <a:t>);</a:t>
            </a:r>
          </a:p>
          <a:p>
            <a:r>
              <a:rPr lang="en-US" sz="1000" dirty="0"/>
              <a:t>		tag = </a:t>
            </a:r>
            <a:r>
              <a:rPr lang="en-US" sz="1000" dirty="0" err="1"/>
              <a:t>ntohs</a:t>
            </a:r>
            <a:r>
              <a:rPr lang="en-US" sz="1000" dirty="0"/>
              <a:t>(</a:t>
            </a:r>
            <a:r>
              <a:rPr lang="en-US" sz="1000" dirty="0" err="1"/>
              <a:t>pt</a:t>
            </a:r>
            <a:r>
              <a:rPr lang="en-US" sz="1000" dirty="0"/>
              <a:t>-&gt;tag);</a:t>
            </a:r>
          </a:p>
          <a:p>
            <a:r>
              <a:rPr lang="en-US" sz="1000" dirty="0"/>
              <a:t>		</a:t>
            </a:r>
            <a:r>
              <a:rPr lang="en-US" sz="1000" dirty="0" err="1"/>
              <a:t>len</a:t>
            </a:r>
            <a:r>
              <a:rPr lang="en-US" sz="1000" dirty="0"/>
              <a:t> = </a:t>
            </a:r>
            <a:r>
              <a:rPr lang="en-US" sz="1000" dirty="0" err="1"/>
              <a:t>ntohs</a:t>
            </a:r>
            <a:r>
              <a:rPr lang="en-US" sz="1000" dirty="0"/>
              <a:t>(</a:t>
            </a:r>
            <a:r>
              <a:rPr lang="en-US" sz="1000" dirty="0" err="1"/>
              <a:t>pt</a:t>
            </a:r>
            <a:r>
              <a:rPr lang="en-US" sz="1000" dirty="0"/>
              <a:t>-&gt;</a:t>
            </a:r>
            <a:r>
              <a:rPr lang="en-US" sz="1000" dirty="0" err="1"/>
              <a:t>len</a:t>
            </a:r>
            <a:r>
              <a:rPr lang="en-US" sz="1000" dirty="0"/>
              <a:t>);</a:t>
            </a:r>
          </a:p>
          <a:p>
            <a:r>
              <a:rPr lang="en-US" sz="1000" dirty="0"/>
              <a:t>...</a:t>
            </a:r>
          </a:p>
          <a:p>
            <a:r>
              <a:rPr lang="en-US" sz="1000" dirty="0"/>
              <a:t>		switch (tag) {</a:t>
            </a:r>
          </a:p>
          <a:p>
            <a:r>
              <a:rPr lang="en-US" sz="1000" dirty="0"/>
              <a:t>...</a:t>
            </a:r>
          </a:p>
          <a:p>
            <a:r>
              <a:rPr lang="en-US" sz="1000" dirty="0"/>
              <a:t>		case PPPOE_TAG_SNAME_ERR:</a:t>
            </a:r>
          </a:p>
          <a:p>
            <a:r>
              <a:rPr lang="en-US" sz="1000" dirty="0"/>
              <a:t>			</a:t>
            </a:r>
            <a:r>
              <a:rPr lang="en-US" sz="1000" dirty="0" err="1"/>
              <a:t>err_msg</a:t>
            </a:r>
            <a:r>
              <a:rPr lang="en-US" sz="1000" dirty="0"/>
              <a:t> = "SERVICE NAME ERROR";</a:t>
            </a:r>
          </a:p>
          <a:p>
            <a:r>
              <a:rPr lang="en-US" sz="1000" dirty="0"/>
              <a:t>			</a:t>
            </a:r>
            <a:r>
              <a:rPr lang="en-US" sz="1000" dirty="0" err="1"/>
              <a:t>errortag</a:t>
            </a:r>
            <a:r>
              <a:rPr lang="en-US" sz="1000" dirty="0"/>
              <a:t> = 1;</a:t>
            </a:r>
          </a:p>
          <a:p>
            <a:r>
              <a:rPr lang="en-US" sz="1000" dirty="0"/>
              <a:t>			break;</a:t>
            </a:r>
          </a:p>
          <a:p>
            <a:r>
              <a:rPr lang="en-US" sz="1000" dirty="0"/>
              <a:t>…</a:t>
            </a:r>
          </a:p>
          <a:p>
            <a:r>
              <a:rPr lang="en-US" sz="1000" dirty="0"/>
              <a:t>		}</a:t>
            </a:r>
          </a:p>
          <a:p>
            <a:r>
              <a:rPr lang="en-US" sz="1000" dirty="0"/>
              <a:t>		if (</a:t>
            </a:r>
            <a:r>
              <a:rPr lang="en-US" sz="1000" dirty="0" err="1"/>
              <a:t>err_msg</a:t>
            </a:r>
            <a:r>
              <a:rPr lang="en-US" sz="1000" dirty="0"/>
              <a:t>) {</a:t>
            </a:r>
          </a:p>
          <a:p>
            <a:r>
              <a:rPr lang="en-US" sz="1000" dirty="0"/>
              <a:t>			log(LOG_INFO, "%s: %s: ", </a:t>
            </a:r>
            <a:r>
              <a:rPr lang="en-US" sz="1000" dirty="0" err="1"/>
              <a:t>devname</a:t>
            </a:r>
            <a:r>
              <a:rPr lang="en-US" sz="1000" dirty="0"/>
              <a:t>, </a:t>
            </a:r>
            <a:r>
              <a:rPr lang="en-US" sz="1000" dirty="0" err="1"/>
              <a:t>err_msg</a:t>
            </a:r>
            <a:r>
              <a:rPr lang="en-US" sz="1000" dirty="0"/>
              <a:t>);</a:t>
            </a:r>
          </a:p>
          <a:p>
            <a:r>
              <a:rPr lang="en-US" sz="1000" dirty="0"/>
              <a:t>			if (</a:t>
            </a:r>
            <a:r>
              <a:rPr lang="en-US" sz="1000" dirty="0" err="1"/>
              <a:t>errortag</a:t>
            </a:r>
            <a:r>
              <a:rPr lang="en-US" sz="1000" dirty="0"/>
              <a:t> &amp;&amp; </a:t>
            </a:r>
            <a:r>
              <a:rPr lang="en-US" sz="1000" dirty="0" err="1"/>
              <a:t>len</a:t>
            </a:r>
            <a:r>
              <a:rPr lang="en-US" sz="1000" dirty="0"/>
              <a:t>) {</a:t>
            </a:r>
          </a:p>
          <a:p>
            <a:r>
              <a:rPr lang="en-US" sz="1000" dirty="0"/>
              <a:t>				n = </a:t>
            </a:r>
            <a:r>
              <a:rPr lang="en-US" sz="1000" dirty="0" err="1"/>
              <a:t>m_pulldown</a:t>
            </a:r>
            <a:r>
              <a:rPr lang="en-US" sz="1000" dirty="0"/>
              <a:t>(</a:t>
            </a:r>
            <a:r>
              <a:rPr lang="en-US" sz="1000" dirty="0">
                <a:solidFill>
                  <a:srgbClr val="FF0000"/>
                </a:solidFill>
              </a:rPr>
              <a:t>m</a:t>
            </a:r>
            <a:r>
              <a:rPr lang="en-US" sz="1000" dirty="0"/>
              <a:t>, off, </a:t>
            </a:r>
            <a:r>
              <a:rPr lang="en-US" sz="1000" dirty="0" err="1"/>
              <a:t>len</a:t>
            </a:r>
            <a:r>
              <a:rPr lang="en-US" sz="1000" dirty="0"/>
              <a:t>,</a:t>
            </a:r>
          </a:p>
          <a:p>
            <a:r>
              <a:rPr lang="en-US" sz="1000" dirty="0"/>
              <a:t>				    &amp;</a:t>
            </a:r>
            <a:r>
              <a:rPr lang="en-US" sz="1000" dirty="0" err="1"/>
              <a:t>noff</a:t>
            </a:r>
            <a:r>
              <a:rPr lang="en-US" sz="1000" dirty="0"/>
              <a:t>); </a:t>
            </a:r>
            <a:r>
              <a:rPr lang="en-US" sz="1000" dirty="0">
                <a:sym typeface="Wingdings" panose="05000000000000000000" pitchFamily="2" charset="2"/>
              </a:rPr>
              <a:t></a:t>
            </a:r>
            <a:r>
              <a:rPr lang="en-US" sz="1000" dirty="0"/>
              <a:t> if </a:t>
            </a:r>
            <a:r>
              <a:rPr lang="en-US" sz="1000" dirty="0" err="1"/>
              <a:t>m_pulldown</a:t>
            </a:r>
            <a:r>
              <a:rPr lang="en-US" sz="1000" dirty="0"/>
              <a:t>() fails, it will </a:t>
            </a:r>
            <a:r>
              <a:rPr lang="en-US" sz="1000" dirty="0" err="1"/>
              <a:t>mfreem</a:t>
            </a:r>
            <a:r>
              <a:rPr lang="en-US" sz="1000" dirty="0"/>
              <a:t>(m)</a:t>
            </a:r>
          </a:p>
          <a:p>
            <a:r>
              <a:rPr lang="en-US" sz="1000" dirty="0"/>
              <a:t>				if (n) {</a:t>
            </a:r>
          </a:p>
          <a:p>
            <a:r>
              <a:rPr lang="en-US" sz="1000" dirty="0"/>
              <a:t>					u_int8_t *et = </a:t>
            </a:r>
            <a:r>
              <a:rPr lang="en-US" sz="1000" dirty="0" err="1"/>
              <a:t>mtod</a:t>
            </a:r>
            <a:r>
              <a:rPr lang="en-US" sz="1000" dirty="0"/>
              <a:t>(n, </a:t>
            </a:r>
            <a:r>
              <a:rPr lang="en-US" sz="1000" dirty="0" err="1"/>
              <a:t>caddr_t</a:t>
            </a:r>
            <a:r>
              <a:rPr lang="en-US" sz="1000" dirty="0"/>
              <a:t>) + </a:t>
            </a:r>
            <a:r>
              <a:rPr lang="en-US" sz="1000" dirty="0" err="1"/>
              <a:t>noff</a:t>
            </a:r>
            <a:r>
              <a:rPr lang="en-US" sz="1000" dirty="0"/>
              <a:t>;</a:t>
            </a:r>
          </a:p>
          <a:p>
            <a:r>
              <a:rPr lang="en-US" sz="1000" dirty="0"/>
              <a:t>					while (</a:t>
            </a:r>
            <a:r>
              <a:rPr lang="en-US" sz="1000" dirty="0" err="1"/>
              <a:t>len</a:t>
            </a:r>
            <a:r>
              <a:rPr lang="en-US" sz="1000" dirty="0"/>
              <a:t>--)</a:t>
            </a:r>
          </a:p>
          <a:p>
            <a:r>
              <a:rPr lang="en-US" sz="1000" dirty="0"/>
              <a:t>						</a:t>
            </a:r>
            <a:r>
              <a:rPr lang="en-US" sz="1000" dirty="0" err="1"/>
              <a:t>addlog</a:t>
            </a:r>
            <a:r>
              <a:rPr lang="en-US" sz="1000" dirty="0"/>
              <a:t>("%c", *et++);</a:t>
            </a:r>
          </a:p>
          <a:p>
            <a:r>
              <a:rPr lang="en-US" sz="1000" dirty="0"/>
              <a:t>				} &lt;-- should have else case that sets m to NULL </a:t>
            </a:r>
          </a:p>
          <a:p>
            <a:r>
              <a:rPr lang="en-US" sz="1000" dirty="0"/>
              <a:t>			}</a:t>
            </a:r>
          </a:p>
          <a:p>
            <a:r>
              <a:rPr lang="en-US" sz="1000" dirty="0"/>
              <a:t>			</a:t>
            </a:r>
            <a:r>
              <a:rPr lang="en-US" sz="1000" dirty="0" err="1"/>
              <a:t>addlog</a:t>
            </a:r>
            <a:r>
              <a:rPr lang="en-US" sz="1000" dirty="0"/>
              <a:t>("\n");</a:t>
            </a:r>
          </a:p>
          <a:p>
            <a:r>
              <a:rPr lang="en-US" sz="1000" dirty="0"/>
              <a:t>			</a:t>
            </a:r>
            <a:r>
              <a:rPr lang="en-US" sz="1000" dirty="0" err="1"/>
              <a:t>goto</a:t>
            </a:r>
            <a:r>
              <a:rPr lang="en-US" sz="1000" dirty="0"/>
              <a:t> done;  </a:t>
            </a:r>
            <a:r>
              <a:rPr lang="en-US" sz="1000" dirty="0">
                <a:sym typeface="Wingdings" panose="05000000000000000000" pitchFamily="2" charset="2"/>
              </a:rPr>
              <a:t></a:t>
            </a:r>
            <a:r>
              <a:rPr lang="en-US" sz="1000" dirty="0"/>
              <a:t> will end up </a:t>
            </a:r>
            <a:r>
              <a:rPr lang="en-US" sz="1000" dirty="0" err="1"/>
              <a:t>mfreem</a:t>
            </a:r>
            <a:r>
              <a:rPr lang="en-US" sz="1000" dirty="0"/>
              <a:t>(m) again </a:t>
            </a:r>
          </a:p>
          <a:p>
            <a:r>
              <a:rPr lang="en-US" sz="1000" dirty="0"/>
              <a:t>		}</a:t>
            </a:r>
          </a:p>
          <a:p>
            <a:r>
              <a:rPr lang="en-US" sz="1000" dirty="0"/>
              <a:t>		off += </a:t>
            </a:r>
            <a:r>
              <a:rPr lang="en-US" sz="1000" dirty="0" err="1"/>
              <a:t>len</a:t>
            </a:r>
            <a:r>
              <a:rPr lang="en-US" sz="1000" dirty="0"/>
              <a:t>;</a:t>
            </a:r>
          </a:p>
          <a:p>
            <a:r>
              <a:rPr lang="en-US" sz="1000" dirty="0"/>
              <a:t>	}</a:t>
            </a:r>
          </a:p>
          <a:p>
            <a:r>
              <a:rPr lang="en-US" sz="1000" dirty="0"/>
              <a:t>...</a:t>
            </a:r>
          </a:p>
          <a:p>
            <a:r>
              <a:rPr lang="en-US" sz="1000" dirty="0"/>
              <a:t>done:</a:t>
            </a:r>
          </a:p>
          <a:p>
            <a:r>
              <a:rPr lang="en-US" sz="1000" dirty="0"/>
              <a:t>	</a:t>
            </a:r>
            <a:r>
              <a:rPr lang="en-US" sz="1000" dirty="0" err="1"/>
              <a:t>m_freem</a:t>
            </a:r>
            <a:r>
              <a:rPr lang="en-US" sz="1000" dirty="0"/>
              <a:t>(</a:t>
            </a:r>
            <a:r>
              <a:rPr lang="en-US" sz="1000" dirty="0">
                <a:solidFill>
                  <a:srgbClr val="FF0000"/>
                </a:solidFill>
              </a:rPr>
              <a:t>m</a:t>
            </a:r>
            <a:r>
              <a:rPr lang="en-US" sz="1000" dirty="0"/>
              <a:t>); </a:t>
            </a:r>
            <a:r>
              <a:rPr lang="en-US" sz="1000" dirty="0">
                <a:sym typeface="Wingdings" panose="05000000000000000000" pitchFamily="2" charset="2"/>
              </a:rPr>
              <a:t></a:t>
            </a:r>
            <a:r>
              <a:rPr lang="en-US" sz="1000" dirty="0"/>
              <a:t> possible double free!</a:t>
            </a:r>
          </a:p>
          <a:p>
            <a:r>
              <a:rPr lang="en-US" sz="1000" dirty="0"/>
              <a:t>}</a:t>
            </a:r>
          </a:p>
        </p:txBody>
      </p:sp>
    </p:spTree>
    <p:extLst>
      <p:ext uri="{BB962C8B-B14F-4D97-AF65-F5344CB8AC3E}">
        <p14:creationId xmlns:p14="http://schemas.microsoft.com/office/powerpoint/2010/main" val="693837047"/>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631825"/>
            <a:ext cx="10515600" cy="1325563"/>
          </a:xfrm>
        </p:spPr>
        <p:txBody>
          <a:bodyPr>
            <a:normAutofit/>
          </a:bodyPr>
          <a:lstStyle/>
          <a:p>
            <a:r>
              <a:rPr lang="en-US" dirty="0"/>
              <a:t>Sample bug</a:t>
            </a:r>
          </a:p>
        </p:txBody>
      </p:sp>
      <p:sp>
        <p:nvSpPr>
          <p:cNvPr id="3" name="Content Placeholder 2"/>
          <p:cNvSpPr>
            <a:spLocks noGrp="1"/>
          </p:cNvSpPr>
          <p:nvPr>
            <p:ph idx="1"/>
          </p:nvPr>
        </p:nvSpPr>
        <p:spPr>
          <a:xfrm>
            <a:off x="838200" y="2057399"/>
            <a:ext cx="10515600" cy="4253089"/>
          </a:xfrm>
        </p:spPr>
        <p:txBody>
          <a:bodyPr>
            <a:normAutofit lnSpcReduction="10000"/>
          </a:bodyPr>
          <a:lstStyle/>
          <a:p>
            <a:r>
              <a:rPr lang="en-US" sz="2400" dirty="0" err="1"/>
              <a:t>pppoe_dispatch_disc_pkt</a:t>
            </a:r>
            <a:r>
              <a:rPr lang="en-US" sz="2400" dirty="0"/>
              <a:t>()</a:t>
            </a:r>
          </a:p>
          <a:p>
            <a:r>
              <a:rPr lang="en-US" sz="2400" dirty="0"/>
              <a:t>Double free when parsing packet </a:t>
            </a:r>
          </a:p>
          <a:p>
            <a:endParaRPr lang="en-US" sz="2400" dirty="0"/>
          </a:p>
          <a:p>
            <a:r>
              <a:rPr lang="en-US" sz="2400" dirty="0"/>
              <a:t>Affects OpenBSD 6.1</a:t>
            </a:r>
          </a:p>
          <a:p>
            <a:pPr lvl="1"/>
            <a:r>
              <a:rPr lang="en-US" dirty="0"/>
              <a:t>Been there since 2004</a:t>
            </a:r>
          </a:p>
          <a:p>
            <a:pPr lvl="1"/>
            <a:r>
              <a:rPr lang="en-US" dirty="0"/>
              <a:t>Fixed in NetBSD a couple of months ago</a:t>
            </a:r>
            <a:br>
              <a:rPr lang="en-US" dirty="0"/>
            </a:br>
            <a:endParaRPr lang="en-US" dirty="0"/>
          </a:p>
          <a:p>
            <a:pPr>
              <a:lnSpc>
                <a:spcPct val="80000"/>
              </a:lnSpc>
            </a:pPr>
            <a:r>
              <a:rPr lang="en-US" sz="2400" dirty="0"/>
              <a:t>Previous assumption is not [entirely] true: bugs in TCP/IP stack do occur with some frequency </a:t>
            </a:r>
          </a:p>
          <a:p>
            <a:pPr lvl="1">
              <a:lnSpc>
                <a:spcPct val="80000"/>
              </a:lnSpc>
            </a:pPr>
            <a:r>
              <a:rPr lang="en-US" dirty="0"/>
              <a:t>newer code  </a:t>
            </a:r>
          </a:p>
          <a:p>
            <a:pPr lvl="1">
              <a:lnSpc>
                <a:spcPct val="80000"/>
              </a:lnSpc>
            </a:pPr>
            <a:r>
              <a:rPr lang="en-US" i="1" u="sng" dirty="0"/>
              <a:t>mbuf handling is complicated and error prone </a:t>
            </a:r>
          </a:p>
          <a:p>
            <a:endParaRPr lang="en-US" dirty="0"/>
          </a:p>
        </p:txBody>
      </p:sp>
    </p:spTree>
    <p:extLst>
      <p:ext uri="{BB962C8B-B14F-4D97-AF65-F5344CB8AC3E}">
        <p14:creationId xmlns:p14="http://schemas.microsoft.com/office/powerpoint/2010/main" val="4019022143"/>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380588" y="965199"/>
            <a:ext cx="6766078" cy="4927601"/>
          </a:xfrm>
        </p:spPr>
        <p:txBody>
          <a:bodyPr vert="horz" lIns="91440" tIns="45720" rIns="91440" bIns="45720" rtlCol="0" anchor="ctr">
            <a:normAutofit/>
          </a:bodyPr>
          <a:lstStyle/>
          <a:p>
            <a:r>
              <a:rPr lang="en-US" sz="5400" kern="1200" dirty="0">
                <a:solidFill>
                  <a:schemeClr val="tx1">
                    <a:lumMod val="85000"/>
                    <a:lumOff val="15000"/>
                  </a:schemeClr>
                </a:solidFill>
                <a:latin typeface="+mj-lt"/>
                <a:ea typeface="+mj-ea"/>
                <a:cs typeface="+mj-cs"/>
              </a:rPr>
              <a:t>Drivers </a:t>
            </a:r>
          </a:p>
        </p:txBody>
      </p:sp>
    </p:spTree>
    <p:extLst>
      <p:ext uri="{BB962C8B-B14F-4D97-AF65-F5344CB8AC3E}">
        <p14:creationId xmlns:p14="http://schemas.microsoft.com/office/powerpoint/2010/main" val="164273504"/>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631825"/>
            <a:ext cx="10515600" cy="1325563"/>
          </a:xfrm>
        </p:spPr>
        <p:txBody>
          <a:bodyPr>
            <a:normAutofit/>
          </a:bodyPr>
          <a:lstStyle/>
          <a:p>
            <a:r>
              <a:rPr lang="en-US" dirty="0"/>
              <a:t>Attack surface entrypoint</a:t>
            </a:r>
          </a:p>
        </p:txBody>
      </p:sp>
      <p:sp>
        <p:nvSpPr>
          <p:cNvPr id="3" name="Content Placeholder 2"/>
          <p:cNvSpPr>
            <a:spLocks noGrp="1"/>
          </p:cNvSpPr>
          <p:nvPr>
            <p:ph idx="1"/>
          </p:nvPr>
        </p:nvSpPr>
        <p:spPr>
          <a:xfrm>
            <a:off x="838200" y="2057400"/>
            <a:ext cx="10515600" cy="3871762"/>
          </a:xfrm>
        </p:spPr>
        <p:txBody>
          <a:bodyPr>
            <a:normAutofit/>
          </a:bodyPr>
          <a:lstStyle/>
          <a:p>
            <a:pPr>
              <a:lnSpc>
                <a:spcPct val="70000"/>
              </a:lnSpc>
            </a:pPr>
            <a:r>
              <a:rPr lang="en-US" sz="2200" dirty="0"/>
              <a:t>Lots and lots of drivers </a:t>
            </a:r>
          </a:p>
          <a:p>
            <a:pPr>
              <a:lnSpc>
                <a:spcPct val="70000"/>
              </a:lnSpc>
            </a:pPr>
            <a:r>
              <a:rPr lang="en-US" sz="2200" dirty="0"/>
              <a:t>For all sorts of things </a:t>
            </a:r>
          </a:p>
          <a:p>
            <a:pPr>
              <a:lnSpc>
                <a:spcPct val="70000"/>
              </a:lnSpc>
            </a:pPr>
            <a:r>
              <a:rPr lang="en-US" sz="2200" dirty="0"/>
              <a:t>UNIX: everything is a file </a:t>
            </a:r>
          </a:p>
          <a:p>
            <a:pPr lvl="1">
              <a:lnSpc>
                <a:spcPct val="70000"/>
              </a:lnSpc>
            </a:pPr>
            <a:r>
              <a:rPr lang="en-US" sz="2200" dirty="0"/>
              <a:t>Most expose entrypoints in /dev </a:t>
            </a:r>
          </a:p>
          <a:p>
            <a:pPr>
              <a:lnSpc>
                <a:spcPct val="70000"/>
              </a:lnSpc>
            </a:pPr>
            <a:r>
              <a:rPr lang="en-US" sz="2200" dirty="0"/>
              <a:t>File operations </a:t>
            </a:r>
          </a:p>
          <a:p>
            <a:pPr lvl="1">
              <a:lnSpc>
                <a:spcPct val="70000"/>
              </a:lnSpc>
            </a:pPr>
            <a:r>
              <a:rPr lang="en-US" sz="2200" dirty="0"/>
              <a:t>Open </a:t>
            </a:r>
          </a:p>
          <a:p>
            <a:pPr lvl="1">
              <a:lnSpc>
                <a:spcPct val="70000"/>
              </a:lnSpc>
            </a:pPr>
            <a:r>
              <a:rPr lang="en-US" sz="2200" dirty="0"/>
              <a:t>Ioctl </a:t>
            </a:r>
          </a:p>
          <a:p>
            <a:pPr lvl="1">
              <a:lnSpc>
                <a:spcPct val="70000"/>
              </a:lnSpc>
            </a:pPr>
            <a:r>
              <a:rPr lang="en-US" sz="2200" dirty="0"/>
              <a:t>Read</a:t>
            </a:r>
          </a:p>
          <a:p>
            <a:pPr lvl="1">
              <a:lnSpc>
                <a:spcPct val="70000"/>
              </a:lnSpc>
            </a:pPr>
            <a:r>
              <a:rPr lang="en-US" sz="2200" dirty="0"/>
              <a:t>Write </a:t>
            </a:r>
          </a:p>
          <a:p>
            <a:pPr lvl="1">
              <a:lnSpc>
                <a:spcPct val="70000"/>
              </a:lnSpc>
            </a:pPr>
            <a:r>
              <a:rPr lang="en-US" sz="2200" dirty="0"/>
              <a:t>Close</a:t>
            </a:r>
          </a:p>
          <a:p>
            <a:pPr lvl="1">
              <a:lnSpc>
                <a:spcPct val="70000"/>
              </a:lnSpc>
            </a:pPr>
            <a:r>
              <a:rPr lang="en-US" sz="2200" dirty="0"/>
              <a:t>…</a:t>
            </a:r>
          </a:p>
          <a:p>
            <a:pPr>
              <a:lnSpc>
                <a:spcPct val="70000"/>
              </a:lnSpc>
            </a:pPr>
            <a:r>
              <a:rPr lang="en-US" sz="2200" dirty="0"/>
              <a:t>Ioctl is where most of the attack surface is! </a:t>
            </a:r>
          </a:p>
        </p:txBody>
      </p:sp>
    </p:spTree>
    <p:extLst>
      <p:ext uri="{BB962C8B-B14F-4D97-AF65-F5344CB8AC3E}">
        <p14:creationId xmlns:p14="http://schemas.microsoft.com/office/powerpoint/2010/main" val="1853164874"/>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9200" y="447051"/>
            <a:ext cx="7811911" cy="6001643"/>
          </a:xfrm>
          <a:prstGeom prst="rect">
            <a:avLst/>
          </a:prstGeom>
          <a:solidFill>
            <a:schemeClr val="bg2"/>
          </a:solidFill>
          <a:ln>
            <a:solidFill>
              <a:schemeClr val="tx1"/>
            </a:solidFill>
          </a:ln>
        </p:spPr>
        <p:txBody>
          <a:bodyPr wrap="square">
            <a:spAutoFit/>
          </a:bodyPr>
          <a:lstStyle/>
          <a:p>
            <a:r>
              <a:rPr lang="en-US" sz="1600" dirty="0"/>
              <a:t>int</a:t>
            </a:r>
          </a:p>
          <a:p>
            <a:r>
              <a:rPr lang="en-US" sz="1600" dirty="0"/>
              <a:t>cryptof_ioctl(struct file *fp, u_long cmd, void *data)</a:t>
            </a:r>
          </a:p>
          <a:p>
            <a:r>
              <a:rPr lang="en-US" sz="1600" dirty="0"/>
              <a:t>{</a:t>
            </a:r>
          </a:p>
          <a:p>
            <a:r>
              <a:rPr lang="en-US" sz="1600" dirty="0"/>
              <a:t>...</a:t>
            </a:r>
          </a:p>
          <a:p>
            <a:r>
              <a:rPr lang="en-US" sz="1600" dirty="0"/>
              <a:t>	switch (cmd) {</a:t>
            </a:r>
          </a:p>
          <a:p>
            <a:r>
              <a:rPr lang="en-US" sz="1600" dirty="0"/>
              <a:t>...</a:t>
            </a:r>
          </a:p>
          <a:p>
            <a:r>
              <a:rPr lang="en-US" sz="1600" dirty="0"/>
              <a:t>		mutex_enter(&amp;crypto_mtx);</a:t>
            </a:r>
          </a:p>
          <a:p>
            <a:r>
              <a:rPr lang="en-US" sz="1600" dirty="0"/>
              <a:t>		fcr-&gt;mtime = fcr-&gt;atime;</a:t>
            </a:r>
          </a:p>
          <a:p>
            <a:r>
              <a:rPr lang="en-US" sz="1600" dirty="0"/>
              <a:t>		mutex_exit(&amp;crypto_mtx);</a:t>
            </a:r>
          </a:p>
          <a:p>
            <a:r>
              <a:rPr lang="en-US" sz="1600" dirty="0"/>
              <a:t>		mkop = (struct crypt_mkop *)data;</a:t>
            </a:r>
          </a:p>
          <a:p>
            <a:r>
              <a:rPr lang="en-US" sz="1600" dirty="0"/>
              <a:t>		knop = kmem_alloc((</a:t>
            </a:r>
            <a:r>
              <a:rPr lang="en-US" sz="1600" dirty="0">
                <a:solidFill>
                  <a:srgbClr val="FF0000"/>
                </a:solidFill>
              </a:rPr>
              <a:t>mkop-</a:t>
            </a:r>
            <a:r>
              <a:rPr lang="en-US" sz="1600" dirty="0"/>
              <a:t>&gt;</a:t>
            </a:r>
            <a:r>
              <a:rPr lang="en-US" sz="1600" dirty="0">
                <a:solidFill>
                  <a:srgbClr val="FF0000"/>
                </a:solidFill>
              </a:rPr>
              <a:t>count</a:t>
            </a:r>
            <a:r>
              <a:rPr lang="en-US" sz="1600" dirty="0"/>
              <a:t> * sizeof(struct crypt_n_kop)), </a:t>
            </a:r>
          </a:p>
          <a:p>
            <a:r>
              <a:rPr lang="en-US" sz="1600" dirty="0"/>
              <a:t>		    KM_SLEEP);</a:t>
            </a:r>
          </a:p>
          <a:p>
            <a:r>
              <a:rPr lang="en-US" sz="1600" dirty="0"/>
              <a:t>		error = copyin(mkop-&gt;reqs, knop,</a:t>
            </a:r>
          </a:p>
          <a:p>
            <a:r>
              <a:rPr lang="en-US" sz="1600" dirty="0"/>
              <a:t>		    (mkop-&gt;count * sizeof(struct crypt_n_kop)));</a:t>
            </a:r>
          </a:p>
          <a:p>
            <a:r>
              <a:rPr lang="en-US" sz="1600" dirty="0"/>
              <a:t>		if (!error) {</a:t>
            </a:r>
          </a:p>
          <a:p>
            <a:r>
              <a:rPr lang="en-US" sz="1600" dirty="0"/>
              <a:t>			error = cryptodev_mkey(fcr, knop, mkop-&gt;count); </a:t>
            </a:r>
          </a:p>
          <a:p>
            <a:r>
              <a:rPr lang="en-US" sz="1600" dirty="0"/>
              <a:t>			if (!error)</a:t>
            </a:r>
          </a:p>
          <a:p>
            <a:r>
              <a:rPr lang="en-US" sz="1600" dirty="0"/>
              <a:t>				error = copyout(knop, mkop-&gt;reqs,</a:t>
            </a:r>
          </a:p>
          <a:p>
            <a:r>
              <a:rPr lang="en-US" sz="1600" dirty="0"/>
              <a:t>				    (mkop-&gt;count * sizeof(struct crypt_n_kop)));</a:t>
            </a:r>
          </a:p>
          <a:p>
            <a:r>
              <a:rPr lang="en-US" sz="1600" dirty="0"/>
              <a:t>		}</a:t>
            </a:r>
          </a:p>
          <a:p>
            <a:r>
              <a:rPr lang="en-US" sz="1600" dirty="0"/>
              <a:t>		kmem_free(knop, (mkop-&gt;count * sizeof(struct crypt_n_kop)));</a:t>
            </a:r>
          </a:p>
          <a:p>
            <a:r>
              <a:rPr lang="en-US" sz="1600" dirty="0"/>
              <a:t>		break;</a:t>
            </a:r>
          </a:p>
          <a:p>
            <a:r>
              <a:rPr lang="en-US" sz="1600" dirty="0"/>
              <a:t>...</a:t>
            </a:r>
          </a:p>
          <a:p>
            <a:r>
              <a:rPr lang="en-US" sz="1600" dirty="0"/>
              <a:t>}</a:t>
            </a:r>
          </a:p>
        </p:txBody>
      </p:sp>
      <p:sp>
        <p:nvSpPr>
          <p:cNvPr id="5" name="Rectangle 4"/>
          <p:cNvSpPr/>
          <p:nvPr/>
        </p:nvSpPr>
        <p:spPr>
          <a:xfrm>
            <a:off x="8901547" y="3351336"/>
            <a:ext cx="1842654" cy="369332"/>
          </a:xfrm>
          <a:prstGeom prst="rect">
            <a:avLst/>
          </a:prstGeom>
          <a:solidFill>
            <a:schemeClr val="bg2"/>
          </a:solidFill>
          <a:ln>
            <a:solidFill>
              <a:schemeClr val="tx1"/>
            </a:solidFill>
          </a:ln>
        </p:spPr>
        <p:txBody>
          <a:bodyPr wrap="square">
            <a:spAutoFit/>
          </a:bodyPr>
          <a:lstStyle/>
          <a:p>
            <a:r>
              <a:rPr lang="en-US" dirty="0"/>
              <a:t>Integer overflow</a:t>
            </a:r>
          </a:p>
        </p:txBody>
      </p:sp>
      <p:sp>
        <p:nvSpPr>
          <p:cNvPr id="6" name="Arrow: Right 5"/>
          <p:cNvSpPr/>
          <p:nvPr/>
        </p:nvSpPr>
        <p:spPr>
          <a:xfrm rot="11160629">
            <a:off x="5882061" y="3221699"/>
            <a:ext cx="2909880" cy="332509"/>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9705236" y="4087428"/>
            <a:ext cx="2077930" cy="646331"/>
          </a:xfrm>
          <a:prstGeom prst="rect">
            <a:avLst/>
          </a:prstGeom>
          <a:solidFill>
            <a:schemeClr val="bg2"/>
          </a:solidFill>
          <a:ln>
            <a:solidFill>
              <a:schemeClr val="tx1"/>
            </a:solidFill>
          </a:ln>
        </p:spPr>
        <p:txBody>
          <a:bodyPr wrap="square">
            <a:spAutoFit/>
          </a:bodyPr>
          <a:lstStyle/>
          <a:p>
            <a:r>
              <a:rPr lang="en-US" dirty="0"/>
              <a:t>Memory corruption due to int overflow</a:t>
            </a:r>
          </a:p>
        </p:txBody>
      </p:sp>
      <p:sp>
        <p:nvSpPr>
          <p:cNvPr id="8" name="Arrow: Right 7"/>
          <p:cNvSpPr/>
          <p:nvPr/>
        </p:nvSpPr>
        <p:spPr>
          <a:xfrm rot="10800000">
            <a:off x="8229602" y="4124251"/>
            <a:ext cx="1343890" cy="332509"/>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9557783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631825"/>
            <a:ext cx="10515600" cy="1325563"/>
          </a:xfrm>
        </p:spPr>
        <p:txBody>
          <a:bodyPr>
            <a:normAutofit/>
          </a:bodyPr>
          <a:lstStyle/>
          <a:p>
            <a:r>
              <a:rPr lang="en-US" dirty="0"/>
              <a:t>Sample bug</a:t>
            </a:r>
          </a:p>
        </p:txBody>
      </p:sp>
      <p:sp>
        <p:nvSpPr>
          <p:cNvPr id="3" name="Content Placeholder 2"/>
          <p:cNvSpPr>
            <a:spLocks noGrp="1"/>
          </p:cNvSpPr>
          <p:nvPr>
            <p:ph idx="1"/>
          </p:nvPr>
        </p:nvSpPr>
        <p:spPr>
          <a:xfrm>
            <a:off x="838200" y="2057400"/>
            <a:ext cx="10515600" cy="3871762"/>
          </a:xfrm>
        </p:spPr>
        <p:txBody>
          <a:bodyPr>
            <a:normAutofit/>
          </a:bodyPr>
          <a:lstStyle/>
          <a:p>
            <a:r>
              <a:rPr lang="en-US" sz="2400" dirty="0"/>
              <a:t>Crypto device CIOCNFKEYM ioctl </a:t>
            </a:r>
          </a:p>
          <a:p>
            <a:r>
              <a:rPr lang="en-US" sz="2400" dirty="0"/>
              <a:t>NetBSD 7.1 </a:t>
            </a:r>
          </a:p>
          <a:p>
            <a:pPr lvl="1"/>
            <a:r>
              <a:rPr lang="en-US" sz="2000" dirty="0"/>
              <a:t>Been there since NetBSD 4.0.1? </a:t>
            </a:r>
            <a:r>
              <a:rPr lang="en-US" i="1" dirty="0"/>
              <a:t>Thu Apr 10 22:48:42 2008 </a:t>
            </a:r>
            <a:endParaRPr lang="en-US" sz="2000" dirty="0"/>
          </a:p>
          <a:p>
            <a:r>
              <a:rPr lang="en-US" sz="2400" dirty="0"/>
              <a:t>Classic integer overflow </a:t>
            </a:r>
            <a:r>
              <a:rPr lang="en-US" sz="2400" dirty="0">
                <a:sym typeface="Wingdings" panose="05000000000000000000" pitchFamily="2" charset="2"/>
              </a:rPr>
              <a:t> memory corruption </a:t>
            </a:r>
          </a:p>
          <a:p>
            <a:endParaRPr lang="en-US" sz="2400" dirty="0"/>
          </a:p>
        </p:txBody>
      </p:sp>
      <p:pic>
        <p:nvPicPr>
          <p:cNvPr id="4" name="Picture 3"/>
          <p:cNvPicPr>
            <a:picLocks noChangeAspect="1"/>
          </p:cNvPicPr>
          <p:nvPr/>
        </p:nvPicPr>
        <p:blipFill>
          <a:blip r:embed="rId2"/>
          <a:stretch>
            <a:fillRect/>
          </a:stretch>
        </p:blipFill>
        <p:spPr>
          <a:xfrm>
            <a:off x="6188364" y="3732860"/>
            <a:ext cx="5423754" cy="2989826"/>
          </a:xfrm>
          <a:prstGeom prst="rect">
            <a:avLst/>
          </a:prstGeom>
        </p:spPr>
      </p:pic>
    </p:spTree>
    <p:extLst>
      <p:ext uri="{BB962C8B-B14F-4D97-AF65-F5344CB8AC3E}">
        <p14:creationId xmlns:p14="http://schemas.microsoft.com/office/powerpoint/2010/main" val="116578154"/>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9333" y="128266"/>
            <a:ext cx="9956800" cy="4247317"/>
          </a:xfrm>
          <a:prstGeom prst="rect">
            <a:avLst/>
          </a:prstGeom>
          <a:solidFill>
            <a:schemeClr val="bg2"/>
          </a:solidFill>
          <a:ln>
            <a:solidFill>
              <a:schemeClr val="tx1"/>
            </a:solidFill>
          </a:ln>
        </p:spPr>
        <p:txBody>
          <a:bodyPr wrap="square">
            <a:spAutoFit/>
          </a:bodyPr>
          <a:lstStyle/>
          <a:p>
            <a:r>
              <a:rPr lang="en-US" dirty="0"/>
              <a:t>static int</a:t>
            </a:r>
          </a:p>
          <a:p>
            <a:r>
              <a:rPr lang="en-US" dirty="0"/>
              <a:t>ksyms_open(struct cdev *dev, int flags, int fmt __unused, struct thread *td)</a:t>
            </a:r>
          </a:p>
          <a:p>
            <a:r>
              <a:rPr lang="en-US" dirty="0"/>
              <a:t>{</a:t>
            </a:r>
          </a:p>
          <a:p>
            <a:r>
              <a:rPr lang="en-US" dirty="0"/>
              <a:t>...</a:t>
            </a:r>
          </a:p>
          <a:p>
            <a:r>
              <a:rPr lang="en-US" dirty="0"/>
              <a:t>	struct ksyms_softc *sc;	</a:t>
            </a:r>
          </a:p>
          <a:p>
            <a:r>
              <a:rPr lang="en-US" dirty="0"/>
              <a:t>...</a:t>
            </a:r>
          </a:p>
          <a:p>
            <a:r>
              <a:rPr lang="en-US" dirty="0"/>
              <a:t>	sc = (struct ksyms_softc *) malloc(sizeof (*sc), M_KSYMS, </a:t>
            </a:r>
          </a:p>
          <a:p>
            <a:r>
              <a:rPr lang="en-US" dirty="0"/>
              <a:t>	    M_NOWAIT|M_ZERO);</a:t>
            </a:r>
          </a:p>
          <a:p>
            <a:r>
              <a:rPr lang="en-US" dirty="0"/>
              <a:t>...</a:t>
            </a:r>
          </a:p>
          <a:p>
            <a:r>
              <a:rPr lang="en-US" dirty="0"/>
              <a:t>	sc-&gt;sc_proc = td-&gt;td_proc;</a:t>
            </a:r>
          </a:p>
          <a:p>
            <a:r>
              <a:rPr lang="en-US" dirty="0"/>
              <a:t>	sc-&gt;</a:t>
            </a:r>
            <a:r>
              <a:rPr lang="en-US" dirty="0">
                <a:solidFill>
                  <a:srgbClr val="FF0000"/>
                </a:solidFill>
              </a:rPr>
              <a:t>sc_pmap </a:t>
            </a:r>
            <a:r>
              <a:rPr lang="en-US" dirty="0"/>
              <a:t>= &amp;td-&gt;td_proc-&gt;p_vmspace-&gt;vm_pmap; </a:t>
            </a:r>
            <a:r>
              <a:rPr lang="en-US" dirty="0">
                <a:sym typeface="Wingdings" panose="05000000000000000000" pitchFamily="2" charset="2"/>
              </a:rPr>
              <a:t></a:t>
            </a:r>
            <a:r>
              <a:rPr lang="en-US" dirty="0"/>
              <a:t> will be used in d_mmap callback. </a:t>
            </a:r>
          </a:p>
          <a:p>
            <a:r>
              <a:rPr lang="en-US" dirty="0"/>
              <a:t>...</a:t>
            </a:r>
          </a:p>
          <a:p>
            <a:r>
              <a:rPr lang="en-US" dirty="0"/>
              <a:t>	error = devfs_set_cdevpriv(sc, ksyms_cdevpriv_dtr);</a:t>
            </a:r>
          </a:p>
          <a:p>
            <a:r>
              <a:rPr lang="en-US" dirty="0"/>
              <a:t>…</a:t>
            </a:r>
          </a:p>
          <a:p>
            <a:r>
              <a:rPr lang="en-US" dirty="0"/>
              <a:t>}</a:t>
            </a:r>
          </a:p>
        </p:txBody>
      </p:sp>
      <p:sp>
        <p:nvSpPr>
          <p:cNvPr id="5" name="Rectangle 4"/>
          <p:cNvSpPr/>
          <p:nvPr/>
        </p:nvSpPr>
        <p:spPr>
          <a:xfrm>
            <a:off x="1641763" y="567782"/>
            <a:ext cx="8052955" cy="6186309"/>
          </a:xfrm>
          <a:prstGeom prst="rect">
            <a:avLst/>
          </a:prstGeom>
          <a:solidFill>
            <a:schemeClr val="bg2"/>
          </a:solidFill>
          <a:ln>
            <a:solidFill>
              <a:schemeClr val="tx1"/>
            </a:solidFill>
          </a:ln>
        </p:spPr>
        <p:txBody>
          <a:bodyPr wrap="square">
            <a:spAutoFit/>
          </a:bodyPr>
          <a:lstStyle/>
          <a:p>
            <a:r>
              <a:rPr lang="en-US" dirty="0"/>
              <a:t>static int</a:t>
            </a:r>
          </a:p>
          <a:p>
            <a:r>
              <a:rPr lang="en-US" dirty="0"/>
              <a:t>ksyms_mmap(struct cdev *dev, vm_ooffset_t offset, vm_paddr_t *paddr,</a:t>
            </a:r>
          </a:p>
          <a:p>
            <a:r>
              <a:rPr lang="en-US" dirty="0"/>
              <a:t>		int prot __unused, vm_memattr_t *memattr __unused)</a:t>
            </a:r>
          </a:p>
          <a:p>
            <a:r>
              <a:rPr lang="en-US" dirty="0"/>
              <a:t>{</a:t>
            </a:r>
          </a:p>
          <a:p>
            <a:r>
              <a:rPr lang="en-US" dirty="0"/>
              <a:t>    	struct ksyms_softc *sc;</a:t>
            </a:r>
          </a:p>
          <a:p>
            <a:r>
              <a:rPr lang="en-US" dirty="0"/>
              <a:t>	int error;</a:t>
            </a:r>
          </a:p>
          <a:p>
            <a:endParaRPr lang="en-US" dirty="0"/>
          </a:p>
          <a:p>
            <a:r>
              <a:rPr lang="en-US" dirty="0"/>
              <a:t>	error = devfs_get_cdevpriv((void **)&amp;sc);</a:t>
            </a:r>
          </a:p>
          <a:p>
            <a:r>
              <a:rPr lang="en-US" dirty="0"/>
              <a:t>	if (error)</a:t>
            </a:r>
          </a:p>
          <a:p>
            <a:r>
              <a:rPr lang="en-US" dirty="0"/>
              <a:t>		return (error);</a:t>
            </a:r>
          </a:p>
          <a:p>
            <a:endParaRPr lang="en-US" dirty="0"/>
          </a:p>
          <a:p>
            <a:r>
              <a:rPr lang="en-US" dirty="0"/>
              <a:t>	/*</a:t>
            </a:r>
          </a:p>
          <a:p>
            <a:r>
              <a:rPr lang="en-US" dirty="0"/>
              <a:t>	 * XXX mmap() will actually map the symbol table into the process</a:t>
            </a:r>
          </a:p>
          <a:p>
            <a:r>
              <a:rPr lang="en-US" dirty="0"/>
              <a:t>	 * address space again.</a:t>
            </a:r>
          </a:p>
          <a:p>
            <a:r>
              <a:rPr lang="en-US" dirty="0"/>
              <a:t>	 */</a:t>
            </a:r>
          </a:p>
          <a:p>
            <a:r>
              <a:rPr lang="en-US" dirty="0"/>
              <a:t>	if (offset &gt; round_page(sc-&gt;sc_usize) || </a:t>
            </a:r>
          </a:p>
          <a:p>
            <a:r>
              <a:rPr lang="en-US" dirty="0"/>
              <a:t>	    (*paddr = pmap_extract(sc-&gt;</a:t>
            </a:r>
            <a:r>
              <a:rPr lang="en-US" dirty="0">
                <a:solidFill>
                  <a:srgbClr val="FF0000"/>
                </a:solidFill>
              </a:rPr>
              <a:t>sc_pmap</a:t>
            </a:r>
            <a:r>
              <a:rPr lang="en-US" dirty="0"/>
              <a:t>,   </a:t>
            </a:r>
            <a:r>
              <a:rPr lang="en-US" dirty="0">
                <a:sym typeface="Wingdings" panose="05000000000000000000" pitchFamily="2" charset="2"/>
              </a:rPr>
              <a:t> can be expired pointer!</a:t>
            </a:r>
            <a:endParaRPr lang="en-US" dirty="0"/>
          </a:p>
          <a:p>
            <a:r>
              <a:rPr lang="en-US" dirty="0"/>
              <a:t>	    (vm_offset_t)sc-&gt;sc_uaddr + offset)) == 0) </a:t>
            </a:r>
          </a:p>
          <a:p>
            <a:r>
              <a:rPr lang="en-US" dirty="0"/>
              <a:t>		return (-1);</a:t>
            </a:r>
          </a:p>
          <a:p>
            <a:endParaRPr lang="en-US" dirty="0"/>
          </a:p>
          <a:p>
            <a:r>
              <a:rPr lang="en-US" dirty="0"/>
              <a:t>	return (0);</a:t>
            </a:r>
          </a:p>
          <a:p>
            <a:r>
              <a:rPr lang="en-US" dirty="0"/>
              <a:t>}</a:t>
            </a:r>
          </a:p>
        </p:txBody>
      </p:sp>
    </p:spTree>
    <p:extLst>
      <p:ext uri="{BB962C8B-B14F-4D97-AF65-F5344CB8AC3E}">
        <p14:creationId xmlns:p14="http://schemas.microsoft.com/office/powerpoint/2010/main" val="51892452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631825"/>
            <a:ext cx="10515600" cy="1325563"/>
          </a:xfrm>
        </p:spPr>
        <p:txBody>
          <a:bodyPr>
            <a:normAutofit/>
          </a:bodyPr>
          <a:lstStyle/>
          <a:p>
            <a:r>
              <a:rPr lang="en-US" dirty="0"/>
              <a:t>Sample bug 2</a:t>
            </a:r>
          </a:p>
        </p:txBody>
      </p:sp>
      <p:sp>
        <p:nvSpPr>
          <p:cNvPr id="3" name="Content Placeholder 2"/>
          <p:cNvSpPr>
            <a:spLocks noGrp="1"/>
          </p:cNvSpPr>
          <p:nvPr>
            <p:ph idx="1"/>
          </p:nvPr>
        </p:nvSpPr>
        <p:spPr>
          <a:xfrm>
            <a:off x="838199" y="2057399"/>
            <a:ext cx="11266283" cy="4792345"/>
          </a:xfrm>
        </p:spPr>
        <p:txBody>
          <a:bodyPr>
            <a:normAutofit/>
          </a:bodyPr>
          <a:lstStyle/>
          <a:p>
            <a:pPr>
              <a:lnSpc>
                <a:spcPct val="80000"/>
              </a:lnSpc>
            </a:pPr>
            <a:r>
              <a:rPr lang="en-US" sz="2400" dirty="0"/>
              <a:t>Ksyms device </a:t>
            </a:r>
          </a:p>
          <a:p>
            <a:pPr>
              <a:lnSpc>
                <a:spcPct val="80000"/>
              </a:lnSpc>
            </a:pPr>
            <a:r>
              <a:rPr lang="en-US" sz="2400" dirty="0"/>
              <a:t>FreeBSD 11</a:t>
            </a:r>
          </a:p>
          <a:p>
            <a:pPr lvl="1">
              <a:lnSpc>
                <a:spcPct val="80000"/>
              </a:lnSpc>
            </a:pPr>
            <a:r>
              <a:rPr lang="en-US" sz="2000" dirty="0"/>
              <a:t>Been there since FreeBSD 8.0 </a:t>
            </a:r>
            <a:r>
              <a:rPr lang="en-US" i="1" dirty="0"/>
              <a:t>Tue May 26 21:39:09 2009</a:t>
            </a:r>
            <a:endParaRPr lang="en-US" sz="2000" dirty="0"/>
          </a:p>
          <a:p>
            <a:pPr>
              <a:lnSpc>
                <a:spcPct val="80000"/>
              </a:lnSpc>
            </a:pPr>
            <a:r>
              <a:rPr lang="en-US" sz="2400" dirty="0"/>
              <a:t>Expired pointer </a:t>
            </a:r>
          </a:p>
          <a:p>
            <a:pPr lvl="1">
              <a:lnSpc>
                <a:spcPct val="80000"/>
              </a:lnSpc>
            </a:pPr>
            <a:r>
              <a:rPr lang="en-US" dirty="0"/>
              <a:t>open() callback saves pointer to pmap to private fd/device storage </a:t>
            </a:r>
          </a:p>
          <a:p>
            <a:pPr lvl="1">
              <a:lnSpc>
                <a:spcPct val="80000"/>
              </a:lnSpc>
            </a:pPr>
            <a:r>
              <a:rPr lang="en-US" dirty="0"/>
              <a:t>mmap() callback uses saved pointer in private fd/device storage </a:t>
            </a:r>
          </a:p>
          <a:p>
            <a:pPr lvl="1">
              <a:lnSpc>
                <a:spcPct val="80000"/>
              </a:lnSpc>
            </a:pPr>
            <a:r>
              <a:rPr lang="en-US" dirty="0"/>
              <a:t>So how is this a problem ? </a:t>
            </a:r>
          </a:p>
          <a:p>
            <a:pPr lvl="2">
              <a:lnSpc>
                <a:spcPct val="80000"/>
              </a:lnSpc>
            </a:pPr>
            <a:r>
              <a:rPr lang="en-US" sz="2400" dirty="0"/>
              <a:t>What if we hand fd off to another process (e.g. send over socket or fork/execve)</a:t>
            </a:r>
          </a:p>
          <a:p>
            <a:pPr lvl="2">
              <a:lnSpc>
                <a:spcPct val="80000"/>
              </a:lnSpc>
            </a:pPr>
            <a:r>
              <a:rPr lang="en-US" sz="2400" dirty="0"/>
              <a:t>And then we exit</a:t>
            </a:r>
          </a:p>
          <a:p>
            <a:pPr lvl="2">
              <a:lnSpc>
                <a:spcPct val="80000"/>
              </a:lnSpc>
            </a:pPr>
            <a:r>
              <a:rPr lang="en-US" sz="2400" dirty="0"/>
              <a:t>If other process now does mmap, it will be using an expired pmap!  </a:t>
            </a:r>
          </a:p>
        </p:txBody>
      </p:sp>
      <p:pic>
        <p:nvPicPr>
          <p:cNvPr id="4" name="Picture 3"/>
          <p:cNvPicPr>
            <a:picLocks noChangeAspect="1"/>
          </p:cNvPicPr>
          <p:nvPr/>
        </p:nvPicPr>
        <p:blipFill>
          <a:blip r:embed="rId2"/>
          <a:stretch>
            <a:fillRect/>
          </a:stretch>
        </p:blipFill>
        <p:spPr>
          <a:xfrm>
            <a:off x="6459093" y="461010"/>
            <a:ext cx="5153025" cy="6076950"/>
          </a:xfrm>
          <a:prstGeom prst="rect">
            <a:avLst/>
          </a:prstGeom>
        </p:spPr>
      </p:pic>
    </p:spTree>
    <p:extLst>
      <p:ext uri="{BB962C8B-B14F-4D97-AF65-F5344CB8AC3E}">
        <p14:creationId xmlns:p14="http://schemas.microsoft.com/office/powerpoint/2010/main" val="428506627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380588" y="965199"/>
            <a:ext cx="6766078" cy="4927601"/>
          </a:xfrm>
        </p:spPr>
        <p:txBody>
          <a:bodyPr vert="horz" lIns="91440" tIns="45720" rIns="91440" bIns="45720" rtlCol="0" anchor="ctr">
            <a:normAutofit/>
          </a:bodyPr>
          <a:lstStyle/>
          <a:p>
            <a:r>
              <a:rPr lang="en-US" sz="5400" kern="1200" dirty="0">
                <a:solidFill>
                  <a:schemeClr val="tx1">
                    <a:lumMod val="85000"/>
                    <a:lumOff val="15000"/>
                  </a:schemeClr>
                </a:solidFill>
                <a:latin typeface="+mj-lt"/>
                <a:ea typeface="+mj-ea"/>
                <a:cs typeface="+mj-cs"/>
              </a:rPr>
              <a:t>Compat code </a:t>
            </a:r>
          </a:p>
        </p:txBody>
      </p:sp>
    </p:spTree>
    <p:extLst>
      <p:ext uri="{BB962C8B-B14F-4D97-AF65-F5344CB8AC3E}">
        <p14:creationId xmlns:p14="http://schemas.microsoft.com/office/powerpoint/2010/main" val="1214154096"/>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631825"/>
            <a:ext cx="10515600" cy="1325563"/>
          </a:xfrm>
        </p:spPr>
        <p:txBody>
          <a:bodyPr>
            <a:normAutofit/>
          </a:bodyPr>
          <a:lstStyle/>
          <a:p>
            <a:r>
              <a:rPr lang="en-US" altLang="en-US" dirty="0"/>
              <a:t>Outline/Agenda </a:t>
            </a:r>
            <a:endParaRPr lang="en-US" dirty="0"/>
          </a:p>
        </p:txBody>
      </p:sp>
      <p:sp>
        <p:nvSpPr>
          <p:cNvPr id="3" name="Content Placeholder 2"/>
          <p:cNvSpPr>
            <a:spLocks noGrp="1"/>
          </p:cNvSpPr>
          <p:nvPr>
            <p:ph idx="1"/>
          </p:nvPr>
        </p:nvSpPr>
        <p:spPr>
          <a:xfrm>
            <a:off x="838200" y="2057400"/>
            <a:ext cx="10515600" cy="3871762"/>
          </a:xfrm>
        </p:spPr>
        <p:txBody>
          <a:bodyPr>
            <a:normAutofit/>
          </a:bodyPr>
          <a:lstStyle/>
          <a:p>
            <a:r>
              <a:rPr lang="en-US" sz="2400" dirty="0"/>
              <a:t>Intro</a:t>
            </a:r>
          </a:p>
          <a:p>
            <a:r>
              <a:rPr lang="en-US" sz="2400" dirty="0"/>
              <a:t>Data!</a:t>
            </a:r>
          </a:p>
          <a:p>
            <a:pPr lvl="1"/>
            <a:r>
              <a:rPr lang="en-US" sz="2000" dirty="0"/>
              <a:t>vulnerabilities over the years</a:t>
            </a:r>
          </a:p>
          <a:p>
            <a:r>
              <a:rPr lang="en-US" sz="2400" dirty="0"/>
              <a:t>Test by audit</a:t>
            </a:r>
          </a:p>
          <a:p>
            <a:pPr lvl="1"/>
            <a:r>
              <a:rPr lang="en-US" sz="2000" dirty="0"/>
              <a:t>Common attack surface </a:t>
            </a:r>
          </a:p>
          <a:p>
            <a:pPr lvl="1"/>
            <a:r>
              <a:rPr lang="en-US" sz="2000" dirty="0"/>
              <a:t>Somewhat less common attack surface </a:t>
            </a:r>
          </a:p>
          <a:p>
            <a:r>
              <a:rPr lang="en-US" sz="2400" dirty="0"/>
              <a:t>Some results / conclusions </a:t>
            </a:r>
          </a:p>
        </p:txBody>
      </p:sp>
    </p:spTree>
    <p:extLst>
      <p:ext uri="{BB962C8B-B14F-4D97-AF65-F5344CB8AC3E}">
        <p14:creationId xmlns:p14="http://schemas.microsoft.com/office/powerpoint/2010/main" val="2504429260"/>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631825"/>
            <a:ext cx="10515600" cy="1325563"/>
          </a:xfrm>
        </p:spPr>
        <p:txBody>
          <a:bodyPr>
            <a:normAutofit/>
          </a:bodyPr>
          <a:lstStyle/>
          <a:p>
            <a:r>
              <a:rPr lang="en-US" dirty="0"/>
              <a:t>Attack surface entrypoint</a:t>
            </a:r>
          </a:p>
        </p:txBody>
      </p:sp>
      <p:sp>
        <p:nvSpPr>
          <p:cNvPr id="3" name="Content Placeholder 2"/>
          <p:cNvSpPr>
            <a:spLocks noGrp="1"/>
          </p:cNvSpPr>
          <p:nvPr>
            <p:ph idx="1"/>
          </p:nvPr>
        </p:nvSpPr>
        <p:spPr>
          <a:xfrm>
            <a:off x="838200" y="2057400"/>
            <a:ext cx="10515600" cy="3871762"/>
          </a:xfrm>
        </p:spPr>
        <p:txBody>
          <a:bodyPr>
            <a:normAutofit/>
          </a:bodyPr>
          <a:lstStyle/>
          <a:p>
            <a:r>
              <a:rPr lang="en-US" sz="2400" dirty="0"/>
              <a:t>The BSDs have binary compatibility [compat] support for some binaries: </a:t>
            </a:r>
          </a:p>
          <a:p>
            <a:pPr lvl="1"/>
            <a:r>
              <a:rPr lang="en-US" dirty="0"/>
              <a:t>Older versions of the OS </a:t>
            </a:r>
          </a:p>
          <a:p>
            <a:pPr lvl="1"/>
            <a:r>
              <a:rPr lang="en-US" dirty="0"/>
              <a:t>32bit versions of a program (on a 64bit version of the OS) </a:t>
            </a:r>
          </a:p>
          <a:p>
            <a:pPr lvl="1"/>
            <a:r>
              <a:rPr lang="en-US" dirty="0"/>
              <a:t>Other operating system (e.g. Linux) </a:t>
            </a:r>
          </a:p>
          <a:p>
            <a:r>
              <a:rPr lang="en-US" sz="2400" dirty="0"/>
              <a:t>Has to emulate a bunch of stuff (e.g. syscalls) </a:t>
            </a:r>
          </a:p>
        </p:txBody>
      </p:sp>
      <p:sp>
        <p:nvSpPr>
          <p:cNvPr id="6" name="Rectangle 1"/>
          <p:cNvSpPr>
            <a:spLocks noChangeArrowheads="1"/>
          </p:cNvSpPr>
          <p:nvPr/>
        </p:nvSpPr>
        <p:spPr bwMode="auto">
          <a:xfrm>
            <a:off x="6096000" y="4386902"/>
            <a:ext cx="5217459" cy="1846659"/>
          </a:xfrm>
          <a:prstGeom prst="rect">
            <a:avLst/>
          </a:prstGeom>
          <a:solidFill>
            <a:schemeClr val="bg2"/>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people who rely on the compat layers don't care enough to maintain it. The people who work on the mainline system don't care about the compat layers because they don't use them. The cultures aren't aligned in the same direction. </a:t>
            </a:r>
            <a:r>
              <a:rPr kumimoji="0" lang="en-US" altLang="en-US" sz="20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Compat layers rot very quickly</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lang="en-US" altLang="en-US" sz="2000" dirty="0">
                <a:latin typeface="Times New Roman" panose="02020603050405020304" pitchFamily="18" charset="0"/>
                <a:cs typeface="Times New Roman" panose="02020603050405020304" pitchFamily="18" charset="0"/>
              </a:rPr>
              <a:t>” – Theo De Raadt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2527814"/>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0163" y="224963"/>
            <a:ext cx="7273637" cy="5632311"/>
          </a:xfrm>
          <a:prstGeom prst="rect">
            <a:avLst/>
          </a:prstGeom>
          <a:solidFill>
            <a:schemeClr val="bg2"/>
          </a:solidFill>
          <a:ln>
            <a:solidFill>
              <a:schemeClr val="tx1"/>
            </a:solidFill>
          </a:ln>
        </p:spPr>
        <p:txBody>
          <a:bodyPr wrap="square">
            <a:spAutoFit/>
          </a:bodyPr>
          <a:lstStyle/>
          <a:p>
            <a:r>
              <a:rPr lang="en-US" dirty="0"/>
              <a:t>static int</a:t>
            </a:r>
          </a:p>
          <a:p>
            <a:r>
              <a:rPr lang="en-US" dirty="0"/>
              <a:t>ti_bind(file_t *fp, int fd, struct svr4_strioctl *ioc, struct lwp *l)</a:t>
            </a:r>
          </a:p>
          <a:p>
            <a:r>
              <a:rPr lang="en-US" dirty="0"/>
              <a:t>{</a:t>
            </a:r>
          </a:p>
          <a:p>
            <a:r>
              <a:rPr lang="en-US" dirty="0"/>
              <a:t>...</a:t>
            </a:r>
          </a:p>
          <a:p>
            <a:r>
              <a:rPr lang="en-US" dirty="0"/>
              <a:t>	struct svr4_strmcmd bnd;</a:t>
            </a:r>
          </a:p>
          <a:p>
            <a:r>
              <a:rPr lang="en-US" dirty="0"/>
              <a:t>...</a:t>
            </a:r>
          </a:p>
          <a:p>
            <a:r>
              <a:rPr lang="en-US" dirty="0"/>
              <a:t>	if (ioc-&gt;len &gt; sizeof(bnd))</a:t>
            </a:r>
          </a:p>
          <a:p>
            <a:r>
              <a:rPr lang="en-US" dirty="0"/>
              <a:t>		return EINVAL;</a:t>
            </a:r>
          </a:p>
          <a:p>
            <a:endParaRPr lang="en-US" dirty="0"/>
          </a:p>
          <a:p>
            <a:r>
              <a:rPr lang="en-US" dirty="0"/>
              <a:t>	if ((error = copyin(NETBSD32PTR(ioc-&gt;buf), &amp;bnd, ioc-&gt;len)) != 0)</a:t>
            </a:r>
          </a:p>
          <a:p>
            <a:r>
              <a:rPr lang="en-US" dirty="0"/>
              <a:t>		return error;</a:t>
            </a:r>
          </a:p>
          <a:p>
            <a:r>
              <a:rPr lang="en-US" dirty="0"/>
              <a:t>...</a:t>
            </a:r>
          </a:p>
          <a:p>
            <a:r>
              <a:rPr lang="en-US" dirty="0"/>
              <a:t>	switch (st-&gt;s_family) {</a:t>
            </a:r>
          </a:p>
          <a:p>
            <a:r>
              <a:rPr lang="en-US" dirty="0"/>
              <a:t>	case AF_INET:</a:t>
            </a:r>
          </a:p>
          <a:p>
            <a:r>
              <a:rPr lang="en-US" dirty="0"/>
              <a:t>...</a:t>
            </a:r>
          </a:p>
          <a:p>
            <a:r>
              <a:rPr lang="en-US" dirty="0"/>
              <a:t>		netaddr_to_sockaddr_in(&amp;sain, &amp;</a:t>
            </a:r>
            <a:r>
              <a:rPr lang="en-US" dirty="0">
                <a:solidFill>
                  <a:srgbClr val="FF0000"/>
                </a:solidFill>
              </a:rPr>
              <a:t>bnd</a:t>
            </a:r>
            <a:r>
              <a:rPr lang="en-US" dirty="0"/>
              <a:t>);</a:t>
            </a:r>
          </a:p>
          <a:p>
            <a:r>
              <a:rPr lang="en-US" dirty="0"/>
              <a:t>...</a:t>
            </a:r>
          </a:p>
          <a:p>
            <a:r>
              <a:rPr lang="en-US" dirty="0"/>
              <a:t>	}</a:t>
            </a:r>
          </a:p>
          <a:p>
            <a:r>
              <a:rPr lang="en-US" dirty="0"/>
              <a:t>...</a:t>
            </a:r>
          </a:p>
          <a:p>
            <a:r>
              <a:rPr lang="en-US" dirty="0"/>
              <a:t>}</a:t>
            </a:r>
          </a:p>
        </p:txBody>
      </p:sp>
      <p:sp>
        <p:nvSpPr>
          <p:cNvPr id="5" name="Rectangle 4"/>
          <p:cNvSpPr/>
          <p:nvPr/>
        </p:nvSpPr>
        <p:spPr>
          <a:xfrm>
            <a:off x="3141518" y="1264054"/>
            <a:ext cx="8132618" cy="4247317"/>
          </a:xfrm>
          <a:prstGeom prst="rect">
            <a:avLst/>
          </a:prstGeom>
          <a:solidFill>
            <a:schemeClr val="bg2"/>
          </a:solidFill>
          <a:ln>
            <a:solidFill>
              <a:schemeClr val="tx1"/>
            </a:solidFill>
          </a:ln>
        </p:spPr>
        <p:txBody>
          <a:bodyPr wrap="square">
            <a:spAutoFit/>
          </a:bodyPr>
          <a:lstStyle/>
          <a:p>
            <a:r>
              <a:rPr lang="en-US" dirty="0"/>
              <a:t>#define SVR4_C_ADDROF(sc) (const void *) (((const char *) (sc)) + (sc)-&gt;</a:t>
            </a:r>
            <a:r>
              <a:rPr lang="en-US" dirty="0">
                <a:solidFill>
                  <a:srgbClr val="FF0000"/>
                </a:solidFill>
              </a:rPr>
              <a:t>offs</a:t>
            </a:r>
            <a:r>
              <a:rPr lang="en-US" dirty="0"/>
              <a:t>) </a:t>
            </a:r>
          </a:p>
          <a:p>
            <a:r>
              <a:rPr lang="en-US" dirty="0"/>
              <a:t>...</a:t>
            </a:r>
          </a:p>
          <a:p>
            <a:r>
              <a:rPr lang="en-US" dirty="0"/>
              <a:t>static void netaddr_to_sockaddr_in</a:t>
            </a:r>
          </a:p>
          <a:p>
            <a:r>
              <a:rPr lang="en-US" dirty="0"/>
              <a:t>	(struct sockaddr_in *sain, const struct svr4_strmcmd *</a:t>
            </a:r>
            <a:r>
              <a:rPr lang="en-US" dirty="0">
                <a:solidFill>
                  <a:srgbClr val="FF0000"/>
                </a:solidFill>
              </a:rPr>
              <a:t>sc</a:t>
            </a:r>
            <a:r>
              <a:rPr lang="en-US" dirty="0"/>
              <a:t>)</a:t>
            </a:r>
          </a:p>
          <a:p>
            <a:r>
              <a:rPr lang="en-US" dirty="0"/>
              <a:t>{</a:t>
            </a:r>
          </a:p>
          <a:p>
            <a:r>
              <a:rPr lang="en-US" dirty="0"/>
              <a:t>	const struct svr4_netaddr_in *na;</a:t>
            </a:r>
          </a:p>
          <a:p>
            <a:endParaRPr lang="en-US" dirty="0"/>
          </a:p>
          <a:p>
            <a:r>
              <a:rPr lang="en-US" dirty="0"/>
              <a:t>	</a:t>
            </a:r>
            <a:r>
              <a:rPr lang="en-US" dirty="0">
                <a:solidFill>
                  <a:srgbClr val="FF0000"/>
                </a:solidFill>
              </a:rPr>
              <a:t>na</a:t>
            </a:r>
            <a:r>
              <a:rPr lang="en-US" dirty="0"/>
              <a:t> = SVR4_C_ADDROF(</a:t>
            </a:r>
            <a:r>
              <a:rPr lang="en-US" dirty="0">
                <a:solidFill>
                  <a:srgbClr val="FF0000"/>
                </a:solidFill>
              </a:rPr>
              <a:t>sc</a:t>
            </a:r>
            <a:r>
              <a:rPr lang="en-US" dirty="0"/>
              <a:t>); </a:t>
            </a:r>
            <a:r>
              <a:rPr lang="en-US" dirty="0">
                <a:sym typeface="Wingdings" panose="05000000000000000000" pitchFamily="2" charset="2"/>
              </a:rPr>
              <a:t></a:t>
            </a:r>
            <a:r>
              <a:rPr lang="en-US" dirty="0"/>
              <a:t> could point to anywhere in memory </a:t>
            </a:r>
          </a:p>
          <a:p>
            <a:r>
              <a:rPr lang="en-US" dirty="0"/>
              <a:t>	memset(sain, 0, sizeof(*sain));</a:t>
            </a:r>
          </a:p>
          <a:p>
            <a:r>
              <a:rPr lang="en-US" dirty="0"/>
              <a:t>	sain-&gt;sin_len = sizeof(*sain);</a:t>
            </a:r>
          </a:p>
          <a:p>
            <a:r>
              <a:rPr lang="en-US" dirty="0"/>
              <a:t>	sain-&gt;sin_family = </a:t>
            </a:r>
            <a:r>
              <a:rPr lang="en-US" dirty="0">
                <a:solidFill>
                  <a:srgbClr val="FF0000"/>
                </a:solidFill>
              </a:rPr>
              <a:t>na-</a:t>
            </a:r>
            <a:r>
              <a:rPr lang="en-US" dirty="0"/>
              <a:t>&gt;family; </a:t>
            </a:r>
            <a:r>
              <a:rPr lang="en-US" dirty="0">
                <a:sym typeface="Wingdings" panose="05000000000000000000" pitchFamily="2" charset="2"/>
              </a:rPr>
              <a:t></a:t>
            </a:r>
            <a:r>
              <a:rPr lang="en-US" dirty="0"/>
              <a:t> crash or info leak</a:t>
            </a:r>
          </a:p>
          <a:p>
            <a:r>
              <a:rPr lang="en-US" dirty="0"/>
              <a:t>	sain-&gt;sin_port = </a:t>
            </a:r>
            <a:r>
              <a:rPr lang="en-US" dirty="0">
                <a:solidFill>
                  <a:srgbClr val="FF0000"/>
                </a:solidFill>
              </a:rPr>
              <a:t>na-</a:t>
            </a:r>
            <a:r>
              <a:rPr lang="en-US" dirty="0"/>
              <a:t>&gt;port; </a:t>
            </a:r>
            <a:r>
              <a:rPr lang="en-US" dirty="0">
                <a:sym typeface="Wingdings" panose="05000000000000000000" pitchFamily="2" charset="2"/>
              </a:rPr>
              <a:t></a:t>
            </a:r>
            <a:r>
              <a:rPr lang="en-US" dirty="0"/>
              <a:t> crash or info leak</a:t>
            </a:r>
          </a:p>
          <a:p>
            <a:r>
              <a:rPr lang="en-US" dirty="0"/>
              <a:t>	sain-&gt;sin_addr.s_addr = na-&gt;addr; </a:t>
            </a:r>
            <a:r>
              <a:rPr lang="en-US" dirty="0">
                <a:sym typeface="Wingdings" panose="05000000000000000000" pitchFamily="2" charset="2"/>
              </a:rPr>
              <a:t></a:t>
            </a:r>
            <a:r>
              <a:rPr lang="en-US" dirty="0"/>
              <a:t> crash or info leak</a:t>
            </a:r>
          </a:p>
          <a:p>
            <a:r>
              <a:rPr lang="en-US" dirty="0"/>
              <a:t>…</a:t>
            </a:r>
          </a:p>
          <a:p>
            <a:r>
              <a:rPr lang="en-US" dirty="0"/>
              <a:t>}</a:t>
            </a:r>
          </a:p>
        </p:txBody>
      </p:sp>
      <p:sp>
        <p:nvSpPr>
          <p:cNvPr id="6" name="Rectangle 5"/>
          <p:cNvSpPr/>
          <p:nvPr/>
        </p:nvSpPr>
        <p:spPr>
          <a:xfrm>
            <a:off x="8302336" y="5073134"/>
            <a:ext cx="3501736" cy="1477328"/>
          </a:xfrm>
          <a:prstGeom prst="rect">
            <a:avLst/>
          </a:prstGeom>
          <a:solidFill>
            <a:schemeClr val="bg2"/>
          </a:solidFill>
          <a:ln>
            <a:solidFill>
              <a:schemeClr val="tx1"/>
            </a:solidFill>
          </a:ln>
        </p:spPr>
        <p:txBody>
          <a:bodyPr wrap="square">
            <a:spAutoFit/>
          </a:bodyPr>
          <a:lstStyle/>
          <a:p>
            <a:r>
              <a:rPr lang="en-US" dirty="0"/>
              <a:t>/*</a:t>
            </a:r>
          </a:p>
          <a:p>
            <a:r>
              <a:rPr lang="en-US" dirty="0"/>
              <a:t> * Pretend that we have streams...</a:t>
            </a:r>
          </a:p>
          <a:p>
            <a:r>
              <a:rPr lang="en-US" dirty="0"/>
              <a:t> * </a:t>
            </a:r>
            <a:r>
              <a:rPr lang="en-US" dirty="0">
                <a:solidFill>
                  <a:srgbClr val="FF0000"/>
                </a:solidFill>
              </a:rPr>
              <a:t>Yes, this is gross.</a:t>
            </a:r>
          </a:p>
          <a:p>
            <a:r>
              <a:rPr lang="en-US" dirty="0"/>
              <a:t>...</a:t>
            </a:r>
          </a:p>
          <a:p>
            <a:r>
              <a:rPr lang="en-US" dirty="0"/>
              <a:t> */</a:t>
            </a:r>
          </a:p>
        </p:txBody>
      </p:sp>
    </p:spTree>
    <p:extLst>
      <p:ext uri="{BB962C8B-B14F-4D97-AF65-F5344CB8AC3E}">
        <p14:creationId xmlns:p14="http://schemas.microsoft.com/office/powerpoint/2010/main" val="192446617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631825"/>
            <a:ext cx="10515600" cy="1325563"/>
          </a:xfrm>
        </p:spPr>
        <p:txBody>
          <a:bodyPr>
            <a:normAutofit/>
          </a:bodyPr>
          <a:lstStyle/>
          <a:p>
            <a:r>
              <a:rPr lang="en-US" dirty="0"/>
              <a:t>Sample bug</a:t>
            </a:r>
          </a:p>
        </p:txBody>
      </p:sp>
      <p:sp>
        <p:nvSpPr>
          <p:cNvPr id="3" name="Content Placeholder 2"/>
          <p:cNvSpPr>
            <a:spLocks noGrp="1"/>
          </p:cNvSpPr>
          <p:nvPr>
            <p:ph idx="1"/>
          </p:nvPr>
        </p:nvSpPr>
        <p:spPr>
          <a:xfrm>
            <a:off x="838200" y="2057400"/>
            <a:ext cx="10515600" cy="3871762"/>
          </a:xfrm>
        </p:spPr>
        <p:txBody>
          <a:bodyPr>
            <a:normAutofit/>
          </a:bodyPr>
          <a:lstStyle/>
          <a:p>
            <a:r>
              <a:rPr lang="en-US" sz="2400" dirty="0"/>
              <a:t>SVR 4 streams compat code</a:t>
            </a:r>
          </a:p>
          <a:p>
            <a:r>
              <a:rPr lang="en-US" sz="2400" dirty="0"/>
              <a:t>NetBSD 7.1 </a:t>
            </a:r>
          </a:p>
          <a:p>
            <a:pPr lvl="1"/>
            <a:r>
              <a:rPr lang="en-US" sz="2000" dirty="0"/>
              <a:t>Been there since NetBSD 1.2 </a:t>
            </a:r>
            <a:r>
              <a:rPr lang="en-US" i="1" dirty="0"/>
              <a:t>Thu Apr 11 12:49:13 1996</a:t>
            </a:r>
            <a:endParaRPr lang="en-US" sz="2000" dirty="0"/>
          </a:p>
          <a:p>
            <a:r>
              <a:rPr lang="en-US" sz="2400" dirty="0"/>
              <a:t>Uses offset that comes from userland </a:t>
            </a:r>
          </a:p>
          <a:p>
            <a:pPr lvl="1"/>
            <a:r>
              <a:rPr lang="en-US" sz="2000" dirty="0"/>
              <a:t>Without any validation </a:t>
            </a:r>
          </a:p>
          <a:p>
            <a:r>
              <a:rPr lang="en-US" sz="2400" dirty="0"/>
              <a:t>Can read arbitrary(-ish) kernel memory </a:t>
            </a:r>
          </a:p>
          <a:p>
            <a:pPr lvl="1"/>
            <a:r>
              <a:rPr lang="en-US" sz="2000" dirty="0"/>
              <a:t>Panic </a:t>
            </a:r>
          </a:p>
          <a:p>
            <a:pPr lvl="1"/>
            <a:r>
              <a:rPr lang="en-US" sz="2000" dirty="0"/>
              <a:t>Info leak</a:t>
            </a:r>
          </a:p>
          <a:p>
            <a:r>
              <a:rPr lang="en-US" sz="2400" dirty="0"/>
              <a:t>CVS commit message on the bugfix:</a:t>
            </a:r>
          </a:p>
          <a:p>
            <a:endParaRPr lang="en-US" sz="2400" dirty="0"/>
          </a:p>
        </p:txBody>
      </p:sp>
      <p:pic>
        <p:nvPicPr>
          <p:cNvPr id="4" name="Picture 3">
            <a:extLst>
              <a:ext uri="{FF2B5EF4-FFF2-40B4-BE49-F238E27FC236}">
                <a16:creationId xmlns:a16="http://schemas.microsoft.com/office/drawing/2014/main" id="{81C2C35F-8448-4CF4-98B6-C1398D26206D}"/>
              </a:ext>
            </a:extLst>
          </p:cNvPr>
          <p:cNvPicPr>
            <a:picLocks noChangeAspect="1"/>
          </p:cNvPicPr>
          <p:nvPr/>
        </p:nvPicPr>
        <p:blipFill>
          <a:blip r:embed="rId2"/>
          <a:stretch>
            <a:fillRect/>
          </a:stretch>
        </p:blipFill>
        <p:spPr>
          <a:xfrm>
            <a:off x="6068568" y="5385034"/>
            <a:ext cx="5543550" cy="971550"/>
          </a:xfrm>
          <a:prstGeom prst="rect">
            <a:avLst/>
          </a:prstGeom>
        </p:spPr>
      </p:pic>
    </p:spTree>
    <p:extLst>
      <p:ext uri="{BB962C8B-B14F-4D97-AF65-F5344CB8AC3E}">
        <p14:creationId xmlns:p14="http://schemas.microsoft.com/office/powerpoint/2010/main" val="495454191"/>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380588" y="965199"/>
            <a:ext cx="6766078" cy="4927601"/>
          </a:xfrm>
        </p:spPr>
        <p:txBody>
          <a:bodyPr vert="horz" lIns="91440" tIns="45720" rIns="91440" bIns="45720" rtlCol="0" anchor="ctr">
            <a:normAutofit/>
          </a:bodyPr>
          <a:lstStyle/>
          <a:p>
            <a:r>
              <a:rPr lang="en-US" sz="5400" kern="1200" dirty="0">
                <a:solidFill>
                  <a:schemeClr val="tx1">
                    <a:lumMod val="85000"/>
                    <a:lumOff val="15000"/>
                  </a:schemeClr>
                </a:solidFill>
                <a:latin typeface="+mj-lt"/>
                <a:ea typeface="+mj-ea"/>
                <a:cs typeface="+mj-cs"/>
              </a:rPr>
              <a:t>Trap handlers </a:t>
            </a:r>
          </a:p>
        </p:txBody>
      </p:sp>
    </p:spTree>
    <p:extLst>
      <p:ext uri="{BB962C8B-B14F-4D97-AF65-F5344CB8AC3E}">
        <p14:creationId xmlns:p14="http://schemas.microsoft.com/office/powerpoint/2010/main" val="2630142377"/>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631825"/>
            <a:ext cx="10515600" cy="1325563"/>
          </a:xfrm>
        </p:spPr>
        <p:txBody>
          <a:bodyPr>
            <a:normAutofit/>
          </a:bodyPr>
          <a:lstStyle/>
          <a:p>
            <a:r>
              <a:rPr lang="en-US" dirty="0"/>
              <a:t>Attack surface entrypoint</a:t>
            </a:r>
          </a:p>
        </p:txBody>
      </p:sp>
      <p:sp>
        <p:nvSpPr>
          <p:cNvPr id="3" name="Content Placeholder 2"/>
          <p:cNvSpPr>
            <a:spLocks noGrp="1"/>
          </p:cNvSpPr>
          <p:nvPr>
            <p:ph idx="1"/>
          </p:nvPr>
        </p:nvSpPr>
        <p:spPr>
          <a:xfrm>
            <a:off x="838200" y="2057400"/>
            <a:ext cx="10515600" cy="3871762"/>
          </a:xfrm>
        </p:spPr>
        <p:txBody>
          <a:bodyPr>
            <a:normAutofit/>
          </a:bodyPr>
          <a:lstStyle/>
          <a:p>
            <a:r>
              <a:rPr lang="en-US" sz="2400" dirty="0"/>
              <a:t>Trap handlers handle some kind of exception or fault </a:t>
            </a:r>
          </a:p>
          <a:p>
            <a:pPr lvl="1"/>
            <a:r>
              <a:rPr lang="en-US" dirty="0"/>
              <a:t>Div by zero </a:t>
            </a:r>
          </a:p>
          <a:p>
            <a:pPr lvl="1"/>
            <a:r>
              <a:rPr lang="en-US" dirty="0"/>
              <a:t>Syscall </a:t>
            </a:r>
          </a:p>
          <a:p>
            <a:pPr lvl="1"/>
            <a:r>
              <a:rPr lang="en-US" dirty="0"/>
              <a:t>Breakpoint</a:t>
            </a:r>
          </a:p>
          <a:p>
            <a:pPr lvl="1"/>
            <a:r>
              <a:rPr lang="en-US" dirty="0"/>
              <a:t>Invalid memory access </a:t>
            </a:r>
          </a:p>
          <a:p>
            <a:pPr lvl="1"/>
            <a:r>
              <a:rPr lang="en-US" dirty="0"/>
              <a:t>…</a:t>
            </a:r>
          </a:p>
          <a:p>
            <a:r>
              <a:rPr lang="en-US" sz="2400" dirty="0"/>
              <a:t>Some can be triggered by userland, and the kernel has to handle them correctly </a:t>
            </a:r>
          </a:p>
          <a:p>
            <a:endParaRPr lang="en-US" sz="2400" dirty="0"/>
          </a:p>
          <a:p>
            <a:r>
              <a:rPr lang="en-US" sz="2400" dirty="0"/>
              <a:t>due to their nature, they are ugly and highly architecture specific</a:t>
            </a:r>
          </a:p>
        </p:txBody>
      </p:sp>
    </p:spTree>
    <p:extLst>
      <p:ext uri="{BB962C8B-B14F-4D97-AF65-F5344CB8AC3E}">
        <p14:creationId xmlns:p14="http://schemas.microsoft.com/office/powerpoint/2010/main" val="263161992"/>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631825"/>
            <a:ext cx="10515600" cy="1325563"/>
          </a:xfrm>
        </p:spPr>
        <p:txBody>
          <a:bodyPr>
            <a:normAutofit/>
          </a:bodyPr>
          <a:lstStyle/>
          <a:p>
            <a:r>
              <a:rPr lang="en-US" dirty="0"/>
              <a:t>Fuzz it! </a:t>
            </a:r>
          </a:p>
        </p:txBody>
      </p:sp>
      <p:sp>
        <p:nvSpPr>
          <p:cNvPr id="3" name="Content Placeholder 2"/>
          <p:cNvSpPr>
            <a:spLocks noGrp="1"/>
          </p:cNvSpPr>
          <p:nvPr>
            <p:ph idx="1"/>
          </p:nvPr>
        </p:nvSpPr>
        <p:spPr>
          <a:xfrm>
            <a:off x="838200" y="2057400"/>
            <a:ext cx="10515600" cy="3871762"/>
          </a:xfrm>
        </p:spPr>
        <p:txBody>
          <a:bodyPr>
            <a:normAutofit/>
          </a:bodyPr>
          <a:lstStyle/>
          <a:p>
            <a:r>
              <a:rPr lang="en-US" sz="2400" dirty="0"/>
              <a:t>what would happen if you simply executed a bunch of random bytes as instructions? </a:t>
            </a:r>
          </a:p>
          <a:p>
            <a:r>
              <a:rPr lang="en-US" sz="2400" dirty="0"/>
              <a:t>Surely a bunch of traps will get generated, and the kernel would have to handle them </a:t>
            </a:r>
          </a:p>
        </p:txBody>
      </p:sp>
      <p:sp>
        <p:nvSpPr>
          <p:cNvPr id="6" name="Rectangle 5"/>
          <p:cNvSpPr/>
          <p:nvPr/>
        </p:nvSpPr>
        <p:spPr>
          <a:xfrm>
            <a:off x="3801533" y="478014"/>
            <a:ext cx="7958282" cy="6186309"/>
          </a:xfrm>
          <a:prstGeom prst="rect">
            <a:avLst/>
          </a:prstGeom>
          <a:solidFill>
            <a:schemeClr val="bg2">
              <a:lumMod val="75000"/>
            </a:schemeClr>
          </a:solidFill>
          <a:ln>
            <a:solidFill>
              <a:schemeClr val="tx1"/>
            </a:solidFill>
          </a:ln>
        </p:spPr>
        <p:txBody>
          <a:bodyPr wrap="square">
            <a:spAutoFit/>
          </a:bodyPr>
          <a:lstStyle/>
          <a:p>
            <a:r>
              <a:rPr lang="en-US" sz="1100" dirty="0"/>
              <a:t>int rfd;</a:t>
            </a:r>
          </a:p>
          <a:p>
            <a:endParaRPr lang="en-US" sz="1100" dirty="0"/>
          </a:p>
          <a:p>
            <a:r>
              <a:rPr lang="en-US" sz="1100" dirty="0"/>
              <a:t>void execute_code(unsigned char *p) {</a:t>
            </a:r>
          </a:p>
          <a:p>
            <a:r>
              <a:rPr lang="en-US" sz="1100" dirty="0"/>
              <a:t>    int (*fn)();</a:t>
            </a:r>
          </a:p>
          <a:p>
            <a:r>
              <a:rPr lang="en-US" sz="1100" dirty="0"/>
              <a:t>    fn = p;</a:t>
            </a:r>
          </a:p>
          <a:p>
            <a:r>
              <a:rPr lang="en-US" sz="1100" dirty="0"/>
              <a:t>    fn();</a:t>
            </a:r>
          </a:p>
          <a:p>
            <a:r>
              <a:rPr lang="en-US" sz="1100" dirty="0"/>
              <a:t>    return;</a:t>
            </a:r>
          </a:p>
          <a:p>
            <a:r>
              <a:rPr lang="en-US" sz="1100" dirty="0"/>
              <a:t>}</a:t>
            </a:r>
          </a:p>
          <a:p>
            <a:endParaRPr lang="en-US" sz="1100" dirty="0"/>
          </a:p>
          <a:p>
            <a:r>
              <a:rPr lang="en-US" sz="1100" dirty="0"/>
              <a:t>void fuzz() {</a:t>
            </a:r>
          </a:p>
          <a:p>
            <a:r>
              <a:rPr lang="en-US" sz="1100" dirty="0"/>
              <a:t>    unsigned char *code = mmap(NULL, lenbuf, PROT_EXEC | PROT_READ | PROT_WRITE, MAP_PRIVATE | MAP_ANONYMOUS, -1, 0);</a:t>
            </a:r>
          </a:p>
          <a:p>
            <a:r>
              <a:rPr lang="en-US" sz="1100" dirty="0"/>
              <a:t>    while(1) {</a:t>
            </a:r>
          </a:p>
          <a:p>
            <a:r>
              <a:rPr lang="en-US" sz="1100" dirty="0"/>
              <a:t>   	 read(rfd, code, lenbuf);</a:t>
            </a:r>
          </a:p>
          <a:p>
            <a:r>
              <a:rPr lang="en-US" sz="1100" dirty="0"/>
              <a:t>   	 int pid = fork();</a:t>
            </a:r>
          </a:p>
          <a:p>
            <a:r>
              <a:rPr lang="en-US" sz="1100" dirty="0"/>
              <a:t>   	 if (pid == -1) {</a:t>
            </a:r>
          </a:p>
          <a:p>
            <a:r>
              <a:rPr lang="en-US" sz="1100" dirty="0"/>
              <a:t>   		 exit(0);</a:t>
            </a:r>
          </a:p>
          <a:p>
            <a:r>
              <a:rPr lang="en-US" sz="1100" dirty="0"/>
              <a:t>   	 } else if (pid == 0) {</a:t>
            </a:r>
          </a:p>
          <a:p>
            <a:r>
              <a:rPr lang="en-US" sz="1100" dirty="0"/>
              <a:t>   		 execute_code(code);</a:t>
            </a:r>
          </a:p>
          <a:p>
            <a:r>
              <a:rPr lang="en-US" sz="1100" dirty="0"/>
              <a:t>   	 } else {</a:t>
            </a:r>
          </a:p>
          <a:p>
            <a:r>
              <a:rPr lang="en-US" sz="1100" dirty="0"/>
              <a:t>   		 int status;</a:t>
            </a:r>
          </a:p>
          <a:p>
            <a:r>
              <a:rPr lang="en-US" sz="1100" dirty="0"/>
              <a:t>   		 pid_t r;</a:t>
            </a:r>
          </a:p>
          <a:p>
            <a:r>
              <a:rPr lang="en-US" sz="1100" dirty="0"/>
              <a:t>   		 r = waitpid(pid, &amp;status, 0);</a:t>
            </a:r>
          </a:p>
          <a:p>
            <a:r>
              <a:rPr lang="en-US" sz="1100" dirty="0"/>
              <a:t>   		 if (r == -1) {</a:t>
            </a:r>
          </a:p>
          <a:p>
            <a:r>
              <a:rPr lang="en-US" sz="1100" dirty="0"/>
              <a:t>   			 kill(pid, 9);</a:t>
            </a:r>
          </a:p>
          <a:p>
            <a:r>
              <a:rPr lang="en-US" sz="1100" dirty="0"/>
              <a:t>   			 sleep(1);</a:t>
            </a:r>
          </a:p>
          <a:p>
            <a:r>
              <a:rPr lang="en-US" sz="1100" dirty="0"/>
              <a:t>   			 waitpid(pid, &amp;status, WNOHANG);</a:t>
            </a:r>
          </a:p>
          <a:p>
            <a:r>
              <a:rPr lang="en-US" sz="1100" dirty="0"/>
              <a:t>   		 }</a:t>
            </a:r>
          </a:p>
          <a:p>
            <a:r>
              <a:rPr lang="en-US" sz="1100" dirty="0"/>
              <a:t>   	 }</a:t>
            </a:r>
          </a:p>
          <a:p>
            <a:endParaRPr lang="en-US" sz="1100" dirty="0"/>
          </a:p>
          <a:p>
            <a:r>
              <a:rPr lang="en-US" sz="1100" dirty="0"/>
              <a:t>    }</a:t>
            </a:r>
          </a:p>
          <a:p>
            <a:r>
              <a:rPr lang="en-US" sz="1100" dirty="0"/>
              <a:t>}</a:t>
            </a:r>
          </a:p>
          <a:p>
            <a:endParaRPr lang="en-US" sz="1100" dirty="0"/>
          </a:p>
          <a:p>
            <a:r>
              <a:rPr lang="en-US" sz="1100" dirty="0"/>
              <a:t>int main(void) {</a:t>
            </a:r>
          </a:p>
          <a:p>
            <a:r>
              <a:rPr lang="en-US" sz="1100" dirty="0"/>
              <a:t>    rfd = open("/dev/urandom", O_RDONLY);</a:t>
            </a:r>
          </a:p>
          <a:p>
            <a:r>
              <a:rPr lang="en-US" sz="1100" dirty="0"/>
              <a:t>    fuzz();</a:t>
            </a:r>
          </a:p>
          <a:p>
            <a:r>
              <a:rPr lang="en-US" sz="1100" dirty="0"/>
              <a:t>}</a:t>
            </a:r>
          </a:p>
        </p:txBody>
      </p:sp>
    </p:spTree>
    <p:extLst>
      <p:ext uri="{BB962C8B-B14F-4D97-AF65-F5344CB8AC3E}">
        <p14:creationId xmlns:p14="http://schemas.microsoft.com/office/powerpoint/2010/main" val="3872606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15"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tx1"/>
          </a:solidFill>
          <a:effectLst/>
        </p:spPr>
      </p:sp>
      <p:sp>
        <p:nvSpPr>
          <p:cNvPr id="16"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dirty="0">
                <a:solidFill>
                  <a:schemeClr val="tx1"/>
                </a:solidFill>
                <a:latin typeface="+mj-lt"/>
                <a:ea typeface="+mj-ea"/>
                <a:cs typeface="+mj-cs"/>
              </a:rPr>
              <a:t>demo!</a:t>
            </a:r>
          </a:p>
        </p:txBody>
      </p:sp>
    </p:spTree>
    <p:extLst>
      <p:ext uri="{BB962C8B-B14F-4D97-AF65-F5344CB8AC3E}">
        <p14:creationId xmlns:p14="http://schemas.microsoft.com/office/powerpoint/2010/main" val="661545762"/>
      </p:ext>
    </p:extLst>
  </p:cSld>
  <p:clrMapOvr>
    <a:overrideClrMapping bg1="dk1" tx1="lt1" bg2="dk2" tx2="lt2" accent1="accent1" accent2="accent2" accent3="accent3" accent4="accent4" accent5="accent5" accent6="accent6" hlink="hlink" folHlink="folHlink"/>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t="1363" r="-2" b="2252"/>
          <a:stretch/>
        </p:blipFill>
        <p:spPr>
          <a:xfrm>
            <a:off x="6090612" y="10"/>
            <a:ext cx="6101387" cy="6857990"/>
          </a:xfrm>
          <a:prstGeom prst="rect">
            <a:avLst/>
          </a:prstGeom>
          <a:effectLst/>
        </p:spPr>
      </p:pic>
      <p:sp>
        <p:nvSpPr>
          <p:cNvPr id="2" name="Title 1"/>
          <p:cNvSpPr>
            <a:spLocks noGrp="1"/>
          </p:cNvSpPr>
          <p:nvPr>
            <p:ph type="title"/>
          </p:nvPr>
        </p:nvSpPr>
        <p:spPr>
          <a:xfrm>
            <a:off x="648929" y="629266"/>
            <a:ext cx="5127031" cy="1676603"/>
          </a:xfrm>
        </p:spPr>
        <p:txBody>
          <a:bodyPr>
            <a:normAutofit/>
          </a:bodyPr>
          <a:lstStyle/>
          <a:p>
            <a:r>
              <a:rPr lang="en-US" dirty="0"/>
              <a:t>Hit trap bugs</a:t>
            </a:r>
          </a:p>
        </p:txBody>
      </p:sp>
      <p:sp>
        <p:nvSpPr>
          <p:cNvPr id="3" name="Content Placeholder 2"/>
          <p:cNvSpPr>
            <a:spLocks noGrp="1"/>
          </p:cNvSpPr>
          <p:nvPr>
            <p:ph idx="1"/>
          </p:nvPr>
        </p:nvSpPr>
        <p:spPr>
          <a:xfrm>
            <a:off x="648930" y="2438400"/>
            <a:ext cx="5127029" cy="3785419"/>
          </a:xfrm>
        </p:spPr>
        <p:txBody>
          <a:bodyPr>
            <a:normAutofit/>
          </a:bodyPr>
          <a:lstStyle/>
          <a:p>
            <a:r>
              <a:rPr lang="en-US" sz="2000" dirty="0"/>
              <a:t>Xen NULL </a:t>
            </a:r>
            <a:r>
              <a:rPr lang="en-US" sz="2000" dirty="0" err="1"/>
              <a:t>deref</a:t>
            </a:r>
            <a:r>
              <a:rPr lang="en-US" sz="2000" dirty="0"/>
              <a:t> </a:t>
            </a:r>
          </a:p>
          <a:p>
            <a:r>
              <a:rPr lang="en-US" sz="2000" dirty="0" err="1"/>
              <a:t>tdsendsignal</a:t>
            </a:r>
            <a:r>
              <a:rPr lang="en-US" sz="2000" dirty="0"/>
              <a:t>() invalid signal 0</a:t>
            </a:r>
          </a:p>
          <a:p>
            <a:endParaRPr lang="en-US" sz="2000" dirty="0"/>
          </a:p>
        </p:txBody>
      </p:sp>
      <p:pic>
        <p:nvPicPr>
          <p:cNvPr id="5" name="Picture 2" descr="Image result for it's a trap">
            <a:extLst>
              <a:ext uri="{FF2B5EF4-FFF2-40B4-BE49-F238E27FC236}">
                <a16:creationId xmlns:a16="http://schemas.microsoft.com/office/drawing/2014/main" id="{64F9584C-4F5F-433C-8846-6F5BFD653C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929" y="4198090"/>
            <a:ext cx="2640013" cy="202572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741B160-533F-40C5-9F62-B40C28520DAF}"/>
              </a:ext>
            </a:extLst>
          </p:cNvPr>
          <p:cNvPicPr>
            <a:picLocks noChangeAspect="1"/>
          </p:cNvPicPr>
          <p:nvPr/>
        </p:nvPicPr>
        <p:blipFill>
          <a:blip r:embed="rId5"/>
          <a:stretch>
            <a:fillRect/>
          </a:stretch>
        </p:blipFill>
        <p:spPr>
          <a:xfrm>
            <a:off x="1204912" y="681037"/>
            <a:ext cx="9782175" cy="5495925"/>
          </a:xfrm>
          <a:prstGeom prst="rect">
            <a:avLst/>
          </a:prstGeom>
        </p:spPr>
      </p:pic>
    </p:spTree>
    <p:extLst>
      <p:ext uri="{BB962C8B-B14F-4D97-AF65-F5344CB8AC3E}">
        <p14:creationId xmlns:p14="http://schemas.microsoft.com/office/powerpoint/2010/main" val="208483723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380588" y="965199"/>
            <a:ext cx="6766078" cy="4927601"/>
          </a:xfrm>
        </p:spPr>
        <p:txBody>
          <a:bodyPr vert="horz" lIns="91440" tIns="45720" rIns="91440" bIns="45720" rtlCol="0" anchor="ctr">
            <a:normAutofit/>
          </a:bodyPr>
          <a:lstStyle/>
          <a:p>
            <a:r>
              <a:rPr lang="en-US" sz="5400" kern="1200" dirty="0">
                <a:solidFill>
                  <a:schemeClr val="tx1">
                    <a:lumMod val="85000"/>
                    <a:lumOff val="15000"/>
                  </a:schemeClr>
                </a:solidFill>
                <a:latin typeface="+mj-lt"/>
                <a:ea typeface="+mj-ea"/>
                <a:cs typeface="+mj-cs"/>
              </a:rPr>
              <a:t>File systems </a:t>
            </a:r>
          </a:p>
        </p:txBody>
      </p:sp>
    </p:spTree>
    <p:extLst>
      <p:ext uri="{BB962C8B-B14F-4D97-AF65-F5344CB8AC3E}">
        <p14:creationId xmlns:p14="http://schemas.microsoft.com/office/powerpoint/2010/main" val="3024318337"/>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631825"/>
            <a:ext cx="10515600" cy="1325563"/>
          </a:xfrm>
        </p:spPr>
        <p:txBody>
          <a:bodyPr>
            <a:normAutofit/>
          </a:bodyPr>
          <a:lstStyle/>
          <a:p>
            <a:r>
              <a:rPr lang="en-US" dirty="0"/>
              <a:t>Attack surface entrypoint</a:t>
            </a:r>
          </a:p>
        </p:txBody>
      </p:sp>
      <p:sp>
        <p:nvSpPr>
          <p:cNvPr id="3" name="Content Placeholder 2"/>
          <p:cNvSpPr>
            <a:spLocks noGrp="1"/>
          </p:cNvSpPr>
          <p:nvPr>
            <p:ph idx="1"/>
          </p:nvPr>
        </p:nvSpPr>
        <p:spPr>
          <a:xfrm>
            <a:off x="838200" y="2057400"/>
            <a:ext cx="10515600" cy="3871762"/>
          </a:xfrm>
        </p:spPr>
        <p:txBody>
          <a:bodyPr>
            <a:normAutofit/>
          </a:bodyPr>
          <a:lstStyle/>
          <a:p>
            <a:pPr>
              <a:lnSpc>
                <a:spcPct val="80000"/>
              </a:lnSpc>
            </a:pPr>
            <a:r>
              <a:rPr lang="en-US" sz="2200" dirty="0"/>
              <a:t>Filesystem attack surface seems easy enough. </a:t>
            </a:r>
          </a:p>
          <a:p>
            <a:pPr lvl="1">
              <a:lnSpc>
                <a:spcPct val="80000"/>
              </a:lnSpc>
            </a:pPr>
            <a:r>
              <a:rPr lang="en-US" sz="2200" dirty="0"/>
              <a:t>Malicious fs image that gets mounted </a:t>
            </a:r>
          </a:p>
          <a:p>
            <a:pPr lvl="2">
              <a:lnSpc>
                <a:spcPct val="80000"/>
              </a:lnSpc>
            </a:pPr>
            <a:r>
              <a:rPr lang="en-US" sz="2200" dirty="0"/>
              <a:t>Also do file operations on them once mounted </a:t>
            </a:r>
          </a:p>
          <a:p>
            <a:pPr lvl="1">
              <a:lnSpc>
                <a:spcPct val="80000"/>
              </a:lnSpc>
            </a:pPr>
            <a:r>
              <a:rPr lang="en-US" sz="2200" dirty="0"/>
              <a:t>Is certainly attack surface </a:t>
            </a:r>
          </a:p>
          <a:p>
            <a:pPr>
              <a:lnSpc>
                <a:spcPct val="80000"/>
              </a:lnSpc>
            </a:pPr>
            <a:endParaRPr lang="en-US" sz="2200" dirty="0"/>
          </a:p>
          <a:p>
            <a:pPr>
              <a:lnSpc>
                <a:spcPct val="80000"/>
              </a:lnSpc>
            </a:pPr>
            <a:r>
              <a:rPr lang="en-US" sz="2200" dirty="0"/>
              <a:t>However, there is more!</a:t>
            </a:r>
          </a:p>
          <a:p>
            <a:pPr marL="0" indent="0">
              <a:lnSpc>
                <a:spcPct val="80000"/>
              </a:lnSpc>
              <a:buNone/>
            </a:pPr>
            <a:endParaRPr lang="en-US" sz="2200" dirty="0"/>
          </a:p>
          <a:p>
            <a:pPr>
              <a:lnSpc>
                <a:spcPct val="80000"/>
              </a:lnSpc>
            </a:pPr>
            <a:r>
              <a:rPr lang="en-US" sz="2200" dirty="0"/>
              <a:t>In recent years all 3 BSDs support fuse </a:t>
            </a:r>
          </a:p>
          <a:p>
            <a:pPr>
              <a:lnSpc>
                <a:spcPct val="80000"/>
              </a:lnSpc>
            </a:pPr>
            <a:r>
              <a:rPr lang="en-US" sz="2200" dirty="0"/>
              <a:t>VFS layer now has to deal with malicious data that comes from userland</a:t>
            </a:r>
          </a:p>
          <a:p>
            <a:pPr lvl="1">
              <a:lnSpc>
                <a:spcPct val="80000"/>
              </a:lnSpc>
            </a:pPr>
            <a:r>
              <a:rPr lang="en-US" sz="2200" dirty="0"/>
              <a:t>Before it always came from a trusted file system driver</a:t>
            </a:r>
          </a:p>
          <a:p>
            <a:pPr lvl="1">
              <a:lnSpc>
                <a:spcPct val="80000"/>
              </a:lnSpc>
            </a:pPr>
            <a:endParaRPr lang="en-US" sz="2200" dirty="0"/>
          </a:p>
        </p:txBody>
      </p:sp>
    </p:spTree>
    <p:extLst>
      <p:ext uri="{BB962C8B-B14F-4D97-AF65-F5344CB8AC3E}">
        <p14:creationId xmlns:p14="http://schemas.microsoft.com/office/powerpoint/2010/main" val="137601914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631825"/>
            <a:ext cx="10515600" cy="1325563"/>
          </a:xfrm>
        </p:spPr>
        <p:txBody>
          <a:bodyPr>
            <a:normAutofit/>
          </a:bodyPr>
          <a:lstStyle/>
          <a:p>
            <a:r>
              <a:rPr lang="en-US" dirty="0"/>
              <a:t>What is this talk about? </a:t>
            </a:r>
          </a:p>
        </p:txBody>
      </p:sp>
      <p:sp>
        <p:nvSpPr>
          <p:cNvPr id="3" name="Content Placeholder 2"/>
          <p:cNvSpPr>
            <a:spLocks noGrp="1"/>
          </p:cNvSpPr>
          <p:nvPr>
            <p:ph idx="1"/>
          </p:nvPr>
        </p:nvSpPr>
        <p:spPr>
          <a:xfrm>
            <a:off x="838200" y="2057400"/>
            <a:ext cx="11032236" cy="4480560"/>
          </a:xfrm>
        </p:spPr>
        <p:txBody>
          <a:bodyPr>
            <a:normAutofit/>
          </a:bodyPr>
          <a:lstStyle/>
          <a:p>
            <a:r>
              <a:rPr lang="en-US" sz="2400" dirty="0"/>
              <a:t>BSD kernel vulnerabilities </a:t>
            </a:r>
          </a:p>
          <a:p>
            <a:pPr lvl="1"/>
            <a:r>
              <a:rPr lang="en-US" sz="2000" dirty="0"/>
              <a:t>Comparison </a:t>
            </a:r>
          </a:p>
          <a:p>
            <a:pPr lvl="1"/>
            <a:r>
              <a:rPr lang="en-US" sz="2000" dirty="0"/>
              <a:t>Between different BSD flavors </a:t>
            </a:r>
          </a:p>
          <a:p>
            <a:pPr lvl="1"/>
            <a:endParaRPr lang="en-US" sz="2000" dirty="0"/>
          </a:p>
          <a:p>
            <a:r>
              <a:rPr lang="en-US" sz="2400" dirty="0"/>
              <a:t>Audience </a:t>
            </a:r>
          </a:p>
          <a:p>
            <a:pPr lvl="1"/>
            <a:r>
              <a:rPr lang="en-US" sz="2000" dirty="0"/>
              <a:t>Low level security enthusiasts </a:t>
            </a:r>
          </a:p>
          <a:p>
            <a:pPr lvl="1"/>
            <a:r>
              <a:rPr lang="en-US" sz="2000" dirty="0"/>
              <a:t>UNIX/BSD geeks </a:t>
            </a:r>
          </a:p>
          <a:p>
            <a:pPr lvl="2"/>
            <a:r>
              <a:rPr lang="en-US" sz="1600" dirty="0"/>
              <a:t>I suspect Linux folks might enjoy this too </a:t>
            </a:r>
            <a:r>
              <a:rPr lang="en-US" sz="1600" dirty="0">
                <a:sym typeface="Wingdings" panose="05000000000000000000" pitchFamily="2" charset="2"/>
              </a:rPr>
              <a:t></a:t>
            </a:r>
            <a:endParaRPr lang="en-US" sz="1600" dirty="0"/>
          </a:p>
          <a:p>
            <a:pPr lvl="1"/>
            <a:r>
              <a:rPr lang="en-US" sz="2000" dirty="0"/>
              <a:t>Curious people that like to poke around in OS internals</a:t>
            </a:r>
          </a:p>
          <a:p>
            <a:pPr lvl="1"/>
            <a:endParaRPr lang="en-US" sz="2000" dirty="0"/>
          </a:p>
          <a:p>
            <a:r>
              <a:rPr lang="en-US" sz="2400" dirty="0"/>
              <a:t>Knowledge </a:t>
            </a:r>
          </a:p>
          <a:p>
            <a:pPr lvl="1"/>
            <a:r>
              <a:rPr lang="en-US" sz="2000" dirty="0"/>
              <a:t>Some basic knowledge of UNIX / BSD internals  </a:t>
            </a:r>
          </a:p>
        </p:txBody>
      </p:sp>
    </p:spTree>
    <p:extLst>
      <p:ext uri="{BB962C8B-B14F-4D97-AF65-F5344CB8AC3E}">
        <p14:creationId xmlns:p14="http://schemas.microsoft.com/office/powerpoint/2010/main" val="1830461387"/>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631825"/>
            <a:ext cx="10515600" cy="1325563"/>
          </a:xfrm>
        </p:spPr>
        <p:txBody>
          <a:bodyPr>
            <a:normAutofit/>
          </a:bodyPr>
          <a:lstStyle/>
          <a:p>
            <a:r>
              <a:rPr lang="en-US" dirty="0"/>
              <a:t>Attack surface entrypoint [fuse]</a:t>
            </a:r>
          </a:p>
        </p:txBody>
      </p:sp>
      <p:sp>
        <p:nvSpPr>
          <p:cNvPr id="3" name="Content Placeholder 2"/>
          <p:cNvSpPr>
            <a:spLocks noGrp="1"/>
          </p:cNvSpPr>
          <p:nvPr>
            <p:ph idx="1"/>
          </p:nvPr>
        </p:nvSpPr>
        <p:spPr>
          <a:xfrm>
            <a:off x="838200" y="2057400"/>
            <a:ext cx="11032236" cy="4480560"/>
          </a:xfrm>
        </p:spPr>
        <p:txBody>
          <a:bodyPr>
            <a:normAutofit/>
          </a:bodyPr>
          <a:lstStyle/>
          <a:p>
            <a:pPr>
              <a:lnSpc>
                <a:spcPct val="70000"/>
              </a:lnSpc>
            </a:pPr>
            <a:r>
              <a:rPr lang="en-US" sz="1900" dirty="0"/>
              <a:t>FBSD/OBSD/NBSD all have different fuse implementations (no shared code whatsoever) </a:t>
            </a:r>
          </a:p>
          <a:p>
            <a:pPr lvl="1">
              <a:lnSpc>
                <a:spcPct val="70000"/>
              </a:lnSpc>
            </a:pPr>
            <a:r>
              <a:rPr lang="en-US" sz="1900" dirty="0"/>
              <a:t>NBSD: most complete (allows for the most file operations) </a:t>
            </a:r>
          </a:p>
          <a:p>
            <a:pPr lvl="1">
              <a:lnSpc>
                <a:spcPct val="70000"/>
              </a:lnSpc>
            </a:pPr>
            <a:r>
              <a:rPr lang="en-US" sz="1900" dirty="0"/>
              <a:t>FBSD: most controlled arguments passed back and forth  (getattr, readdir) less opportunity for consumers to make mistakes, but more parsing/processing in fusefs itself, more potential for bugs in fuse code itself</a:t>
            </a:r>
          </a:p>
          <a:p>
            <a:pPr lvl="1">
              <a:lnSpc>
                <a:spcPct val="70000"/>
              </a:lnSpc>
            </a:pPr>
            <a:r>
              <a:rPr lang="en-US" sz="1900" dirty="0"/>
              <a:t>OBSD: minimal functional implementation (compared to the previous two) </a:t>
            </a:r>
          </a:p>
          <a:p>
            <a:pPr>
              <a:lnSpc>
                <a:spcPct val="70000"/>
              </a:lnSpc>
            </a:pPr>
            <a:endParaRPr lang="en-US" sz="1900" dirty="0"/>
          </a:p>
          <a:p>
            <a:pPr>
              <a:lnSpc>
                <a:spcPct val="70000"/>
              </a:lnSpc>
            </a:pPr>
            <a:r>
              <a:rPr lang="en-US" sz="1900" dirty="0"/>
              <a:t>none implement ioctl </a:t>
            </a:r>
          </a:p>
          <a:p>
            <a:pPr>
              <a:lnSpc>
                <a:spcPct val="70000"/>
              </a:lnSpc>
            </a:pPr>
            <a:endParaRPr lang="en-US" sz="1900" dirty="0"/>
          </a:p>
          <a:p>
            <a:pPr>
              <a:lnSpc>
                <a:spcPct val="70000"/>
              </a:lnSpc>
            </a:pPr>
            <a:r>
              <a:rPr lang="en-US" sz="1900" dirty="0"/>
              <a:t>all do: </a:t>
            </a:r>
          </a:p>
          <a:p>
            <a:pPr lvl="1">
              <a:lnSpc>
                <a:spcPct val="70000"/>
              </a:lnSpc>
            </a:pPr>
            <a:r>
              <a:rPr lang="en-US" sz="1900" dirty="0"/>
              <a:t>read</a:t>
            </a:r>
          </a:p>
          <a:p>
            <a:pPr lvl="1">
              <a:lnSpc>
                <a:spcPct val="70000"/>
              </a:lnSpc>
            </a:pPr>
            <a:r>
              <a:rPr lang="en-US" sz="1900" dirty="0"/>
              <a:t>write </a:t>
            </a:r>
          </a:p>
          <a:p>
            <a:pPr lvl="1">
              <a:lnSpc>
                <a:spcPct val="70000"/>
              </a:lnSpc>
            </a:pPr>
            <a:r>
              <a:rPr lang="en-US" sz="1900" dirty="0"/>
              <a:t>readdir </a:t>
            </a:r>
          </a:p>
          <a:p>
            <a:pPr lvl="1">
              <a:lnSpc>
                <a:spcPct val="70000"/>
              </a:lnSpc>
            </a:pPr>
            <a:r>
              <a:rPr lang="en-US" sz="1900" dirty="0"/>
              <a:t>getattr</a:t>
            </a:r>
          </a:p>
          <a:p>
            <a:pPr lvl="1">
              <a:lnSpc>
                <a:spcPct val="70000"/>
              </a:lnSpc>
            </a:pPr>
            <a:r>
              <a:rPr lang="en-US" sz="1900" dirty="0"/>
              <a:t>setattr</a:t>
            </a:r>
          </a:p>
          <a:p>
            <a:pPr lvl="1">
              <a:lnSpc>
                <a:spcPct val="70000"/>
              </a:lnSpc>
            </a:pPr>
            <a:r>
              <a:rPr lang="en-US" sz="1900" dirty="0"/>
              <a:t>...</a:t>
            </a:r>
          </a:p>
          <a:p>
            <a:pPr>
              <a:lnSpc>
                <a:spcPct val="70000"/>
              </a:lnSpc>
            </a:pPr>
            <a:endParaRPr lang="en-US" sz="1900" dirty="0"/>
          </a:p>
        </p:txBody>
      </p:sp>
    </p:spTree>
    <p:extLst>
      <p:ext uri="{BB962C8B-B14F-4D97-AF65-F5344CB8AC3E}">
        <p14:creationId xmlns:p14="http://schemas.microsoft.com/office/powerpoint/2010/main" val="2629138420"/>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 y="27432"/>
            <a:ext cx="10205156" cy="4801314"/>
          </a:xfrm>
          <a:prstGeom prst="rect">
            <a:avLst/>
          </a:prstGeom>
          <a:solidFill>
            <a:schemeClr val="bg2"/>
          </a:solidFill>
          <a:ln>
            <a:solidFill>
              <a:schemeClr val="tx1"/>
            </a:solidFill>
          </a:ln>
        </p:spPr>
        <p:txBody>
          <a:bodyPr wrap="square">
            <a:spAutoFit/>
          </a:bodyPr>
          <a:lstStyle/>
          <a:p>
            <a:r>
              <a:rPr lang="en-US" dirty="0"/>
              <a:t>int</a:t>
            </a:r>
          </a:p>
          <a:p>
            <a:r>
              <a:rPr lang="en-US" dirty="0"/>
              <a:t>vfs_getcwd_scandir(struct vnode **lvpp, struct vnode **uvpp, char **bpp,</a:t>
            </a:r>
          </a:p>
          <a:p>
            <a:r>
              <a:rPr lang="en-US" dirty="0"/>
              <a:t>    char *bufp, struct proc *p)</a:t>
            </a:r>
          </a:p>
          <a:p>
            <a:r>
              <a:rPr lang="en-US" dirty="0"/>
              <a:t>{</a:t>
            </a:r>
          </a:p>
          <a:p>
            <a:r>
              <a:rPr lang="en-US" dirty="0"/>
              <a:t>	int eofflag, tries, dirbuflen, len, reclen, error = 0;</a:t>
            </a:r>
          </a:p>
          <a:p>
            <a:r>
              <a:rPr lang="en-US" dirty="0"/>
              <a:t>...</a:t>
            </a:r>
          </a:p>
          <a:p>
            <a:r>
              <a:rPr lang="en-US" dirty="0"/>
              <a:t>	struct vattr va;</a:t>
            </a:r>
          </a:p>
          <a:p>
            <a:r>
              <a:rPr lang="en-US" dirty="0"/>
              <a:t>...</a:t>
            </a:r>
          </a:p>
          <a:p>
            <a:r>
              <a:rPr lang="en-US" dirty="0"/>
              <a:t>		error = VOP_GETATTR(lvp, &amp;</a:t>
            </a:r>
            <a:r>
              <a:rPr lang="en-US" dirty="0">
                <a:solidFill>
                  <a:srgbClr val="FF0000"/>
                </a:solidFill>
              </a:rPr>
              <a:t>va</a:t>
            </a:r>
            <a:r>
              <a:rPr lang="en-US" dirty="0"/>
              <a:t>, p-&gt;p_ucred, p); </a:t>
            </a:r>
            <a:r>
              <a:rPr lang="en-US" dirty="0">
                <a:sym typeface="Wingdings" panose="05000000000000000000" pitchFamily="2" charset="2"/>
              </a:rPr>
              <a:t></a:t>
            </a:r>
            <a:r>
              <a:rPr lang="en-US" dirty="0"/>
              <a:t> data can come from fusefs </a:t>
            </a:r>
          </a:p>
          <a:p>
            <a:r>
              <a:rPr lang="en-US" dirty="0"/>
              <a:t>...</a:t>
            </a:r>
          </a:p>
          <a:p>
            <a:r>
              <a:rPr lang="en-US" dirty="0"/>
              <a:t>	dirbuflen = DIRBLKSIZ;</a:t>
            </a:r>
          </a:p>
          <a:p>
            <a:endParaRPr lang="en-US" dirty="0"/>
          </a:p>
          <a:p>
            <a:r>
              <a:rPr lang="en-US" dirty="0"/>
              <a:t>	if (dirbuflen &lt; va.va_blocksize)</a:t>
            </a:r>
          </a:p>
          <a:p>
            <a:r>
              <a:rPr lang="en-US" dirty="0"/>
              <a:t>		</a:t>
            </a:r>
            <a:r>
              <a:rPr lang="en-US" dirty="0">
                <a:solidFill>
                  <a:srgbClr val="FF0000"/>
                </a:solidFill>
              </a:rPr>
              <a:t>dirbuflen</a:t>
            </a:r>
            <a:r>
              <a:rPr lang="en-US" dirty="0"/>
              <a:t> = va.va_blocksize; </a:t>
            </a:r>
            <a:r>
              <a:rPr lang="en-US" dirty="0">
                <a:sym typeface="Wingdings" panose="05000000000000000000" pitchFamily="2" charset="2"/>
              </a:rPr>
              <a:t></a:t>
            </a:r>
            <a:r>
              <a:rPr lang="en-US" dirty="0"/>
              <a:t> fusefs can make this really big </a:t>
            </a:r>
          </a:p>
          <a:p>
            <a:endParaRPr lang="en-US" dirty="0"/>
          </a:p>
          <a:p>
            <a:r>
              <a:rPr lang="en-US" dirty="0"/>
              <a:t>	dirbuf = malloc(</a:t>
            </a:r>
            <a:r>
              <a:rPr lang="en-US" dirty="0">
                <a:solidFill>
                  <a:srgbClr val="FF0000"/>
                </a:solidFill>
              </a:rPr>
              <a:t>dirbuflen</a:t>
            </a:r>
            <a:r>
              <a:rPr lang="en-US" dirty="0"/>
              <a:t>, M_TEMP, M_WAITOK); </a:t>
            </a:r>
            <a:r>
              <a:rPr lang="en-US" dirty="0">
                <a:sym typeface="Wingdings" panose="05000000000000000000" pitchFamily="2" charset="2"/>
              </a:rPr>
              <a:t></a:t>
            </a:r>
            <a:r>
              <a:rPr lang="en-US" dirty="0"/>
              <a:t> malloc() will panic on very large values </a:t>
            </a:r>
          </a:p>
          <a:p>
            <a:r>
              <a:rPr lang="en-US" dirty="0"/>
              <a:t>...</a:t>
            </a:r>
          </a:p>
        </p:txBody>
      </p:sp>
      <p:sp>
        <p:nvSpPr>
          <p:cNvPr id="5" name="Rectangle 4"/>
          <p:cNvSpPr/>
          <p:nvPr/>
        </p:nvSpPr>
        <p:spPr>
          <a:xfrm>
            <a:off x="1880755" y="308367"/>
            <a:ext cx="8780318" cy="6247864"/>
          </a:xfrm>
          <a:prstGeom prst="rect">
            <a:avLst/>
          </a:prstGeom>
          <a:solidFill>
            <a:schemeClr val="bg2"/>
          </a:solidFill>
          <a:ln>
            <a:solidFill>
              <a:schemeClr val="tx1"/>
            </a:solidFill>
          </a:ln>
        </p:spPr>
        <p:txBody>
          <a:bodyPr wrap="square">
            <a:spAutoFit/>
          </a:bodyPr>
          <a:lstStyle/>
          <a:p>
            <a:r>
              <a:rPr lang="en-US" sz="1600" dirty="0"/>
              <a:t>error = VOP_READDIR(uvp, &amp;</a:t>
            </a:r>
            <a:r>
              <a:rPr lang="en-US" sz="1600" dirty="0">
                <a:solidFill>
                  <a:srgbClr val="FF0000"/>
                </a:solidFill>
              </a:rPr>
              <a:t>uio</a:t>
            </a:r>
            <a:r>
              <a:rPr lang="en-US" sz="1600" dirty="0"/>
              <a:t>, p-&gt;p_ucred, &amp;eofflag); </a:t>
            </a:r>
            <a:r>
              <a:rPr lang="en-US" sz="1600" dirty="0">
                <a:sym typeface="Wingdings" panose="05000000000000000000" pitchFamily="2" charset="2"/>
              </a:rPr>
              <a:t></a:t>
            </a:r>
            <a:r>
              <a:rPr lang="en-US" sz="1600" dirty="0"/>
              <a:t> fusefs can provide arbitrary content </a:t>
            </a:r>
          </a:p>
          <a:p>
            <a:r>
              <a:rPr lang="en-US" sz="1600" dirty="0"/>
              <a:t>...</a:t>
            </a:r>
          </a:p>
          <a:p>
            <a:r>
              <a:rPr lang="en-US" sz="1600" dirty="0"/>
              <a:t>cpos = dirbuf;</a:t>
            </a:r>
          </a:p>
          <a:p>
            <a:r>
              <a:rPr lang="en-US" sz="1600" dirty="0"/>
              <a:t>...</a:t>
            </a:r>
          </a:p>
          <a:p>
            <a:r>
              <a:rPr lang="en-US" sz="1600" dirty="0"/>
              <a:t>for (len = (dirbuflen - uio.uio_resid); len &gt; 0;</a:t>
            </a:r>
          </a:p>
          <a:p>
            <a:r>
              <a:rPr lang="en-US" sz="1600" dirty="0"/>
              <a:t>     len -= reclen) {</a:t>
            </a:r>
          </a:p>
          <a:p>
            <a:r>
              <a:rPr lang="en-US" sz="1600" dirty="0"/>
              <a:t>	dp = (struct dirent *)cpos;</a:t>
            </a:r>
          </a:p>
          <a:p>
            <a:r>
              <a:rPr lang="en-US" sz="1600" dirty="0"/>
              <a:t>	reclen = dp-&gt;d_reclen;</a:t>
            </a:r>
          </a:p>
          <a:p>
            <a:endParaRPr lang="en-US" sz="1600" dirty="0"/>
          </a:p>
          <a:p>
            <a:r>
              <a:rPr lang="en-US" sz="1600" dirty="0"/>
              <a:t>	/* Check for malformed directory */</a:t>
            </a:r>
          </a:p>
          <a:p>
            <a:r>
              <a:rPr lang="en-US" sz="1600" dirty="0"/>
              <a:t>	if (reclen &lt; DIRENT_RECSIZE(1)) {</a:t>
            </a:r>
          </a:p>
          <a:p>
            <a:r>
              <a:rPr lang="en-US" sz="1600" dirty="0"/>
              <a:t>		error = EINVAL;</a:t>
            </a:r>
          </a:p>
          <a:p>
            <a:r>
              <a:rPr lang="en-US" sz="1600" dirty="0"/>
              <a:t>		goto out;</a:t>
            </a:r>
          </a:p>
          <a:p>
            <a:r>
              <a:rPr lang="en-US" sz="1600" dirty="0"/>
              <a:t>	}</a:t>
            </a:r>
          </a:p>
          <a:p>
            <a:endParaRPr lang="en-US" sz="1600" dirty="0"/>
          </a:p>
          <a:p>
            <a:r>
              <a:rPr lang="en-US" sz="1600" dirty="0"/>
              <a:t>	if (dp-&gt;d_fileno == fileno) {</a:t>
            </a:r>
          </a:p>
          <a:p>
            <a:r>
              <a:rPr lang="en-US" sz="1600" dirty="0"/>
              <a:t>		char *bp = *bpp;</a:t>
            </a:r>
          </a:p>
          <a:p>
            <a:r>
              <a:rPr lang="en-US" sz="1600" dirty="0"/>
              <a:t>		bp -= dp-&gt;</a:t>
            </a:r>
            <a:r>
              <a:rPr lang="en-US" sz="1600" dirty="0">
                <a:solidFill>
                  <a:srgbClr val="FF0000"/>
                </a:solidFill>
              </a:rPr>
              <a:t>d_namlen</a:t>
            </a:r>
            <a:r>
              <a:rPr lang="en-US" sz="1600" dirty="0"/>
              <a:t>; </a:t>
            </a:r>
            <a:r>
              <a:rPr lang="en-US" sz="1600" dirty="0">
                <a:sym typeface="Wingdings" panose="05000000000000000000" pitchFamily="2" charset="2"/>
              </a:rPr>
              <a:t></a:t>
            </a:r>
            <a:r>
              <a:rPr lang="en-US" sz="1600" dirty="0"/>
              <a:t> fusefs can lie about d_namlen</a:t>
            </a:r>
          </a:p>
          <a:p>
            <a:endParaRPr lang="en-US" sz="1600" dirty="0"/>
          </a:p>
          <a:p>
            <a:r>
              <a:rPr lang="en-US" sz="1600" dirty="0"/>
              <a:t>		if (bp &lt;= bufp) {</a:t>
            </a:r>
          </a:p>
          <a:p>
            <a:r>
              <a:rPr lang="en-US" sz="1600" dirty="0"/>
              <a:t>			error = ERANGE;</a:t>
            </a:r>
          </a:p>
          <a:p>
            <a:r>
              <a:rPr lang="en-US" sz="1600" dirty="0"/>
              <a:t>			goto out;</a:t>
            </a:r>
          </a:p>
          <a:p>
            <a:r>
              <a:rPr lang="en-US" sz="1600" dirty="0"/>
              <a:t>		}</a:t>
            </a:r>
          </a:p>
          <a:p>
            <a:endParaRPr lang="en-US" sz="1600" dirty="0"/>
          </a:p>
          <a:p>
            <a:r>
              <a:rPr lang="en-US" sz="1600" dirty="0"/>
              <a:t>	memmove(bp, dp-&gt;d_name, dp-&gt;</a:t>
            </a:r>
            <a:r>
              <a:rPr lang="en-US" sz="1600" dirty="0">
                <a:solidFill>
                  <a:srgbClr val="FF0000"/>
                </a:solidFill>
              </a:rPr>
              <a:t>d_namlen</a:t>
            </a:r>
            <a:r>
              <a:rPr lang="en-US" sz="1600" dirty="0"/>
              <a:t>); </a:t>
            </a:r>
            <a:r>
              <a:rPr lang="en-US" sz="1600" dirty="0">
                <a:sym typeface="Wingdings" panose="05000000000000000000" pitchFamily="2" charset="2"/>
              </a:rPr>
              <a:t> out of bound read. </a:t>
            </a:r>
            <a:endParaRPr lang="en-US" sz="1600" dirty="0"/>
          </a:p>
        </p:txBody>
      </p:sp>
    </p:spTree>
    <p:extLst>
      <p:ext uri="{BB962C8B-B14F-4D97-AF65-F5344CB8AC3E}">
        <p14:creationId xmlns:p14="http://schemas.microsoft.com/office/powerpoint/2010/main" val="102341494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631825"/>
            <a:ext cx="10515600" cy="1325563"/>
          </a:xfrm>
        </p:spPr>
        <p:txBody>
          <a:bodyPr>
            <a:normAutofit/>
          </a:bodyPr>
          <a:lstStyle/>
          <a:p>
            <a:r>
              <a:rPr lang="en-US" dirty="0"/>
              <a:t>Sample bug</a:t>
            </a:r>
          </a:p>
        </p:txBody>
      </p:sp>
      <p:sp>
        <p:nvSpPr>
          <p:cNvPr id="3" name="Content Placeholder 2"/>
          <p:cNvSpPr>
            <a:spLocks noGrp="1"/>
          </p:cNvSpPr>
          <p:nvPr>
            <p:ph idx="1"/>
          </p:nvPr>
        </p:nvSpPr>
        <p:spPr>
          <a:xfrm>
            <a:off x="838200" y="2057400"/>
            <a:ext cx="10515600" cy="3871762"/>
          </a:xfrm>
        </p:spPr>
        <p:txBody>
          <a:bodyPr>
            <a:normAutofit/>
          </a:bodyPr>
          <a:lstStyle/>
          <a:p>
            <a:r>
              <a:rPr lang="en-US" sz="2400" dirty="0"/>
              <a:t>Unbound malloc and out of bound read (could panic or info leak) </a:t>
            </a:r>
          </a:p>
          <a:p>
            <a:r>
              <a:rPr lang="en-US" sz="2400" dirty="0"/>
              <a:t>OpenBSD 6.1 </a:t>
            </a:r>
          </a:p>
          <a:p>
            <a:pPr lvl="1"/>
            <a:r>
              <a:rPr lang="en-US" sz="2000" dirty="0"/>
              <a:t>Been there since OpenBSD 4.0 </a:t>
            </a:r>
            <a:r>
              <a:rPr lang="en-US" i="1" dirty="0"/>
              <a:t>Fri Apr 28 08:34:31 2006 </a:t>
            </a:r>
            <a:endParaRPr lang="en-US" sz="2000" dirty="0"/>
          </a:p>
          <a:p>
            <a:r>
              <a:rPr lang="en-US" sz="2400" dirty="0"/>
              <a:t>getcwd syscall when taking data from fuse / userland </a:t>
            </a:r>
          </a:p>
        </p:txBody>
      </p:sp>
    </p:spTree>
    <p:extLst>
      <p:ext uri="{BB962C8B-B14F-4D97-AF65-F5344CB8AC3E}">
        <p14:creationId xmlns:p14="http://schemas.microsoft.com/office/powerpoint/2010/main" val="1680073891"/>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4089" y="526072"/>
            <a:ext cx="10397066" cy="6247864"/>
          </a:xfrm>
          <a:prstGeom prst="rect">
            <a:avLst/>
          </a:prstGeom>
          <a:solidFill>
            <a:schemeClr val="bg2"/>
          </a:solidFill>
          <a:ln>
            <a:solidFill>
              <a:schemeClr val="tx1"/>
            </a:solidFill>
          </a:ln>
        </p:spPr>
        <p:txBody>
          <a:bodyPr wrap="square">
            <a:spAutoFit/>
          </a:bodyPr>
          <a:lstStyle/>
          <a:p>
            <a:r>
              <a:rPr lang="en-US" sz="1600" dirty="0"/>
              <a:t>static daddr_t</a:t>
            </a:r>
          </a:p>
          <a:p>
            <a:r>
              <a:rPr lang="en-US" sz="1600" dirty="0"/>
              <a:t>ext2_nodealloccg(struct inode *ip, int cg, daddr_t ipref, int mode)</a:t>
            </a:r>
          </a:p>
          <a:p>
            <a:r>
              <a:rPr lang="en-US" sz="1600" dirty="0"/>
              <a:t>{</a:t>
            </a:r>
          </a:p>
          <a:p>
            <a:r>
              <a:rPr lang="en-US" sz="1600" dirty="0"/>
              <a:t>...</a:t>
            </a:r>
          </a:p>
          <a:p>
            <a:r>
              <a:rPr lang="en-US" sz="1600" dirty="0"/>
              <a:t>	error = bread(ip-&gt;i_devvp, fsbtodb(fs,</a:t>
            </a:r>
          </a:p>
          <a:p>
            <a:r>
              <a:rPr lang="en-US" sz="1600" dirty="0"/>
              <a:t>	    fs-&gt;e2fs_gd[cg].ext2bgd_i_bitmap),</a:t>
            </a:r>
          </a:p>
          <a:p>
            <a:r>
              <a:rPr lang="en-US" sz="1600" dirty="0"/>
              <a:t>	    (int)fs-&gt;e2fs_bsize, NOCRED, &amp;</a:t>
            </a:r>
            <a:r>
              <a:rPr lang="en-US" sz="1600" dirty="0">
                <a:solidFill>
                  <a:srgbClr val="FF0000"/>
                </a:solidFill>
              </a:rPr>
              <a:t>bp</a:t>
            </a:r>
            <a:r>
              <a:rPr lang="en-US" sz="1600" dirty="0"/>
              <a:t>); </a:t>
            </a:r>
            <a:r>
              <a:rPr lang="en-US" sz="1600" dirty="0">
                <a:sym typeface="Wingdings" panose="05000000000000000000" pitchFamily="2" charset="2"/>
              </a:rPr>
              <a:t> read from filesystem </a:t>
            </a:r>
            <a:endParaRPr lang="en-US" sz="1600" dirty="0"/>
          </a:p>
          <a:p>
            <a:r>
              <a:rPr lang="en-US" sz="1600" dirty="0"/>
              <a:t>...</a:t>
            </a:r>
          </a:p>
          <a:p>
            <a:r>
              <a:rPr lang="en-US" sz="1600" dirty="0"/>
              <a:t>	</a:t>
            </a:r>
            <a:r>
              <a:rPr lang="en-US" sz="1600" dirty="0">
                <a:solidFill>
                  <a:srgbClr val="FF0000"/>
                </a:solidFill>
              </a:rPr>
              <a:t>ibp</a:t>
            </a:r>
            <a:r>
              <a:rPr lang="en-US" sz="1600" dirty="0"/>
              <a:t> = (char *)bp-&gt;</a:t>
            </a:r>
            <a:r>
              <a:rPr lang="en-US" sz="1600" dirty="0">
                <a:solidFill>
                  <a:srgbClr val="FF0000"/>
                </a:solidFill>
              </a:rPr>
              <a:t>b_data</a:t>
            </a:r>
            <a:r>
              <a:rPr lang="en-US" sz="1600" dirty="0"/>
              <a:t>;</a:t>
            </a:r>
          </a:p>
          <a:p>
            <a:r>
              <a:rPr lang="en-US" sz="1600" dirty="0"/>
              <a:t>...</a:t>
            </a:r>
          </a:p>
          <a:p>
            <a:r>
              <a:rPr lang="en-US" sz="1600" dirty="0"/>
              <a:t>	len = howmany(fs-&gt;e2fs-&gt;e2fs_ipg - ipref, NBBY);</a:t>
            </a:r>
          </a:p>
          <a:p>
            <a:r>
              <a:rPr lang="en-US" sz="1600" dirty="0"/>
              <a:t>	loc = memcchr(&amp;</a:t>
            </a:r>
            <a:r>
              <a:rPr lang="en-US" sz="1600" dirty="0">
                <a:solidFill>
                  <a:srgbClr val="FF0000"/>
                </a:solidFill>
              </a:rPr>
              <a:t>ibp</a:t>
            </a:r>
            <a:r>
              <a:rPr lang="en-US" sz="1600" dirty="0"/>
              <a:t>[start], 0xff, len);</a:t>
            </a:r>
          </a:p>
          <a:p>
            <a:r>
              <a:rPr lang="en-US" sz="1600" dirty="0"/>
              <a:t>	if (loc == NULL) {</a:t>
            </a:r>
          </a:p>
          <a:p>
            <a:r>
              <a:rPr lang="en-US" sz="1600" dirty="0"/>
              <a:t>		len = start + 1;</a:t>
            </a:r>
          </a:p>
          <a:p>
            <a:r>
              <a:rPr lang="en-US" sz="1600" dirty="0"/>
              <a:t>		start = 0;</a:t>
            </a:r>
          </a:p>
          <a:p>
            <a:r>
              <a:rPr lang="en-US" sz="1600" dirty="0"/>
              <a:t>		loc = memcchr(&amp;</a:t>
            </a:r>
            <a:r>
              <a:rPr lang="en-US" sz="1600" dirty="0">
                <a:solidFill>
                  <a:srgbClr val="FF0000"/>
                </a:solidFill>
              </a:rPr>
              <a:t>ibp</a:t>
            </a:r>
            <a:r>
              <a:rPr lang="en-US" sz="1600" dirty="0"/>
              <a:t>[start], 0xff, len); </a:t>
            </a:r>
            <a:r>
              <a:rPr lang="en-US" sz="1600" dirty="0">
                <a:sym typeface="Wingdings" panose="05000000000000000000" pitchFamily="2" charset="2"/>
              </a:rPr>
              <a:t></a:t>
            </a:r>
            <a:r>
              <a:rPr lang="en-US" sz="1600" dirty="0"/>
              <a:t> logic driven by fs data </a:t>
            </a:r>
          </a:p>
          <a:p>
            <a:r>
              <a:rPr lang="en-US" sz="1600" dirty="0"/>
              <a:t>		if (loc == NULL) {</a:t>
            </a:r>
          </a:p>
          <a:p>
            <a:r>
              <a:rPr lang="en-US" sz="1600" dirty="0"/>
              <a:t>			printf("cg = %d, ipref = %lld, fs = %s\n",</a:t>
            </a:r>
          </a:p>
          <a:p>
            <a:r>
              <a:rPr lang="en-US" sz="1600" dirty="0"/>
              <a:t>			    cg, (long long)ipref, fs-&gt;e2fs_fsmnt);</a:t>
            </a:r>
          </a:p>
          <a:p>
            <a:r>
              <a:rPr lang="en-US" sz="1600" dirty="0"/>
              <a:t>			</a:t>
            </a:r>
            <a:r>
              <a:rPr lang="en-US" sz="1600" dirty="0">
                <a:solidFill>
                  <a:srgbClr val="FF0000"/>
                </a:solidFill>
              </a:rPr>
              <a:t>panic</a:t>
            </a:r>
            <a:r>
              <a:rPr lang="en-US" sz="1600" dirty="0"/>
              <a:t>("ext2fs_nodealloccg: map corrupted");  </a:t>
            </a:r>
            <a:r>
              <a:rPr lang="en-US" sz="1600" dirty="0">
                <a:sym typeface="Wingdings" panose="05000000000000000000" pitchFamily="2" charset="2"/>
              </a:rPr>
              <a:t></a:t>
            </a:r>
            <a:r>
              <a:rPr lang="en-US" sz="1600" dirty="0"/>
              <a:t> panic driven by fs data</a:t>
            </a:r>
          </a:p>
          <a:p>
            <a:r>
              <a:rPr lang="en-US" sz="1600" dirty="0"/>
              <a:t>			/* NOTREACHED */</a:t>
            </a:r>
          </a:p>
          <a:p>
            <a:r>
              <a:rPr lang="en-US" sz="1600" dirty="0"/>
              <a:t>		}</a:t>
            </a:r>
          </a:p>
          <a:p>
            <a:r>
              <a:rPr lang="en-US" sz="1600" dirty="0"/>
              <a:t>	}</a:t>
            </a:r>
          </a:p>
          <a:p>
            <a:r>
              <a:rPr lang="en-US" sz="1600" dirty="0"/>
              <a:t>...</a:t>
            </a:r>
          </a:p>
          <a:p>
            <a:r>
              <a:rPr lang="en-US" sz="1600" dirty="0"/>
              <a:t>}</a:t>
            </a:r>
          </a:p>
        </p:txBody>
      </p:sp>
    </p:spTree>
    <p:extLst>
      <p:ext uri="{BB962C8B-B14F-4D97-AF65-F5344CB8AC3E}">
        <p14:creationId xmlns:p14="http://schemas.microsoft.com/office/powerpoint/2010/main" val="889206752"/>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631825"/>
            <a:ext cx="10515600" cy="1325563"/>
          </a:xfrm>
        </p:spPr>
        <p:txBody>
          <a:bodyPr>
            <a:normAutofit/>
          </a:bodyPr>
          <a:lstStyle/>
          <a:p>
            <a:r>
              <a:rPr lang="en-US" dirty="0"/>
              <a:t>Sample bug 2</a:t>
            </a:r>
          </a:p>
        </p:txBody>
      </p:sp>
      <p:sp>
        <p:nvSpPr>
          <p:cNvPr id="3" name="Content Placeholder 2"/>
          <p:cNvSpPr>
            <a:spLocks noGrp="1"/>
          </p:cNvSpPr>
          <p:nvPr>
            <p:ph idx="1"/>
          </p:nvPr>
        </p:nvSpPr>
        <p:spPr>
          <a:xfrm>
            <a:off x="838200" y="2057400"/>
            <a:ext cx="10515600" cy="3871762"/>
          </a:xfrm>
        </p:spPr>
        <p:txBody>
          <a:bodyPr>
            <a:normAutofit/>
          </a:bodyPr>
          <a:lstStyle/>
          <a:p>
            <a:r>
              <a:rPr lang="en-US" sz="2400" dirty="0"/>
              <a:t>panic() driven by filesystem data </a:t>
            </a:r>
          </a:p>
          <a:p>
            <a:r>
              <a:rPr lang="en-US" sz="2400" dirty="0"/>
              <a:t>FreeBSD 11 </a:t>
            </a:r>
          </a:p>
          <a:p>
            <a:pPr lvl="1"/>
            <a:r>
              <a:rPr lang="en-US" sz="2000" dirty="0"/>
              <a:t>Been there since FreeBSD 8.1 </a:t>
            </a:r>
            <a:r>
              <a:rPr lang="en-US" i="1" dirty="0"/>
              <a:t>Thu Jan 14 14:30:54 2010</a:t>
            </a:r>
            <a:endParaRPr lang="en-US" sz="2000" dirty="0"/>
          </a:p>
          <a:p>
            <a:r>
              <a:rPr lang="en-US" sz="2400" dirty="0"/>
              <a:t>Ext2 file system code </a:t>
            </a:r>
          </a:p>
        </p:txBody>
      </p:sp>
    </p:spTree>
    <p:extLst>
      <p:ext uri="{BB962C8B-B14F-4D97-AF65-F5344CB8AC3E}">
        <p14:creationId xmlns:p14="http://schemas.microsoft.com/office/powerpoint/2010/main" val="1549929170"/>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380588" y="965199"/>
            <a:ext cx="6766078" cy="4927601"/>
          </a:xfrm>
        </p:spPr>
        <p:txBody>
          <a:bodyPr vert="horz" lIns="91440" tIns="45720" rIns="91440" bIns="45720" rtlCol="0" anchor="ctr">
            <a:normAutofit/>
          </a:bodyPr>
          <a:lstStyle/>
          <a:p>
            <a:r>
              <a:rPr lang="en-US" sz="5400" kern="1200" dirty="0">
                <a:solidFill>
                  <a:schemeClr val="tx1">
                    <a:lumMod val="85000"/>
                    <a:lumOff val="15000"/>
                  </a:schemeClr>
                </a:solidFill>
                <a:latin typeface="+mj-lt"/>
                <a:ea typeface="+mj-ea"/>
                <a:cs typeface="+mj-cs"/>
              </a:rPr>
              <a:t>Networking (bt, wifi, irda) </a:t>
            </a:r>
          </a:p>
        </p:txBody>
      </p:sp>
    </p:spTree>
    <p:extLst>
      <p:ext uri="{BB962C8B-B14F-4D97-AF65-F5344CB8AC3E}">
        <p14:creationId xmlns:p14="http://schemas.microsoft.com/office/powerpoint/2010/main" val="1570016664"/>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631825"/>
            <a:ext cx="10515600" cy="1325563"/>
          </a:xfrm>
        </p:spPr>
        <p:txBody>
          <a:bodyPr>
            <a:normAutofit/>
          </a:bodyPr>
          <a:lstStyle/>
          <a:p>
            <a:r>
              <a:rPr lang="en-US" dirty="0"/>
              <a:t>Wifi Attack surface entrypoint</a:t>
            </a:r>
          </a:p>
        </p:txBody>
      </p:sp>
      <p:sp>
        <p:nvSpPr>
          <p:cNvPr id="3" name="Content Placeholder 2"/>
          <p:cNvSpPr>
            <a:spLocks noGrp="1"/>
          </p:cNvSpPr>
          <p:nvPr>
            <p:ph idx="1"/>
          </p:nvPr>
        </p:nvSpPr>
        <p:spPr>
          <a:xfrm>
            <a:off x="838200" y="2057400"/>
            <a:ext cx="10515600" cy="3871762"/>
          </a:xfrm>
        </p:spPr>
        <p:txBody>
          <a:bodyPr>
            <a:normAutofit/>
          </a:bodyPr>
          <a:lstStyle/>
          <a:p>
            <a:r>
              <a:rPr lang="en-US" sz="2400" dirty="0"/>
              <a:t>Stack itself </a:t>
            </a:r>
          </a:p>
          <a:p>
            <a:pPr lvl="1"/>
            <a:r>
              <a:rPr lang="en-US" sz="2000" dirty="0"/>
              <a:t>802.11 network data </a:t>
            </a:r>
          </a:p>
          <a:p>
            <a:pPr lvl="1"/>
            <a:r>
              <a:rPr lang="en-US" sz="2000" dirty="0"/>
              <a:t>Parsing </a:t>
            </a:r>
          </a:p>
          <a:p>
            <a:pPr lvl="1"/>
            <a:r>
              <a:rPr lang="en-US" sz="2000" dirty="0"/>
              <a:t>Info leaks</a:t>
            </a:r>
          </a:p>
          <a:p>
            <a:pPr lvl="1"/>
            <a:endParaRPr lang="en-US" sz="2000" dirty="0"/>
          </a:p>
          <a:p>
            <a:r>
              <a:rPr lang="en-US" sz="2400" dirty="0"/>
              <a:t>Wifi drivers</a:t>
            </a:r>
          </a:p>
          <a:p>
            <a:pPr lvl="1"/>
            <a:r>
              <a:rPr lang="en-US" sz="2000" dirty="0"/>
              <a:t>Data send by device to host  </a:t>
            </a:r>
          </a:p>
          <a:p>
            <a:endParaRPr lang="en-US" sz="2400" dirty="0"/>
          </a:p>
        </p:txBody>
      </p:sp>
    </p:spTree>
    <p:extLst>
      <p:ext uri="{BB962C8B-B14F-4D97-AF65-F5344CB8AC3E}">
        <p14:creationId xmlns:p14="http://schemas.microsoft.com/office/powerpoint/2010/main" val="4255236561"/>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631825"/>
            <a:ext cx="10515600" cy="1325563"/>
          </a:xfrm>
        </p:spPr>
        <p:txBody>
          <a:bodyPr>
            <a:normAutofit/>
          </a:bodyPr>
          <a:lstStyle/>
          <a:p>
            <a:r>
              <a:rPr lang="en-US" dirty="0"/>
              <a:t>802.11  stack</a:t>
            </a:r>
          </a:p>
        </p:txBody>
      </p:sp>
      <p:sp>
        <p:nvSpPr>
          <p:cNvPr id="3" name="Content Placeholder 2"/>
          <p:cNvSpPr>
            <a:spLocks noGrp="1"/>
          </p:cNvSpPr>
          <p:nvPr>
            <p:ph idx="1"/>
          </p:nvPr>
        </p:nvSpPr>
        <p:spPr>
          <a:xfrm>
            <a:off x="838200" y="2057400"/>
            <a:ext cx="10515600" cy="3871762"/>
          </a:xfrm>
        </p:spPr>
        <p:txBody>
          <a:bodyPr>
            <a:normAutofit/>
          </a:bodyPr>
          <a:lstStyle/>
          <a:p>
            <a:r>
              <a:rPr lang="en-US" sz="2400" dirty="0"/>
              <a:t>One 802.11 stack for all wifi drivers </a:t>
            </a:r>
          </a:p>
          <a:p>
            <a:r>
              <a:rPr lang="en-US" sz="2400" dirty="0"/>
              <a:t>Much easier to maintain</a:t>
            </a:r>
          </a:p>
          <a:p>
            <a:pPr lvl="1"/>
            <a:r>
              <a:rPr lang="en-US" dirty="0"/>
              <a:t>Need to fix in only 1 place if bugs are found </a:t>
            </a:r>
          </a:p>
          <a:p>
            <a:r>
              <a:rPr lang="en-US" sz="2400" dirty="0"/>
              <a:t>ieee80211_input() is main parsing input </a:t>
            </a:r>
          </a:p>
          <a:p>
            <a:pPr lvl="1"/>
            <a:r>
              <a:rPr lang="en-US" dirty="0"/>
              <a:t>Called from all wifi drivers </a:t>
            </a:r>
          </a:p>
        </p:txBody>
      </p:sp>
    </p:spTree>
    <p:extLst>
      <p:ext uri="{BB962C8B-B14F-4D97-AF65-F5344CB8AC3E}">
        <p14:creationId xmlns:p14="http://schemas.microsoft.com/office/powerpoint/2010/main" val="216558110"/>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BC8BD28-AEF2-4639-91BF-B22A10DE24AF}"/>
              </a:ext>
            </a:extLst>
          </p:cNvPr>
          <p:cNvSpPr/>
          <p:nvPr/>
        </p:nvSpPr>
        <p:spPr>
          <a:xfrm>
            <a:off x="592854" y="171735"/>
            <a:ext cx="11023041" cy="6186309"/>
          </a:xfrm>
          <a:prstGeom prst="rect">
            <a:avLst/>
          </a:prstGeom>
          <a:solidFill>
            <a:schemeClr val="bg1">
              <a:lumMod val="85000"/>
            </a:schemeClr>
          </a:solidFill>
          <a:ln>
            <a:solidFill>
              <a:schemeClr val="tx1"/>
            </a:solidFill>
          </a:ln>
        </p:spPr>
        <p:txBody>
          <a:bodyPr wrap="square">
            <a:spAutoFit/>
          </a:bodyPr>
          <a:lstStyle/>
          <a:p>
            <a:r>
              <a:rPr lang="en-US" sz="1200" dirty="0"/>
              <a:t>ieee80211_eapol_key_input(struct ieee80211com *ic, struct mbuf *m,</a:t>
            </a:r>
          </a:p>
          <a:p>
            <a:r>
              <a:rPr lang="en-US" sz="1200" dirty="0"/>
              <a:t>    struct ieee80211_node *ni)</a:t>
            </a:r>
          </a:p>
          <a:p>
            <a:r>
              <a:rPr lang="en-US" sz="1200" dirty="0"/>
              <a:t>{</a:t>
            </a:r>
          </a:p>
          <a:p>
            <a:r>
              <a:rPr lang="en-US" sz="1200" dirty="0"/>
              <a:t>	struct ifnet *ifp = &amp;ic-&gt;ic_if;</a:t>
            </a:r>
          </a:p>
          <a:p>
            <a:r>
              <a:rPr lang="en-US" sz="1200" dirty="0"/>
              <a:t>	struct ether_header *eh;</a:t>
            </a:r>
          </a:p>
          <a:p>
            <a:r>
              <a:rPr lang="en-US" sz="1200" dirty="0"/>
              <a:t>	struct ieee80211_eapol_key *key;</a:t>
            </a:r>
          </a:p>
          <a:p>
            <a:r>
              <a:rPr lang="en-US" sz="1200" dirty="0"/>
              <a:t>...</a:t>
            </a:r>
          </a:p>
          <a:p>
            <a:r>
              <a:rPr lang="en-US" sz="1200" dirty="0"/>
              <a:t>	eh = mtod(m, struct ether_header *);</a:t>
            </a:r>
          </a:p>
          <a:p>
            <a:r>
              <a:rPr lang="en-US" sz="1200" dirty="0"/>
              <a:t>...</a:t>
            </a:r>
          </a:p>
          <a:p>
            <a:r>
              <a:rPr lang="en-US" sz="1200" dirty="0"/>
              <a:t>	if (m-&gt;m_len &lt; sizeof(*key) &amp;&amp;</a:t>
            </a:r>
          </a:p>
          <a:p>
            <a:r>
              <a:rPr lang="en-US" sz="1200" dirty="0"/>
              <a:t>	    (m = m_pullup(m, sizeof(*key))) == NULL) {   </a:t>
            </a:r>
            <a:r>
              <a:rPr lang="en-US" sz="1200" dirty="0">
                <a:solidFill>
                  <a:srgbClr val="FF0000"/>
                </a:solidFill>
                <a:sym typeface="Wingdings" panose="05000000000000000000" pitchFamily="2" charset="2"/>
              </a:rPr>
              <a:t></a:t>
            </a:r>
            <a:r>
              <a:rPr lang="en-US" sz="1200" dirty="0">
                <a:solidFill>
                  <a:srgbClr val="FF0000"/>
                </a:solidFill>
              </a:rPr>
              <a:t> guarantees that there are sizeof(struct ieee80211_eapol_key) continuous bytes in the mbuf </a:t>
            </a:r>
          </a:p>
          <a:p>
            <a:r>
              <a:rPr lang="en-US" sz="1200" dirty="0"/>
              <a:t>..</a:t>
            </a:r>
          </a:p>
          <a:p>
            <a:r>
              <a:rPr lang="en-US" sz="1200" dirty="0"/>
              <a:t>	}</a:t>
            </a:r>
          </a:p>
          <a:p>
            <a:r>
              <a:rPr lang="en-US" sz="1200" dirty="0"/>
              <a:t>...</a:t>
            </a:r>
          </a:p>
          <a:p>
            <a:r>
              <a:rPr lang="en-US" sz="1200" dirty="0"/>
              <a:t>	key = mtod(m, struct ieee80211_eapol_key *);</a:t>
            </a:r>
          </a:p>
          <a:p>
            <a:r>
              <a:rPr lang="en-US" sz="1200" dirty="0"/>
              <a:t>...</a:t>
            </a:r>
          </a:p>
          <a:p>
            <a:r>
              <a:rPr lang="en-US" sz="1200" dirty="0"/>
              <a:t>	if (m-&gt;m_pkthdr.len &lt; 4 + BE_READ_2(key-&gt;</a:t>
            </a:r>
            <a:r>
              <a:rPr lang="en-US" sz="1200" dirty="0">
                <a:solidFill>
                  <a:srgbClr val="FF0000"/>
                </a:solidFill>
              </a:rPr>
              <a:t>len</a:t>
            </a:r>
            <a:r>
              <a:rPr lang="en-US" sz="1200" dirty="0"/>
              <a:t>)) </a:t>
            </a:r>
            <a:r>
              <a:rPr lang="en-US" sz="1200" dirty="0">
                <a:solidFill>
                  <a:srgbClr val="FF0000"/>
                </a:solidFill>
                <a:sym typeface="Wingdings" panose="05000000000000000000" pitchFamily="2" charset="2"/>
              </a:rPr>
              <a:t></a:t>
            </a:r>
            <a:r>
              <a:rPr lang="en-US" sz="1200" dirty="0">
                <a:solidFill>
                  <a:srgbClr val="FF0000"/>
                </a:solidFill>
              </a:rPr>
              <a:t> assume key-&gt;len is larger than key-&gt;payload </a:t>
            </a:r>
          </a:p>
          <a:p>
            <a:r>
              <a:rPr lang="en-US" sz="1200" dirty="0"/>
              <a:t>		goto done;</a:t>
            </a:r>
          </a:p>
          <a:p>
            <a:endParaRPr lang="en-US" sz="1200" dirty="0"/>
          </a:p>
          <a:p>
            <a:r>
              <a:rPr lang="en-US" sz="1200" dirty="0"/>
              <a:t>	/* check key data length */</a:t>
            </a:r>
          </a:p>
          <a:p>
            <a:r>
              <a:rPr lang="en-US" sz="1200" dirty="0"/>
              <a:t>	</a:t>
            </a:r>
            <a:r>
              <a:rPr lang="en-US" sz="1200" dirty="0">
                <a:solidFill>
                  <a:srgbClr val="FF0000"/>
                </a:solidFill>
              </a:rPr>
              <a:t>totlen</a:t>
            </a:r>
            <a:r>
              <a:rPr lang="en-US" sz="1200" dirty="0"/>
              <a:t> = sizeof(*key) + BE_READ_2(key-&gt;</a:t>
            </a:r>
            <a:r>
              <a:rPr lang="en-US" sz="1200" dirty="0">
                <a:solidFill>
                  <a:srgbClr val="FF0000"/>
                </a:solidFill>
              </a:rPr>
              <a:t>paylen</a:t>
            </a:r>
            <a:r>
              <a:rPr lang="en-US" sz="1200" dirty="0"/>
              <a:t>);  </a:t>
            </a:r>
            <a:r>
              <a:rPr lang="en-US" sz="1200" dirty="0">
                <a:solidFill>
                  <a:srgbClr val="FF0000"/>
                </a:solidFill>
                <a:sym typeface="Wingdings" panose="05000000000000000000" pitchFamily="2" charset="2"/>
              </a:rPr>
              <a:t></a:t>
            </a:r>
            <a:r>
              <a:rPr lang="en-US" sz="1200" dirty="0">
                <a:solidFill>
                  <a:srgbClr val="FF0000"/>
                </a:solidFill>
              </a:rPr>
              <a:t> assume key-&gt;len is larger than key-&gt;payload</a:t>
            </a:r>
            <a:r>
              <a:rPr lang="en-US" sz="1200" dirty="0"/>
              <a:t> </a:t>
            </a:r>
          </a:p>
          <a:p>
            <a:r>
              <a:rPr lang="en-US" sz="1200" dirty="0"/>
              <a:t>	if (m-&gt;m_pkthdr.len &lt; totlen || totlen &gt; MCLBYTES)</a:t>
            </a:r>
          </a:p>
          <a:p>
            <a:r>
              <a:rPr lang="en-US" sz="1200" dirty="0"/>
              <a:t>		goto done;</a:t>
            </a:r>
          </a:p>
          <a:p>
            <a:r>
              <a:rPr lang="en-US" sz="1200" dirty="0"/>
              <a:t>...</a:t>
            </a:r>
          </a:p>
          <a:p>
            <a:r>
              <a:rPr lang="en-US" sz="1200" dirty="0"/>
              <a:t>	/* make sure the key data field is contiguous */</a:t>
            </a:r>
          </a:p>
          <a:p>
            <a:r>
              <a:rPr lang="en-US" sz="1200" dirty="0"/>
              <a:t>	if (m-&gt;m_len &lt; totlen &amp;&amp; (m = m_pullup(m, </a:t>
            </a:r>
            <a:r>
              <a:rPr lang="en-US" sz="1200" dirty="0">
                <a:solidFill>
                  <a:srgbClr val="FF0000"/>
                </a:solidFill>
              </a:rPr>
              <a:t>totlen</a:t>
            </a:r>
            <a:r>
              <a:rPr lang="en-US" sz="1200" dirty="0"/>
              <a:t>)) == NULL) { </a:t>
            </a:r>
            <a:r>
              <a:rPr lang="en-US" sz="1200" dirty="0">
                <a:solidFill>
                  <a:srgbClr val="FF0000"/>
                </a:solidFill>
                <a:sym typeface="Wingdings" panose="05000000000000000000" pitchFamily="2" charset="2"/>
              </a:rPr>
              <a:t></a:t>
            </a:r>
            <a:r>
              <a:rPr lang="en-US" sz="1200" dirty="0">
                <a:solidFill>
                  <a:srgbClr val="FF0000"/>
                </a:solidFill>
              </a:rPr>
              <a:t> not enough data pulled up if key-&gt;len is larger than key-&gt;payload!</a:t>
            </a:r>
          </a:p>
          <a:p>
            <a:r>
              <a:rPr lang="en-US" sz="1200" dirty="0"/>
              <a:t>…</a:t>
            </a:r>
          </a:p>
          <a:p>
            <a:r>
              <a:rPr lang="en-US" sz="1200" dirty="0"/>
              <a:t>	}</a:t>
            </a:r>
          </a:p>
          <a:p>
            <a:r>
              <a:rPr lang="en-US" sz="1200" dirty="0"/>
              <a:t>	key = mtod(m, struct ieee80211_eapol_key *);</a:t>
            </a:r>
          </a:p>
          <a:p>
            <a:r>
              <a:rPr lang="en-US" sz="1200" dirty="0"/>
              <a:t>...</a:t>
            </a:r>
          </a:p>
          <a:p>
            <a:r>
              <a:rPr lang="en-US" sz="1200" dirty="0"/>
              <a:t>				ieee80211_recv_4way_msg3(ic, key, ni); </a:t>
            </a:r>
            <a:r>
              <a:rPr lang="en-US" sz="1200" dirty="0">
                <a:solidFill>
                  <a:srgbClr val="FF0000"/>
                </a:solidFill>
                <a:sym typeface="Wingdings" panose="05000000000000000000" pitchFamily="2" charset="2"/>
              </a:rPr>
              <a:t></a:t>
            </a:r>
            <a:r>
              <a:rPr lang="en-US" sz="1200" dirty="0">
                <a:solidFill>
                  <a:srgbClr val="FF0000"/>
                </a:solidFill>
              </a:rPr>
              <a:t> can crash in here if not enough data is pulled up.</a:t>
            </a:r>
          </a:p>
          <a:p>
            <a:r>
              <a:rPr lang="en-US" sz="1200" dirty="0"/>
              <a:t>...</a:t>
            </a:r>
          </a:p>
          <a:p>
            <a:r>
              <a:rPr lang="en-US" sz="1200" dirty="0"/>
              <a:t>}</a:t>
            </a:r>
          </a:p>
        </p:txBody>
      </p:sp>
    </p:spTree>
    <p:extLst>
      <p:ext uri="{BB962C8B-B14F-4D97-AF65-F5344CB8AC3E}">
        <p14:creationId xmlns:p14="http://schemas.microsoft.com/office/powerpoint/2010/main" val="33329492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631825"/>
            <a:ext cx="10515600" cy="1325563"/>
          </a:xfrm>
        </p:spPr>
        <p:txBody>
          <a:bodyPr>
            <a:normAutofit/>
          </a:bodyPr>
          <a:lstStyle/>
          <a:p>
            <a:r>
              <a:rPr lang="en-US" dirty="0"/>
              <a:t>802.11 Stack sample bug</a:t>
            </a:r>
          </a:p>
        </p:txBody>
      </p:sp>
      <p:sp>
        <p:nvSpPr>
          <p:cNvPr id="3" name="Content Placeholder 2"/>
          <p:cNvSpPr>
            <a:spLocks noGrp="1"/>
          </p:cNvSpPr>
          <p:nvPr>
            <p:ph idx="1"/>
          </p:nvPr>
        </p:nvSpPr>
        <p:spPr>
          <a:xfrm>
            <a:off x="838200" y="2057400"/>
            <a:ext cx="10515600" cy="3871762"/>
          </a:xfrm>
        </p:spPr>
        <p:txBody>
          <a:bodyPr>
            <a:normAutofit/>
          </a:bodyPr>
          <a:lstStyle/>
          <a:p>
            <a:r>
              <a:rPr lang="en-US" sz="2400" dirty="0"/>
              <a:t>mbuf mishandling, leading to crash   </a:t>
            </a:r>
          </a:p>
          <a:p>
            <a:pPr lvl="1"/>
            <a:r>
              <a:rPr lang="en-US" sz="2000" dirty="0"/>
              <a:t>Doesn’t guarantee it pulls up enough mbuf data </a:t>
            </a:r>
          </a:p>
          <a:p>
            <a:endParaRPr lang="en-US" sz="2400" dirty="0"/>
          </a:p>
          <a:p>
            <a:r>
              <a:rPr lang="en-US" sz="2400" dirty="0"/>
              <a:t>OpenBSD 6.1</a:t>
            </a:r>
          </a:p>
          <a:p>
            <a:pPr lvl="1"/>
            <a:r>
              <a:rPr lang="en-US" sz="2000" dirty="0"/>
              <a:t>Bug has been there for almost 9 years </a:t>
            </a:r>
          </a:p>
          <a:p>
            <a:endParaRPr lang="en-US" sz="2400" dirty="0"/>
          </a:p>
          <a:p>
            <a:r>
              <a:rPr lang="en-US" sz="2400" dirty="0"/>
              <a:t>Parsing EAPOL frames</a:t>
            </a:r>
          </a:p>
        </p:txBody>
      </p:sp>
    </p:spTree>
    <p:extLst>
      <p:ext uri="{BB962C8B-B14F-4D97-AF65-F5344CB8AC3E}">
        <p14:creationId xmlns:p14="http://schemas.microsoft.com/office/powerpoint/2010/main" val="314777472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Standing on the shoulders of giants</a:t>
            </a:r>
          </a:p>
        </p:txBody>
      </p:sp>
      <p:sp>
        <p:nvSpPr>
          <p:cNvPr id="3" name="Content Placeholder 2"/>
          <p:cNvSpPr>
            <a:spLocks noGrp="1"/>
          </p:cNvSpPr>
          <p:nvPr>
            <p:ph idx="1"/>
          </p:nvPr>
        </p:nvSpPr>
        <p:spPr>
          <a:xfrm>
            <a:off x="4976031" y="963877"/>
            <a:ext cx="6377769" cy="4930246"/>
          </a:xfrm>
        </p:spPr>
        <p:txBody>
          <a:bodyPr anchor="ctr">
            <a:normAutofit/>
          </a:bodyPr>
          <a:lstStyle/>
          <a:p>
            <a:r>
              <a:rPr lang="en-US" sz="2400" dirty="0"/>
              <a:t>Previous interesting BSD kernel security research by: </a:t>
            </a:r>
          </a:p>
          <a:p>
            <a:pPr lvl="1"/>
            <a:r>
              <a:rPr lang="en-US" sz="2000" dirty="0"/>
              <a:t>Silvio </a:t>
            </a:r>
          </a:p>
          <a:p>
            <a:pPr lvl="1"/>
            <a:r>
              <a:rPr lang="en-US" sz="2000" dirty="0"/>
              <a:t>the noir</a:t>
            </a:r>
          </a:p>
          <a:p>
            <a:pPr lvl="1"/>
            <a:r>
              <a:rPr lang="en-US" sz="2000" dirty="0"/>
              <a:t>Esa Etelavuori</a:t>
            </a:r>
          </a:p>
          <a:p>
            <a:pPr lvl="1"/>
            <a:r>
              <a:rPr lang="en-US" sz="2000" dirty="0"/>
              <a:t>Patroklos (argp) Argyroudis</a:t>
            </a:r>
          </a:p>
          <a:p>
            <a:pPr lvl="1"/>
            <a:r>
              <a:rPr lang="en-US" sz="2000" dirty="0"/>
              <a:t>Christer Oberg </a:t>
            </a:r>
          </a:p>
          <a:p>
            <a:pPr lvl="1"/>
            <a:r>
              <a:rPr lang="en-US" sz="2000" dirty="0"/>
              <a:t>Joel Erikkson </a:t>
            </a:r>
          </a:p>
          <a:p>
            <a:pPr lvl="1"/>
            <a:r>
              <a:rPr lang="en-US" sz="2000" dirty="0"/>
              <a:t>Clement Lecigne</a:t>
            </a:r>
            <a:endParaRPr lang="en-US" sz="2400" dirty="0"/>
          </a:p>
          <a:p>
            <a:endParaRPr lang="en-US" sz="2400" dirty="0"/>
          </a:p>
        </p:txBody>
      </p:sp>
    </p:spTree>
    <p:extLst>
      <p:ext uri="{BB962C8B-B14F-4D97-AF65-F5344CB8AC3E}">
        <p14:creationId xmlns:p14="http://schemas.microsoft.com/office/powerpoint/2010/main" val="281092985"/>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631825"/>
            <a:ext cx="10515600" cy="1325563"/>
          </a:xfrm>
        </p:spPr>
        <p:txBody>
          <a:bodyPr>
            <a:normAutofit/>
          </a:bodyPr>
          <a:lstStyle/>
          <a:p>
            <a:r>
              <a:rPr lang="en-US" dirty="0"/>
              <a:t>802.11 Drivers</a:t>
            </a:r>
          </a:p>
        </p:txBody>
      </p:sp>
      <p:sp>
        <p:nvSpPr>
          <p:cNvPr id="3" name="Content Placeholder 2"/>
          <p:cNvSpPr>
            <a:spLocks noGrp="1"/>
          </p:cNvSpPr>
          <p:nvPr>
            <p:ph idx="1"/>
          </p:nvPr>
        </p:nvSpPr>
        <p:spPr>
          <a:xfrm>
            <a:off x="838200" y="2057399"/>
            <a:ext cx="10515600" cy="4361873"/>
          </a:xfrm>
        </p:spPr>
        <p:txBody>
          <a:bodyPr>
            <a:normAutofit fontScale="92500" lnSpcReduction="10000"/>
          </a:bodyPr>
          <a:lstStyle/>
          <a:p>
            <a:r>
              <a:rPr lang="en-US" sz="2400" dirty="0"/>
              <a:t>Wifi drivers are either PCI or USB</a:t>
            </a:r>
          </a:p>
          <a:p>
            <a:endParaRPr lang="en-US" sz="2400" dirty="0"/>
          </a:p>
          <a:p>
            <a:r>
              <a:rPr lang="en-US" sz="2400" dirty="0"/>
              <a:t>Do you trust the radio? </a:t>
            </a:r>
          </a:p>
          <a:p>
            <a:pPr lvl="1"/>
            <a:r>
              <a:rPr lang="en-US" dirty="0"/>
              <a:t>What if it does get compromised? </a:t>
            </a:r>
          </a:p>
          <a:p>
            <a:pPr marL="457200" lvl="1" indent="0">
              <a:buNone/>
            </a:pPr>
            <a:endParaRPr lang="en-US" dirty="0"/>
          </a:p>
          <a:p>
            <a:r>
              <a:rPr lang="en-US" sz="2400" dirty="0"/>
              <a:t>Assume PCI cards cause total compromise (they can do DMA) </a:t>
            </a:r>
          </a:p>
          <a:p>
            <a:pPr lvl="1"/>
            <a:r>
              <a:rPr lang="en-US" dirty="0"/>
              <a:t>Well, actually, with IOMMU that’s no longer the case … </a:t>
            </a:r>
          </a:p>
          <a:p>
            <a:pPr marL="457200" lvl="1" indent="0">
              <a:buNone/>
            </a:pPr>
            <a:endParaRPr lang="en-US" dirty="0"/>
          </a:p>
          <a:p>
            <a:r>
              <a:rPr lang="en-US" sz="2400" dirty="0"/>
              <a:t>USB is packet based protocol </a:t>
            </a:r>
          </a:p>
          <a:p>
            <a:pPr lvl="1"/>
            <a:r>
              <a:rPr lang="en-US" dirty="0"/>
              <a:t>Host USB parsers should be able to parse safely </a:t>
            </a:r>
          </a:p>
          <a:p>
            <a:pPr lvl="2"/>
            <a:r>
              <a:rPr lang="en-US" sz="2200" dirty="0"/>
              <a:t>Currently BSD wifi drivers do not do this!</a:t>
            </a:r>
          </a:p>
          <a:p>
            <a:pPr lvl="3"/>
            <a:r>
              <a:rPr lang="en-US" sz="2000" dirty="0"/>
              <a:t>Leads to trivial heap smashes </a:t>
            </a:r>
          </a:p>
          <a:p>
            <a:pPr lvl="1"/>
            <a:endParaRPr lang="en-US" dirty="0"/>
          </a:p>
        </p:txBody>
      </p:sp>
    </p:spTree>
    <p:extLst>
      <p:ext uri="{BB962C8B-B14F-4D97-AF65-F5344CB8AC3E}">
        <p14:creationId xmlns:p14="http://schemas.microsoft.com/office/powerpoint/2010/main" val="1826264543"/>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38B26-79E4-4365-8691-EF47D3F73DB3}"/>
              </a:ext>
            </a:extLst>
          </p:cNvPr>
          <p:cNvSpPr/>
          <p:nvPr/>
        </p:nvSpPr>
        <p:spPr>
          <a:xfrm>
            <a:off x="77037" y="73823"/>
            <a:ext cx="6708949" cy="6001643"/>
          </a:xfrm>
          <a:prstGeom prst="rect">
            <a:avLst/>
          </a:prstGeom>
          <a:solidFill>
            <a:schemeClr val="bg1">
              <a:lumMod val="85000"/>
            </a:schemeClr>
          </a:solidFill>
          <a:ln>
            <a:solidFill>
              <a:schemeClr val="tx1"/>
            </a:solidFill>
          </a:ln>
        </p:spPr>
        <p:txBody>
          <a:bodyPr wrap="square">
            <a:spAutoFit/>
          </a:bodyPr>
          <a:lstStyle/>
          <a:p>
            <a:r>
              <a:rPr lang="en-US" sz="1200" dirty="0"/>
              <a:t>void</a:t>
            </a:r>
          </a:p>
          <a:p>
            <a:r>
              <a:rPr lang="en-US" sz="1200" dirty="0"/>
              <a:t>run_rx_frame(struct run_softc *sc, uint8_t *buf, int dmalen)</a:t>
            </a:r>
          </a:p>
          <a:p>
            <a:r>
              <a:rPr lang="en-US" sz="1200" dirty="0"/>
              <a:t>{</a:t>
            </a:r>
          </a:p>
          <a:p>
            <a:r>
              <a:rPr lang="en-US" sz="1200" dirty="0"/>
              <a:t>...</a:t>
            </a:r>
          </a:p>
          <a:p>
            <a:r>
              <a:rPr lang="en-US" sz="1200" dirty="0"/>
              <a:t>	struct rt2860_rxwi *rxwi;</a:t>
            </a:r>
          </a:p>
          <a:p>
            <a:r>
              <a:rPr lang="en-US" sz="1200" dirty="0"/>
              <a:t>...</a:t>
            </a:r>
          </a:p>
          <a:p>
            <a:r>
              <a:rPr lang="en-US" sz="1200" dirty="0"/>
              <a:t>	uint16_t len;</a:t>
            </a:r>
          </a:p>
          <a:p>
            <a:r>
              <a:rPr lang="en-US" sz="1200" dirty="0"/>
              <a:t>...</a:t>
            </a:r>
          </a:p>
          <a:p>
            <a:r>
              <a:rPr lang="en-US" sz="1200" dirty="0"/>
              <a:t>	rxwi = (struct rt2860_rxwi *)buf;</a:t>
            </a:r>
          </a:p>
          <a:p>
            <a:r>
              <a:rPr lang="en-US" sz="1200" dirty="0"/>
              <a:t>...</a:t>
            </a:r>
          </a:p>
          <a:p>
            <a:r>
              <a:rPr lang="en-US" sz="1200" dirty="0"/>
              <a:t>	</a:t>
            </a:r>
            <a:r>
              <a:rPr lang="en-US" sz="1200" dirty="0">
                <a:solidFill>
                  <a:srgbClr val="FF0000"/>
                </a:solidFill>
              </a:rPr>
              <a:t>len</a:t>
            </a:r>
            <a:r>
              <a:rPr lang="en-US" sz="1200" dirty="0"/>
              <a:t> = letoh16(rxwi-&gt;len) &amp; 0xfff; </a:t>
            </a:r>
            <a:r>
              <a:rPr lang="en-US" sz="1200" dirty="0">
                <a:solidFill>
                  <a:srgbClr val="FF0000"/>
                </a:solidFill>
                <a:sym typeface="Wingdings" panose="05000000000000000000" pitchFamily="2" charset="2"/>
              </a:rPr>
              <a:t></a:t>
            </a:r>
            <a:r>
              <a:rPr lang="en-US" sz="1200" dirty="0">
                <a:solidFill>
                  <a:srgbClr val="FF0000"/>
                </a:solidFill>
              </a:rPr>
              <a:t> can be at most 4095</a:t>
            </a:r>
          </a:p>
          <a:p>
            <a:r>
              <a:rPr lang="en-US" sz="1200" dirty="0"/>
              <a:t>...</a:t>
            </a:r>
          </a:p>
          <a:p>
            <a:r>
              <a:rPr lang="en-US" sz="1200" dirty="0"/>
              <a:t>	/* could use m_devget but net80211 wants contig mgmt frames */</a:t>
            </a:r>
          </a:p>
          <a:p>
            <a:r>
              <a:rPr lang="en-US" sz="1200" dirty="0"/>
              <a:t>	MGETHDR(m, M_DONTWAIT, MT_DATA);</a:t>
            </a:r>
          </a:p>
          <a:p>
            <a:r>
              <a:rPr lang="en-US" sz="1200" dirty="0"/>
              <a:t>	if (__predict_false(m == NULL)) {</a:t>
            </a:r>
          </a:p>
          <a:p>
            <a:r>
              <a:rPr lang="en-US" sz="1200" dirty="0"/>
              <a:t>		ifp-&gt;if_ierrors++;</a:t>
            </a:r>
          </a:p>
          <a:p>
            <a:r>
              <a:rPr lang="en-US" sz="1200" dirty="0"/>
              <a:t>		return;</a:t>
            </a:r>
          </a:p>
          <a:p>
            <a:r>
              <a:rPr lang="en-US" sz="1200" dirty="0"/>
              <a:t>	}</a:t>
            </a:r>
          </a:p>
          <a:p>
            <a:r>
              <a:rPr lang="en-US" sz="1200" dirty="0"/>
              <a:t>	if (len &gt; MHLEN) { &lt;-- if len is 4095, come here </a:t>
            </a:r>
          </a:p>
          <a:p>
            <a:r>
              <a:rPr lang="en-US" sz="1200" dirty="0"/>
              <a:t>		MCLGET(m, M_DONTWAIT); </a:t>
            </a:r>
            <a:r>
              <a:rPr lang="en-US" sz="1200" dirty="0">
                <a:solidFill>
                  <a:srgbClr val="FF0000"/>
                </a:solidFill>
                <a:sym typeface="Wingdings" panose="05000000000000000000" pitchFamily="2" charset="2"/>
              </a:rPr>
              <a:t></a:t>
            </a:r>
            <a:r>
              <a:rPr lang="en-US" sz="1200" dirty="0">
                <a:solidFill>
                  <a:srgbClr val="FF0000"/>
                </a:solidFill>
              </a:rPr>
              <a:t> allocates a cluster, which is 2048 bytes long</a:t>
            </a:r>
          </a:p>
          <a:p>
            <a:r>
              <a:rPr lang="en-US" sz="1200" dirty="0"/>
              <a:t>		if (__predict_false(!(m-&gt;m_flags &amp; M_EXT))) {</a:t>
            </a:r>
          </a:p>
          <a:p>
            <a:r>
              <a:rPr lang="en-US" sz="1200" dirty="0"/>
              <a:t>			ifp-&gt;if_ierrors++;</a:t>
            </a:r>
          </a:p>
          <a:p>
            <a:r>
              <a:rPr lang="en-US" sz="1200" dirty="0"/>
              <a:t>			m_freem(m);</a:t>
            </a:r>
          </a:p>
          <a:p>
            <a:r>
              <a:rPr lang="en-US" sz="1200" dirty="0"/>
              <a:t>			return;</a:t>
            </a:r>
          </a:p>
          <a:p>
            <a:r>
              <a:rPr lang="en-US" sz="1200" dirty="0"/>
              <a:t>		}</a:t>
            </a:r>
          </a:p>
          <a:p>
            <a:r>
              <a:rPr lang="en-US" sz="1200" dirty="0"/>
              <a:t>	}</a:t>
            </a:r>
          </a:p>
          <a:p>
            <a:r>
              <a:rPr lang="en-US" sz="1200" dirty="0"/>
              <a:t>...</a:t>
            </a:r>
          </a:p>
          <a:p>
            <a:r>
              <a:rPr lang="en-US" sz="1200" dirty="0"/>
              <a:t>	/* finalize mbuf */</a:t>
            </a:r>
          </a:p>
          <a:p>
            <a:r>
              <a:rPr lang="en-US" sz="1200" dirty="0"/>
              <a:t>	memcpy(mtod(m, caddr_t), wh, </a:t>
            </a:r>
            <a:r>
              <a:rPr lang="en-US" sz="1200" dirty="0">
                <a:solidFill>
                  <a:srgbClr val="FF0000"/>
                </a:solidFill>
              </a:rPr>
              <a:t>len</a:t>
            </a:r>
            <a:r>
              <a:rPr lang="en-US" sz="1200" dirty="0"/>
              <a:t>); </a:t>
            </a:r>
            <a:r>
              <a:rPr lang="en-US" sz="1200" dirty="0">
                <a:solidFill>
                  <a:srgbClr val="FF0000"/>
                </a:solidFill>
                <a:sym typeface="Wingdings" panose="05000000000000000000" pitchFamily="2" charset="2"/>
              </a:rPr>
              <a:t></a:t>
            </a:r>
            <a:r>
              <a:rPr lang="en-US" sz="1200" dirty="0">
                <a:solidFill>
                  <a:srgbClr val="FF0000"/>
                </a:solidFill>
              </a:rPr>
              <a:t> memory corruption!</a:t>
            </a:r>
          </a:p>
          <a:p>
            <a:r>
              <a:rPr lang="en-US" sz="1200" dirty="0"/>
              <a:t>	m-&gt;m_pkthdr.len = m-&gt;m_len = len;</a:t>
            </a:r>
          </a:p>
          <a:p>
            <a:r>
              <a:rPr lang="en-US" sz="1200" dirty="0"/>
              <a:t>...</a:t>
            </a:r>
          </a:p>
          <a:p>
            <a:r>
              <a:rPr lang="en-US" sz="1200" dirty="0"/>
              <a:t>}</a:t>
            </a:r>
          </a:p>
        </p:txBody>
      </p:sp>
      <p:sp>
        <p:nvSpPr>
          <p:cNvPr id="5" name="Rectangle 4">
            <a:extLst>
              <a:ext uri="{FF2B5EF4-FFF2-40B4-BE49-F238E27FC236}">
                <a16:creationId xmlns:a16="http://schemas.microsoft.com/office/drawing/2014/main" id="{B0F350AE-0B2C-48A1-AA32-23BB3900C13E}"/>
              </a:ext>
            </a:extLst>
          </p:cNvPr>
          <p:cNvSpPr/>
          <p:nvPr/>
        </p:nvSpPr>
        <p:spPr>
          <a:xfrm>
            <a:off x="231113" y="328313"/>
            <a:ext cx="9837336" cy="3600986"/>
          </a:xfrm>
          <a:prstGeom prst="rect">
            <a:avLst/>
          </a:prstGeom>
          <a:solidFill>
            <a:schemeClr val="bg1">
              <a:lumMod val="85000"/>
            </a:schemeClr>
          </a:solidFill>
          <a:ln>
            <a:solidFill>
              <a:schemeClr val="tx1"/>
            </a:solidFill>
          </a:ln>
        </p:spPr>
        <p:txBody>
          <a:bodyPr wrap="square">
            <a:spAutoFit/>
          </a:bodyPr>
          <a:lstStyle/>
          <a:p>
            <a:r>
              <a:rPr lang="en-US" sz="1200" dirty="0"/>
              <a:t>/*</a:t>
            </a:r>
          </a:p>
          <a:p>
            <a:r>
              <a:rPr lang="en-US" sz="1200" dirty="0"/>
              <a:t> * A frame has been uploaded: pass the resulting mbuf chain up to</a:t>
            </a:r>
          </a:p>
          <a:p>
            <a:r>
              <a:rPr lang="en-US" sz="1200" dirty="0"/>
              <a:t> * the higher level protocols.</a:t>
            </a:r>
          </a:p>
          <a:p>
            <a:r>
              <a:rPr lang="en-US" sz="1200" dirty="0"/>
              <a:t> */</a:t>
            </a:r>
          </a:p>
          <a:p>
            <a:r>
              <a:rPr lang="en-US" sz="1200" dirty="0"/>
              <a:t>void</a:t>
            </a:r>
          </a:p>
          <a:p>
            <a:r>
              <a:rPr lang="en-US" sz="1200" dirty="0"/>
              <a:t>atu_rxeof(struct usbd_xfer *xfer, void *priv, usbd_status status)</a:t>
            </a:r>
          </a:p>
          <a:p>
            <a:r>
              <a:rPr lang="en-US" sz="1200" dirty="0"/>
              <a:t>{</a:t>
            </a:r>
          </a:p>
          <a:p>
            <a:r>
              <a:rPr lang="en-US" sz="1200" dirty="0"/>
              <a:t>...</a:t>
            </a:r>
          </a:p>
          <a:p>
            <a:r>
              <a:rPr lang="en-US" sz="1200" dirty="0"/>
              <a:t>	h = (struct atu_rx_hdr *)c-&gt;atu_buf;</a:t>
            </a:r>
          </a:p>
          <a:p>
            <a:r>
              <a:rPr lang="en-US" sz="1200" dirty="0"/>
              <a:t>	</a:t>
            </a:r>
            <a:r>
              <a:rPr lang="en-US" sz="1200" dirty="0">
                <a:solidFill>
                  <a:srgbClr val="FF0000"/>
                </a:solidFill>
              </a:rPr>
              <a:t>len</a:t>
            </a:r>
            <a:r>
              <a:rPr lang="en-US" sz="1200" dirty="0"/>
              <a:t> = UGETW(h-&gt;length) - 4; /* XXX magic number */  </a:t>
            </a:r>
            <a:r>
              <a:rPr lang="en-US" sz="1200" dirty="0">
                <a:solidFill>
                  <a:srgbClr val="FF0000"/>
                </a:solidFill>
                <a:sym typeface="Wingdings" panose="05000000000000000000" pitchFamily="2" charset="2"/>
              </a:rPr>
              <a:t></a:t>
            </a:r>
            <a:r>
              <a:rPr lang="en-US" sz="1200" dirty="0">
                <a:solidFill>
                  <a:srgbClr val="FF0000"/>
                </a:solidFill>
              </a:rPr>
              <a:t> integer underflow </a:t>
            </a:r>
          </a:p>
          <a:p>
            <a:endParaRPr lang="en-US" sz="1200" dirty="0"/>
          </a:p>
          <a:p>
            <a:r>
              <a:rPr lang="en-US" sz="1200" dirty="0"/>
              <a:t>	m = c-&gt;atu_mbuf;</a:t>
            </a:r>
          </a:p>
          <a:p>
            <a:r>
              <a:rPr lang="en-US" sz="1200" dirty="0"/>
              <a:t>	memcpy(mtod(m, char *), c-&gt;atu_buf + ATU_RX_HDRLEN, </a:t>
            </a:r>
            <a:r>
              <a:rPr lang="en-US" sz="1200" dirty="0">
                <a:solidFill>
                  <a:srgbClr val="FF0000"/>
                </a:solidFill>
              </a:rPr>
              <a:t>len</a:t>
            </a:r>
            <a:r>
              <a:rPr lang="en-US" sz="1200" dirty="0"/>
              <a:t>); </a:t>
            </a:r>
            <a:r>
              <a:rPr lang="en-US" sz="1200" dirty="0">
                <a:solidFill>
                  <a:srgbClr val="FF0000"/>
                </a:solidFill>
                <a:sym typeface="Wingdings" panose="05000000000000000000" pitchFamily="2" charset="2"/>
              </a:rPr>
              <a:t></a:t>
            </a:r>
            <a:r>
              <a:rPr lang="en-US" sz="1200" dirty="0">
                <a:solidFill>
                  <a:srgbClr val="FF0000"/>
                </a:solidFill>
              </a:rPr>
              <a:t> need to validate len before copy. can cause memory corruption </a:t>
            </a:r>
          </a:p>
          <a:p>
            <a:r>
              <a:rPr lang="en-US" sz="1200" dirty="0"/>
              <a:t>...</a:t>
            </a:r>
          </a:p>
          <a:p>
            <a:r>
              <a:rPr lang="en-US" sz="1200" dirty="0"/>
              <a:t>	usbd_setup_xfer(c-&gt;atu_xfer, sc-&gt;atu_ep[ATU_ENDPT_RX], c, c-&gt;atu_buf,</a:t>
            </a:r>
          </a:p>
          <a:p>
            <a:r>
              <a:rPr lang="en-US" sz="1200" dirty="0"/>
              <a:t>	    ATU_RX_BUFSZ, USBD_SHORT_XFER_OK | USBD_NO_COPY, USBD_NO_TIMEOUT,</a:t>
            </a:r>
          </a:p>
          <a:p>
            <a:r>
              <a:rPr lang="en-US" sz="1200" dirty="0"/>
              <a:t>		atu_rxeof);</a:t>
            </a:r>
          </a:p>
          <a:p>
            <a:r>
              <a:rPr lang="en-US" sz="1200" dirty="0"/>
              <a:t>	usbd_transfer(c-&gt;atu_xfer);</a:t>
            </a:r>
          </a:p>
          <a:p>
            <a:r>
              <a:rPr lang="en-US" sz="1200" dirty="0"/>
              <a:t>}</a:t>
            </a:r>
          </a:p>
        </p:txBody>
      </p:sp>
      <p:sp>
        <p:nvSpPr>
          <p:cNvPr id="6" name="Rectangle 5">
            <a:extLst>
              <a:ext uri="{FF2B5EF4-FFF2-40B4-BE49-F238E27FC236}">
                <a16:creationId xmlns:a16="http://schemas.microsoft.com/office/drawing/2014/main" id="{633B3DE3-A889-405A-B5A2-38490BE3809F}"/>
              </a:ext>
            </a:extLst>
          </p:cNvPr>
          <p:cNvSpPr/>
          <p:nvPr/>
        </p:nvSpPr>
        <p:spPr>
          <a:xfrm>
            <a:off x="576943" y="566191"/>
            <a:ext cx="7124282" cy="6001643"/>
          </a:xfrm>
          <a:prstGeom prst="rect">
            <a:avLst/>
          </a:prstGeom>
          <a:solidFill>
            <a:schemeClr val="bg1">
              <a:lumMod val="85000"/>
            </a:schemeClr>
          </a:solidFill>
          <a:ln>
            <a:solidFill>
              <a:schemeClr val="tx1"/>
            </a:solidFill>
          </a:ln>
        </p:spPr>
        <p:txBody>
          <a:bodyPr wrap="square">
            <a:spAutoFit/>
          </a:bodyPr>
          <a:lstStyle/>
          <a:p>
            <a:r>
              <a:rPr lang="en-US" sz="1200" dirty="0"/>
              <a:t>void</a:t>
            </a:r>
          </a:p>
          <a:p>
            <a:r>
              <a:rPr lang="en-US" sz="1200" dirty="0"/>
              <a:t>otus_sub_rxeof(struct otus_softc *sc, uint8_t *buf, int </a:t>
            </a:r>
            <a:r>
              <a:rPr lang="en-US" sz="1200" dirty="0">
                <a:solidFill>
                  <a:srgbClr val="FF0000"/>
                </a:solidFill>
              </a:rPr>
              <a:t>len</a:t>
            </a:r>
            <a:r>
              <a:rPr lang="en-US" sz="1200" dirty="0"/>
              <a:t>) </a:t>
            </a:r>
            <a:r>
              <a:rPr lang="en-US" sz="1200" dirty="0">
                <a:sym typeface="Wingdings" panose="05000000000000000000" pitchFamily="2" charset="2"/>
              </a:rPr>
              <a:t></a:t>
            </a:r>
            <a:r>
              <a:rPr lang="en-US" sz="1200" dirty="0"/>
              <a:t> </a:t>
            </a:r>
            <a:r>
              <a:rPr lang="en-US" sz="1200" dirty="0">
                <a:solidFill>
                  <a:srgbClr val="FF0000"/>
                </a:solidFill>
              </a:rPr>
              <a:t>len comes from usb. can be ~8k </a:t>
            </a:r>
          </a:p>
          <a:p>
            <a:r>
              <a:rPr lang="en-US" sz="1200" dirty="0"/>
              <a:t>{</a:t>
            </a:r>
          </a:p>
          <a:p>
            <a:r>
              <a:rPr lang="en-US" sz="1200" dirty="0"/>
              <a:t>...</a:t>
            </a:r>
          </a:p>
          <a:p>
            <a:r>
              <a:rPr lang="en-US" sz="1200" dirty="0"/>
              <a:t>	uint8_t *plcp;</a:t>
            </a:r>
          </a:p>
          <a:p>
            <a:r>
              <a:rPr lang="en-US" sz="1200" dirty="0"/>
              <a:t>...</a:t>
            </a:r>
          </a:p>
          <a:p>
            <a:r>
              <a:rPr lang="en-US" sz="1200" dirty="0"/>
              <a:t>	plcp = buf;</a:t>
            </a:r>
          </a:p>
          <a:p>
            <a:r>
              <a:rPr lang="en-US" sz="1200" dirty="0"/>
              <a:t>...</a:t>
            </a:r>
          </a:p>
          <a:p>
            <a:r>
              <a:rPr lang="en-US" sz="1200" dirty="0"/>
              <a:t>	</a:t>
            </a:r>
            <a:r>
              <a:rPr lang="en-US" sz="1200" dirty="0">
                <a:solidFill>
                  <a:srgbClr val="FF0000"/>
                </a:solidFill>
              </a:rPr>
              <a:t>mlen</a:t>
            </a:r>
            <a:r>
              <a:rPr lang="en-US" sz="1200" dirty="0"/>
              <a:t> = len - AR_PLCP_HDR_LEN - sizeof (*tail);</a:t>
            </a:r>
          </a:p>
          <a:p>
            <a:r>
              <a:rPr lang="en-US" sz="1200" dirty="0"/>
              <a:t>...</a:t>
            </a:r>
          </a:p>
          <a:p>
            <a:r>
              <a:rPr lang="en-US" sz="1200" dirty="0"/>
              <a:t>	</a:t>
            </a:r>
            <a:r>
              <a:rPr lang="en-US" sz="1200" dirty="0">
                <a:solidFill>
                  <a:srgbClr val="FF0000"/>
                </a:solidFill>
              </a:rPr>
              <a:t>mlen</a:t>
            </a:r>
            <a:r>
              <a:rPr lang="en-US" sz="1200" dirty="0"/>
              <a:t> -= IEEE80211_CRC_LEN;	/* strip 802.11 FCS */</a:t>
            </a:r>
          </a:p>
          <a:p>
            <a:endParaRPr lang="en-US" sz="1200" dirty="0"/>
          </a:p>
          <a:p>
            <a:r>
              <a:rPr lang="en-US" sz="1200" dirty="0"/>
              <a:t>	wh = (struct ieee80211_frame *)(plcp + AR_PLCP_HDR_LEN);</a:t>
            </a:r>
          </a:p>
          <a:p>
            <a:r>
              <a:rPr lang="en-US" sz="1200" dirty="0"/>
              <a:t>...</a:t>
            </a:r>
          </a:p>
          <a:p>
            <a:r>
              <a:rPr lang="en-US" sz="1200" dirty="0"/>
              <a:t>	MGETHDR(m, M_DONTWAIT, MT_DATA);</a:t>
            </a:r>
          </a:p>
          <a:p>
            <a:r>
              <a:rPr lang="en-US" sz="1200" dirty="0"/>
              <a:t>	if (__predict_false(m == NULL)) {</a:t>
            </a:r>
          </a:p>
          <a:p>
            <a:r>
              <a:rPr lang="en-US" sz="1200" dirty="0"/>
              <a:t>		ifp-&gt;if_ierrors++;</a:t>
            </a:r>
          </a:p>
          <a:p>
            <a:r>
              <a:rPr lang="en-US" sz="1200" dirty="0"/>
              <a:t>		return;</a:t>
            </a:r>
          </a:p>
          <a:p>
            <a:r>
              <a:rPr lang="en-US" sz="1200" dirty="0"/>
              <a:t>	}</a:t>
            </a:r>
          </a:p>
          <a:p>
            <a:r>
              <a:rPr lang="en-US" sz="1200" dirty="0"/>
              <a:t>	if (align + mlen &gt; MHLEN) {</a:t>
            </a:r>
          </a:p>
          <a:p>
            <a:r>
              <a:rPr lang="en-US" sz="1200" dirty="0"/>
              <a:t>		MCLGET(m, M_DONTWAIT); </a:t>
            </a:r>
            <a:r>
              <a:rPr lang="en-US" sz="1200" dirty="0">
                <a:solidFill>
                  <a:srgbClr val="FF0000"/>
                </a:solidFill>
                <a:sym typeface="Wingdings" panose="05000000000000000000" pitchFamily="2" charset="2"/>
              </a:rPr>
              <a:t></a:t>
            </a:r>
            <a:r>
              <a:rPr lang="en-US" sz="1200" dirty="0">
                <a:solidFill>
                  <a:srgbClr val="FF0000"/>
                </a:solidFill>
              </a:rPr>
              <a:t> allocates a cluster, which is 2048 bytes long</a:t>
            </a:r>
          </a:p>
          <a:p>
            <a:r>
              <a:rPr lang="en-US" sz="1200" dirty="0"/>
              <a:t>		if (__predict_false(!(m-&gt;m_flags &amp; M_EXT))) {</a:t>
            </a:r>
          </a:p>
          <a:p>
            <a:r>
              <a:rPr lang="en-US" sz="1200" dirty="0"/>
              <a:t>			ifp-&gt;if_ierrors++;</a:t>
            </a:r>
          </a:p>
          <a:p>
            <a:r>
              <a:rPr lang="en-US" sz="1200" dirty="0"/>
              <a:t>			m_freem(m);</a:t>
            </a:r>
          </a:p>
          <a:p>
            <a:r>
              <a:rPr lang="en-US" sz="1200" dirty="0"/>
              <a:t>			return;</a:t>
            </a:r>
          </a:p>
          <a:p>
            <a:r>
              <a:rPr lang="en-US" sz="1200" dirty="0"/>
              <a:t>		}</a:t>
            </a:r>
          </a:p>
          <a:p>
            <a:r>
              <a:rPr lang="en-US" sz="1200" dirty="0"/>
              <a:t>	}</a:t>
            </a:r>
          </a:p>
          <a:p>
            <a:r>
              <a:rPr lang="en-US" sz="1200" dirty="0"/>
              <a:t>	/* Finalize mbuf. */</a:t>
            </a:r>
          </a:p>
          <a:p>
            <a:r>
              <a:rPr lang="en-US" sz="1200" dirty="0"/>
              <a:t>	m-&gt;m_data += align;</a:t>
            </a:r>
          </a:p>
          <a:p>
            <a:r>
              <a:rPr lang="en-US" sz="1200" dirty="0"/>
              <a:t>	memcpy(mtod(m, caddr_t), wh, </a:t>
            </a:r>
            <a:r>
              <a:rPr lang="en-US" sz="1200" dirty="0">
                <a:solidFill>
                  <a:srgbClr val="FF0000"/>
                </a:solidFill>
              </a:rPr>
              <a:t>mlen</a:t>
            </a:r>
            <a:r>
              <a:rPr lang="en-US" sz="1200" dirty="0"/>
              <a:t>); </a:t>
            </a:r>
            <a:r>
              <a:rPr lang="en-US" sz="1200" dirty="0">
                <a:solidFill>
                  <a:srgbClr val="FF0000"/>
                </a:solidFill>
                <a:sym typeface="Wingdings" panose="05000000000000000000" pitchFamily="2" charset="2"/>
              </a:rPr>
              <a:t></a:t>
            </a:r>
            <a:r>
              <a:rPr lang="en-US" sz="1200" dirty="0">
                <a:solidFill>
                  <a:srgbClr val="FF0000"/>
                </a:solidFill>
              </a:rPr>
              <a:t> mlen can be ~8k. can cause memory corruption.</a:t>
            </a:r>
          </a:p>
          <a:p>
            <a:r>
              <a:rPr lang="en-US" sz="1200" dirty="0"/>
              <a:t>...</a:t>
            </a:r>
          </a:p>
          <a:p>
            <a:r>
              <a:rPr lang="en-US" sz="1200" dirty="0"/>
              <a:t>}</a:t>
            </a:r>
          </a:p>
        </p:txBody>
      </p:sp>
      <p:sp>
        <p:nvSpPr>
          <p:cNvPr id="7" name="Rectangle 6">
            <a:extLst>
              <a:ext uri="{FF2B5EF4-FFF2-40B4-BE49-F238E27FC236}">
                <a16:creationId xmlns:a16="http://schemas.microsoft.com/office/drawing/2014/main" id="{597AE2BD-687A-45FD-9AA4-917F002580DF}"/>
              </a:ext>
            </a:extLst>
          </p:cNvPr>
          <p:cNvSpPr/>
          <p:nvPr/>
        </p:nvSpPr>
        <p:spPr>
          <a:xfrm>
            <a:off x="885930" y="856357"/>
            <a:ext cx="7161125" cy="6001643"/>
          </a:xfrm>
          <a:prstGeom prst="rect">
            <a:avLst/>
          </a:prstGeom>
          <a:solidFill>
            <a:schemeClr val="bg1">
              <a:lumMod val="85000"/>
            </a:schemeClr>
          </a:solidFill>
          <a:ln>
            <a:solidFill>
              <a:schemeClr val="tx1"/>
            </a:solidFill>
          </a:ln>
        </p:spPr>
        <p:txBody>
          <a:bodyPr wrap="square">
            <a:spAutoFit/>
          </a:bodyPr>
          <a:lstStyle/>
          <a:p>
            <a:r>
              <a:rPr lang="en-US" sz="1200" dirty="0"/>
              <a:t>void</a:t>
            </a:r>
          </a:p>
          <a:p>
            <a:r>
              <a:rPr lang="en-US" sz="1200" dirty="0"/>
              <a:t>rsu_event_survey(struct rsu_softc *sc, uint8_t *buf, int len)</a:t>
            </a:r>
          </a:p>
          <a:p>
            <a:r>
              <a:rPr lang="en-US" sz="1200" dirty="0"/>
              <a:t>{</a:t>
            </a:r>
          </a:p>
          <a:p>
            <a:r>
              <a:rPr lang="en-US" sz="1200" dirty="0"/>
              <a:t>...</a:t>
            </a:r>
          </a:p>
          <a:p>
            <a:r>
              <a:rPr lang="en-US" sz="1200" dirty="0"/>
              <a:t>	struct ndis_wlan_bssid_ex *bss;</a:t>
            </a:r>
          </a:p>
          <a:p>
            <a:r>
              <a:rPr lang="en-US" sz="1200" dirty="0"/>
              <a:t>	struct mbuf *m;</a:t>
            </a:r>
          </a:p>
          <a:p>
            <a:r>
              <a:rPr lang="en-US" sz="1200" dirty="0"/>
              <a:t>	int pktlen;</a:t>
            </a:r>
          </a:p>
          <a:p>
            <a:r>
              <a:rPr lang="en-US" sz="1200" dirty="0"/>
              <a:t>...</a:t>
            </a:r>
          </a:p>
          <a:p>
            <a:r>
              <a:rPr lang="en-US" sz="1200" dirty="0"/>
              <a:t>	bss = (struct ndis_wlan_bssid_ex *)buf;</a:t>
            </a:r>
          </a:p>
          <a:p>
            <a:r>
              <a:rPr lang="en-US" sz="1200" dirty="0"/>
              <a:t>...</a:t>
            </a:r>
          </a:p>
          <a:p>
            <a:r>
              <a:rPr lang="en-US" sz="1200" dirty="0"/>
              <a:t>	if (__predict_false(len &lt; sizeof(*bss) + letoh32(</a:t>
            </a:r>
            <a:r>
              <a:rPr lang="en-US" sz="1200" dirty="0">
                <a:solidFill>
                  <a:srgbClr val="FF0000"/>
                </a:solidFill>
              </a:rPr>
              <a:t>bss-&gt;ieslen</a:t>
            </a:r>
            <a:r>
              <a:rPr lang="en-US" sz="1200" dirty="0"/>
              <a:t>)))  </a:t>
            </a:r>
            <a:r>
              <a:rPr lang="en-US" sz="1200" dirty="0">
                <a:solidFill>
                  <a:srgbClr val="FF0000"/>
                </a:solidFill>
                <a:sym typeface="Wingdings" panose="05000000000000000000" pitchFamily="2" charset="2"/>
              </a:rPr>
              <a:t></a:t>
            </a:r>
            <a:r>
              <a:rPr lang="en-US" sz="1200" dirty="0">
                <a:solidFill>
                  <a:srgbClr val="FF0000"/>
                </a:solidFill>
              </a:rPr>
              <a:t> could int overflow </a:t>
            </a:r>
          </a:p>
          <a:p>
            <a:r>
              <a:rPr lang="en-US" sz="1200" dirty="0"/>
              <a:t>		return;</a:t>
            </a:r>
          </a:p>
          <a:p>
            <a:r>
              <a:rPr lang="en-US" sz="1200" dirty="0"/>
              <a:t>...</a:t>
            </a:r>
          </a:p>
          <a:p>
            <a:r>
              <a:rPr lang="en-US" sz="1200" dirty="0"/>
              <a:t>	/* Build a fake beacon frame to let net80211 do all the parsing. */</a:t>
            </a:r>
          </a:p>
          <a:p>
            <a:r>
              <a:rPr lang="en-US" sz="1200" dirty="0"/>
              <a:t>	pktlen = sizeof(*wh) + letoh32(bss-&gt;ieslen); </a:t>
            </a:r>
            <a:r>
              <a:rPr lang="en-US" sz="1200" dirty="0">
                <a:solidFill>
                  <a:srgbClr val="FF0000"/>
                </a:solidFill>
                <a:sym typeface="Wingdings" panose="05000000000000000000" pitchFamily="2" charset="2"/>
              </a:rPr>
              <a:t></a:t>
            </a:r>
            <a:r>
              <a:rPr lang="en-US" sz="1200" dirty="0">
                <a:solidFill>
                  <a:srgbClr val="FF0000"/>
                </a:solidFill>
              </a:rPr>
              <a:t> could int overflow </a:t>
            </a:r>
          </a:p>
          <a:p>
            <a:r>
              <a:rPr lang="en-US" sz="1200" dirty="0"/>
              <a:t>	if (__predict_false(pktlen &gt; MCLBYTES)) </a:t>
            </a:r>
            <a:r>
              <a:rPr lang="en-US" sz="1200" dirty="0">
                <a:solidFill>
                  <a:srgbClr val="FF0000"/>
                </a:solidFill>
                <a:sym typeface="Wingdings" panose="05000000000000000000" pitchFamily="2" charset="2"/>
              </a:rPr>
              <a:t></a:t>
            </a:r>
            <a:r>
              <a:rPr lang="en-US" sz="1200" dirty="0">
                <a:solidFill>
                  <a:srgbClr val="FF0000"/>
                </a:solidFill>
              </a:rPr>
              <a:t> signedness issue </a:t>
            </a:r>
          </a:p>
          <a:p>
            <a:r>
              <a:rPr lang="en-US" sz="1200" dirty="0"/>
              <a:t>		return;</a:t>
            </a:r>
          </a:p>
          <a:p>
            <a:r>
              <a:rPr lang="en-US" sz="1200" dirty="0"/>
              <a:t>	MGETHDR(m, M_DONTWAIT, MT_DATA);</a:t>
            </a:r>
          </a:p>
          <a:p>
            <a:r>
              <a:rPr lang="en-US" sz="1200" dirty="0"/>
              <a:t>	if (__predict_false(m == NULL))</a:t>
            </a:r>
          </a:p>
          <a:p>
            <a:r>
              <a:rPr lang="en-US" sz="1200" dirty="0"/>
              <a:t>		return;</a:t>
            </a:r>
          </a:p>
          <a:p>
            <a:r>
              <a:rPr lang="en-US" sz="1200" dirty="0"/>
              <a:t>	if (pktlen &gt; MHLEN) {</a:t>
            </a:r>
          </a:p>
          <a:p>
            <a:r>
              <a:rPr lang="en-US" sz="1200" dirty="0"/>
              <a:t>		MCLGET(m, M_DONTWAIT);</a:t>
            </a:r>
          </a:p>
          <a:p>
            <a:r>
              <a:rPr lang="en-US" sz="1200" dirty="0"/>
              <a:t>		if (!(m-&gt;m_flags &amp; M_EXT)) {</a:t>
            </a:r>
          </a:p>
          <a:p>
            <a:r>
              <a:rPr lang="en-US" sz="1200" dirty="0"/>
              <a:t>			m_free(m);</a:t>
            </a:r>
          </a:p>
          <a:p>
            <a:r>
              <a:rPr lang="en-US" sz="1200" dirty="0"/>
              <a:t>			return;</a:t>
            </a:r>
          </a:p>
          <a:p>
            <a:r>
              <a:rPr lang="en-US" sz="1200" dirty="0"/>
              <a:t>		}</a:t>
            </a:r>
          </a:p>
          <a:p>
            <a:r>
              <a:rPr lang="en-US" sz="1200" dirty="0"/>
              <a:t>	}</a:t>
            </a:r>
          </a:p>
          <a:p>
            <a:r>
              <a:rPr lang="en-US" sz="1200" dirty="0"/>
              <a:t>	wh = mtod(m, struct ieee80211_frame *);</a:t>
            </a:r>
          </a:p>
          <a:p>
            <a:r>
              <a:rPr lang="en-US" sz="1200" dirty="0"/>
              <a:t>...</a:t>
            </a:r>
          </a:p>
          <a:p>
            <a:r>
              <a:rPr lang="en-US" sz="1200" dirty="0"/>
              <a:t>	memcpy(&amp;wh[1], (uint8_t *)&amp;bss[1], letoh32(</a:t>
            </a:r>
            <a:r>
              <a:rPr lang="en-US" sz="1200" dirty="0">
                <a:solidFill>
                  <a:srgbClr val="FF0000"/>
                </a:solidFill>
              </a:rPr>
              <a:t>bss-&gt;ieslen</a:t>
            </a:r>
            <a:r>
              <a:rPr lang="en-US" sz="1200" dirty="0"/>
              <a:t>)); </a:t>
            </a:r>
            <a:r>
              <a:rPr lang="en-US" sz="1200" dirty="0">
                <a:solidFill>
                  <a:srgbClr val="FF0000"/>
                </a:solidFill>
                <a:sym typeface="Wingdings" panose="05000000000000000000" pitchFamily="2" charset="2"/>
              </a:rPr>
              <a:t></a:t>
            </a:r>
            <a:r>
              <a:rPr lang="en-US" sz="1200" dirty="0">
                <a:solidFill>
                  <a:srgbClr val="FF0000"/>
                </a:solidFill>
              </a:rPr>
              <a:t> memory corruption </a:t>
            </a:r>
          </a:p>
          <a:p>
            <a:r>
              <a:rPr lang="en-US" sz="1200" dirty="0"/>
              <a:t>...</a:t>
            </a:r>
          </a:p>
          <a:p>
            <a:r>
              <a:rPr lang="en-US" sz="1200" dirty="0"/>
              <a:t>}</a:t>
            </a:r>
          </a:p>
        </p:txBody>
      </p:sp>
    </p:spTree>
    <p:extLst>
      <p:ext uri="{BB962C8B-B14F-4D97-AF65-F5344CB8AC3E}">
        <p14:creationId xmlns:p14="http://schemas.microsoft.com/office/powerpoint/2010/main" val="1168939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heel(1)">
                                      <p:cBhvr>
                                        <p:cTn id="24"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631825"/>
            <a:ext cx="10515600" cy="1325563"/>
          </a:xfrm>
        </p:spPr>
        <p:txBody>
          <a:bodyPr>
            <a:normAutofit/>
          </a:bodyPr>
          <a:lstStyle/>
          <a:p>
            <a:r>
              <a:rPr lang="en-US" dirty="0"/>
              <a:t>802.11 drivers sample bug</a:t>
            </a:r>
          </a:p>
        </p:txBody>
      </p:sp>
      <p:sp>
        <p:nvSpPr>
          <p:cNvPr id="3" name="Content Placeholder 2"/>
          <p:cNvSpPr>
            <a:spLocks noGrp="1"/>
          </p:cNvSpPr>
          <p:nvPr>
            <p:ph idx="1"/>
          </p:nvPr>
        </p:nvSpPr>
        <p:spPr>
          <a:xfrm>
            <a:off x="838200" y="2057400"/>
            <a:ext cx="11032236" cy="4480560"/>
          </a:xfrm>
        </p:spPr>
        <p:txBody>
          <a:bodyPr>
            <a:normAutofit/>
          </a:bodyPr>
          <a:lstStyle/>
          <a:p>
            <a:endParaRPr lang="en-US" sz="2400" dirty="0"/>
          </a:p>
          <a:p>
            <a:r>
              <a:rPr lang="en-US" sz="2400" dirty="0"/>
              <a:t>Wide open attack surface</a:t>
            </a:r>
          </a:p>
          <a:p>
            <a:pPr lvl="1"/>
            <a:r>
              <a:rPr lang="en-US" sz="2000" dirty="0"/>
              <a:t>Atmel AT76C50x IEEE 802.11b wireless network device [atu(4)]</a:t>
            </a:r>
          </a:p>
          <a:p>
            <a:pPr lvl="1"/>
            <a:r>
              <a:rPr lang="en-US" sz="2000" dirty="0"/>
              <a:t>Atheros USB IEEE 802.11a/b/g/n wireless network device [otus(4)]</a:t>
            </a:r>
          </a:p>
          <a:p>
            <a:pPr lvl="1"/>
            <a:r>
              <a:rPr lang="en-US" sz="2000" dirty="0"/>
              <a:t>Realtek RTL8188SU/RTL8192SU USB IEEE 802.11b/g/n wireless network device [rsu(4)]</a:t>
            </a:r>
          </a:p>
          <a:p>
            <a:pPr lvl="1"/>
            <a:r>
              <a:rPr lang="en-US" sz="2000" dirty="0"/>
              <a:t>Ralink Technology/MediaTek USB IEEE 802.11a/b/g/n wireless network device [run(4)]</a:t>
            </a:r>
          </a:p>
          <a:p>
            <a:pPr lvl="1"/>
            <a:r>
              <a:rPr lang="en-US" sz="2000" dirty="0"/>
              <a:t>Atheros USB IEEE 802.11a/b/g wireless network device [uath(4)]</a:t>
            </a:r>
          </a:p>
          <a:p>
            <a:pPr lvl="1"/>
            <a:endParaRPr lang="en-US" sz="2000" dirty="0"/>
          </a:p>
          <a:p>
            <a:r>
              <a:rPr lang="en-US" sz="2400" dirty="0"/>
              <a:t>Across all BSDs</a:t>
            </a:r>
          </a:p>
          <a:p>
            <a:endParaRPr lang="en-US" sz="2400" dirty="0"/>
          </a:p>
          <a:p>
            <a:r>
              <a:rPr lang="en-US" sz="2400" dirty="0"/>
              <a:t>They didn’t think about the attack surface on this one </a:t>
            </a:r>
          </a:p>
          <a:p>
            <a:pPr marL="0" indent="0">
              <a:buNone/>
            </a:pPr>
            <a:endParaRPr lang="en-US" sz="2400" dirty="0"/>
          </a:p>
          <a:p>
            <a:endParaRPr lang="en-US" sz="2400" dirty="0"/>
          </a:p>
          <a:p>
            <a:endParaRPr lang="en-US" sz="2400" dirty="0"/>
          </a:p>
        </p:txBody>
      </p:sp>
    </p:spTree>
    <p:extLst>
      <p:ext uri="{BB962C8B-B14F-4D97-AF65-F5344CB8AC3E}">
        <p14:creationId xmlns:p14="http://schemas.microsoft.com/office/powerpoint/2010/main" val="3873746390"/>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2312CE-7102-4C20-B439-1D9DD3A8B256}"/>
              </a:ext>
            </a:extLst>
          </p:cNvPr>
          <p:cNvSpPr>
            <a:spLocks noGrp="1"/>
          </p:cNvSpPr>
          <p:nvPr>
            <p:ph type="title"/>
          </p:nvPr>
        </p:nvSpPr>
        <p:spPr>
          <a:xfrm>
            <a:off x="838200" y="631825"/>
            <a:ext cx="10515600" cy="1325563"/>
          </a:xfrm>
        </p:spPr>
        <p:txBody>
          <a:bodyPr>
            <a:normAutofit/>
          </a:bodyPr>
          <a:lstStyle/>
          <a:p>
            <a:r>
              <a:rPr lang="en-US" dirty="0"/>
              <a:t>miscellaneous</a:t>
            </a:r>
          </a:p>
        </p:txBody>
      </p:sp>
      <p:sp>
        <p:nvSpPr>
          <p:cNvPr id="3" name="Content Placeholder 2">
            <a:extLst>
              <a:ext uri="{FF2B5EF4-FFF2-40B4-BE49-F238E27FC236}">
                <a16:creationId xmlns:a16="http://schemas.microsoft.com/office/drawing/2014/main" id="{85F37DE4-2AD8-48A3-924E-BB533C049EB9}"/>
              </a:ext>
            </a:extLst>
          </p:cNvPr>
          <p:cNvSpPr>
            <a:spLocks noGrp="1"/>
          </p:cNvSpPr>
          <p:nvPr>
            <p:ph idx="1"/>
          </p:nvPr>
        </p:nvSpPr>
        <p:spPr>
          <a:xfrm>
            <a:off x="838200" y="2057400"/>
            <a:ext cx="10515600" cy="3871762"/>
          </a:xfrm>
        </p:spPr>
        <p:txBody>
          <a:bodyPr>
            <a:normAutofit/>
          </a:bodyPr>
          <a:lstStyle/>
          <a:p>
            <a:r>
              <a:rPr lang="en-US" sz="2400" dirty="0"/>
              <a:t>NULL </a:t>
            </a:r>
            <a:r>
              <a:rPr lang="en-US" sz="2400" dirty="0" err="1"/>
              <a:t>derefs</a:t>
            </a:r>
            <a:r>
              <a:rPr lang="en-US" sz="2400" dirty="0"/>
              <a:t> </a:t>
            </a:r>
          </a:p>
          <a:p>
            <a:pPr lvl="1"/>
            <a:r>
              <a:rPr lang="en-US" sz="2000" dirty="0"/>
              <a:t>malloc(</a:t>
            </a:r>
            <a:r>
              <a:rPr lang="en-US" sz="2000" dirty="0" err="1"/>
              <a:t>len</a:t>
            </a:r>
            <a:r>
              <a:rPr lang="en-US" sz="2000" dirty="0"/>
              <a:t>, type, M_NOWAIT/M_CANFAIL)</a:t>
            </a:r>
          </a:p>
          <a:p>
            <a:pPr lvl="1"/>
            <a:r>
              <a:rPr lang="en-US" sz="2000" dirty="0"/>
              <a:t>Not checking return value </a:t>
            </a:r>
          </a:p>
          <a:p>
            <a:pPr lvl="2"/>
            <a:r>
              <a:rPr lang="en-US" sz="1600" dirty="0"/>
              <a:t>Relatively frequent bug </a:t>
            </a:r>
          </a:p>
          <a:p>
            <a:pPr lvl="2"/>
            <a:r>
              <a:rPr lang="en-US" sz="1600" dirty="0"/>
              <a:t>M_WAITOK (== can </a:t>
            </a:r>
            <a:r>
              <a:rPr lang="en-US" sz="1600" i="1" dirty="0"/>
              <a:t>never</a:t>
            </a:r>
            <a:r>
              <a:rPr lang="en-US" sz="1600" dirty="0"/>
              <a:t> fail) is a very common case</a:t>
            </a:r>
          </a:p>
          <a:p>
            <a:pPr lvl="3"/>
            <a:r>
              <a:rPr lang="en-US" sz="1400" dirty="0"/>
              <a:t>Developers treating M_NOWAIT/M_CANFAIL code as if it was M_WAITOK</a:t>
            </a:r>
          </a:p>
          <a:p>
            <a:r>
              <a:rPr lang="en-US" sz="2400" dirty="0"/>
              <a:t>DRM/DRI</a:t>
            </a:r>
          </a:p>
          <a:p>
            <a:pPr lvl="1"/>
            <a:r>
              <a:rPr lang="en-US" sz="2000" dirty="0"/>
              <a:t>DRM/DRI code base is part of </a:t>
            </a:r>
            <a:r>
              <a:rPr lang="en-US" sz="2000" dirty="0" err="1"/>
              <a:t>linux</a:t>
            </a:r>
            <a:r>
              <a:rPr lang="en-US" sz="2000" dirty="0"/>
              <a:t> kernel source tree.</a:t>
            </a:r>
          </a:p>
          <a:p>
            <a:pPr lvl="2"/>
            <a:r>
              <a:rPr lang="en-US" sz="1600" dirty="0"/>
              <a:t>BSD folks fork it</a:t>
            </a:r>
          </a:p>
          <a:p>
            <a:pPr lvl="3"/>
            <a:r>
              <a:rPr lang="en-US" sz="1400" dirty="0"/>
              <a:t>Code quality is about as big a shit sandwich as it is in </a:t>
            </a:r>
            <a:r>
              <a:rPr lang="en-US" sz="1400" dirty="0" err="1"/>
              <a:t>linux</a:t>
            </a:r>
            <a:r>
              <a:rPr lang="en-US" sz="1400" dirty="0"/>
              <a:t> DRM/DRI code base</a:t>
            </a:r>
          </a:p>
          <a:p>
            <a:pPr marL="457200" lvl="1" indent="0">
              <a:buNone/>
            </a:pPr>
            <a:r>
              <a:rPr lang="en-US" sz="2000" dirty="0"/>
              <a:t> </a:t>
            </a:r>
          </a:p>
          <a:p>
            <a:endParaRPr lang="en-US" sz="2400" dirty="0"/>
          </a:p>
          <a:p>
            <a:pPr marL="0" indent="0">
              <a:buNone/>
            </a:pPr>
            <a:endParaRPr lang="en-US" sz="2400" dirty="0"/>
          </a:p>
          <a:p>
            <a:endParaRPr lang="en-US" sz="2400" dirty="0"/>
          </a:p>
        </p:txBody>
      </p:sp>
      <p:sp>
        <p:nvSpPr>
          <p:cNvPr id="4" name="Rectangle 3">
            <a:extLst>
              <a:ext uri="{FF2B5EF4-FFF2-40B4-BE49-F238E27FC236}">
                <a16:creationId xmlns:a16="http://schemas.microsoft.com/office/drawing/2014/main" id="{BAB0BEC9-6ADC-4306-9B8C-3D20EB0999A0}"/>
              </a:ext>
            </a:extLst>
          </p:cNvPr>
          <p:cNvSpPr/>
          <p:nvPr/>
        </p:nvSpPr>
        <p:spPr>
          <a:xfrm>
            <a:off x="5774436" y="5337631"/>
            <a:ext cx="6096000" cy="1200329"/>
          </a:xfrm>
          <a:prstGeom prst="rect">
            <a:avLst/>
          </a:prstGeom>
          <a:ln>
            <a:solidFill>
              <a:schemeClr val="tx1"/>
            </a:solidFill>
          </a:ln>
        </p:spPr>
        <p:txBody>
          <a:bodyPr>
            <a:spAutoFit/>
          </a:bodyPr>
          <a:lstStyle/>
          <a:p>
            <a:r>
              <a:rPr lang="en-US" dirty="0">
                <a:solidFill>
                  <a:srgbClr val="21212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All this </a:t>
            </a:r>
            <a:r>
              <a:rPr lang="en-US" dirty="0" err="1">
                <a:latin typeface="Times New Roman" panose="02020603050405020304" pitchFamily="18" charset="0"/>
                <a:cs typeface="Times New Roman" panose="02020603050405020304" pitchFamily="18" charset="0"/>
              </a:rPr>
              <a:t>linux</a:t>
            </a:r>
            <a:r>
              <a:rPr lang="en-US" dirty="0">
                <a:latin typeface="Times New Roman" panose="02020603050405020304" pitchFamily="18" charset="0"/>
                <a:cs typeface="Times New Roman" panose="02020603050405020304" pitchFamily="18" charset="0"/>
              </a:rPr>
              <a:t> code that we are importing ... is not going to be reviewed by any of the other OpenBSD kernel developers ... because they refuse to read any code that is not conformant to the BSD KNF standard</a:t>
            </a:r>
            <a:r>
              <a:rPr lang="en-US" dirty="0">
                <a:solidFill>
                  <a:srgbClr val="212121"/>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a:solidFill>
                  <a:srgbClr val="212121"/>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Matthieu </a:t>
            </a:r>
            <a:r>
              <a:rPr lang="en-US" dirty="0" err="1">
                <a:latin typeface="Times New Roman" panose="02020603050405020304" pitchFamily="18" charset="0"/>
                <a:cs typeface="Times New Roman" panose="02020603050405020304" pitchFamily="18" charset="0"/>
              </a:rPr>
              <a:t>Herrb</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8453294"/>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631825"/>
            <a:ext cx="10515600" cy="1325563"/>
          </a:xfrm>
        </p:spPr>
        <p:txBody>
          <a:bodyPr>
            <a:normAutofit/>
          </a:bodyPr>
          <a:lstStyle/>
          <a:p>
            <a:r>
              <a:rPr lang="en-US" dirty="0"/>
              <a:t>Results</a:t>
            </a:r>
          </a:p>
        </p:txBody>
      </p:sp>
      <p:sp>
        <p:nvSpPr>
          <p:cNvPr id="3" name="Content Placeholder 2"/>
          <p:cNvSpPr>
            <a:spLocks noGrp="1"/>
          </p:cNvSpPr>
          <p:nvPr>
            <p:ph idx="1"/>
          </p:nvPr>
        </p:nvSpPr>
        <p:spPr>
          <a:xfrm>
            <a:off x="838200" y="2057399"/>
            <a:ext cx="10515600" cy="4792345"/>
          </a:xfrm>
        </p:spPr>
        <p:txBody>
          <a:bodyPr>
            <a:normAutofit fontScale="92500" lnSpcReduction="20000"/>
          </a:bodyPr>
          <a:lstStyle/>
          <a:p>
            <a:pPr>
              <a:lnSpc>
                <a:spcPct val="70000"/>
              </a:lnSpc>
            </a:pPr>
            <a:r>
              <a:rPr lang="en-US" sz="1700" dirty="0"/>
              <a:t>results: </a:t>
            </a:r>
          </a:p>
          <a:p>
            <a:pPr lvl="1">
              <a:lnSpc>
                <a:spcPct val="70000"/>
              </a:lnSpc>
            </a:pPr>
            <a:r>
              <a:rPr lang="en-US" sz="1700" dirty="0"/>
              <a:t>About ~115 kernel bugs so far </a:t>
            </a:r>
          </a:p>
          <a:p>
            <a:pPr lvl="2">
              <a:lnSpc>
                <a:spcPct val="70000"/>
              </a:lnSpc>
            </a:pPr>
            <a:r>
              <a:rPr lang="en-US" sz="1700" dirty="0"/>
              <a:t>FBSD: ~30</a:t>
            </a:r>
          </a:p>
          <a:p>
            <a:pPr lvl="2">
              <a:lnSpc>
                <a:spcPct val="70000"/>
              </a:lnSpc>
            </a:pPr>
            <a:r>
              <a:rPr lang="en-US" sz="1700" dirty="0"/>
              <a:t>OBSD: ~25</a:t>
            </a:r>
          </a:p>
          <a:p>
            <a:pPr lvl="2">
              <a:lnSpc>
                <a:spcPct val="70000"/>
              </a:lnSpc>
            </a:pPr>
            <a:r>
              <a:rPr lang="en-US" sz="1700" dirty="0"/>
              <a:t>NBSD: ~60</a:t>
            </a:r>
          </a:p>
          <a:p>
            <a:pPr marL="914400" lvl="2" indent="0">
              <a:lnSpc>
                <a:spcPct val="70000"/>
              </a:lnSpc>
              <a:buNone/>
            </a:pPr>
            <a:r>
              <a:rPr lang="en-US" sz="1700" dirty="0"/>
              <a:t> </a:t>
            </a:r>
          </a:p>
          <a:p>
            <a:pPr lvl="1">
              <a:lnSpc>
                <a:spcPct val="70000"/>
              </a:lnSpc>
            </a:pPr>
            <a:r>
              <a:rPr lang="en-US" sz="1700" dirty="0"/>
              <a:t>types of bugs seen: </a:t>
            </a:r>
          </a:p>
          <a:p>
            <a:pPr lvl="2">
              <a:lnSpc>
                <a:spcPct val="70000"/>
              </a:lnSpc>
            </a:pPr>
            <a:r>
              <a:rPr lang="en-US" sz="1700" dirty="0"/>
              <a:t>Straight heap/stack smash</a:t>
            </a:r>
          </a:p>
          <a:p>
            <a:pPr lvl="2">
              <a:lnSpc>
                <a:spcPct val="70000"/>
              </a:lnSpc>
            </a:pPr>
            <a:r>
              <a:rPr lang="en-US" sz="1700" dirty="0"/>
              <a:t>race conditions </a:t>
            </a:r>
          </a:p>
          <a:p>
            <a:pPr lvl="2">
              <a:lnSpc>
                <a:spcPct val="70000"/>
              </a:lnSpc>
            </a:pPr>
            <a:r>
              <a:rPr lang="en-US" sz="1700" dirty="0"/>
              <a:t>expired pointers </a:t>
            </a:r>
          </a:p>
          <a:p>
            <a:pPr lvl="2">
              <a:lnSpc>
                <a:spcPct val="70000"/>
              </a:lnSpc>
            </a:pPr>
            <a:r>
              <a:rPr lang="en-US" sz="1700" dirty="0"/>
              <a:t>Double frees</a:t>
            </a:r>
          </a:p>
          <a:p>
            <a:pPr lvl="2">
              <a:lnSpc>
                <a:spcPct val="70000"/>
              </a:lnSpc>
            </a:pPr>
            <a:r>
              <a:rPr lang="en-US" sz="1700" dirty="0"/>
              <a:t>recursion issues</a:t>
            </a:r>
          </a:p>
          <a:p>
            <a:pPr lvl="2">
              <a:lnSpc>
                <a:spcPct val="70000"/>
              </a:lnSpc>
            </a:pPr>
            <a:r>
              <a:rPr lang="en-US" sz="1700" dirty="0"/>
              <a:t>integer issues </a:t>
            </a:r>
          </a:p>
          <a:p>
            <a:pPr lvl="3">
              <a:lnSpc>
                <a:spcPct val="70000"/>
              </a:lnSpc>
            </a:pPr>
            <a:r>
              <a:rPr lang="en-US" sz="1700" dirty="0"/>
              <a:t>Underflows, overflows, </a:t>
            </a:r>
            <a:r>
              <a:rPr lang="en-US" sz="1700" dirty="0" err="1"/>
              <a:t>signedness</a:t>
            </a:r>
            <a:endParaRPr lang="en-US" sz="1700" dirty="0"/>
          </a:p>
          <a:p>
            <a:pPr lvl="2">
              <a:lnSpc>
                <a:spcPct val="70000"/>
              </a:lnSpc>
            </a:pPr>
            <a:r>
              <a:rPr lang="en-US" sz="1700" dirty="0" err="1"/>
              <a:t>Refcount</a:t>
            </a:r>
            <a:r>
              <a:rPr lang="en-US" sz="1700" dirty="0"/>
              <a:t> issues </a:t>
            </a:r>
          </a:p>
          <a:p>
            <a:pPr lvl="3">
              <a:lnSpc>
                <a:spcPct val="70000"/>
              </a:lnSpc>
            </a:pPr>
            <a:r>
              <a:rPr lang="en-US" sz="1500" dirty="0"/>
              <a:t>Overflows </a:t>
            </a:r>
          </a:p>
          <a:p>
            <a:pPr lvl="3">
              <a:lnSpc>
                <a:spcPct val="70000"/>
              </a:lnSpc>
            </a:pPr>
            <a:r>
              <a:rPr lang="en-US" sz="1500" dirty="0"/>
              <a:t>Reference dropped too soon </a:t>
            </a:r>
            <a:r>
              <a:rPr lang="en-US" sz="1500" dirty="0">
                <a:sym typeface="Wingdings" panose="05000000000000000000" pitchFamily="2" charset="2"/>
              </a:rPr>
              <a:t> use after free</a:t>
            </a:r>
            <a:endParaRPr lang="en-US" sz="1500" dirty="0"/>
          </a:p>
          <a:p>
            <a:pPr lvl="2">
              <a:lnSpc>
                <a:spcPct val="70000"/>
              </a:lnSpc>
            </a:pPr>
            <a:r>
              <a:rPr lang="en-US" sz="1700" dirty="0"/>
              <a:t>info leaks </a:t>
            </a:r>
          </a:p>
          <a:p>
            <a:pPr lvl="2">
              <a:lnSpc>
                <a:spcPct val="70000"/>
              </a:lnSpc>
            </a:pPr>
            <a:r>
              <a:rPr lang="en-US" sz="1700" dirty="0"/>
              <a:t>out of bound read</a:t>
            </a:r>
          </a:p>
          <a:p>
            <a:pPr lvl="2">
              <a:lnSpc>
                <a:spcPct val="70000"/>
              </a:lnSpc>
            </a:pPr>
            <a:r>
              <a:rPr lang="en-US" sz="1700" dirty="0"/>
              <a:t>NULL </a:t>
            </a:r>
            <a:r>
              <a:rPr lang="en-US" sz="1700" dirty="0" err="1"/>
              <a:t>deref</a:t>
            </a:r>
            <a:endParaRPr lang="en-US" sz="1700" dirty="0"/>
          </a:p>
          <a:p>
            <a:pPr lvl="2">
              <a:lnSpc>
                <a:spcPct val="70000"/>
              </a:lnSpc>
            </a:pPr>
            <a:r>
              <a:rPr lang="en-US" sz="1700" dirty="0"/>
              <a:t>Logic bugs</a:t>
            </a:r>
          </a:p>
          <a:p>
            <a:pPr lvl="2">
              <a:lnSpc>
                <a:spcPct val="70000"/>
              </a:lnSpc>
            </a:pPr>
            <a:r>
              <a:rPr lang="en-US" sz="1700" dirty="0"/>
              <a:t>typo</a:t>
            </a:r>
          </a:p>
          <a:p>
            <a:pPr lvl="2">
              <a:lnSpc>
                <a:spcPct val="70000"/>
              </a:lnSpc>
            </a:pPr>
            <a:r>
              <a:rPr lang="en-US" sz="1700" dirty="0"/>
              <a:t>Division by zero</a:t>
            </a:r>
          </a:p>
          <a:p>
            <a:pPr lvl="2">
              <a:lnSpc>
                <a:spcPct val="70000"/>
              </a:lnSpc>
            </a:pPr>
            <a:r>
              <a:rPr lang="en-US" sz="1700" dirty="0"/>
              <a:t>kernel panics driven by userland </a:t>
            </a:r>
          </a:p>
          <a:p>
            <a:pPr lvl="2">
              <a:lnSpc>
                <a:spcPct val="70000"/>
              </a:lnSpc>
            </a:pPr>
            <a:r>
              <a:rPr lang="en-US" sz="1700" dirty="0"/>
              <a:t>Memory leaks</a:t>
            </a:r>
          </a:p>
          <a:p>
            <a:pPr>
              <a:lnSpc>
                <a:spcPct val="70000"/>
              </a:lnSpc>
            </a:pPr>
            <a:endParaRPr lang="en-US" sz="1700" dirty="0"/>
          </a:p>
          <a:p>
            <a:pPr>
              <a:lnSpc>
                <a:spcPct val="70000"/>
              </a:lnSpc>
            </a:pPr>
            <a:endParaRPr lang="en-US" sz="1700" dirty="0"/>
          </a:p>
        </p:txBody>
      </p:sp>
    </p:spTree>
    <p:extLst>
      <p:ext uri="{BB962C8B-B14F-4D97-AF65-F5344CB8AC3E}">
        <p14:creationId xmlns:p14="http://schemas.microsoft.com/office/powerpoint/2010/main" val="3672700555"/>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631825"/>
            <a:ext cx="10515600" cy="1325563"/>
          </a:xfrm>
        </p:spPr>
        <p:txBody>
          <a:bodyPr>
            <a:normAutofit/>
          </a:bodyPr>
          <a:lstStyle/>
          <a:p>
            <a:r>
              <a:rPr lang="en-US" dirty="0"/>
              <a:t>Conclusions</a:t>
            </a:r>
          </a:p>
        </p:txBody>
      </p:sp>
      <p:sp>
        <p:nvSpPr>
          <p:cNvPr id="3" name="Content Placeholder 2"/>
          <p:cNvSpPr>
            <a:spLocks noGrp="1"/>
          </p:cNvSpPr>
          <p:nvPr>
            <p:ph idx="1"/>
          </p:nvPr>
        </p:nvSpPr>
        <p:spPr>
          <a:xfrm>
            <a:off x="838200" y="2057400"/>
            <a:ext cx="11032236" cy="4800600"/>
          </a:xfrm>
        </p:spPr>
        <p:txBody>
          <a:bodyPr>
            <a:normAutofit fontScale="92500" lnSpcReduction="10000"/>
          </a:bodyPr>
          <a:lstStyle/>
          <a:p>
            <a:pPr>
              <a:lnSpc>
                <a:spcPct val="70000"/>
              </a:lnSpc>
            </a:pPr>
            <a:r>
              <a:rPr lang="en-US" sz="1600" dirty="0"/>
              <a:t>Bugs were found in all 3 of the examined BSDs </a:t>
            </a:r>
          </a:p>
          <a:p>
            <a:pPr lvl="1">
              <a:lnSpc>
                <a:spcPct val="70000"/>
              </a:lnSpc>
            </a:pPr>
            <a:r>
              <a:rPr lang="en-US" sz="1600" dirty="0"/>
              <a:t>Among all of the attack surfaces mentioned above </a:t>
            </a:r>
          </a:p>
          <a:p>
            <a:pPr lvl="1">
              <a:lnSpc>
                <a:spcPct val="70000"/>
              </a:lnSpc>
            </a:pPr>
            <a:endParaRPr lang="en-US" sz="1600" dirty="0"/>
          </a:p>
          <a:p>
            <a:pPr>
              <a:lnSpc>
                <a:spcPct val="70000"/>
              </a:lnSpc>
            </a:pPr>
            <a:r>
              <a:rPr lang="en-US" sz="1600" dirty="0"/>
              <a:t>Winner / loser </a:t>
            </a:r>
          </a:p>
          <a:p>
            <a:pPr lvl="1">
              <a:lnSpc>
                <a:spcPct val="70000"/>
              </a:lnSpc>
            </a:pPr>
            <a:r>
              <a:rPr lang="en-US" sz="1600" dirty="0"/>
              <a:t>OBSD clear winner (they have massively reduced their attack surface over the years):</a:t>
            </a:r>
          </a:p>
          <a:p>
            <a:pPr lvl="2">
              <a:lnSpc>
                <a:spcPct val="70000"/>
              </a:lnSpc>
            </a:pPr>
            <a:r>
              <a:rPr lang="en-US" sz="1600" dirty="0"/>
              <a:t>Attack surface reduction </a:t>
            </a:r>
          </a:p>
          <a:p>
            <a:pPr lvl="3">
              <a:lnSpc>
                <a:spcPct val="70000"/>
              </a:lnSpc>
            </a:pPr>
            <a:r>
              <a:rPr lang="en-US" sz="1400" dirty="0"/>
              <a:t>no loadable modules</a:t>
            </a:r>
          </a:p>
          <a:p>
            <a:pPr lvl="3">
              <a:lnSpc>
                <a:spcPct val="70000"/>
              </a:lnSpc>
            </a:pPr>
            <a:r>
              <a:rPr lang="en-US" sz="1400" dirty="0"/>
              <a:t>relatively few devices</a:t>
            </a:r>
          </a:p>
          <a:p>
            <a:pPr lvl="3">
              <a:lnSpc>
                <a:spcPct val="70000"/>
              </a:lnSpc>
            </a:pPr>
            <a:r>
              <a:rPr lang="en-US" sz="1400" dirty="0"/>
              <a:t>Virtually no compat code (they removed Linux  a couple of years ago)</a:t>
            </a:r>
          </a:p>
          <a:p>
            <a:pPr lvl="3">
              <a:lnSpc>
                <a:spcPct val="70000"/>
              </a:lnSpc>
            </a:pPr>
            <a:r>
              <a:rPr lang="en-US" sz="1400" dirty="0"/>
              <a:t>removed entire Bluetooth stack </a:t>
            </a:r>
          </a:p>
          <a:p>
            <a:pPr lvl="3">
              <a:lnSpc>
                <a:spcPct val="70000"/>
              </a:lnSpc>
            </a:pPr>
            <a:r>
              <a:rPr lang="en-US" sz="1400" dirty="0"/>
              <a:t>Significantly less syscalls (e.g. 200+ syscalls less than FBSD)</a:t>
            </a:r>
          </a:p>
          <a:p>
            <a:pPr lvl="3">
              <a:lnSpc>
                <a:spcPct val="70000"/>
              </a:lnSpc>
            </a:pPr>
            <a:r>
              <a:rPr lang="en-US" sz="1400" dirty="0"/>
              <a:t>Cut support for some older architectures</a:t>
            </a:r>
          </a:p>
          <a:p>
            <a:pPr lvl="2">
              <a:lnSpc>
                <a:spcPct val="70000"/>
              </a:lnSpc>
            </a:pPr>
            <a:r>
              <a:rPr lang="en-US" sz="1600" dirty="0"/>
              <a:t>Code Quality</a:t>
            </a:r>
          </a:p>
          <a:p>
            <a:pPr lvl="3">
              <a:lnSpc>
                <a:spcPct val="70000"/>
              </a:lnSpc>
            </a:pPr>
            <a:r>
              <a:rPr lang="en-US" sz="1400" dirty="0"/>
              <a:t>int overflows / signedness bugs, as good as gone in </a:t>
            </a:r>
            <a:r>
              <a:rPr lang="en-US" sz="1400" u="sng" dirty="0"/>
              <a:t>most</a:t>
            </a:r>
            <a:r>
              <a:rPr lang="en-US" sz="1400" dirty="0"/>
              <a:t> places</a:t>
            </a:r>
          </a:p>
          <a:p>
            <a:pPr lvl="3">
              <a:lnSpc>
                <a:spcPct val="70000"/>
              </a:lnSpc>
            </a:pPr>
            <a:r>
              <a:rPr lang="en-US" sz="1400" dirty="0"/>
              <a:t>Few info leaks </a:t>
            </a:r>
          </a:p>
          <a:p>
            <a:pPr lvl="2">
              <a:lnSpc>
                <a:spcPct val="70000"/>
              </a:lnSpc>
            </a:pPr>
            <a:endParaRPr lang="en-US" sz="1600" dirty="0"/>
          </a:p>
          <a:p>
            <a:pPr lvl="1">
              <a:lnSpc>
                <a:spcPct val="70000"/>
              </a:lnSpc>
            </a:pPr>
            <a:r>
              <a:rPr lang="en-US" sz="1600" dirty="0"/>
              <a:t>NBSD clear loser</a:t>
            </a:r>
          </a:p>
          <a:p>
            <a:pPr lvl="2">
              <a:lnSpc>
                <a:spcPct val="70000"/>
              </a:lnSpc>
            </a:pPr>
            <a:r>
              <a:rPr lang="en-US" sz="1600" dirty="0"/>
              <a:t>Tons of legacy and compat code (who the hell still needs the ISO protocols ??? Really?) </a:t>
            </a:r>
          </a:p>
          <a:p>
            <a:pPr lvl="2">
              <a:lnSpc>
                <a:spcPct val="70000"/>
              </a:lnSpc>
            </a:pPr>
            <a:r>
              <a:rPr lang="en-US" sz="1600" dirty="0"/>
              <a:t>seems to be less consistent with security code quality</a:t>
            </a:r>
          </a:p>
          <a:p>
            <a:pPr lvl="3">
              <a:lnSpc>
                <a:spcPct val="70000"/>
              </a:lnSpc>
            </a:pPr>
            <a:r>
              <a:rPr lang="en-US" sz="1600" dirty="0"/>
              <a:t>Too many signedness bugs. </a:t>
            </a:r>
          </a:p>
          <a:p>
            <a:pPr lvl="2">
              <a:lnSpc>
                <a:spcPct val="70000"/>
              </a:lnSpc>
            </a:pPr>
            <a:r>
              <a:rPr lang="en-US" sz="1800" dirty="0"/>
              <a:t>This is </a:t>
            </a:r>
            <a:r>
              <a:rPr lang="en-US" sz="1800" i="1" u="sng" dirty="0">
                <a:effectLst>
                  <a:outerShdw blurRad="38100" dist="38100" dir="2700000" algn="tl">
                    <a:srgbClr val="000000">
                      <a:alpha val="43137"/>
                    </a:srgbClr>
                  </a:outerShdw>
                </a:effectLst>
              </a:rPr>
              <a:t>NOT </a:t>
            </a:r>
            <a:r>
              <a:rPr lang="en-US" sz="1800" dirty="0"/>
              <a:t>a dis. </a:t>
            </a:r>
          </a:p>
          <a:p>
            <a:pPr lvl="3">
              <a:lnSpc>
                <a:spcPct val="70000"/>
              </a:lnSpc>
            </a:pPr>
            <a:r>
              <a:rPr lang="en-US" sz="1400" dirty="0"/>
              <a:t>if you think building/maintaining/improving and OS is easy, go ahead, try it. See how far you get.  </a:t>
            </a:r>
          </a:p>
          <a:p>
            <a:pPr lvl="1">
              <a:lnSpc>
                <a:spcPct val="70000"/>
              </a:lnSpc>
            </a:pPr>
            <a:endParaRPr lang="en-US" sz="1600" dirty="0"/>
          </a:p>
          <a:p>
            <a:pPr lvl="1">
              <a:lnSpc>
                <a:spcPct val="70000"/>
              </a:lnSpc>
            </a:pPr>
            <a:r>
              <a:rPr lang="en-US" sz="1600" dirty="0"/>
              <a:t>FBSD is somewhere in between </a:t>
            </a:r>
          </a:p>
        </p:txBody>
      </p:sp>
      <p:pic>
        <p:nvPicPr>
          <p:cNvPr id="2050" name="Picture 2" descr="Image result for results">
            <a:extLst>
              <a:ext uri="{FF2B5EF4-FFF2-40B4-BE49-F238E27FC236}">
                <a16:creationId xmlns:a16="http://schemas.microsoft.com/office/drawing/2014/main" id="{6F224A81-A5CE-4653-8FB9-8B67AE36AD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2906" y="3342795"/>
            <a:ext cx="2430894" cy="1620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749316"/>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631825"/>
            <a:ext cx="10515600" cy="1325563"/>
          </a:xfrm>
        </p:spPr>
        <p:txBody>
          <a:bodyPr>
            <a:normAutofit/>
          </a:bodyPr>
          <a:lstStyle/>
          <a:p>
            <a:r>
              <a:rPr lang="en-US" dirty="0"/>
              <a:t>Conclusions</a:t>
            </a:r>
          </a:p>
        </p:txBody>
      </p:sp>
      <p:sp>
        <p:nvSpPr>
          <p:cNvPr id="3" name="Content Placeholder 2"/>
          <p:cNvSpPr>
            <a:spLocks noGrp="1"/>
          </p:cNvSpPr>
          <p:nvPr>
            <p:ph idx="1"/>
          </p:nvPr>
        </p:nvSpPr>
        <p:spPr>
          <a:xfrm>
            <a:off x="838200" y="2057400"/>
            <a:ext cx="11032236" cy="4800600"/>
          </a:xfrm>
        </p:spPr>
        <p:txBody>
          <a:bodyPr>
            <a:normAutofit/>
          </a:bodyPr>
          <a:lstStyle/>
          <a:p>
            <a:pPr>
              <a:lnSpc>
                <a:spcPct val="70000"/>
              </a:lnSpc>
            </a:pPr>
            <a:r>
              <a:rPr lang="en-US" sz="1800" dirty="0"/>
              <a:t>Security team responses </a:t>
            </a:r>
          </a:p>
          <a:p>
            <a:pPr marL="0" indent="0">
              <a:lnSpc>
                <a:spcPct val="70000"/>
              </a:lnSpc>
              <a:buNone/>
            </a:pPr>
            <a:endParaRPr lang="en-US" sz="1800" dirty="0"/>
          </a:p>
          <a:p>
            <a:pPr lvl="1">
              <a:lnSpc>
                <a:spcPct val="70000"/>
              </a:lnSpc>
            </a:pPr>
            <a:r>
              <a:rPr lang="en-US" sz="1600" dirty="0"/>
              <a:t>OpenBSD</a:t>
            </a:r>
          </a:p>
          <a:p>
            <a:pPr lvl="2">
              <a:lnSpc>
                <a:spcPct val="70000"/>
              </a:lnSpc>
            </a:pPr>
            <a:r>
              <a:rPr lang="en-US" sz="1300" dirty="0"/>
              <a:t>About a week or so to get response (Theo said it took so long because he was on vacation) </a:t>
            </a:r>
          </a:p>
          <a:p>
            <a:pPr lvl="2">
              <a:lnSpc>
                <a:spcPct val="70000"/>
              </a:lnSpc>
            </a:pPr>
            <a:r>
              <a:rPr lang="en-US" sz="1300" dirty="0"/>
              <a:t>Bugfixes rolled out in the next couple of days </a:t>
            </a:r>
          </a:p>
          <a:p>
            <a:pPr marL="457200" lvl="1" indent="0">
              <a:lnSpc>
                <a:spcPct val="70000"/>
              </a:lnSpc>
              <a:buNone/>
            </a:pPr>
            <a:endParaRPr lang="en-US" sz="800" dirty="0"/>
          </a:p>
          <a:p>
            <a:pPr lvl="1">
              <a:lnSpc>
                <a:spcPct val="70000"/>
              </a:lnSpc>
            </a:pPr>
            <a:r>
              <a:rPr lang="en-US" sz="1600" dirty="0"/>
              <a:t>FreeBSD</a:t>
            </a:r>
          </a:p>
          <a:p>
            <a:pPr lvl="2">
              <a:lnSpc>
                <a:spcPct val="70000"/>
              </a:lnSpc>
            </a:pPr>
            <a:r>
              <a:rPr lang="en-US" sz="1300" dirty="0"/>
              <a:t>Response in about a week or so </a:t>
            </a:r>
          </a:p>
          <a:p>
            <a:pPr lvl="2">
              <a:lnSpc>
                <a:spcPct val="70000"/>
              </a:lnSpc>
            </a:pPr>
            <a:r>
              <a:rPr lang="en-US" sz="1300" dirty="0"/>
              <a:t>The filed bugs internally </a:t>
            </a:r>
          </a:p>
          <a:p>
            <a:pPr lvl="3">
              <a:lnSpc>
                <a:spcPct val="70000"/>
              </a:lnSpc>
            </a:pPr>
            <a:r>
              <a:rPr lang="en-US" sz="1200" dirty="0"/>
              <a:t>Don’t know what the status of those bugs is</a:t>
            </a:r>
          </a:p>
          <a:p>
            <a:pPr lvl="1">
              <a:lnSpc>
                <a:spcPct val="70000"/>
              </a:lnSpc>
            </a:pPr>
            <a:r>
              <a:rPr lang="en-US" sz="1400" dirty="0"/>
              <a:t>NetBSD</a:t>
            </a:r>
          </a:p>
          <a:p>
            <a:pPr lvl="2">
              <a:lnSpc>
                <a:spcPct val="70000"/>
              </a:lnSpc>
            </a:pPr>
            <a:r>
              <a:rPr lang="en-US" sz="1300" dirty="0"/>
              <a:t>They fixed virtually all bugs submitted. Pretty much </a:t>
            </a:r>
            <a:r>
              <a:rPr lang="en-US" sz="1300" i="1" u="sng" dirty="0">
                <a:effectLst>
                  <a:outerShdw blurRad="38100" dist="38100" dir="2700000" algn="tl">
                    <a:srgbClr val="000000">
                      <a:alpha val="43137"/>
                    </a:srgbClr>
                  </a:outerShdw>
                </a:effectLst>
              </a:rPr>
              <a:t>overnight !!!</a:t>
            </a:r>
          </a:p>
          <a:p>
            <a:pPr lvl="2">
              <a:lnSpc>
                <a:spcPct val="70000"/>
              </a:lnSpc>
            </a:pPr>
            <a:r>
              <a:rPr lang="en-US" sz="1300" dirty="0"/>
              <a:t>That is ridiculously </a:t>
            </a:r>
            <a:r>
              <a:rPr lang="en-US" sz="1300" u="sng" dirty="0"/>
              <a:t>impressive</a:t>
            </a:r>
            <a:r>
              <a:rPr lang="en-US" sz="1300" dirty="0"/>
              <a:t>. </a:t>
            </a:r>
          </a:p>
          <a:p>
            <a:pPr lvl="2">
              <a:lnSpc>
                <a:spcPct val="70000"/>
              </a:lnSpc>
            </a:pPr>
            <a:r>
              <a:rPr lang="en-US" sz="1300" dirty="0"/>
              <a:t>They also turned off the SVR4 subsystem for i386 by default </a:t>
            </a:r>
          </a:p>
        </p:txBody>
      </p:sp>
      <p:sp>
        <p:nvSpPr>
          <p:cNvPr id="5" name="Rectangle 4">
            <a:extLst>
              <a:ext uri="{FF2B5EF4-FFF2-40B4-BE49-F238E27FC236}">
                <a16:creationId xmlns:a16="http://schemas.microsoft.com/office/drawing/2014/main" id="{CF19B740-852A-42C1-AA4C-7271001A09B5}"/>
              </a:ext>
            </a:extLst>
          </p:cNvPr>
          <p:cNvSpPr/>
          <p:nvPr/>
        </p:nvSpPr>
        <p:spPr>
          <a:xfrm>
            <a:off x="2473890" y="5298169"/>
            <a:ext cx="7760856" cy="646331"/>
          </a:xfrm>
          <a:prstGeom prst="rect">
            <a:avLst/>
          </a:prstGeom>
          <a:ln>
            <a:solidFill>
              <a:schemeClr val="tx1"/>
            </a:solidFill>
          </a:ln>
        </p:spPr>
        <p:txBody>
          <a:bodyPr wrap="square">
            <a:spAutoFit/>
          </a:bodyPr>
          <a:lstStyle/>
          <a:p>
            <a:r>
              <a:rPr lang="en-US" dirty="0">
                <a:solidFill>
                  <a:srgbClr val="212121"/>
                </a:solidFill>
                <a:latin typeface="Times New Roman" panose="02020603050405020304" pitchFamily="18" charset="0"/>
                <a:cs typeface="Times New Roman" panose="02020603050405020304" pitchFamily="18" charset="0"/>
              </a:rPr>
              <a:t>“We have also disabled COMPAT_SVR4 by default on i386, something that</a:t>
            </a:r>
            <a:br>
              <a:rPr lang="en-US" dirty="0">
                <a:latin typeface="Times New Roman" panose="02020603050405020304" pitchFamily="18" charset="0"/>
                <a:cs typeface="Times New Roman" panose="02020603050405020304" pitchFamily="18" charset="0"/>
              </a:rPr>
            </a:br>
            <a:r>
              <a:rPr lang="en-US" dirty="0">
                <a:solidFill>
                  <a:srgbClr val="212121"/>
                </a:solidFill>
                <a:latin typeface="Times New Roman" panose="02020603050405020304" pitchFamily="18" charset="0"/>
                <a:cs typeface="Times New Roman" panose="02020603050405020304" pitchFamily="18" charset="0"/>
              </a:rPr>
              <a:t>should have been done a long time ago.” – Response from NetBSD developers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9448550"/>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631825"/>
            <a:ext cx="10515600" cy="1325563"/>
          </a:xfrm>
        </p:spPr>
        <p:txBody>
          <a:bodyPr>
            <a:normAutofit/>
          </a:bodyPr>
          <a:lstStyle/>
          <a:p>
            <a:r>
              <a:rPr lang="en-US" dirty="0"/>
              <a:t>More conclusions </a:t>
            </a:r>
          </a:p>
        </p:txBody>
      </p:sp>
      <p:sp>
        <p:nvSpPr>
          <p:cNvPr id="3" name="Content Placeholder 2"/>
          <p:cNvSpPr>
            <a:spLocks noGrp="1"/>
          </p:cNvSpPr>
          <p:nvPr>
            <p:ph idx="1"/>
          </p:nvPr>
        </p:nvSpPr>
        <p:spPr>
          <a:xfrm>
            <a:off x="838200" y="2057400"/>
            <a:ext cx="10515600" cy="3871762"/>
          </a:xfrm>
        </p:spPr>
        <p:txBody>
          <a:bodyPr>
            <a:normAutofit/>
          </a:bodyPr>
          <a:lstStyle/>
          <a:p>
            <a:r>
              <a:rPr lang="en-US" sz="2400" dirty="0"/>
              <a:t>Bugs </a:t>
            </a:r>
            <a:r>
              <a:rPr lang="en-US" sz="2400" i="1" dirty="0"/>
              <a:t>are</a:t>
            </a:r>
            <a:r>
              <a:rPr lang="en-US" sz="2400" dirty="0"/>
              <a:t> still easy to find in those kernels. Even OpenBSD.</a:t>
            </a:r>
          </a:p>
          <a:p>
            <a:endParaRPr lang="en-US" sz="2400" dirty="0"/>
          </a:p>
          <a:p>
            <a:r>
              <a:rPr lang="en-US" sz="2400" dirty="0"/>
              <a:t>Varying level of quality depending on age and who wrote it </a:t>
            </a:r>
          </a:p>
          <a:p>
            <a:pPr lvl="1"/>
            <a:r>
              <a:rPr lang="en-US" sz="2000" dirty="0"/>
              <a:t>Most consistent quality was observed with OpenBSD </a:t>
            </a:r>
          </a:p>
          <a:p>
            <a:pPr lvl="1"/>
            <a:endParaRPr lang="en-US" sz="2000" dirty="0"/>
          </a:p>
          <a:p>
            <a:r>
              <a:rPr lang="en-US" sz="2400" dirty="0"/>
              <a:t>The maintainers of various BSDs should talk more among each other </a:t>
            </a:r>
          </a:p>
          <a:p>
            <a:pPr lvl="1"/>
            <a:r>
              <a:rPr lang="en-US" sz="2000" dirty="0"/>
              <a:t>Several bugs in one were fixed in the other </a:t>
            </a:r>
          </a:p>
          <a:p>
            <a:pPr lvl="2"/>
            <a:r>
              <a:rPr lang="en-US" sz="1600" dirty="0"/>
              <a:t>OpenBSD expired proc pointer in midiioctl() fixed in NetBSD </a:t>
            </a:r>
          </a:p>
          <a:p>
            <a:pPr lvl="2"/>
            <a:r>
              <a:rPr lang="en-US" sz="1600" dirty="0"/>
              <a:t>NetBSD signedness bug in ac97_query_devinfo() fixed in OpenBSD </a:t>
            </a:r>
          </a:p>
          <a:p>
            <a:pPr lvl="2"/>
            <a:endParaRPr lang="en-US" sz="1600" dirty="0"/>
          </a:p>
        </p:txBody>
      </p:sp>
    </p:spTree>
    <p:extLst>
      <p:ext uri="{BB962C8B-B14F-4D97-AF65-F5344CB8AC3E}">
        <p14:creationId xmlns:p14="http://schemas.microsoft.com/office/powerpoint/2010/main" val="2161877515"/>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631825"/>
            <a:ext cx="10515600" cy="1325563"/>
          </a:xfrm>
        </p:spPr>
        <p:txBody>
          <a:bodyPr>
            <a:normAutofit/>
          </a:bodyPr>
          <a:lstStyle/>
          <a:p>
            <a:r>
              <a:rPr lang="en-US" dirty="0"/>
              <a:t>More conclusions </a:t>
            </a:r>
          </a:p>
        </p:txBody>
      </p:sp>
      <p:sp>
        <p:nvSpPr>
          <p:cNvPr id="3" name="Content Placeholder 2"/>
          <p:cNvSpPr>
            <a:spLocks noGrp="1"/>
          </p:cNvSpPr>
          <p:nvPr>
            <p:ph idx="1"/>
          </p:nvPr>
        </p:nvSpPr>
        <p:spPr>
          <a:xfrm>
            <a:off x="838200" y="2057400"/>
            <a:ext cx="10515600" cy="3871762"/>
          </a:xfrm>
        </p:spPr>
        <p:txBody>
          <a:bodyPr>
            <a:normAutofit fontScale="92500" lnSpcReduction="10000"/>
          </a:bodyPr>
          <a:lstStyle/>
          <a:p>
            <a:r>
              <a:rPr lang="en-US" sz="2400" dirty="0"/>
              <a:t>Code base size</a:t>
            </a:r>
          </a:p>
          <a:p>
            <a:pPr lvl="1"/>
            <a:r>
              <a:rPr lang="en-US" dirty="0"/>
              <a:t>OpenBSD: 2863505 loc</a:t>
            </a:r>
          </a:p>
          <a:p>
            <a:pPr lvl="1"/>
            <a:r>
              <a:rPr lang="en-US" dirty="0"/>
              <a:t>NetBSD:    7330629 loc</a:t>
            </a:r>
          </a:p>
          <a:p>
            <a:pPr lvl="1"/>
            <a:r>
              <a:rPr lang="en-US" dirty="0"/>
              <a:t>FreeBSD:   8997603 loc </a:t>
            </a:r>
          </a:p>
          <a:p>
            <a:pPr marL="0" indent="0">
              <a:buNone/>
            </a:pPr>
            <a:endParaRPr lang="en-US" sz="2400" dirty="0"/>
          </a:p>
          <a:p>
            <a:r>
              <a:rPr lang="en-US" sz="2400" dirty="0"/>
              <a:t>Obviously this plays a part </a:t>
            </a:r>
          </a:p>
          <a:p>
            <a:pPr lvl="1"/>
            <a:r>
              <a:rPr lang="en-US" sz="2000" dirty="0"/>
              <a:t>Can’t have a bug in code you don’t have </a:t>
            </a:r>
          </a:p>
          <a:p>
            <a:r>
              <a:rPr lang="en-US" sz="2400" dirty="0"/>
              <a:t>Accidental vs. planned </a:t>
            </a:r>
            <a:endParaRPr lang="en-US" sz="2000" dirty="0"/>
          </a:p>
          <a:p>
            <a:pPr lvl="1"/>
            <a:r>
              <a:rPr lang="en-US" sz="2000" dirty="0"/>
              <a:t>Haven’t gotten to implementing something yet or …</a:t>
            </a:r>
          </a:p>
          <a:p>
            <a:pPr lvl="1"/>
            <a:r>
              <a:rPr lang="en-US" sz="2000" dirty="0"/>
              <a:t>Choice made on purpose to delete code </a:t>
            </a:r>
          </a:p>
          <a:p>
            <a:pPr lvl="2"/>
            <a:r>
              <a:rPr lang="en-US" sz="1600" dirty="0"/>
              <a:t>Attack surface reduction</a:t>
            </a:r>
          </a:p>
        </p:txBody>
      </p:sp>
    </p:spTree>
    <p:extLst>
      <p:ext uri="{BB962C8B-B14F-4D97-AF65-F5344CB8AC3E}">
        <p14:creationId xmlns:p14="http://schemas.microsoft.com/office/powerpoint/2010/main" val="3045090654"/>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631825"/>
            <a:ext cx="10515600" cy="1325563"/>
          </a:xfrm>
        </p:spPr>
        <p:txBody>
          <a:bodyPr>
            <a:normAutofit/>
          </a:bodyPr>
          <a:lstStyle/>
          <a:p>
            <a:r>
              <a:rPr lang="en-US" dirty="0"/>
              <a:t>More conclusions </a:t>
            </a:r>
          </a:p>
        </p:txBody>
      </p:sp>
      <p:sp>
        <p:nvSpPr>
          <p:cNvPr id="3" name="Content Placeholder 2"/>
          <p:cNvSpPr>
            <a:spLocks noGrp="1"/>
          </p:cNvSpPr>
          <p:nvPr>
            <p:ph idx="1"/>
          </p:nvPr>
        </p:nvSpPr>
        <p:spPr>
          <a:xfrm>
            <a:off x="838200" y="2057400"/>
            <a:ext cx="10515600" cy="4480560"/>
          </a:xfrm>
        </p:spPr>
        <p:txBody>
          <a:bodyPr>
            <a:normAutofit/>
          </a:bodyPr>
          <a:lstStyle/>
          <a:p>
            <a:r>
              <a:rPr lang="en-US" sz="2400" dirty="0"/>
              <a:t>Many eyeballs …</a:t>
            </a:r>
          </a:p>
          <a:p>
            <a:endParaRPr lang="en-US" sz="2400" dirty="0"/>
          </a:p>
          <a:p>
            <a:r>
              <a:rPr lang="en-US" sz="2400" dirty="0"/>
              <a:t>Gut feeling, I suspect this is a factor.  </a:t>
            </a:r>
          </a:p>
          <a:p>
            <a:endParaRPr lang="en-US" sz="2400" dirty="0"/>
          </a:p>
          <a:p>
            <a:r>
              <a:rPr lang="en-US" sz="2400" dirty="0"/>
              <a:t>Based on my result, code quality alone can’t account for the discrepancy between the bug numbers (BSD vs. Linux). </a:t>
            </a:r>
          </a:p>
          <a:p>
            <a:endParaRPr lang="en-US" sz="2400" dirty="0"/>
          </a:p>
          <a:p>
            <a:r>
              <a:rPr lang="en-US" sz="2400" dirty="0"/>
              <a:t>Say what you will about the people reviewing the Linux kernel code, there are simply orders of magnitude more of them. And it shows in the numbers. </a:t>
            </a:r>
          </a:p>
        </p:txBody>
      </p:sp>
    </p:spTree>
    <p:extLst>
      <p:ext uri="{BB962C8B-B14F-4D97-AF65-F5344CB8AC3E}">
        <p14:creationId xmlns:p14="http://schemas.microsoft.com/office/powerpoint/2010/main" val="405425676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6"/>
            <a:ext cx="12192000" cy="261518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Content Placeholder 3"/>
          <p:cNvPicPr>
            <a:picLocks noGrp="1" noChangeAspect="1"/>
          </p:cNvPicPr>
          <p:nvPr>
            <p:ph idx="1"/>
          </p:nvPr>
        </p:nvPicPr>
        <p:blipFill>
          <a:blip r:embed="rId2"/>
          <a:stretch>
            <a:fillRect/>
          </a:stretch>
        </p:blipFill>
        <p:spPr>
          <a:xfrm>
            <a:off x="798402" y="643464"/>
            <a:ext cx="10605565" cy="3275978"/>
          </a:xfrm>
          <a:prstGeom prst="rect">
            <a:avLst/>
          </a:prstGeom>
        </p:spPr>
      </p:pic>
      <p:sp>
        <p:nvSpPr>
          <p:cNvPr id="2" name="Title 1"/>
          <p:cNvSpPr>
            <a:spLocks noGrp="1"/>
          </p:cNvSpPr>
          <p:nvPr>
            <p:ph type="title"/>
          </p:nvPr>
        </p:nvSpPr>
        <p:spPr>
          <a:xfrm>
            <a:off x="707011" y="4502330"/>
            <a:ext cx="10765410" cy="1207269"/>
          </a:xfrm>
        </p:spPr>
        <p:txBody>
          <a:bodyPr vert="horz" lIns="91440" tIns="45720" rIns="91440" bIns="45720" rtlCol="0" anchor="b">
            <a:normAutofit/>
          </a:bodyPr>
          <a:lstStyle/>
          <a:p>
            <a:pPr algn="ctr"/>
            <a:r>
              <a:rPr lang="en-US" sz="6000" kern="1200" dirty="0">
                <a:solidFill>
                  <a:schemeClr val="bg1"/>
                </a:solidFill>
                <a:latin typeface="+mj-lt"/>
                <a:ea typeface="+mj-ea"/>
                <a:cs typeface="+mj-cs"/>
              </a:rPr>
              <a:t>intro</a:t>
            </a:r>
          </a:p>
        </p:txBody>
      </p:sp>
    </p:spTree>
    <p:extLst>
      <p:ext uri="{BB962C8B-B14F-4D97-AF65-F5344CB8AC3E}">
        <p14:creationId xmlns:p14="http://schemas.microsoft.com/office/powerpoint/2010/main" val="2682006341"/>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631825"/>
            <a:ext cx="10515600" cy="1325563"/>
          </a:xfrm>
        </p:spPr>
        <p:txBody>
          <a:bodyPr>
            <a:normAutofit/>
          </a:bodyPr>
          <a:lstStyle/>
          <a:p>
            <a:r>
              <a:rPr lang="en-US" dirty="0"/>
              <a:t>Questions / comments from the internet</a:t>
            </a:r>
          </a:p>
        </p:txBody>
      </p:sp>
      <p:sp>
        <p:nvSpPr>
          <p:cNvPr id="3" name="Content Placeholder 2"/>
          <p:cNvSpPr>
            <a:spLocks noGrp="1"/>
          </p:cNvSpPr>
          <p:nvPr>
            <p:ph idx="1"/>
          </p:nvPr>
        </p:nvSpPr>
        <p:spPr>
          <a:xfrm>
            <a:off x="838200" y="2057400"/>
            <a:ext cx="11353800" cy="4480560"/>
          </a:xfrm>
        </p:spPr>
        <p:txBody>
          <a:bodyPr>
            <a:normAutofit lnSpcReduction="10000"/>
          </a:bodyPr>
          <a:lstStyle/>
          <a:p>
            <a:r>
              <a:rPr lang="en-US" sz="2400" dirty="0" err="1"/>
              <a:t>Defcon</a:t>
            </a:r>
            <a:r>
              <a:rPr lang="en-US" sz="2400" dirty="0"/>
              <a:t> releases presentation before you actually perform the presentation </a:t>
            </a:r>
          </a:p>
          <a:p>
            <a:pPr lvl="1"/>
            <a:r>
              <a:rPr lang="en-US" sz="2000" dirty="0"/>
              <a:t>This is </a:t>
            </a:r>
            <a:r>
              <a:rPr lang="en-US" sz="2000" dirty="0" err="1"/>
              <a:t>kindof</a:t>
            </a:r>
            <a:r>
              <a:rPr lang="en-US" sz="2000" dirty="0"/>
              <a:t> annoying….</a:t>
            </a:r>
          </a:p>
          <a:p>
            <a:pPr lvl="1"/>
            <a:r>
              <a:rPr lang="en-US" sz="2000" dirty="0"/>
              <a:t>People saw it, and commented on it </a:t>
            </a:r>
            <a:r>
              <a:rPr lang="en-US" sz="2000" u="sng" dirty="0"/>
              <a:t>before</a:t>
            </a:r>
            <a:r>
              <a:rPr lang="en-US" sz="2000" dirty="0"/>
              <a:t> I had a chance to stand up here … </a:t>
            </a:r>
          </a:p>
          <a:p>
            <a:pPr lvl="2"/>
            <a:r>
              <a:rPr lang="en-US" sz="1600" dirty="0"/>
              <a:t>Surprisingly little hate / trolls (yet?) </a:t>
            </a:r>
          </a:p>
          <a:p>
            <a:pPr lvl="2"/>
            <a:r>
              <a:rPr lang="en-US" sz="1600" dirty="0"/>
              <a:t>Got some from the OS zealots</a:t>
            </a:r>
          </a:p>
          <a:p>
            <a:pPr lvl="1"/>
            <a:endParaRPr lang="en-US" sz="2000" dirty="0"/>
          </a:p>
          <a:p>
            <a:pPr lvl="1"/>
            <a:r>
              <a:rPr lang="en-US" sz="2000" dirty="0"/>
              <a:t>Why didn’t you do the same for </a:t>
            </a:r>
            <a:r>
              <a:rPr lang="en-US" sz="2000" dirty="0" err="1"/>
              <a:t>linux</a:t>
            </a:r>
            <a:r>
              <a:rPr lang="en-US" sz="2000" dirty="0"/>
              <a:t>? </a:t>
            </a:r>
          </a:p>
          <a:p>
            <a:pPr lvl="2"/>
            <a:r>
              <a:rPr lang="en-US" sz="1600" dirty="0"/>
              <a:t>The numbers presented earlier speak for themselves IMO. Assumed them (and what they imply) to be accurate </a:t>
            </a:r>
          </a:p>
          <a:p>
            <a:pPr lvl="1"/>
            <a:r>
              <a:rPr lang="en-US" sz="2000" dirty="0"/>
              <a:t>You conclude that </a:t>
            </a:r>
            <a:r>
              <a:rPr lang="en-US" sz="2000" dirty="0" err="1"/>
              <a:t>linux</a:t>
            </a:r>
            <a:r>
              <a:rPr lang="en-US" sz="2000" dirty="0"/>
              <a:t> is better! And its not even the subject of the presentation </a:t>
            </a:r>
          </a:p>
          <a:p>
            <a:pPr lvl="2"/>
            <a:r>
              <a:rPr lang="en-US" sz="1600" dirty="0"/>
              <a:t>I did not. </a:t>
            </a:r>
          </a:p>
          <a:p>
            <a:pPr lvl="1"/>
            <a:r>
              <a:rPr lang="en-US" sz="2000" dirty="0"/>
              <a:t>You should’ve added a comparison of protection mechanisms between </a:t>
            </a:r>
            <a:r>
              <a:rPr lang="en-US" sz="2000" dirty="0" err="1"/>
              <a:t>linux</a:t>
            </a:r>
            <a:r>
              <a:rPr lang="en-US" sz="2000" dirty="0"/>
              <a:t> and the BSDs</a:t>
            </a:r>
          </a:p>
          <a:p>
            <a:pPr lvl="2"/>
            <a:r>
              <a:rPr lang="en-US" sz="1600" dirty="0"/>
              <a:t>While that would be interesting, its far outside of the scope. Doesn’t relate to code quality. Also time constraints.</a:t>
            </a:r>
          </a:p>
          <a:p>
            <a:pPr lvl="1"/>
            <a:r>
              <a:rPr lang="en-US" sz="2000" dirty="0"/>
              <a:t>What about </a:t>
            </a:r>
            <a:r>
              <a:rPr lang="en-US" sz="2000" dirty="0" err="1"/>
              <a:t>dragonflyBSD</a:t>
            </a:r>
            <a:r>
              <a:rPr lang="en-US" sz="2000" dirty="0"/>
              <a:t>? </a:t>
            </a:r>
            <a:r>
              <a:rPr lang="en-US" sz="2000" dirty="0" err="1"/>
              <a:t>HardenedBSD</a:t>
            </a:r>
            <a:r>
              <a:rPr lang="en-US" sz="2000" dirty="0"/>
              <a:t>?</a:t>
            </a:r>
          </a:p>
          <a:p>
            <a:pPr lvl="2"/>
            <a:r>
              <a:rPr lang="en-US" sz="1600" dirty="0"/>
              <a:t>I Considered it. Maybe I should have too. I had limited amount of time and picked the 3 most commonly used BSDs</a:t>
            </a:r>
            <a:endParaRPr lang="en-US" sz="2000" dirty="0"/>
          </a:p>
          <a:p>
            <a:pPr lvl="2"/>
            <a:endParaRPr lang="en-US" sz="1600" dirty="0"/>
          </a:p>
          <a:p>
            <a:pPr lvl="1"/>
            <a:endParaRPr lang="en-US" sz="2000" dirty="0"/>
          </a:p>
        </p:txBody>
      </p:sp>
    </p:spTree>
    <p:extLst>
      <p:ext uri="{BB962C8B-B14F-4D97-AF65-F5344CB8AC3E}">
        <p14:creationId xmlns:p14="http://schemas.microsoft.com/office/powerpoint/2010/main" val="3486801457"/>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631825"/>
            <a:ext cx="10515600" cy="1325563"/>
          </a:xfrm>
        </p:spPr>
        <p:txBody>
          <a:bodyPr>
            <a:normAutofit/>
          </a:bodyPr>
          <a:lstStyle/>
          <a:p>
            <a:r>
              <a:rPr lang="en-US" dirty="0"/>
              <a:t>Questions / comments from the internet</a:t>
            </a:r>
          </a:p>
        </p:txBody>
      </p:sp>
      <p:sp>
        <p:nvSpPr>
          <p:cNvPr id="3" name="Content Placeholder 2"/>
          <p:cNvSpPr>
            <a:spLocks noGrp="1"/>
          </p:cNvSpPr>
          <p:nvPr>
            <p:ph idx="1"/>
          </p:nvPr>
        </p:nvSpPr>
        <p:spPr>
          <a:xfrm>
            <a:off x="838200" y="2057400"/>
            <a:ext cx="11353800" cy="4480560"/>
          </a:xfrm>
        </p:spPr>
        <p:txBody>
          <a:bodyPr>
            <a:normAutofit/>
          </a:bodyPr>
          <a:lstStyle/>
          <a:p>
            <a:r>
              <a:rPr lang="en-US" sz="2400" dirty="0"/>
              <a:t>Interesting related links I got from the internet </a:t>
            </a:r>
          </a:p>
          <a:p>
            <a:pPr lvl="1"/>
            <a:r>
              <a:rPr lang="en-US" i="1" dirty="0"/>
              <a:t>How to find 56 potential vulnerabilities in FreeBSD code in one evening</a:t>
            </a:r>
            <a:r>
              <a:rPr lang="en-US" dirty="0"/>
              <a:t>, </a:t>
            </a:r>
            <a:r>
              <a:rPr lang="en-US" i="1" dirty="0"/>
              <a:t>PVS-Studio delved into the FreeBSD kernel</a:t>
            </a:r>
          </a:p>
          <a:p>
            <a:pPr lvl="2"/>
            <a:r>
              <a:rPr lang="en-US" sz="1800" u="sng" dirty="0">
                <a:hlinkClick r:id="rId2"/>
              </a:rPr>
              <a:t>https://www.viva64.com/en/b/0496/</a:t>
            </a:r>
            <a:r>
              <a:rPr lang="en-US" sz="1800" dirty="0"/>
              <a:t> </a:t>
            </a:r>
          </a:p>
          <a:p>
            <a:pPr lvl="2"/>
            <a:r>
              <a:rPr lang="en-US" sz="1800" u="sng" dirty="0">
                <a:hlinkClick r:id="rId3"/>
              </a:rPr>
              <a:t>https://www.viva64.com/en/b/0377/</a:t>
            </a:r>
            <a:r>
              <a:rPr lang="en-US" sz="1800" dirty="0"/>
              <a:t> </a:t>
            </a:r>
          </a:p>
          <a:p>
            <a:pPr lvl="2"/>
            <a:r>
              <a:rPr lang="en-US" sz="1800" u="sng" dirty="0">
                <a:hlinkClick r:id="rId4"/>
              </a:rPr>
              <a:t>https://www.viva64.com/en/b/0487/</a:t>
            </a:r>
            <a:endParaRPr lang="en-US" sz="1800" dirty="0"/>
          </a:p>
          <a:p>
            <a:pPr lvl="1"/>
            <a:endParaRPr lang="en-US" sz="1200" dirty="0"/>
          </a:p>
          <a:p>
            <a:pPr lvl="1"/>
            <a:r>
              <a:rPr lang="en-US" dirty="0"/>
              <a:t>FreeBSD – A lesson in poor defaults </a:t>
            </a:r>
          </a:p>
          <a:p>
            <a:pPr lvl="2"/>
            <a:r>
              <a:rPr lang="en-US" sz="1800" dirty="0">
                <a:hlinkClick r:id="rId5"/>
              </a:rPr>
              <a:t>https://vez.mrsk.me/freebsd-defaults.txt</a:t>
            </a:r>
            <a:r>
              <a:rPr lang="en-US" sz="1800" dirty="0"/>
              <a:t> </a:t>
            </a:r>
          </a:p>
          <a:p>
            <a:pPr lvl="1"/>
            <a:endParaRPr lang="en-US" sz="2000" dirty="0"/>
          </a:p>
        </p:txBody>
      </p:sp>
    </p:spTree>
    <p:extLst>
      <p:ext uri="{BB962C8B-B14F-4D97-AF65-F5344CB8AC3E}">
        <p14:creationId xmlns:p14="http://schemas.microsoft.com/office/powerpoint/2010/main" val="345388387"/>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4" name="Picture 3">
            <a:extLst>
              <a:ext uri="{FF2B5EF4-FFF2-40B4-BE49-F238E27FC236}">
                <a16:creationId xmlns:a16="http://schemas.microsoft.com/office/drawing/2014/main" id="{50157C83-183F-4BE5-B64B-70F8299CCAE8}"/>
              </a:ext>
            </a:extLst>
          </p:cNvPr>
          <p:cNvPicPr>
            <a:picLocks noChangeAspect="1"/>
          </p:cNvPicPr>
          <p:nvPr/>
        </p:nvPicPr>
        <p:blipFill rotWithShape="1">
          <a:blip r:embed="rId3">
            <a:grayscl/>
            <a:extLst/>
          </a:blip>
          <a:srcRect b="881"/>
          <a:stretch/>
        </p:blipFill>
        <p:spPr>
          <a:xfrm>
            <a:off x="20" y="10"/>
            <a:ext cx="12191980" cy="6857989"/>
          </a:xfrm>
          <a:prstGeom prst="rect">
            <a:avLst/>
          </a:prstGeom>
        </p:spPr>
      </p:pic>
      <p:sp>
        <p:nvSpPr>
          <p:cNvPr id="24" name="Flowchart: Document 2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2" descr="Image result for conclusion">
            <a:extLst>
              <a:ext uri="{FF2B5EF4-FFF2-40B4-BE49-F238E27FC236}">
                <a16:creationId xmlns:a16="http://schemas.microsoft.com/office/drawing/2014/main" id="{32B080AE-A3BA-4008-86D6-4A3F9CBA80E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p:nvPr>
        </p:nvSpPr>
        <p:spPr>
          <a:xfrm>
            <a:off x="924128" y="365125"/>
            <a:ext cx="2657272" cy="2232160"/>
          </a:xfrm>
        </p:spPr>
        <p:txBody>
          <a:bodyPr vert="horz" lIns="91440" tIns="45720" rIns="91440" bIns="45720" rtlCol="0" anchor="ctr">
            <a:normAutofit/>
          </a:bodyPr>
          <a:lstStyle/>
          <a:p>
            <a:r>
              <a:rPr lang="en-US" sz="4000" dirty="0">
                <a:solidFill>
                  <a:srgbClr val="FFFFFF"/>
                </a:solidFill>
              </a:rPr>
              <a:t>Questions ?</a:t>
            </a:r>
          </a:p>
        </p:txBody>
      </p:sp>
    </p:spTree>
    <p:extLst>
      <p:ext uri="{BB962C8B-B14F-4D97-AF65-F5344CB8AC3E}">
        <p14:creationId xmlns:p14="http://schemas.microsoft.com/office/powerpoint/2010/main" val="1256694405"/>
      </p:ext>
    </p:extLst>
  </p:cSld>
  <p:clrMapOvr>
    <a:overrideClrMapping bg1="lt1" tx1="dk1" bg2="lt2" tx2="dk2" accent1="accent1" accent2="accent2" accent3="accent3" accent4="accent4" accent5="accent5" accent6="accent6" hlink="hlink" folHlink="folHlink"/>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rmAutofit/>
          </a:bodyPr>
          <a:lstStyle/>
          <a:p>
            <a:pPr algn="ctr"/>
            <a:r>
              <a:rPr lang="en-US" sz="3200" dirty="0"/>
              <a:t>Really? Got Data?</a:t>
            </a:r>
          </a:p>
        </p:txBody>
      </p:sp>
      <p:sp>
        <p:nvSpPr>
          <p:cNvPr id="3" name="Content Placeholder 2"/>
          <p:cNvSpPr>
            <a:spLocks noGrp="1"/>
          </p:cNvSpPr>
          <p:nvPr>
            <p:ph idx="1"/>
          </p:nvPr>
        </p:nvSpPr>
        <p:spPr>
          <a:xfrm>
            <a:off x="6049182" y="802638"/>
            <a:ext cx="5408696" cy="5252722"/>
          </a:xfrm>
        </p:spPr>
        <p:txBody>
          <a:bodyPr anchor="ctr">
            <a:normAutofit/>
          </a:bodyPr>
          <a:lstStyle/>
          <a:p>
            <a:r>
              <a:rPr lang="en-US" sz="2400" dirty="0">
                <a:solidFill>
                  <a:schemeClr val="bg1"/>
                </a:solidFill>
              </a:rPr>
              <a:t>Somehow that statement has always been stuck in my head </a:t>
            </a:r>
          </a:p>
          <a:p>
            <a:r>
              <a:rPr lang="en-US" sz="2400" dirty="0">
                <a:solidFill>
                  <a:schemeClr val="bg1"/>
                </a:solidFill>
              </a:rPr>
              <a:t>Is it true? </a:t>
            </a:r>
          </a:p>
          <a:p>
            <a:r>
              <a:rPr lang="en-US" sz="2400" dirty="0">
                <a:solidFill>
                  <a:schemeClr val="bg1"/>
                </a:solidFill>
              </a:rPr>
              <a:t>Can we look at some data ? </a:t>
            </a:r>
          </a:p>
          <a:p>
            <a:endParaRPr lang="en-US" sz="2400" dirty="0">
              <a:solidFill>
                <a:schemeClr val="bg1"/>
              </a:solidFill>
            </a:endParaRPr>
          </a:p>
        </p:txBody>
      </p:sp>
    </p:spTree>
    <p:extLst>
      <p:ext uri="{BB962C8B-B14F-4D97-AF65-F5344CB8AC3E}">
        <p14:creationId xmlns:p14="http://schemas.microsoft.com/office/powerpoint/2010/main" val="289857485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24" name="Rectangl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p:cNvPicPr>
            <a:picLocks noChangeAspect="1"/>
          </p:cNvPicPr>
          <p:nvPr/>
        </p:nvPicPr>
        <p:blipFill>
          <a:blip r:embed="rId2"/>
          <a:stretch>
            <a:fillRect/>
          </a:stretch>
        </p:blipFill>
        <p:spPr>
          <a:xfrm>
            <a:off x="1545977" y="1406258"/>
            <a:ext cx="9100045" cy="5460027"/>
          </a:xfrm>
          <a:prstGeom prst="rect">
            <a:avLst/>
          </a:prstGeom>
        </p:spPr>
      </p:pic>
      <p:sp>
        <p:nvSpPr>
          <p:cNvPr id="5" name="TextBox 4"/>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70000"/>
              </a:lnSpc>
              <a:spcBef>
                <a:spcPct val="0"/>
              </a:spcBef>
            </a:pPr>
            <a:r>
              <a:rPr lang="en-US" sz="2000" kern="1200" dirty="0">
                <a:solidFill>
                  <a:schemeClr val="bg1"/>
                </a:solidFill>
                <a:latin typeface="+mj-lt"/>
                <a:ea typeface="+mj-ea"/>
                <a:cs typeface="+mj-cs"/>
              </a:rPr>
              <a:t>Source: https://www.cvedetails.com/product/47/Linux-Linux-Kernel.html</a:t>
            </a:r>
          </a:p>
        </p:txBody>
      </p:sp>
      <p:pic>
        <p:nvPicPr>
          <p:cNvPr id="2" name="Picture 1">
            <a:extLst>
              <a:ext uri="{FF2B5EF4-FFF2-40B4-BE49-F238E27FC236}">
                <a16:creationId xmlns:a16="http://schemas.microsoft.com/office/drawing/2014/main" id="{77C0FBDF-99F4-4B59-BB37-606C306F02AE}"/>
              </a:ext>
            </a:extLst>
          </p:cNvPr>
          <p:cNvPicPr>
            <a:picLocks noChangeAspect="1"/>
          </p:cNvPicPr>
          <p:nvPr/>
        </p:nvPicPr>
        <p:blipFill>
          <a:blip r:embed="rId3"/>
          <a:stretch>
            <a:fillRect/>
          </a:stretch>
        </p:blipFill>
        <p:spPr>
          <a:xfrm>
            <a:off x="1467059" y="1406257"/>
            <a:ext cx="9676792" cy="5460027"/>
          </a:xfrm>
          <a:prstGeom prst="rect">
            <a:avLst/>
          </a:prstGeom>
        </p:spPr>
      </p:pic>
    </p:spTree>
    <p:extLst>
      <p:ext uri="{BB962C8B-B14F-4D97-AF65-F5344CB8AC3E}">
        <p14:creationId xmlns:p14="http://schemas.microsoft.com/office/powerpoint/2010/main" val="127562218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631825"/>
            <a:ext cx="10515600" cy="1325563"/>
          </a:xfrm>
        </p:spPr>
        <p:txBody>
          <a:bodyPr>
            <a:normAutofit/>
          </a:bodyPr>
          <a:lstStyle/>
          <a:p>
            <a:r>
              <a:rPr lang="en-US" dirty="0"/>
              <a:t>Data! </a:t>
            </a:r>
          </a:p>
        </p:txBody>
      </p:sp>
      <p:sp>
        <p:nvSpPr>
          <p:cNvPr id="3" name="Content Placeholder 2"/>
          <p:cNvSpPr>
            <a:spLocks noGrp="1"/>
          </p:cNvSpPr>
          <p:nvPr>
            <p:ph idx="1"/>
          </p:nvPr>
        </p:nvSpPr>
        <p:spPr>
          <a:xfrm>
            <a:off x="838200" y="2057400"/>
            <a:ext cx="10515600" cy="3871762"/>
          </a:xfrm>
        </p:spPr>
        <p:txBody>
          <a:bodyPr>
            <a:normAutofit/>
          </a:bodyPr>
          <a:lstStyle/>
          <a:p>
            <a:r>
              <a:rPr lang="en-US" sz="2400" dirty="0"/>
              <a:t>Goes from current back to 1999 for Linux kernel vulnerabilities </a:t>
            </a:r>
          </a:p>
          <a:p>
            <a:r>
              <a:rPr lang="en-US" sz="2400" dirty="0"/>
              <a:t>Cvedetails.com doesn’t seem to provide data for OBSD/NBSD/FBSD </a:t>
            </a:r>
          </a:p>
          <a:p>
            <a:r>
              <a:rPr lang="en-US" sz="2400" dirty="0"/>
              <a:t>Manually grab it from </a:t>
            </a:r>
          </a:p>
          <a:p>
            <a:pPr lvl="1"/>
            <a:r>
              <a:rPr lang="en-US" dirty="0">
                <a:hlinkClick r:id="rId2"/>
              </a:rPr>
              <a:t>https://www.freebsd.org/security/advisories.html</a:t>
            </a:r>
            <a:endParaRPr lang="en-US" dirty="0"/>
          </a:p>
          <a:p>
            <a:pPr lvl="1"/>
            <a:r>
              <a:rPr lang="en-US" dirty="0">
                <a:hlinkClick r:id="rId3"/>
              </a:rPr>
              <a:t>http://netbsd.org/support/security/advisory.html</a:t>
            </a:r>
            <a:endParaRPr lang="en-US" dirty="0"/>
          </a:p>
          <a:p>
            <a:pPr lvl="1"/>
            <a:r>
              <a:rPr lang="en-US" dirty="0">
                <a:hlinkClick r:id="rId4"/>
              </a:rPr>
              <a:t>https://www.openbsd.org/errata*.html</a:t>
            </a:r>
            <a:endParaRPr lang="en-US" dirty="0"/>
          </a:p>
          <a:p>
            <a:pPr lvl="1"/>
            <a:endParaRPr lang="en-US" dirty="0"/>
          </a:p>
        </p:txBody>
      </p:sp>
    </p:spTree>
    <p:extLst>
      <p:ext uri="{BB962C8B-B14F-4D97-AF65-F5344CB8AC3E}">
        <p14:creationId xmlns:p14="http://schemas.microsoft.com/office/powerpoint/2010/main" val="1619268434"/>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67737</TotalTime>
  <Words>3149</Words>
  <Application>Microsoft Office PowerPoint</Application>
  <PresentationFormat>Widescreen</PresentationFormat>
  <Paragraphs>982</Paragraphs>
  <Slides>62</Slides>
  <Notes>18</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62</vt:i4>
      </vt:variant>
    </vt:vector>
  </HeadingPairs>
  <TitlesOfParts>
    <vt:vector size="68" baseType="lpstr">
      <vt:lpstr>Arial</vt:lpstr>
      <vt:lpstr>Calibri</vt:lpstr>
      <vt:lpstr>Calibri Light</vt:lpstr>
      <vt:lpstr>Times New Roman</vt:lpstr>
      <vt:lpstr>Wingdings</vt:lpstr>
      <vt:lpstr>Office Theme</vt:lpstr>
      <vt:lpstr>Are all BSDs created equally? A survey of BSD kernel vulnerabilities.</vt:lpstr>
      <vt:lpstr>Who Am I</vt:lpstr>
      <vt:lpstr>Outline/Agenda </vt:lpstr>
      <vt:lpstr>What is this talk about? </vt:lpstr>
      <vt:lpstr>Standing on the shoulders of giants</vt:lpstr>
      <vt:lpstr>intro</vt:lpstr>
      <vt:lpstr>Really? Got Data?</vt:lpstr>
      <vt:lpstr>PowerPoint Presentation</vt:lpstr>
      <vt:lpstr>Data! </vt:lpstr>
      <vt:lpstr>BSD kernel vulnerabilities over the years </vt:lpstr>
      <vt:lpstr>Test by audit!</vt:lpstr>
      <vt:lpstr>Test by Audit redux.</vt:lpstr>
      <vt:lpstr>Syscalls</vt:lpstr>
      <vt:lpstr>Attack surface entrypoint</vt:lpstr>
      <vt:lpstr>PowerPoint Presentation</vt:lpstr>
      <vt:lpstr>Sample bug </vt:lpstr>
      <vt:lpstr>PowerPoint Presentation</vt:lpstr>
      <vt:lpstr>Sample bug 2 </vt:lpstr>
      <vt:lpstr>TCP/IP stack </vt:lpstr>
      <vt:lpstr>Attack surface entrypoint</vt:lpstr>
      <vt:lpstr>PowerPoint Presentation</vt:lpstr>
      <vt:lpstr>Sample bug</vt:lpstr>
      <vt:lpstr>Drivers </vt:lpstr>
      <vt:lpstr>Attack surface entrypoint</vt:lpstr>
      <vt:lpstr>PowerPoint Presentation</vt:lpstr>
      <vt:lpstr>Sample bug</vt:lpstr>
      <vt:lpstr>PowerPoint Presentation</vt:lpstr>
      <vt:lpstr>Sample bug 2</vt:lpstr>
      <vt:lpstr>Compat code </vt:lpstr>
      <vt:lpstr>Attack surface entrypoint</vt:lpstr>
      <vt:lpstr>PowerPoint Presentation</vt:lpstr>
      <vt:lpstr>Sample bug</vt:lpstr>
      <vt:lpstr>Trap handlers </vt:lpstr>
      <vt:lpstr>Attack surface entrypoint</vt:lpstr>
      <vt:lpstr>Fuzz it! </vt:lpstr>
      <vt:lpstr>demo!</vt:lpstr>
      <vt:lpstr>Hit trap bugs</vt:lpstr>
      <vt:lpstr>File systems </vt:lpstr>
      <vt:lpstr>Attack surface entrypoint</vt:lpstr>
      <vt:lpstr>Attack surface entrypoint [fuse]</vt:lpstr>
      <vt:lpstr>PowerPoint Presentation</vt:lpstr>
      <vt:lpstr>Sample bug</vt:lpstr>
      <vt:lpstr>PowerPoint Presentation</vt:lpstr>
      <vt:lpstr>Sample bug 2</vt:lpstr>
      <vt:lpstr>Networking (bt, wifi, irda) </vt:lpstr>
      <vt:lpstr>Wifi Attack surface entrypoint</vt:lpstr>
      <vt:lpstr>802.11  stack</vt:lpstr>
      <vt:lpstr>PowerPoint Presentation</vt:lpstr>
      <vt:lpstr>802.11 Stack sample bug</vt:lpstr>
      <vt:lpstr>802.11 Drivers</vt:lpstr>
      <vt:lpstr>PowerPoint Presentation</vt:lpstr>
      <vt:lpstr>802.11 drivers sample bug</vt:lpstr>
      <vt:lpstr>miscellaneous</vt:lpstr>
      <vt:lpstr>Results</vt:lpstr>
      <vt:lpstr>Conclusions</vt:lpstr>
      <vt:lpstr>Conclusions</vt:lpstr>
      <vt:lpstr>More conclusions </vt:lpstr>
      <vt:lpstr>More conclusions </vt:lpstr>
      <vt:lpstr>More conclusions </vt:lpstr>
      <vt:lpstr>Questions / comments from the internet</vt:lpstr>
      <vt:lpstr>Questions / comments from the internet</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survey of BSD kernel vulnerabilities</dc:title>
  <dc:creator>Ilja Van Sprundel</dc:creator>
  <cp:lastModifiedBy>ilja van sprundel</cp:lastModifiedBy>
  <cp:revision>350</cp:revision>
  <dcterms:created xsi:type="dcterms:W3CDTF">2017-05-01T22:31:15Z</dcterms:created>
  <dcterms:modified xsi:type="dcterms:W3CDTF">2017-07-30T18:43:49Z</dcterms:modified>
</cp:coreProperties>
</file>