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25128-2BE9-4859-A875-1F46F62C5056}" v="975" dt="2021-11-24T22:56:32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0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97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8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5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8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6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6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2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4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3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8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6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28401" y="762752"/>
            <a:ext cx="8574622" cy="2616199"/>
          </a:xfrm>
        </p:spPr>
        <p:txBody>
          <a:bodyPr>
            <a:normAutofit/>
          </a:bodyPr>
          <a:lstStyle/>
          <a:p>
            <a:r>
              <a:rPr lang="ru-RU" sz="4000" b="1" dirty="0" err="1">
                <a:ea typeface="+mj-lt"/>
                <a:cs typeface="+mj-lt"/>
              </a:rPr>
              <a:t>Використання</a:t>
            </a:r>
            <a:r>
              <a:rPr lang="ru-RU" sz="4000" b="1" dirty="0">
                <a:ea typeface="+mj-lt"/>
                <a:cs typeface="+mj-lt"/>
              </a:rPr>
              <a:t> PYTHON для </a:t>
            </a:r>
            <a:r>
              <a:rPr lang="ru-RU" sz="4000" b="1" dirty="0" err="1">
                <a:ea typeface="+mj-lt"/>
                <a:cs typeface="+mj-lt"/>
              </a:rPr>
              <a:t>програмування</a:t>
            </a:r>
            <a:r>
              <a:rPr lang="ru-RU" sz="4000" b="1" dirty="0">
                <a:ea typeface="+mj-lt"/>
                <a:cs typeface="+mj-lt"/>
              </a:rPr>
              <a:t> </a:t>
            </a:r>
            <a:r>
              <a:rPr lang="ru-RU" sz="4000" b="1" dirty="0" err="1">
                <a:ea typeface="+mj-lt"/>
                <a:cs typeface="+mj-lt"/>
              </a:rPr>
              <a:t>комп'ютерних</a:t>
            </a:r>
            <a:r>
              <a:rPr lang="ru-RU" sz="4000" b="1" dirty="0">
                <a:ea typeface="+mj-lt"/>
                <a:cs typeface="+mj-lt"/>
              </a:rPr>
              <a:t> </a:t>
            </a:r>
            <a:r>
              <a:rPr lang="ru-RU" sz="4000" b="1" dirty="0" err="1">
                <a:ea typeface="+mj-lt"/>
                <a:cs typeface="+mj-lt"/>
              </a:rPr>
              <a:t>ігор</a:t>
            </a:r>
            <a:endParaRPr lang="ru-RU" sz="4000" b="1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5731" y="5279128"/>
            <a:ext cx="6987645" cy="1388534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Баранов </a:t>
            </a:r>
            <a:r>
              <a:rPr lang="ru-RU" dirty="0" err="1">
                <a:latin typeface="Times New Roman"/>
                <a:cs typeface="Times New Roman"/>
              </a:rPr>
              <a:t>Ілля</a:t>
            </a:r>
            <a:r>
              <a:rPr lang="ru-RU" dirty="0">
                <a:latin typeface="Times New Roman"/>
                <a:cs typeface="Times New Roman"/>
              </a:rPr>
              <a:t> ФІТ 1-14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3E0AC0B-D1A7-44E3-8D9C-B21BD00D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894" y="759421"/>
            <a:ext cx="2743200" cy="9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436B6-114D-4959-91DA-5D42E814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ru-RU" b="1" dirty="0" err="1"/>
              <a:t>Що</a:t>
            </a:r>
            <a:r>
              <a:rPr lang="ru-RU" b="1" dirty="0"/>
              <a:t> </a:t>
            </a:r>
            <a:r>
              <a:rPr lang="ru-RU" b="1" dirty="0" err="1"/>
              <a:t>таке</a:t>
            </a:r>
            <a:r>
              <a:rPr lang="ru-RU" b="1" dirty="0"/>
              <a:t> </a:t>
            </a:r>
            <a:r>
              <a:rPr lang="ru-RU" b="1" dirty="0" err="1"/>
              <a:t>Pygame</a:t>
            </a:r>
            <a:r>
              <a:rPr lang="ru-RU" b="1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2EA82-3CA6-4C75-A162-D0BB03DD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813" y="2721550"/>
            <a:ext cx="7272868" cy="37930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ru-RU" sz="12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–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модулів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мови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Python,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призначена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розробки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2D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Також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можуть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називати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фреймворком. 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програмуванні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поняття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"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" та "фреймворк"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дещо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різні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 Але коли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йдеться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про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класифікацію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конкретного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інструменту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не все так однозначно.</a:t>
            </a:r>
            <a:endParaRPr lang="ru-RU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1200" dirty="0">
                <a:latin typeface="Times New Roman"/>
                <a:ea typeface="+mn-lt"/>
                <a:cs typeface="+mn-lt"/>
              </a:rPr>
              <a:t>У будь-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якому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випадку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фреймворк є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більш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потужним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порівнянні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з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бібліотекою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він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накладає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свою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специфіку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особливості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програмування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та сферу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використання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продукту. З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погляду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специфіки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фреймворк. 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Однак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складно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назвати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"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потужним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інструментом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". За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своїм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обсягом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та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функціоналом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скоріше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1200" dirty="0" err="1">
                <a:latin typeface="Times New Roman"/>
                <a:ea typeface="+mn-lt"/>
                <a:cs typeface="+mn-lt"/>
              </a:rPr>
              <a:t>Також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існує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поняття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"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ігрового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движка" як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програмного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середовища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для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розробки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 За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своїм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призначенням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можна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вважати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ігровим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двигуном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 У той же час, з точки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зору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класифікації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програмного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забезпечення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є API для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Пітона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до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API SDL.</a:t>
            </a:r>
            <a:endParaRPr lang="ru-RU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1200" dirty="0">
                <a:latin typeface="Times New Roman"/>
                <a:ea typeface="+mn-lt"/>
                <a:cs typeface="+mn-lt"/>
              </a:rPr>
              <a:t>API –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інтерфейс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(в основному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набір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функцій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та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класів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для прикладного (часто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більш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високорівневого</a:t>
            </a:r>
            <a:r>
              <a:rPr lang="ru-RU" sz="1200" dirty="0">
                <a:latin typeface="Times New Roman"/>
                <a:ea typeface="+mn-lt"/>
                <a:cs typeface="+mn-lt"/>
              </a:rPr>
              <a:t>)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програмування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який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надає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наприклад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та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чи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інша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 SDL –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яка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працює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з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мультимедійними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пристроями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dirty="0" err="1">
                <a:latin typeface="Times New Roman"/>
                <a:ea typeface="+mn-lt"/>
                <a:cs typeface="+mn-lt"/>
              </a:rPr>
              <a:t>комп'ютера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 sz="1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1200" dirty="0">
                <a:latin typeface="Times New Roman"/>
                <a:ea typeface="+mn-lt"/>
                <a:cs typeface="+mn-lt"/>
              </a:rPr>
              <a:t>У </a:t>
            </a:r>
            <a:r>
              <a:rPr lang="ru-RU" sz="1200" err="1">
                <a:latin typeface="Times New Roman"/>
                <a:ea typeface="+mn-lt"/>
                <a:cs typeface="+mn-lt"/>
              </a:rPr>
              <a:t>цьому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сенсі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можна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порівняти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з </a:t>
            </a:r>
            <a:r>
              <a:rPr lang="ru-RU" sz="1200" err="1">
                <a:latin typeface="Times New Roman"/>
                <a:ea typeface="+mn-lt"/>
                <a:cs typeface="+mn-lt"/>
              </a:rPr>
              <a:t>Tkinter</a:t>
            </a:r>
            <a:r>
              <a:rPr lang="ru-RU" sz="12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200" err="1">
                <a:latin typeface="Times New Roman"/>
                <a:ea typeface="+mn-lt"/>
                <a:cs typeface="+mn-lt"/>
              </a:rPr>
              <a:t>який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через </a:t>
            </a:r>
            <a:r>
              <a:rPr lang="ru-RU" sz="1200" err="1">
                <a:latin typeface="Times New Roman"/>
                <a:ea typeface="+mn-lt"/>
                <a:cs typeface="+mn-lt"/>
              </a:rPr>
              <a:t>свої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функції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та </a:t>
            </a:r>
            <a:r>
              <a:rPr lang="ru-RU" sz="1200" err="1">
                <a:latin typeface="Times New Roman"/>
                <a:ea typeface="+mn-lt"/>
                <a:cs typeface="+mn-lt"/>
              </a:rPr>
              <a:t>класи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надає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Пітону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доступ до </a:t>
            </a:r>
            <a:r>
              <a:rPr lang="ru-RU" sz="1200" err="1">
                <a:latin typeface="Times New Roman"/>
                <a:ea typeface="+mn-lt"/>
                <a:cs typeface="+mn-lt"/>
              </a:rPr>
              <a:t>графічної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бібліотеки</a:t>
            </a:r>
            <a:r>
              <a:rPr lang="ru-RU" sz="1200" dirty="0">
                <a:latin typeface="Times New Roman"/>
                <a:ea typeface="+mn-lt"/>
                <a:cs typeface="+mn-lt"/>
              </a:rPr>
              <a:t> </a:t>
            </a:r>
            <a:r>
              <a:rPr lang="ru-RU" sz="1200" err="1">
                <a:latin typeface="Times New Roman"/>
                <a:ea typeface="+mn-lt"/>
                <a:cs typeface="+mn-lt"/>
              </a:rPr>
              <a:t>Tk</a:t>
            </a:r>
            <a:r>
              <a:rPr lang="ru-RU" sz="1200" dirty="0">
                <a:latin typeface="Times New Roman"/>
                <a:ea typeface="+mn-lt"/>
                <a:cs typeface="+mn-lt"/>
              </a:rPr>
              <a:t>.</a:t>
            </a:r>
            <a:endParaRPr lang="ru-RU" sz="1200">
              <a:latin typeface="Times New Roman"/>
              <a:cs typeface="Times New Roman"/>
            </a:endParaRPr>
          </a:p>
          <a:p>
            <a:pPr>
              <a:buNone/>
            </a:pPr>
            <a:endParaRPr lang="ru-RU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  <p:pic>
        <p:nvPicPr>
          <p:cNvPr id="5" name="Рисунок 5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A5FAD6CA-88B0-413F-A2D8-2F530F99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0654" y="814995"/>
            <a:ext cx="2743200" cy="8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1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5AAB0-BE45-4A3E-B179-625865FD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Підтримка</a:t>
            </a:r>
            <a:r>
              <a:rPr lang="ru-RU" b="1" dirty="0"/>
              <a:t> </a:t>
            </a:r>
            <a:r>
              <a:rPr lang="ru-RU" b="1" dirty="0" err="1"/>
              <a:t>Pygame</a:t>
            </a:r>
            <a:endParaRPr lang="ru-RU" b="1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184219-7327-497A-BC67-A8A71C58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92" y="2879202"/>
            <a:ext cx="10018713" cy="334604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>
                <a:latin typeface="Times New Roman"/>
                <a:ea typeface="+mn-lt"/>
                <a:cs typeface="+mn-lt"/>
              </a:rPr>
              <a:t>Підтримує</a:t>
            </a:r>
            <a:r>
              <a:rPr lang="ru-RU" sz="2000" dirty="0">
                <a:latin typeface="Times New Roman"/>
                <a:ea typeface="+mn-lt"/>
                <a:cs typeface="+mn-lt"/>
              </a:rPr>
              <a:t> Linux (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входить до складу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найпопулярніших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дистрибутивів</a:t>
            </a:r>
            <a:r>
              <a:rPr lang="ru-RU" sz="2000" dirty="0">
                <a:latin typeface="Times New Roman"/>
                <a:ea typeface="+mn-lt"/>
                <a:cs typeface="+mn-lt"/>
              </a:rPr>
              <a:t>), Windows (95, 98,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me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2000, XP, Vista, 7, 8, 10), Windows CE,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BeOS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MacOS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Mac OS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X,FreeBSD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NetBSD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OpenBSD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BSD/OS, Solaris, IRIX, та QNX.</a:t>
            </a:r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EFEC94D-4E0F-4EF3-8AC3-121D9C53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73" y="2160607"/>
            <a:ext cx="638175" cy="76200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9DB0706-A663-4338-AD94-6FFB01F6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92" y="2447925"/>
            <a:ext cx="2095500" cy="43815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337B327-E8CA-427C-B210-2853764C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54" y="2160607"/>
            <a:ext cx="1790700" cy="76200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1AF21E70-7B47-472E-9412-5598595BC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667" y="2342187"/>
            <a:ext cx="2095500" cy="495300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DDEA9FFE-3FA1-4C52-AB51-6E6F258EF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964" y="2073798"/>
            <a:ext cx="1638300" cy="762000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665D1270-EF5C-4E05-9CA8-42CCAF7C2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8858" y="2246332"/>
            <a:ext cx="1133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7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0100C-EACF-40EA-89A8-7EF7AF6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Особливості</a:t>
            </a:r>
            <a:r>
              <a:rPr lang="ru-RU" b="1" dirty="0"/>
              <a:t> </a:t>
            </a:r>
            <a:r>
              <a:rPr lang="ru-RU" b="1" dirty="0" err="1"/>
              <a:t>розробки</a:t>
            </a:r>
            <a:r>
              <a:rPr lang="ru-RU" b="1" dirty="0"/>
              <a:t> </a:t>
            </a:r>
            <a:r>
              <a:rPr lang="ru-RU" b="1" dirty="0" err="1"/>
              <a:t>комп'ютерних</a:t>
            </a:r>
            <a:r>
              <a:rPr lang="ru-RU" b="1" dirty="0"/>
              <a:t> </a:t>
            </a:r>
            <a:r>
              <a:rPr lang="ru-RU" b="1" dirty="0" err="1"/>
              <a:t>ігор</a:t>
            </a:r>
            <a:endParaRPr lang="ru-RU" b="1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931D0-9817-468F-93CA-7F9D7648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80189"/>
            <a:ext cx="10018713" cy="31242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Ігри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подієво-орієнтовані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також</a:t>
            </a:r>
            <a:r>
              <a:rPr lang="ru-RU" dirty="0">
                <a:latin typeface="Times New Roman"/>
                <a:ea typeface="+mn-lt"/>
                <a:cs typeface="+mn-lt"/>
              </a:rPr>
              <a:t> як будь-яка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програма</a:t>
            </a:r>
            <a:r>
              <a:rPr lang="ru-RU" dirty="0">
                <a:latin typeface="Times New Roman"/>
                <a:ea typeface="+mn-lt"/>
                <a:cs typeface="+mn-lt"/>
              </a:rPr>
              <a:t> з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графічним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інтерфейсом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користувача</a:t>
            </a:r>
            <a:r>
              <a:rPr lang="ru-RU" dirty="0">
                <a:latin typeface="Times New Roman"/>
                <a:ea typeface="+mn-lt"/>
                <a:cs typeface="+mn-lt"/>
              </a:rPr>
              <a:t>. Тому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якісь</a:t>
            </a:r>
            <a:r>
              <a:rPr lang="ru-RU" dirty="0">
                <a:latin typeface="Times New Roman"/>
                <a:ea typeface="+mn-lt"/>
                <a:cs typeface="+mn-lt"/>
              </a:rPr>
              <a:t>, але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можна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було</a:t>
            </a:r>
            <a:r>
              <a:rPr lang="ru-RU" dirty="0">
                <a:latin typeface="Times New Roman"/>
                <a:ea typeface="+mn-lt"/>
                <a:cs typeface="+mn-lt"/>
              </a:rPr>
              <a:t> б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писати</a:t>
            </a:r>
            <a:r>
              <a:rPr lang="ru-RU" dirty="0">
                <a:latin typeface="Times New Roman"/>
                <a:ea typeface="+mn-lt"/>
                <a:cs typeface="+mn-lt"/>
              </a:rPr>
              <a:t> за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допомогою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Tkinter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зокрема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екземплярах</a:t>
            </a:r>
            <a:r>
              <a:rPr lang="ru-RU" dirty="0">
                <a:latin typeface="Times New Roman"/>
                <a:ea typeface="+mn-lt"/>
                <a:cs typeface="+mn-lt"/>
              </a:rPr>
              <a:t> полотна. Але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оскільки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основне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призначення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бібліотеки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графічного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інтерфейсу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користувача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зовсім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інше</a:t>
            </a:r>
            <a:r>
              <a:rPr lang="ru-RU" dirty="0">
                <a:latin typeface="Times New Roman"/>
                <a:ea typeface="+mn-lt"/>
                <a:cs typeface="+mn-lt"/>
              </a:rPr>
              <a:t>, то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довелося</a:t>
            </a:r>
            <a:r>
              <a:rPr lang="ru-RU" dirty="0">
                <a:latin typeface="Times New Roman"/>
                <a:ea typeface="+mn-lt"/>
                <a:cs typeface="+mn-lt"/>
              </a:rPr>
              <a:t> б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винаходити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велосипеди</a:t>
            </a:r>
            <a:r>
              <a:rPr lang="ru-RU" dirty="0">
                <a:latin typeface="Times New Roman"/>
                <a:ea typeface="+mn-lt"/>
                <a:cs typeface="+mn-lt"/>
              </a:rPr>
              <a:t>. У той час як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спеціально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призначена</a:t>
            </a:r>
            <a:r>
              <a:rPr lang="ru-RU" dirty="0">
                <a:latin typeface="Times New Roman"/>
                <a:ea typeface="+mn-lt"/>
                <a:cs typeface="+mn-lt"/>
              </a:rPr>
              <a:t> для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написання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містить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необхідні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об'єкти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спрощує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розробку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Наприклад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визначити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чи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зіткнулися</a:t>
            </a:r>
            <a:r>
              <a:rPr lang="ru-RU" dirty="0">
                <a:latin typeface="Times New Roman"/>
                <a:ea typeface="+mn-lt"/>
                <a:cs typeface="+mn-lt"/>
              </a:rPr>
              <a:t> два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об'єкти</a:t>
            </a:r>
            <a:r>
              <a:rPr lang="ru-RU" dirty="0">
                <a:latin typeface="Times New Roman"/>
                <a:ea typeface="+mn-lt"/>
                <a:cs typeface="+mn-lt"/>
              </a:rPr>
              <a:t>, треба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написати</a:t>
            </a:r>
            <a:r>
              <a:rPr lang="ru-RU" dirty="0">
                <a:latin typeface="Times New Roman"/>
                <a:ea typeface="+mn-lt"/>
                <a:cs typeface="+mn-lt"/>
              </a:rPr>
              <a:t> код,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який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перевіряє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збіг</a:t>
            </a:r>
            <a:r>
              <a:rPr lang="ru-RU" dirty="0">
                <a:latin typeface="Times New Roman"/>
                <a:ea typeface="+mn-lt"/>
                <a:cs typeface="+mn-lt"/>
              </a:rPr>
              <a:t> координат.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може</a:t>
            </a:r>
            <a:r>
              <a:rPr lang="ru-RU" dirty="0">
                <a:latin typeface="Times New Roman"/>
                <a:ea typeface="+mn-lt"/>
                <a:cs typeface="+mn-lt"/>
              </a:rPr>
              <a:t> бути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непростим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завданням</a:t>
            </a:r>
            <a:r>
              <a:rPr lang="ru-RU" dirty="0">
                <a:latin typeface="Times New Roman"/>
                <a:ea typeface="+mn-lt"/>
                <a:cs typeface="+mn-lt"/>
              </a:rPr>
              <a:t>, тому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треба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врахувати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області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перекриття</a:t>
            </a:r>
            <a:r>
              <a:rPr lang="ru-RU" dirty="0">
                <a:latin typeface="Times New Roman"/>
                <a:ea typeface="+mn-lt"/>
                <a:cs typeface="+mn-lt"/>
              </a:rPr>
              <a:t>, форму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об'єктів</a:t>
            </a:r>
            <a:r>
              <a:rPr lang="ru-RU" dirty="0">
                <a:latin typeface="Times New Roman"/>
                <a:ea typeface="+mn-lt"/>
                <a:cs typeface="+mn-lt"/>
              </a:rPr>
              <a:t> та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</a:t>
            </a:r>
            <a:r>
              <a:rPr lang="ru-RU" dirty="0">
                <a:latin typeface="Times New Roman"/>
                <a:ea typeface="+mn-lt"/>
                <a:cs typeface="+mn-lt"/>
              </a:rPr>
              <a:t>. У той же час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ігровий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двигун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може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включати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готову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функцію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перевірки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колізії</a:t>
            </a:r>
            <a:r>
              <a:rPr lang="ru-RU" dirty="0">
                <a:latin typeface="Times New Roman"/>
                <a:ea typeface="+mn-lt"/>
                <a:cs typeface="+mn-lt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зіткнення</a:t>
            </a:r>
            <a:r>
              <a:rPr lang="ru-RU" dirty="0">
                <a:latin typeface="Times New Roman"/>
                <a:ea typeface="+mn-lt"/>
                <a:cs typeface="+mn-lt"/>
              </a:rPr>
              <a:t>) з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необхідними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опціями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налаштування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При </a:t>
            </a:r>
            <a:r>
              <a:rPr lang="ru-RU" dirty="0" err="1">
                <a:latin typeface="Times New Roman"/>
                <a:ea typeface="+mn-lt"/>
                <a:cs typeface="+mn-lt"/>
              </a:rPr>
              <a:t>цьому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досить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низькорівневий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ігровий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двигун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якщо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можна</a:t>
            </a:r>
            <a:r>
              <a:rPr lang="ru-RU" dirty="0">
                <a:latin typeface="Times New Roman"/>
                <a:ea typeface="+mn-lt"/>
                <a:cs typeface="+mn-lt"/>
              </a:rPr>
              <a:t> так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називати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означає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багато</a:t>
            </a:r>
            <a:r>
              <a:rPr lang="ru-RU" dirty="0">
                <a:latin typeface="Times New Roman"/>
                <a:ea typeface="+mn-lt"/>
                <a:cs typeface="+mn-lt"/>
              </a:rPr>
              <a:t> в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ньому</a:t>
            </a:r>
            <a:r>
              <a:rPr lang="ru-RU" dirty="0">
                <a:latin typeface="Times New Roman"/>
                <a:ea typeface="+mn-lt"/>
                <a:cs typeface="+mn-lt"/>
              </a:rPr>
              <a:t> не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залишається</a:t>
            </a:r>
            <a:r>
              <a:rPr lang="ru-RU" dirty="0">
                <a:latin typeface="Times New Roman"/>
                <a:ea typeface="+mn-lt"/>
                <a:cs typeface="+mn-lt"/>
              </a:rPr>
              <a:t> за кадром, 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дається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програмісту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доопрацювання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змушує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розуміти</a:t>
            </a:r>
            <a:r>
              <a:rPr lang="ru-RU" dirty="0">
                <a:latin typeface="Times New Roman"/>
                <a:ea typeface="+mn-lt"/>
                <a:cs typeface="+mn-lt"/>
              </a:rPr>
              <a:t>, як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працюють</a:t>
            </a:r>
            <a:r>
              <a:rPr lang="ru-RU" dirty="0">
                <a:latin typeface="Times New Roman"/>
                <a:ea typeface="+mn-lt"/>
                <a:cs typeface="+mn-lt"/>
              </a:rPr>
              <a:t> "</a:t>
            </a:r>
            <a:r>
              <a:rPr lang="ru-RU" dirty="0" err="1">
                <a:latin typeface="Times New Roman"/>
                <a:ea typeface="+mn-lt"/>
                <a:cs typeface="+mn-lt"/>
              </a:rPr>
              <a:t>шестерні</a:t>
            </a:r>
            <a:r>
              <a:rPr lang="ru-RU" dirty="0">
                <a:latin typeface="Times New Roman"/>
                <a:ea typeface="+mn-lt"/>
                <a:cs typeface="+mn-lt"/>
              </a:rPr>
              <a:t>". Так 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відсутня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емуляція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фізичних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явищ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Якщо</a:t>
            </a:r>
            <a:r>
              <a:rPr lang="ru-RU" dirty="0">
                <a:latin typeface="Times New Roman"/>
                <a:ea typeface="+mn-lt"/>
                <a:cs typeface="+mn-lt"/>
              </a:rPr>
              <a:t> вам треба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змоделювати</a:t>
            </a:r>
            <a:r>
              <a:rPr lang="ru-RU" dirty="0">
                <a:latin typeface="Times New Roman"/>
                <a:ea typeface="+mn-lt"/>
                <a:cs typeface="+mn-lt"/>
              </a:rPr>
              <a:t> рух з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прискоренням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або</a:t>
            </a:r>
            <a:r>
              <a:rPr lang="ru-RU" dirty="0">
                <a:latin typeface="Times New Roman"/>
                <a:ea typeface="+mn-lt"/>
                <a:cs typeface="+mn-lt"/>
              </a:rPr>
              <a:t> дугою,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програмуйте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самі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попередньо</a:t>
            </a:r>
            <a:r>
              <a:rPr lang="ru-RU" dirty="0">
                <a:latin typeface="Times New Roman"/>
                <a:ea typeface="+mn-lt"/>
                <a:cs typeface="+mn-lt"/>
              </a:rPr>
              <a:t> взявши з курсу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фізики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відповідну</a:t>
            </a:r>
            <a:r>
              <a:rPr lang="ru-RU" dirty="0">
                <a:latin typeface="Times New Roman"/>
                <a:ea typeface="+mn-lt"/>
                <a:cs typeface="+mn-lt"/>
              </a:rPr>
              <a:t> формулу.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Ігри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відносяться</a:t>
            </a:r>
            <a:r>
              <a:rPr lang="ru-RU" dirty="0">
                <a:latin typeface="Times New Roman"/>
                <a:ea typeface="+mn-lt"/>
                <a:cs typeface="+mn-lt"/>
              </a:rPr>
              <a:t> до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мультимедійних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Проте</a:t>
            </a:r>
            <a:r>
              <a:rPr lang="ru-RU" dirty="0">
                <a:latin typeface="Times New Roman"/>
                <a:ea typeface="+mn-lt"/>
                <a:cs typeface="+mn-lt"/>
              </a:rPr>
              <a:t>,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відміну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інших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додатків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цієї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групи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їм</a:t>
            </a:r>
            <a:r>
              <a:rPr lang="ru-RU" dirty="0">
                <a:latin typeface="Times New Roman"/>
                <a:ea typeface="+mn-lt"/>
                <a:cs typeface="+mn-lt"/>
              </a:rPr>
              <a:t> характерна складна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програмна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логіка</a:t>
            </a:r>
            <a:r>
              <a:rPr lang="ru-RU" dirty="0">
                <a:latin typeface="Times New Roman"/>
                <a:ea typeface="+mn-lt"/>
                <a:cs typeface="+mn-lt"/>
              </a:rPr>
              <a:t> і часто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багато</a:t>
            </a:r>
            <a:r>
              <a:rPr lang="ru-RU" dirty="0">
                <a:latin typeface="Times New Roman"/>
                <a:ea typeface="+mn-lt"/>
                <a:cs typeface="+mn-lt"/>
              </a:rPr>
              <a:t> математики,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хоча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досить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простий</a:t>
            </a:r>
            <a:r>
              <a:rPr lang="ru-RU" dirty="0">
                <a:latin typeface="Times New Roman"/>
                <a:ea typeface="+mn-lt"/>
                <a:cs typeface="+mn-lt"/>
              </a:rPr>
              <a:t>, плюс </a:t>
            </a:r>
            <a:r>
              <a:rPr lang="ru-RU" dirty="0" err="1">
                <a:latin typeface="Times New Roman"/>
                <a:ea typeface="+mn-lt"/>
                <a:cs typeface="+mn-lt"/>
              </a:rPr>
              <a:t>емуляція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фізичних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явищ</a:t>
            </a:r>
            <a:r>
              <a:rPr lang="ru-RU" dirty="0">
                <a:latin typeface="Times New Roman"/>
                <a:ea typeface="+mn-lt"/>
                <a:cs typeface="+mn-lt"/>
              </a:rPr>
              <a:t>. В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іграх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програмується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подібність</a:t>
            </a:r>
            <a:r>
              <a:rPr lang="ru-RU" dirty="0">
                <a:latin typeface="Times New Roman"/>
                <a:ea typeface="+mn-lt"/>
                <a:cs typeface="+mn-lt"/>
              </a:rPr>
              <a:t> штучного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інтелекту</a:t>
            </a:r>
            <a:r>
              <a:rPr lang="ru-RU" dirty="0">
                <a:latin typeface="Times New Roman"/>
                <a:ea typeface="+mn-lt"/>
                <a:cs typeface="+mn-lt"/>
              </a:rPr>
              <a:t>. 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розрахованій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багато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користувачів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грі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хоча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користувачі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грають</a:t>
            </a:r>
            <a:r>
              <a:rPr lang="ru-RU" dirty="0">
                <a:latin typeface="Times New Roman"/>
                <a:ea typeface="+mn-lt"/>
                <a:cs typeface="+mn-lt"/>
              </a:rPr>
              <a:t> один з одним, а не з ІІ,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створюються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віртуальні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світи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існують</a:t>
            </a:r>
            <a:r>
              <a:rPr lang="ru-RU" dirty="0">
                <a:latin typeface="Times New Roman"/>
                <a:ea typeface="+mn-lt"/>
                <a:cs typeface="+mn-lt"/>
              </a:rPr>
              <a:t> за законами,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закладеними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розробниками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Corbel" panose="020B0503020204020204"/>
            </a:endParaRPr>
          </a:p>
          <a:p>
            <a:pPr>
              <a:buClr>
                <a:srgbClr val="1287C3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88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B61F1-9F7E-4B39-90F2-3739E920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9192"/>
            <a:ext cx="10018713" cy="1752599"/>
          </a:xfrm>
        </p:spPr>
        <p:txBody>
          <a:bodyPr/>
          <a:lstStyle/>
          <a:p>
            <a:r>
              <a:rPr lang="ru-RU" b="1" dirty="0" err="1"/>
              <a:t>Ігровий</a:t>
            </a:r>
            <a:r>
              <a:rPr lang="ru-RU" b="1" dirty="0"/>
              <a:t> цикл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2E840-F333-4C68-B11F-AD24421B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778" y="3139631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Times New Roman"/>
                <a:ea typeface="+mn-lt"/>
                <a:cs typeface="+mn-lt"/>
              </a:rPr>
              <a:t>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серці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кожної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лежить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цикл,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який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називається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«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ігровим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циклом».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Він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запускається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знову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і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знову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роблячи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все,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працювала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Кожен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цикл 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називається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 кадром .</a:t>
            </a:r>
            <a:endParaRPr lang="ru-RU" sz="160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sz="1600" dirty="0">
                <a:latin typeface="Times New Roman"/>
                <a:ea typeface="+mn-lt"/>
                <a:cs typeface="+mn-lt"/>
              </a:rPr>
              <a:t>У кожному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кадрі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відбувається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безліч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речей, але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їх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можна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розбити на три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категорії</a:t>
            </a:r>
            <a:r>
              <a:rPr lang="ru-RU" sz="1600" dirty="0">
                <a:latin typeface="Times New Roman"/>
                <a:ea typeface="+mn-lt"/>
                <a:cs typeface="+mn-lt"/>
              </a:rPr>
              <a:t>:</a:t>
            </a:r>
            <a:endParaRPr lang="ru-RU" sz="1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16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ru-RU" sz="1600" b="1" dirty="0" err="1">
                <a:latin typeface="Times New Roman"/>
                <a:ea typeface="+mn-lt"/>
                <a:cs typeface="+mn-lt"/>
              </a:rPr>
              <a:t>Обробка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b="1" dirty="0" err="1">
                <a:latin typeface="Times New Roman"/>
                <a:ea typeface="+mn-lt"/>
                <a:cs typeface="+mn-lt"/>
              </a:rPr>
              <a:t>введення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 (</a:t>
            </a:r>
            <a:r>
              <a:rPr lang="ru-RU" sz="1600" b="1" dirty="0" err="1">
                <a:latin typeface="Times New Roman"/>
                <a:ea typeface="+mn-lt"/>
                <a:cs typeface="+mn-lt"/>
              </a:rPr>
              <a:t>події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)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Йдеться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про все,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відбувається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поза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грою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—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ті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події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вона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має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реагувати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може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бути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натискання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клавіш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клавіатурі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кліки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мишею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і так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далі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</a:t>
            </a:r>
            <a:endParaRPr lang="ru-RU" sz="160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ru-RU" sz="1600" b="1" dirty="0" err="1">
                <a:latin typeface="Times New Roman"/>
                <a:ea typeface="+mn-lt"/>
                <a:cs typeface="+mn-lt"/>
              </a:rPr>
              <a:t>Оновлення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b="1" dirty="0" err="1">
                <a:latin typeface="Times New Roman"/>
                <a:ea typeface="+mn-lt"/>
                <a:cs typeface="+mn-lt"/>
              </a:rPr>
              <a:t>гри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Зміна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всього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має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змінитись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протягом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одного кадру.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персонаж 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повітрі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гравітація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має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потягнути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вниз.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два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об'єкти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зустрічаються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великій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швидкості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вони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мають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вибухнути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</a:t>
            </a:r>
            <a:endParaRPr lang="ru-RU" sz="1600">
              <a:latin typeface="Times New Roman"/>
              <a:cs typeface="Times New Roman"/>
            </a:endParaRP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ru-RU" sz="1600" b="1" dirty="0">
                <a:latin typeface="Times New Roman"/>
                <a:ea typeface="+mn-lt"/>
                <a:cs typeface="+mn-lt"/>
              </a:rPr>
              <a:t>Рендеринг (</a:t>
            </a:r>
            <a:r>
              <a:rPr lang="ru-RU" sz="1600" b="1" dirty="0" err="1">
                <a:latin typeface="Times New Roman"/>
                <a:ea typeface="+mn-lt"/>
                <a:cs typeface="+mn-lt"/>
              </a:rPr>
              <a:t>промальовування</a:t>
            </a:r>
            <a:r>
              <a:rPr lang="ru-RU" sz="1600" b="1" dirty="0">
                <a:latin typeface="Times New Roman"/>
                <a:ea typeface="+mn-lt"/>
                <a:cs typeface="+mn-lt"/>
              </a:rPr>
              <a:t>) </a:t>
            </a:r>
            <a:r>
              <a:rPr lang="ru-RU" sz="1600" dirty="0">
                <a:latin typeface="Times New Roman"/>
                <a:ea typeface="+mn-lt"/>
                <a:cs typeface="+mn-lt"/>
              </a:rPr>
              <a:t>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цьому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етапі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все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виводиться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екран</a:t>
            </a:r>
            <a:r>
              <a:rPr lang="ru-RU" sz="1600" dirty="0">
                <a:latin typeface="Times New Roman"/>
                <a:ea typeface="+mn-lt"/>
                <a:cs typeface="+mn-lt"/>
              </a:rPr>
              <a:t>: фони,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персонажі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меню. Все,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гравець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має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бачити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з'являється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екрані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потрібному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місці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 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ru-RU" sz="1600" b="1" dirty="0">
                <a:latin typeface="Times New Roman"/>
                <a:ea typeface="+mn-lt"/>
                <a:cs typeface="+mn-lt"/>
              </a:rPr>
              <a:t>Час 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Ще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один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важливий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аспект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ігрового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циклу –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швидкість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роботи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Багато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хто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напевно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знайомий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з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терміном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FPS,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який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розшифровується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як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Frames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Per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Second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або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кадри в секунду).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Він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вказує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те,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скільки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разів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цикл повинен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повторитись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за одну секунду.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важливо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не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була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надто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повільною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чи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швидкою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Важливо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гра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не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працювала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з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різною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швидкістю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на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різних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ПК. 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Якщо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персонажу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потрібно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10 секунд на те,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перетнути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екран</a:t>
            </a:r>
            <a:r>
              <a:rPr lang="ru-RU" sz="1600" dirty="0">
                <a:latin typeface="Times New Roman"/>
                <a:ea typeface="+mn-lt"/>
                <a:cs typeface="+mn-lt"/>
              </a:rPr>
              <a:t>,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ці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10 секунд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повинні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бути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постійними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для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всіх</a:t>
            </a:r>
            <a:r>
              <a:rPr lang="ru-RU" sz="1600" dirty="0">
                <a:latin typeface="Times New Roman"/>
                <a:ea typeface="+mn-lt"/>
                <a:cs typeface="+mn-lt"/>
              </a:rPr>
              <a:t> 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комп'ютерів</a:t>
            </a:r>
            <a:r>
              <a:rPr lang="ru-RU" sz="1600" dirty="0">
                <a:latin typeface="Times New Roman"/>
                <a:ea typeface="+mn-lt"/>
                <a:cs typeface="+mn-lt"/>
              </a:rPr>
              <a:t>.</a:t>
            </a:r>
            <a:endParaRPr lang="ru-RU" sz="1600">
              <a:latin typeface="Times New Roman"/>
              <a:ea typeface="+mn-lt"/>
              <a:cs typeface="+mn-lt"/>
            </a:endParaRPr>
          </a:p>
          <a:p>
            <a:pPr marL="457200" indent="-457200">
              <a:buClr>
                <a:srgbClr val="1287C3"/>
              </a:buClr>
              <a:buAutoNum type="arabicPeriod"/>
            </a:pPr>
            <a:endParaRPr lang="ru-RU" sz="2000" dirty="0">
              <a:latin typeface="Corbel"/>
              <a:cs typeface="Times New Roman"/>
            </a:endParaRPr>
          </a:p>
          <a:p>
            <a:pPr indent="0">
              <a:buNone/>
            </a:pPr>
            <a:endParaRPr lang="ru-RU" sz="2000" dirty="0">
              <a:latin typeface="Corbel"/>
              <a:cs typeface="Times New Roman"/>
            </a:endParaRP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pPr>
              <a:buClr>
                <a:srgbClr val="1287C3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35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5321A-9AF8-4B22-875A-27AA91CD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Місце</a:t>
            </a:r>
            <a:r>
              <a:rPr lang="ru-RU" b="1" dirty="0"/>
              <a:t> </a:t>
            </a:r>
            <a:r>
              <a:rPr lang="ru-RU" b="1" dirty="0" err="1"/>
              <a:t>Pygame</a:t>
            </a:r>
            <a:r>
              <a:rPr lang="ru-RU" b="1" dirty="0"/>
              <a:t> </a:t>
            </a:r>
            <a:r>
              <a:rPr lang="ru-RU" b="1" dirty="0" err="1"/>
              <a:t>серед</a:t>
            </a:r>
            <a:r>
              <a:rPr lang="ru-RU" b="1" dirty="0"/>
              <a:t> </a:t>
            </a:r>
            <a:r>
              <a:rPr lang="ru-RU" b="1" dirty="0" err="1"/>
              <a:t>інструментів</a:t>
            </a:r>
            <a:r>
              <a:rPr lang="ru-RU" b="1" dirty="0"/>
              <a:t> </a:t>
            </a:r>
            <a:r>
              <a:rPr lang="ru-RU" b="1" dirty="0" err="1"/>
              <a:t>розробки</a:t>
            </a:r>
            <a:r>
              <a:rPr lang="ru-RU" b="1" dirty="0"/>
              <a:t> </a:t>
            </a:r>
            <a:r>
              <a:rPr lang="ru-RU" b="1" dirty="0" err="1"/>
              <a:t>ігор</a:t>
            </a:r>
            <a:endParaRPr lang="ru-RU" b="1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6C096-C990-4DD0-9375-38A52B5A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Чи</a:t>
            </a:r>
            <a:r>
              <a:rPr lang="ru-RU" dirty="0">
                <a:latin typeface="Times New Roman"/>
                <a:ea typeface="+mn-lt"/>
                <a:cs typeface="+mn-lt"/>
              </a:rPr>
              <a:t> популярна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чи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пишуть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ній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складні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ігри</a:t>
            </a:r>
            <a:r>
              <a:rPr lang="ru-RU" dirty="0">
                <a:latin typeface="Times New Roman"/>
                <a:ea typeface="+mn-lt"/>
                <a:cs typeface="+mn-lt"/>
              </a:rPr>
              <a:t>?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Хоча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є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затребувані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ігри</a:t>
            </a:r>
            <a:r>
              <a:rPr lang="ru-RU" dirty="0">
                <a:latin typeface="Times New Roman"/>
                <a:ea typeface="+mn-lt"/>
                <a:cs typeface="+mn-lt"/>
              </a:rPr>
              <a:t>, в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переважній</a:t>
            </a:r>
            <a:r>
              <a:rPr lang="ru-RU" dirty="0">
                <a:latin typeface="Times New Roman"/>
                <a:ea typeface="+mn-lt"/>
                <a:cs typeface="+mn-lt"/>
              </a:rPr>
              <a:t> -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немає</a:t>
            </a:r>
            <a:r>
              <a:rPr lang="ru-RU" dirty="0">
                <a:latin typeface="Times New Roman"/>
                <a:ea typeface="+mn-lt"/>
                <a:cs typeface="+mn-lt"/>
              </a:rPr>
              <a:t>. Для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програмування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під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андроїд</a:t>
            </a:r>
            <a:r>
              <a:rPr lang="ru-RU" dirty="0">
                <a:latin typeface="Times New Roman"/>
                <a:ea typeface="+mn-lt"/>
                <a:cs typeface="+mn-lt"/>
              </a:rPr>
              <a:t> і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робочий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стіл</a:t>
            </a:r>
            <a:r>
              <a:rPr lang="ru-RU" dirty="0">
                <a:latin typeface="Times New Roman"/>
                <a:ea typeface="+mn-lt"/>
                <a:cs typeface="+mn-lt"/>
              </a:rPr>
              <a:t> є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більш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функціональні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ігрові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двигуни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Для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створення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двовимірних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браузерних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інді-розробники</a:t>
            </a:r>
            <a:r>
              <a:rPr lang="ru-RU" dirty="0">
                <a:latin typeface="Times New Roman"/>
                <a:ea typeface="+mn-lt"/>
                <a:cs typeface="+mn-lt"/>
              </a:rPr>
              <a:t> (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від</a:t>
            </a:r>
            <a:r>
              <a:rPr lang="ru-RU" dirty="0">
                <a:latin typeface="Times New Roman"/>
                <a:ea typeface="+mn-lt"/>
                <a:cs typeface="+mn-lt"/>
              </a:rPr>
              <a:t> слова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independent</a:t>
            </a:r>
            <a:r>
              <a:rPr lang="ru-RU" dirty="0">
                <a:latin typeface="Times New Roman"/>
                <a:ea typeface="+mn-lt"/>
                <a:cs typeface="+mn-lt"/>
              </a:rPr>
              <a:t> –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незалежний</a:t>
            </a:r>
            <a:r>
              <a:rPr lang="ru-RU" dirty="0">
                <a:latin typeface="Times New Roman"/>
                <a:ea typeface="+mn-lt"/>
                <a:cs typeface="+mn-lt"/>
              </a:rPr>
              <a:t>, тут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розуміється</a:t>
            </a:r>
            <a:r>
              <a:rPr lang="ru-RU" dirty="0">
                <a:latin typeface="Times New Roman"/>
                <a:ea typeface="+mn-lt"/>
                <a:cs typeface="+mn-lt"/>
              </a:rPr>
              <a:t> як "одиночка", "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не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працює</a:t>
            </a:r>
            <a:r>
              <a:rPr lang="ru-RU" dirty="0">
                <a:latin typeface="Times New Roman"/>
                <a:ea typeface="+mn-lt"/>
                <a:cs typeface="+mn-lt"/>
              </a:rPr>
              <a:t> в </a:t>
            </a:r>
            <a:r>
              <a:rPr lang="ru-RU" dirty="0" err="1">
                <a:latin typeface="Times New Roman"/>
                <a:ea typeface="+mn-lt"/>
                <a:cs typeface="+mn-lt"/>
              </a:rPr>
              <a:t>команді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або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фірму</a:t>
            </a:r>
            <a:r>
              <a:rPr lang="ru-RU" dirty="0">
                <a:latin typeface="Times New Roman"/>
                <a:ea typeface="+mn-lt"/>
                <a:cs typeface="+mn-lt"/>
              </a:rPr>
              <a:t>") часто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використовують</a:t>
            </a:r>
            <a:r>
              <a:rPr lang="ru-RU" dirty="0">
                <a:latin typeface="Times New Roman"/>
                <a:ea typeface="+mn-lt"/>
                <a:cs typeface="+mn-lt"/>
              </a:rPr>
              <a:t> JavaScript та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його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ігрові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бібліотеки</a:t>
            </a:r>
            <a:r>
              <a:rPr lang="ru-RU" dirty="0">
                <a:latin typeface="Times New Roman"/>
                <a:ea typeface="+mn-lt"/>
                <a:cs typeface="+mn-lt"/>
              </a:rPr>
              <a:t>, так як JS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рідна</a:t>
            </a:r>
            <a:r>
              <a:rPr lang="ru-RU" dirty="0">
                <a:latin typeface="Times New Roman"/>
                <a:ea typeface="+mn-lt"/>
                <a:cs typeface="+mn-lt"/>
              </a:rPr>
              <a:t> для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Інтернету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мова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Хоча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існують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проекти</a:t>
            </a:r>
            <a:r>
              <a:rPr lang="ru-RU" dirty="0">
                <a:latin typeface="Times New Roman"/>
                <a:ea typeface="+mn-lt"/>
                <a:cs typeface="+mn-lt"/>
              </a:rPr>
              <a:t> перекладу з Python на JavaScript.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>
                <a:latin typeface="Times New Roman"/>
                <a:ea typeface="+mn-lt"/>
                <a:cs typeface="+mn-lt"/>
              </a:rPr>
              <a:t>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чому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тоді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перевага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?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Воно</a:t>
            </a:r>
            <a:r>
              <a:rPr lang="ru-RU" dirty="0">
                <a:latin typeface="Times New Roman"/>
                <a:ea typeface="+mn-lt"/>
                <a:cs typeface="+mn-lt"/>
              </a:rPr>
              <a:t> у легкому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входженні</a:t>
            </a:r>
            <a:r>
              <a:rPr lang="ru-RU" dirty="0">
                <a:latin typeface="Times New Roman"/>
                <a:ea typeface="+mn-lt"/>
                <a:cs typeface="+mn-lt"/>
              </a:rPr>
              <a:t> 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галузь</a:t>
            </a:r>
            <a:r>
              <a:rPr lang="ru-RU" dirty="0">
                <a:latin typeface="Times New Roman"/>
                <a:ea typeface="+mn-lt"/>
                <a:cs typeface="+mn-lt"/>
              </a:rPr>
              <a:t> та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прототипуванні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–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маленька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бібліотека</a:t>
            </a:r>
            <a:r>
              <a:rPr lang="ru-RU" dirty="0">
                <a:latin typeface="Times New Roman"/>
                <a:ea typeface="+mn-lt"/>
                <a:cs typeface="+mn-lt"/>
              </a:rPr>
              <a:t>. Сам Python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дозволяє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писати</a:t>
            </a:r>
            <a:r>
              <a:rPr lang="ru-RU" dirty="0">
                <a:latin typeface="Times New Roman"/>
                <a:ea typeface="+mn-lt"/>
                <a:cs typeface="+mn-lt"/>
              </a:rPr>
              <a:t> короткий та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ясний</a:t>
            </a:r>
            <a:r>
              <a:rPr lang="ru-RU" dirty="0">
                <a:latin typeface="Times New Roman"/>
                <a:ea typeface="+mn-lt"/>
                <a:cs typeface="+mn-lt"/>
              </a:rPr>
              <a:t> код.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Отже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гарний</a:t>
            </a:r>
            <a:r>
              <a:rPr lang="ru-RU" dirty="0">
                <a:latin typeface="Times New Roman"/>
                <a:ea typeface="+mn-lt"/>
                <a:cs typeface="+mn-lt"/>
              </a:rPr>
              <a:t> початок,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познайомитися</a:t>
            </a:r>
            <a:r>
              <a:rPr lang="ru-RU" dirty="0">
                <a:latin typeface="Times New Roman"/>
                <a:ea typeface="+mn-lt"/>
                <a:cs typeface="+mn-lt"/>
              </a:rPr>
              <a:t> з </a:t>
            </a:r>
            <a:r>
              <a:rPr lang="ru-RU" dirty="0" err="1">
                <a:latin typeface="Times New Roman"/>
                <a:ea typeface="+mn-lt"/>
                <a:cs typeface="+mn-lt"/>
              </a:rPr>
              <a:t>особливостями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Більш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досвідченими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програмістами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може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використовуватися</a:t>
            </a:r>
            <a:r>
              <a:rPr lang="ru-RU" dirty="0">
                <a:latin typeface="Times New Roman"/>
                <a:ea typeface="+mn-lt"/>
                <a:cs typeface="+mn-lt"/>
              </a:rPr>
              <a:t> для </a:t>
            </a:r>
            <a:r>
              <a:rPr lang="ru-RU" dirty="0" err="1">
                <a:latin typeface="Times New Roman"/>
                <a:ea typeface="+mn-lt"/>
                <a:cs typeface="+mn-lt"/>
              </a:rPr>
              <a:t>швидкого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створення</a:t>
            </a:r>
            <a:r>
              <a:rPr lang="ru-RU" dirty="0">
                <a:latin typeface="Times New Roman"/>
                <a:ea typeface="+mn-lt"/>
                <a:cs typeface="+mn-lt"/>
              </a:rPr>
              <a:t> прототипу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гри</a:t>
            </a:r>
            <a:r>
              <a:rPr lang="ru-RU" dirty="0">
                <a:latin typeface="Times New Roman"/>
                <a:ea typeface="+mn-lt"/>
                <a:cs typeface="+mn-lt"/>
              </a:rPr>
              <a:t>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щоб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подивитися</a:t>
            </a:r>
            <a:r>
              <a:rPr lang="ru-RU" dirty="0">
                <a:latin typeface="Times New Roman"/>
                <a:ea typeface="+mn-lt"/>
                <a:cs typeface="+mn-lt"/>
              </a:rPr>
              <a:t>, як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працюватиме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Після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цього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переписується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іншою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мовою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Іншими</a:t>
            </a:r>
            <a:r>
              <a:rPr lang="ru-RU" dirty="0">
                <a:latin typeface="Times New Roman"/>
                <a:ea typeface="+mn-lt"/>
                <a:cs typeface="+mn-lt"/>
              </a:rPr>
              <a:t> словами,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перевага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у легкому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навчанні</a:t>
            </a:r>
            <a:r>
              <a:rPr lang="ru-RU" dirty="0">
                <a:latin typeface="Times New Roman"/>
                <a:ea typeface="+mn-lt"/>
                <a:cs typeface="+mn-lt"/>
              </a:rPr>
              <a:t> та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швидкій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розробці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dirty="0" err="1">
                <a:latin typeface="Times New Roman"/>
                <a:ea typeface="+mn-lt"/>
                <a:cs typeface="+mn-lt"/>
              </a:rPr>
              <a:t>Після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Pygame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життя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розробника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ігор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Пітон</a:t>
            </a:r>
            <a:r>
              <a:rPr lang="ru-RU" dirty="0">
                <a:latin typeface="Times New Roman"/>
                <a:ea typeface="+mn-lt"/>
                <a:cs typeface="+mn-lt"/>
              </a:rPr>
              <a:t> не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закінчується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Слід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подивитися</a:t>
            </a:r>
            <a:r>
              <a:rPr lang="ru-RU" dirty="0">
                <a:latin typeface="Times New Roman"/>
                <a:ea typeface="+mn-lt"/>
                <a:cs typeface="+mn-lt"/>
              </a:rPr>
              <a:t> у 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бік</a:t>
            </a:r>
            <a:r>
              <a:rPr lang="ru-RU" dirty="0">
                <a:latin typeface="Times New Roman"/>
                <a:ea typeface="+mn-lt"/>
                <a:cs typeface="+mn-lt"/>
              </a:rPr>
              <a:t>  </a:t>
            </a:r>
            <a:r>
              <a:rPr lang="ru-RU" dirty="0" err="1">
                <a:latin typeface="Times New Roman"/>
                <a:ea typeface="+mn-lt"/>
                <a:cs typeface="+mn-lt"/>
              </a:rPr>
              <a:t>Kivy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Це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вже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повноцінний</a:t>
            </a:r>
            <a:r>
              <a:rPr lang="ru-RU" dirty="0">
                <a:latin typeface="Times New Roman"/>
                <a:ea typeface="+mn-lt"/>
                <a:cs typeface="+mn-lt"/>
              </a:rPr>
              <a:t> фреймворк, </a:t>
            </a:r>
            <a:r>
              <a:rPr lang="ru-RU" dirty="0" err="1">
                <a:latin typeface="Times New Roman"/>
                <a:ea typeface="+mn-lt"/>
                <a:cs typeface="+mn-lt"/>
              </a:rPr>
              <a:t>що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дозволяє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писати</a:t>
            </a:r>
            <a:r>
              <a:rPr lang="ru-RU" dirty="0">
                <a:latin typeface="Times New Roman"/>
                <a:ea typeface="+mn-lt"/>
                <a:cs typeface="+mn-lt"/>
              </a:rPr>
              <a:t> на Python не </a:t>
            </a:r>
            <a:r>
              <a:rPr lang="ru-RU" dirty="0" err="1">
                <a:latin typeface="Times New Roman"/>
                <a:ea typeface="+mn-lt"/>
                <a:cs typeface="+mn-lt"/>
              </a:rPr>
              <a:t>лише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ігрові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програми</a:t>
            </a:r>
            <a:r>
              <a:rPr lang="ru-RU" dirty="0">
                <a:latin typeface="Times New Roman"/>
                <a:ea typeface="+mn-lt"/>
                <a:cs typeface="+mn-lt"/>
              </a:rPr>
              <a:t>.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Більшою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мірою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спрямований</a:t>
            </a:r>
            <a:r>
              <a:rPr lang="ru-RU" dirty="0">
                <a:latin typeface="Times New Roman"/>
                <a:ea typeface="+mn-lt"/>
                <a:cs typeface="+mn-lt"/>
              </a:rPr>
              <a:t> на </a:t>
            </a:r>
            <a:r>
              <a:rPr lang="ru-RU" dirty="0" err="1">
                <a:latin typeface="Times New Roman"/>
                <a:ea typeface="+mn-lt"/>
                <a:cs typeface="+mn-lt"/>
              </a:rPr>
              <a:t>розробки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під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мобільні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  <a:r>
              <a:rPr lang="ru-RU" dirty="0" err="1">
                <a:latin typeface="Times New Roman"/>
                <a:ea typeface="+mn-lt"/>
                <a:cs typeface="+mn-lt"/>
              </a:rPr>
              <a:t>платформи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>
              <a:buClr>
                <a:srgbClr val="1287C3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0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16CFA-ECFA-4071-BDC9-DE043C02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9901"/>
            <a:ext cx="10018713" cy="1752599"/>
          </a:xfrm>
        </p:spPr>
        <p:txBody>
          <a:bodyPr/>
          <a:lstStyle/>
          <a:p>
            <a:r>
              <a:rPr lang="ru-RU" b="1" dirty="0" err="1"/>
              <a:t>Модулі</a:t>
            </a:r>
            <a:r>
              <a:rPr lang="ru-RU" b="1" dirty="0"/>
              <a:t> </a:t>
            </a:r>
            <a:r>
              <a:rPr lang="ru-RU" b="1" dirty="0" err="1"/>
              <a:t>Pygame</a:t>
            </a:r>
            <a:endParaRPr lang="ru-RU" dirty="0" err="1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47E4D-9F6A-4DB5-9255-C5DFCED0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145" y="2657353"/>
            <a:ext cx="10018713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ru-RU" sz="1400" b="1" dirty="0" err="1">
                <a:ea typeface="+mn-lt"/>
                <a:cs typeface="+mn-lt"/>
              </a:rPr>
              <a:t>Нині</a:t>
            </a:r>
            <a:r>
              <a:rPr lang="ru-RU" sz="1400" b="1" dirty="0">
                <a:ea typeface="+mn-lt"/>
                <a:cs typeface="+mn-lt"/>
              </a:rPr>
              <a:t> </a:t>
            </a:r>
            <a:r>
              <a:rPr lang="ru-RU" sz="1400" b="1" dirty="0" err="1">
                <a:ea typeface="+mn-lt"/>
                <a:cs typeface="+mn-lt"/>
              </a:rPr>
              <a:t>Pygame</a:t>
            </a:r>
            <a:r>
              <a:rPr lang="ru-RU" sz="1400" b="1" dirty="0">
                <a:ea typeface="+mn-lt"/>
                <a:cs typeface="+mn-lt"/>
              </a:rPr>
              <a:t> </a:t>
            </a:r>
            <a:r>
              <a:rPr lang="ru-RU" sz="1400" b="1" dirty="0" err="1">
                <a:ea typeface="+mn-lt"/>
                <a:cs typeface="+mn-lt"/>
              </a:rPr>
              <a:t>має</a:t>
            </a:r>
            <a:r>
              <a:rPr lang="ru-RU" sz="1400" b="1" dirty="0">
                <a:ea typeface="+mn-lt"/>
                <a:cs typeface="+mn-lt"/>
              </a:rPr>
              <a:t> </a:t>
            </a:r>
            <a:r>
              <a:rPr lang="ru-RU" sz="1400" b="1" dirty="0" err="1">
                <a:ea typeface="+mn-lt"/>
                <a:cs typeface="+mn-lt"/>
              </a:rPr>
              <a:t>такі</a:t>
            </a:r>
            <a:r>
              <a:rPr lang="ru-RU" sz="1400" b="1" dirty="0">
                <a:ea typeface="+mn-lt"/>
                <a:cs typeface="+mn-lt"/>
              </a:rPr>
              <a:t> </a:t>
            </a:r>
            <a:r>
              <a:rPr lang="ru-RU" sz="1400" b="1" dirty="0" err="1">
                <a:ea typeface="+mn-lt"/>
                <a:cs typeface="+mn-lt"/>
              </a:rPr>
              <a:t>модулі</a:t>
            </a:r>
            <a:r>
              <a:rPr lang="ru-RU" sz="1400" b="1" dirty="0">
                <a:ea typeface="+mn-lt"/>
                <a:cs typeface="+mn-lt"/>
              </a:rPr>
              <a:t>:</a:t>
            </a:r>
            <a:endParaRPr lang="ru-RU" sz="1400" b="1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cdrom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пристроями</a:t>
            </a:r>
            <a:r>
              <a:rPr lang="ru-RU" sz="1400" dirty="0">
                <a:ea typeface="+mn-lt"/>
                <a:cs typeface="+mn-lt"/>
              </a:rPr>
              <a:t> компакт-</a:t>
            </a:r>
            <a:r>
              <a:rPr lang="ru-RU" sz="1400" dirty="0" err="1">
                <a:ea typeface="+mn-lt"/>
                <a:cs typeface="+mn-lt"/>
              </a:rPr>
              <a:t>дисків</a:t>
            </a:r>
            <a:r>
              <a:rPr lang="ru-RU" sz="1400" dirty="0">
                <a:ea typeface="+mn-lt"/>
                <a:cs typeface="+mn-lt"/>
              </a:rPr>
              <a:t> і </a:t>
            </a:r>
            <a:r>
              <a:rPr lang="ru-RU" sz="1400" dirty="0" err="1">
                <a:ea typeface="+mn-lt"/>
                <a:cs typeface="+mn-lt"/>
              </a:rPr>
              <a:t>відтворення</a:t>
            </a:r>
            <a:r>
              <a:rPr lang="ru-RU" sz="1400" dirty="0">
                <a:ea typeface="+mn-lt"/>
                <a:cs typeface="+mn-lt"/>
              </a:rPr>
              <a:t> звуку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cursors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завантаження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зображень</a:t>
            </a:r>
            <a:r>
              <a:rPr lang="ru-RU" sz="1400" dirty="0">
                <a:ea typeface="+mn-lt"/>
                <a:cs typeface="+mn-lt"/>
              </a:rPr>
              <a:t> курсору, </a:t>
            </a:r>
            <a:r>
              <a:rPr lang="ru-RU" sz="1400" dirty="0" err="1">
                <a:ea typeface="+mn-lt"/>
                <a:cs typeface="+mn-lt"/>
              </a:rPr>
              <a:t>включає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стандартні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курсори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display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вікном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або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екраном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draw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малювання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графічних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примітивів</a:t>
            </a:r>
            <a:r>
              <a:rPr lang="ru-RU" sz="1400" dirty="0">
                <a:ea typeface="+mn-lt"/>
                <a:cs typeface="+mn-lt"/>
              </a:rPr>
              <a:t> на </a:t>
            </a:r>
            <a:r>
              <a:rPr lang="ru-RU" sz="1400" dirty="0" err="1">
                <a:ea typeface="+mn-lt"/>
                <a:cs typeface="+mn-lt"/>
              </a:rPr>
              <a:t>поверхні</a:t>
            </a:r>
            <a:r>
              <a:rPr lang="ru-RU" sz="1400" dirty="0">
                <a:ea typeface="+mn-lt"/>
                <a:cs typeface="+mn-lt"/>
              </a:rPr>
              <a:t> (</a:t>
            </a:r>
            <a:r>
              <a:rPr lang="ru-RU" sz="1400" dirty="0" err="1">
                <a:ea typeface="+mn-lt"/>
                <a:cs typeface="+mn-lt"/>
              </a:rPr>
              <a:t>клас</a:t>
            </a:r>
            <a:r>
              <a:rPr lang="ru-RU" sz="1400" dirty="0">
                <a:ea typeface="+mn-lt"/>
                <a:cs typeface="+mn-lt"/>
              </a:rPr>
              <a:t> Surface)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event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подіями</a:t>
            </a:r>
            <a:r>
              <a:rPr lang="ru-RU" sz="1400" dirty="0">
                <a:ea typeface="+mn-lt"/>
                <a:cs typeface="+mn-lt"/>
              </a:rPr>
              <a:t> і </a:t>
            </a:r>
            <a:r>
              <a:rPr lang="ru-RU" sz="1400" dirty="0" err="1">
                <a:ea typeface="+mn-lt"/>
                <a:cs typeface="+mn-lt"/>
              </a:rPr>
              <a:t>чергою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подій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font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створення</a:t>
            </a:r>
            <a:r>
              <a:rPr lang="ru-RU" sz="1400" dirty="0">
                <a:ea typeface="+mn-lt"/>
                <a:cs typeface="+mn-lt"/>
              </a:rPr>
              <a:t> і </a:t>
            </a:r>
            <a:r>
              <a:rPr lang="ru-RU" sz="1400" dirty="0" err="1">
                <a:ea typeface="+mn-lt"/>
                <a:cs typeface="+mn-lt"/>
              </a:rPr>
              <a:t>відображення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шрифтів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TrueType</a:t>
            </a:r>
            <a:endParaRPr lang="ru-RU" sz="1400" dirty="0" err="1">
              <a:latin typeface="Consolas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image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збереження</a:t>
            </a:r>
            <a:r>
              <a:rPr lang="ru-RU" sz="1400" dirty="0">
                <a:ea typeface="+mn-lt"/>
                <a:cs typeface="+mn-lt"/>
              </a:rPr>
              <a:t> і </a:t>
            </a:r>
            <a:r>
              <a:rPr lang="ru-RU" sz="1400" dirty="0" err="1">
                <a:ea typeface="+mn-lt"/>
                <a:cs typeface="+mn-lt"/>
              </a:rPr>
              <a:t>завантаження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зображень</a:t>
            </a:r>
            <a:endParaRPr lang="ru-RU" sz="1400" dirty="0" err="1">
              <a:latin typeface="Corbel" panose="020B0503020204020204"/>
            </a:endParaRPr>
          </a:p>
          <a:p>
            <a:pPr marL="0" indent="0"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joystick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джойстиками</a:t>
            </a:r>
            <a:endParaRPr lang="ru-RU" sz="1400"/>
          </a:p>
          <a:p>
            <a:pPr marL="0" indent="0"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key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клавіатурою</a:t>
            </a:r>
            <a:endParaRPr lang="ru-RU" sz="1400"/>
          </a:p>
          <a:p>
            <a:pPr marL="0" indent="0"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mouse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мишею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movie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програвання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mpeg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кліпів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sndarray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звуками за </a:t>
            </a:r>
            <a:r>
              <a:rPr lang="ru-RU" sz="1400" dirty="0" err="1">
                <a:ea typeface="+mn-lt"/>
                <a:cs typeface="+mn-lt"/>
              </a:rPr>
              <a:t>допомогою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класу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Numeric</a:t>
            </a:r>
            <a:endParaRPr lang="ru-RU" sz="1400" dirty="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surfarray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зображеннями</a:t>
            </a:r>
            <a:r>
              <a:rPr lang="ru-RU" sz="1400" dirty="0">
                <a:ea typeface="+mn-lt"/>
                <a:cs typeface="+mn-lt"/>
              </a:rPr>
              <a:t> за </a:t>
            </a:r>
            <a:r>
              <a:rPr lang="ru-RU" sz="1400" dirty="0" err="1">
                <a:ea typeface="+mn-lt"/>
                <a:cs typeface="+mn-lt"/>
              </a:rPr>
              <a:t>допомогою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класу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Numeric</a:t>
            </a:r>
            <a:endParaRPr lang="ru-RU" sz="1400" dirty="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time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управління</a:t>
            </a:r>
            <a:r>
              <a:rPr lang="ru-RU" sz="1400" dirty="0">
                <a:ea typeface="+mn-lt"/>
                <a:cs typeface="+mn-lt"/>
              </a:rPr>
              <a:t> таймерами</a:t>
            </a:r>
            <a:endParaRPr lang="ru-RU" sz="1400"/>
          </a:p>
          <a:p>
            <a:pPr marL="0" indent="0">
              <a:buClr>
                <a:srgbClr val="1287C3"/>
              </a:buClr>
              <a:buNone/>
            </a:pPr>
            <a:r>
              <a:rPr lang="ru-RU" sz="1400" dirty="0" err="1">
                <a:solidFill>
                  <a:schemeClr val="accent1"/>
                </a:solidFill>
                <a:ea typeface="+mn-lt"/>
                <a:cs typeface="+mn-lt"/>
              </a:rPr>
              <a:t>transform</a:t>
            </a:r>
            <a:r>
              <a:rPr lang="ru-RU" sz="1400" dirty="0">
                <a:ea typeface="+mn-lt"/>
                <a:cs typeface="+mn-lt"/>
              </a:rPr>
              <a:t> - </a:t>
            </a:r>
            <a:r>
              <a:rPr lang="ru-RU" sz="1400" dirty="0" err="1">
                <a:ea typeface="+mn-lt"/>
                <a:cs typeface="+mn-lt"/>
              </a:rPr>
              <a:t>зміна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розмірів</a:t>
            </a:r>
            <a:r>
              <a:rPr lang="ru-RU" sz="1400" dirty="0">
                <a:ea typeface="+mn-lt"/>
                <a:cs typeface="+mn-lt"/>
              </a:rPr>
              <a:t>, </a:t>
            </a:r>
            <a:r>
              <a:rPr lang="ru-RU" sz="1400" dirty="0" err="1">
                <a:ea typeface="+mn-lt"/>
                <a:cs typeface="+mn-lt"/>
              </a:rPr>
              <a:t>обертання</a:t>
            </a:r>
            <a:r>
              <a:rPr lang="ru-RU" sz="1400" dirty="0">
                <a:ea typeface="+mn-lt"/>
                <a:cs typeface="+mn-lt"/>
              </a:rPr>
              <a:t> і </a:t>
            </a:r>
            <a:r>
              <a:rPr lang="ru-RU" sz="1400" dirty="0" err="1">
                <a:ea typeface="+mn-lt"/>
                <a:cs typeface="+mn-lt"/>
              </a:rPr>
              <a:t>зміна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орієнтації</a:t>
            </a:r>
            <a:r>
              <a:rPr lang="ru-RU" sz="1400" dirty="0">
                <a:ea typeface="+mn-lt"/>
                <a:cs typeface="+mn-lt"/>
              </a:rPr>
              <a:t> </a:t>
            </a:r>
            <a:r>
              <a:rPr lang="ru-RU" sz="1400" dirty="0" err="1">
                <a:ea typeface="+mn-lt"/>
                <a:cs typeface="+mn-lt"/>
              </a:rPr>
              <a:t>зображень</a:t>
            </a:r>
            <a:endParaRPr lang="ru-RU" sz="1400" dirty="0" err="1">
              <a:latin typeface="Corbel"/>
            </a:endParaRPr>
          </a:p>
          <a:p>
            <a:pPr>
              <a:buClr>
                <a:srgbClr val="1287C3"/>
              </a:buClr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22644-5464-45FA-A05B-04AB695A762D}"/>
              </a:ext>
            </a:extLst>
          </p:cNvPr>
          <p:cNvSpPr txBox="1"/>
          <p:nvPr/>
        </p:nvSpPr>
        <p:spPr>
          <a:xfrm>
            <a:off x="8515109" y="5312780"/>
            <a:ext cx="2993983" cy="94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ru-RU" sz="1200" dirty="0">
                <a:latin typeface="Times New Roman"/>
                <a:cs typeface="Times New Roman"/>
              </a:rPr>
              <a:t>У </a:t>
            </a:r>
            <a:r>
              <a:rPr lang="ru-RU" sz="1200" dirty="0" err="1">
                <a:latin typeface="Times New Roman"/>
                <a:cs typeface="Times New Roman"/>
              </a:rPr>
              <a:t>Pygame</a:t>
            </a:r>
            <a:r>
              <a:rPr lang="ru-RU" sz="1200" dirty="0">
                <a:latin typeface="Times New Roman"/>
                <a:cs typeface="Times New Roman"/>
              </a:rPr>
              <a:t> є </a:t>
            </a:r>
            <a:r>
              <a:rPr lang="ru-RU" sz="1200" dirty="0" err="1">
                <a:latin typeface="Times New Roman"/>
                <a:cs typeface="Times New Roman"/>
              </a:rPr>
              <a:t>функція</a:t>
            </a:r>
            <a:r>
              <a:rPr lang="ru-RU" sz="1200" dirty="0">
                <a:latin typeface="Times New Roman"/>
                <a:cs typeface="Times New Roman"/>
              </a:rPr>
              <a:t> </a:t>
            </a:r>
            <a:r>
              <a:rPr lang="ru-RU" sz="1200" dirty="0" err="1">
                <a:latin typeface="Times New Roman"/>
                <a:cs typeface="Times New Roman"/>
              </a:rPr>
              <a:t>init</a:t>
            </a:r>
            <a:r>
              <a:rPr lang="ru-RU" sz="1200" dirty="0">
                <a:latin typeface="Times New Roman"/>
                <a:cs typeface="Times New Roman"/>
              </a:rPr>
              <a:t>(), яка </a:t>
            </a:r>
            <a:r>
              <a:rPr lang="ru-RU" sz="1200" dirty="0" err="1">
                <a:latin typeface="Times New Roman"/>
                <a:cs typeface="Times New Roman"/>
              </a:rPr>
              <a:t>імпортує</a:t>
            </a:r>
            <a:r>
              <a:rPr lang="ru-RU" sz="1200" dirty="0">
                <a:latin typeface="Times New Roman"/>
                <a:cs typeface="Times New Roman"/>
              </a:rPr>
              <a:t> весь </a:t>
            </a:r>
            <a:r>
              <a:rPr lang="ru-RU" sz="1200" dirty="0" err="1">
                <a:latin typeface="Times New Roman"/>
                <a:cs typeface="Times New Roman"/>
              </a:rPr>
              <a:t>інструментарій</a:t>
            </a:r>
            <a:r>
              <a:rPr lang="ru-RU" sz="1200" dirty="0">
                <a:latin typeface="Times New Roman"/>
                <a:cs typeface="Times New Roman"/>
              </a:rPr>
              <a:t> </a:t>
            </a:r>
            <a:r>
              <a:rPr lang="ru-RU" sz="1200" dirty="0" err="1">
                <a:latin typeface="Times New Roman"/>
                <a:cs typeface="Times New Roman"/>
              </a:rPr>
              <a:t>pygame</a:t>
            </a:r>
            <a:r>
              <a:rPr lang="ru-RU" sz="1200" dirty="0">
                <a:latin typeface="Times New Roman"/>
                <a:cs typeface="Times New Roman"/>
              </a:rPr>
              <a:t>, </a:t>
            </a:r>
            <a:r>
              <a:rPr lang="ru-RU" sz="1200" dirty="0" err="1">
                <a:latin typeface="Times New Roman"/>
                <a:cs typeface="Times New Roman"/>
              </a:rPr>
              <a:t>ініціалізує</a:t>
            </a:r>
            <a:r>
              <a:rPr lang="ru-RU" sz="1200" dirty="0">
                <a:latin typeface="Times New Roman"/>
                <a:cs typeface="Times New Roman"/>
              </a:rPr>
              <a:t> </a:t>
            </a:r>
            <a:r>
              <a:rPr lang="ru-RU" sz="1200" dirty="0" err="1">
                <a:latin typeface="Times New Roman"/>
                <a:cs typeface="Times New Roman"/>
              </a:rPr>
              <a:t>всі</a:t>
            </a:r>
            <a:r>
              <a:rPr lang="ru-RU" sz="1200" dirty="0">
                <a:latin typeface="Times New Roman"/>
                <a:cs typeface="Times New Roman"/>
              </a:rPr>
              <a:t> </a:t>
            </a:r>
            <a:r>
              <a:rPr lang="ru-RU" sz="1200" dirty="0" err="1">
                <a:latin typeface="Times New Roman"/>
                <a:cs typeface="Times New Roman"/>
              </a:rPr>
              <a:t>модулі</a:t>
            </a:r>
            <a:r>
              <a:rPr lang="ru-RU" sz="1200" dirty="0">
                <a:latin typeface="Times New Roman"/>
                <a:cs typeface="Times New Roman"/>
              </a:rPr>
              <a:t> </a:t>
            </a:r>
            <a:r>
              <a:rPr lang="ru-RU" sz="1200" dirty="0" err="1">
                <a:latin typeface="Times New Roman"/>
                <a:cs typeface="Times New Roman"/>
              </a:rPr>
              <a:t>бібліотеки</a:t>
            </a:r>
            <a:r>
              <a:rPr lang="ru-RU" sz="1200" dirty="0">
                <a:latin typeface="Times New Roman"/>
                <a:cs typeface="Times New Roman"/>
              </a:rPr>
              <a:t>.</a:t>
            </a:r>
            <a:endParaRPr lang="ru-RU" sz="1200">
              <a:latin typeface="Times New Roman"/>
              <a:ea typeface="+mn-lt"/>
              <a:cs typeface="Times New Roman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ru-RU" sz="1200" dirty="0" err="1">
                <a:latin typeface="Times New Roman"/>
                <a:cs typeface="Times New Roman"/>
              </a:rPr>
              <a:t>pygame.init</a:t>
            </a:r>
            <a:r>
              <a:rPr lang="ru-RU" sz="1200" dirty="0">
                <a:latin typeface="Times New Roman"/>
                <a:cs typeface="Times New Roman"/>
              </a:rPr>
              <a:t>(</a:t>
            </a:r>
            <a:r>
              <a:rPr lang="ru-RU" sz="1000" dirty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9186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Parallax</vt:lpstr>
      <vt:lpstr>Використання PYTHON для програмування комп'ютерних ігор</vt:lpstr>
      <vt:lpstr>Що таке Pygame?</vt:lpstr>
      <vt:lpstr>Підтримка Pygame </vt:lpstr>
      <vt:lpstr>Особливості розробки комп'ютерних ігор </vt:lpstr>
      <vt:lpstr>Ігровий цикл </vt:lpstr>
      <vt:lpstr>Місце Pygame серед інструментів розробки ігор </vt:lpstr>
      <vt:lpstr>Модулі Pygame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390</cp:revision>
  <dcterms:created xsi:type="dcterms:W3CDTF">2021-11-24T20:48:40Z</dcterms:created>
  <dcterms:modified xsi:type="dcterms:W3CDTF">2021-11-24T22:58:08Z</dcterms:modified>
</cp:coreProperties>
</file>