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435" r:id="rId3"/>
    <p:sldId id="427" r:id="rId4"/>
    <p:sldId id="408" r:id="rId5"/>
    <p:sldId id="396" r:id="rId6"/>
    <p:sldId id="437" r:id="rId7"/>
    <p:sldId id="397" r:id="rId8"/>
    <p:sldId id="438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34" r:id="rId17"/>
    <p:sldId id="407" r:id="rId18"/>
    <p:sldId id="405" r:id="rId19"/>
    <p:sldId id="433" r:id="rId20"/>
    <p:sldId id="429" r:id="rId21"/>
    <p:sldId id="430" r:id="rId22"/>
    <p:sldId id="431" r:id="rId23"/>
    <p:sldId id="432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39" r:id="rId40"/>
    <p:sldId id="425" r:id="rId41"/>
    <p:sldId id="424" r:id="rId42"/>
    <p:sldId id="436" r:id="rId43"/>
    <p:sldId id="42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14" autoAdjust="0"/>
    <p:restoredTop sz="85330" autoAdjust="0"/>
  </p:normalViewPr>
  <p:slideViewPr>
    <p:cSldViewPr>
      <p:cViewPr varScale="1">
        <p:scale>
          <a:sx n="83" d="100"/>
          <a:sy n="83" d="100"/>
        </p:scale>
        <p:origin x="2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71E77-D05A-49B8-A630-D81AFD5C422E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17BD3-F4FE-47C6-8573-69D591C6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6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69363-EF2D-4215-8F35-DDC6AC7B5087}" type="slidenum">
              <a:rPr lang="en-US" smtClean="0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Arthur Samuel (1959). Machine Learning: Field of study that gives computers the ability to learn without being explicitly programmed. </a:t>
            </a:r>
          </a:p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scales and units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di↵erent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coordinates may vary widely.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7BD3-F4FE-47C6-8573-69D591C69A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58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69363-EF2D-4215-8F35-DDC6AC7B5087}" type="slidenum">
              <a:rPr lang="en-US" smtClean="0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Arthur Samuel (1959). Machine Learning: Field of study that gives computers the ability to learn without being explicitly programmed. </a:t>
            </a:r>
          </a:p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69363-EF2D-4215-8F35-DDC6AC7B5087}" type="slidenum">
              <a:rPr lang="en-US" smtClean="0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Arthur Samuel (1959). Machine Learning: Field of study that gives computers the ability to learn without being explicitly programmed. </a:t>
            </a:r>
          </a:p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Discrete Supervised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7BD3-F4FE-47C6-8573-69D591C69AE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3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Discrete Unsupervised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7BD3-F4FE-47C6-8573-69D591C69AE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54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Continuous Supervised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7BD3-F4FE-47C6-8573-69D591C69AE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5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7BD3-F4FE-47C6-8573-69D591C69AE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3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Fall 2018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Fall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CS596 Machine Learning, SDSU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utism+Screening+Adul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projector.tensorflow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2: Introduction to Machine Learning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dirty="0"/>
              <a:t>Instructor: Yang Xu</a:t>
            </a:r>
          </a:p>
          <a:p>
            <a:r>
              <a:rPr lang="en-US" sz="1600" dirty="0"/>
              <a:t>Slides adopted from </a:t>
            </a:r>
            <a:r>
              <a:rPr lang="en-US" sz="1600" dirty="0" err="1"/>
              <a:t>Xiaobai</a:t>
            </a:r>
            <a:r>
              <a:rPr lang="en-US" sz="1600" dirty="0"/>
              <a:t> Liu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09F6-462C-C949-9D4E-442F6190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BE513-E25D-8B4F-859A-8814BAF7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</p:spTree>
    <p:extLst>
      <p:ext uri="{BB962C8B-B14F-4D97-AF65-F5344CB8AC3E}">
        <p14:creationId xmlns:p14="http://schemas.microsoft.com/office/powerpoint/2010/main" val="301813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your hands dirty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495800"/>
            <a:ext cx="8229600" cy="1661160"/>
          </a:xfrm>
        </p:spPr>
        <p:txBody>
          <a:bodyPr/>
          <a:lstStyle/>
          <a:p>
            <a:r>
              <a:rPr lang="en-US" dirty="0"/>
              <a:t>For every fish in </a:t>
            </a:r>
            <a:r>
              <a:rPr lang="en-US" b="1" i="1" dirty="0"/>
              <a:t>Bag</a:t>
            </a:r>
            <a:r>
              <a:rPr lang="en-US" dirty="0"/>
              <a:t>, measure its </a:t>
            </a:r>
            <a:r>
              <a:rPr lang="en-US" i="1" u="sng" dirty="0"/>
              <a:t>length</a:t>
            </a:r>
            <a:r>
              <a:rPr lang="en-US" dirty="0"/>
              <a:t>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6"/>
          <a:stretch/>
        </p:blipFill>
        <p:spPr bwMode="auto">
          <a:xfrm>
            <a:off x="2895600" y="1371599"/>
            <a:ext cx="1981200" cy="297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7BBC7-BA0D-8A40-992C-1F608C30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6CA55-DD2F-5540-A53B-7956D346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55652-887A-9B4F-AE71-B6BC6FBF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6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what you got (histogram)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562600"/>
            <a:ext cx="7772400" cy="594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Empirical boundary: separate a majority of fishes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62075"/>
            <a:ext cx="80200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2895600" y="4953000"/>
            <a:ext cx="6096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297270" y="1143000"/>
            <a:ext cx="2313330" cy="1480066"/>
            <a:chOff x="6297270" y="1143000"/>
            <a:chExt cx="2313330" cy="148006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6858000" y="2133600"/>
              <a:ext cx="1752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6858000" y="1143000"/>
              <a:ext cx="0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358235" y="2253734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length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6121901" y="1453634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count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734299" y="1524000"/>
              <a:ext cx="114301" cy="114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B3D0-296D-814E-AB20-1594AFCA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923202-F47F-DE42-BAC7-AA909FA0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C6AB8-3CA8-AF44-B60D-B687B138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your expertise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any new fish (not in </a:t>
                </a:r>
                <a:r>
                  <a:rPr lang="en-US" b="1" i="1" dirty="0"/>
                  <a:t>Bag</a:t>
                </a:r>
                <a:r>
                  <a:rPr lang="en-US" dirty="0"/>
                  <a:t>), </a:t>
                </a:r>
              </a:p>
              <a:p>
                <a:pPr lvl="1"/>
                <a:r>
                  <a:rPr lang="en-US" dirty="0"/>
                  <a:t>Measure its length </a:t>
                </a:r>
              </a:p>
              <a:p>
                <a:pPr lvl="1"/>
                <a:r>
                  <a:rPr lang="en-US" dirty="0"/>
                  <a:t>If it is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dirty="0"/>
                  <a:t>, it is </a:t>
                </a:r>
                <a:r>
                  <a:rPr lang="en-US" dirty="0">
                    <a:solidFill>
                      <a:srgbClr val="0070C0"/>
                    </a:solidFill>
                  </a:rPr>
                  <a:t>Salmon</a:t>
                </a:r>
                <a:r>
                  <a:rPr lang="en-US" dirty="0"/>
                  <a:t>; otherwise it is </a:t>
                </a:r>
                <a:r>
                  <a:rPr lang="en-US" dirty="0">
                    <a:solidFill>
                      <a:srgbClr val="FF0000"/>
                    </a:solidFill>
                  </a:rPr>
                  <a:t>See-bass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Only one single feature used: </a:t>
                </a:r>
                <a:r>
                  <a:rPr lang="en-US" i="1" dirty="0"/>
                  <a:t>length</a:t>
                </a:r>
              </a:p>
              <a:p>
                <a:pPr lvl="1"/>
                <a:r>
                  <a:rPr lang="en-US" dirty="0"/>
                  <a:t>Might be okay for most cases</a:t>
                </a:r>
              </a:p>
              <a:p>
                <a:pPr lvl="1"/>
                <a:r>
                  <a:rPr lang="en-US" dirty="0"/>
                  <a:t>Might not work for some others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More features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88684-635E-7640-A0FA-AE0B4267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6B8D-0D68-0641-A1FB-A499593B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72647-1535-3743-A8BD-B37372AD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7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feature: </a:t>
            </a:r>
            <a:r>
              <a:rPr lang="en-US" i="1" dirty="0"/>
              <a:t>lightness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34439"/>
            <a:ext cx="8229600" cy="594360"/>
          </a:xfrm>
        </p:spPr>
        <p:txBody>
          <a:bodyPr/>
          <a:lstStyle/>
          <a:p>
            <a:r>
              <a:rPr lang="en-US" dirty="0"/>
              <a:t>For any fish in </a:t>
            </a:r>
            <a:r>
              <a:rPr lang="en-US" b="1" i="1" dirty="0"/>
              <a:t>Bag</a:t>
            </a:r>
            <a:r>
              <a:rPr lang="en-US" dirty="0"/>
              <a:t>, measure its </a:t>
            </a:r>
            <a:r>
              <a:rPr lang="en-US" i="1" u="sng" dirty="0"/>
              <a:t>lightness</a:t>
            </a:r>
            <a:r>
              <a:rPr lang="en-US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27993"/>
            <a:ext cx="7162800" cy="338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99309" y="5783580"/>
            <a:ext cx="7772400" cy="594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dirty="0"/>
              <a:t>Empirical boundary: separate a majority of fishes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37709" y="5173980"/>
            <a:ext cx="6096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877F-93A3-324E-8021-FC34C49C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334A2-58EC-0F4D-AB7A-58FFD283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73652-A8B6-5E4D-A396-F0DC0E29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5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your expertise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/>
              <a:t>For any unseen fish (not in </a:t>
            </a:r>
            <a:r>
              <a:rPr lang="en-US" b="1" i="1" dirty="0"/>
              <a:t>Bag</a:t>
            </a:r>
            <a:r>
              <a:rPr lang="en-US" dirty="0"/>
              <a:t>), </a:t>
            </a:r>
          </a:p>
          <a:p>
            <a:pPr lvl="1"/>
            <a:r>
              <a:rPr lang="en-US" dirty="0"/>
              <a:t>Measure its length </a:t>
            </a:r>
          </a:p>
          <a:p>
            <a:pPr lvl="1"/>
            <a:r>
              <a:rPr lang="en-US" dirty="0"/>
              <a:t>If it is less than “11”,  it is </a:t>
            </a:r>
            <a:r>
              <a:rPr lang="en-US" dirty="0">
                <a:solidFill>
                  <a:srgbClr val="0070C0"/>
                </a:solidFill>
              </a:rPr>
              <a:t>Salmon</a:t>
            </a:r>
            <a:r>
              <a:rPr lang="en-US" dirty="0"/>
              <a:t>; otherwise it is </a:t>
            </a:r>
            <a:r>
              <a:rPr lang="en-US" dirty="0">
                <a:solidFill>
                  <a:srgbClr val="FF0000"/>
                </a:solidFill>
              </a:rPr>
              <a:t>See-bass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Measure its lightness</a:t>
            </a:r>
          </a:p>
          <a:p>
            <a:pPr lvl="1"/>
            <a:r>
              <a:rPr lang="en-US" dirty="0"/>
              <a:t>If it is less than 5.5, it is </a:t>
            </a:r>
            <a:r>
              <a:rPr lang="en-US" dirty="0">
                <a:solidFill>
                  <a:srgbClr val="0070C0"/>
                </a:solidFill>
              </a:rPr>
              <a:t>Salmon</a:t>
            </a:r>
            <a:r>
              <a:rPr lang="en-US" dirty="0"/>
              <a:t>; otherwise, it is </a:t>
            </a:r>
            <a:r>
              <a:rPr lang="en-US" dirty="0">
                <a:solidFill>
                  <a:srgbClr val="FF0000"/>
                </a:solidFill>
              </a:rPr>
              <a:t>See-bass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6B8B-CC4B-BB48-97CE-63D54282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19F0-34CC-5644-A265-EB2063B8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0213E-62B2-BF42-854A-FDC5D89D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8" y="1600200"/>
            <a:ext cx="79152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two features together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D43FE-823E-F843-B60E-5C45D642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DF77A-C380-144B-9361-801C17CC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E7617-663A-EF4E-9434-50322A8A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DD2ED-59AD-B54C-87D3-743FC2DED848}"/>
              </a:ext>
            </a:extLst>
          </p:cNvPr>
          <p:cNvSpPr txBox="1"/>
          <p:nvPr/>
        </p:nvSpPr>
        <p:spPr>
          <a:xfrm>
            <a:off x="762000" y="1636363"/>
            <a:ext cx="11520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49EBD-C929-B143-973C-5D292255BF7F}"/>
              </a:ext>
            </a:extLst>
          </p:cNvPr>
          <p:cNvSpPr txBox="1"/>
          <p:nvPr/>
        </p:nvSpPr>
        <p:spPr>
          <a:xfrm>
            <a:off x="762000" y="5705415"/>
            <a:ext cx="7072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Now, features become a </a:t>
            </a:r>
            <a:r>
              <a:rPr lang="en-US" sz="2000" b="1" dirty="0"/>
              <a:t>1-d vector of size 2</a:t>
            </a:r>
            <a:r>
              <a:rPr lang="en-US" sz="2000" dirty="0"/>
              <a:t>, </a:t>
            </a:r>
            <a:r>
              <a:rPr lang="en-US" sz="2000" b="1" dirty="0"/>
              <a:t>[</a:t>
            </a:r>
            <a:r>
              <a:rPr lang="en-US" sz="2000" b="1" i="1" u="sng" dirty="0"/>
              <a:t>lightness</a:t>
            </a:r>
            <a:r>
              <a:rPr lang="en-US" sz="2000" b="1" dirty="0"/>
              <a:t>, </a:t>
            </a:r>
            <a:r>
              <a:rPr lang="en-US" sz="2000" b="1" i="1" u="sng" dirty="0"/>
              <a:t>length</a:t>
            </a:r>
            <a:r>
              <a:rPr lang="en-US" sz="2000" b="1" dirty="0"/>
              <a:t>]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BFD0BF-9FCB-CB41-AAFE-57710DCD54CD}"/>
              </a:ext>
            </a:extLst>
          </p:cNvPr>
          <p:cNvGrpSpPr/>
          <p:nvPr/>
        </p:nvGrpSpPr>
        <p:grpSpPr>
          <a:xfrm>
            <a:off x="513654" y="3886200"/>
            <a:ext cx="2000946" cy="1739225"/>
            <a:chOff x="513654" y="3886200"/>
            <a:chExt cx="2000946" cy="173922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EC5584-177A-AE4B-830E-1D3672310FE4}"/>
                </a:ext>
              </a:extLst>
            </p:cNvPr>
            <p:cNvSpPr/>
            <p:nvPr/>
          </p:nvSpPr>
          <p:spPr>
            <a:xfrm>
              <a:off x="2209800" y="3886200"/>
              <a:ext cx="304800" cy="30480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69AE88-E76F-B243-BB63-14394CDA969A}"/>
                </a:ext>
              </a:extLst>
            </p:cNvPr>
            <p:cNvCxnSpPr>
              <a:stCxn id="10" idx="3"/>
            </p:cNvCxnSpPr>
            <p:nvPr/>
          </p:nvCxnSpPr>
          <p:spPr>
            <a:xfrm flipH="1">
              <a:off x="1338046" y="4146363"/>
              <a:ext cx="916391" cy="105264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B59919B-14A6-4245-BF81-AC51D67D0E79}"/>
                    </a:ext>
                  </a:extLst>
                </p:cNvPr>
                <p:cNvSpPr txBox="1"/>
                <p:nvPr/>
              </p:nvSpPr>
              <p:spPr>
                <a:xfrm>
                  <a:off x="513654" y="5256093"/>
                  <a:ext cx="13135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[2.1, 16.5]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B59919B-14A6-4245-BF81-AC51D67D0E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54" y="5256093"/>
                  <a:ext cx="131358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E612B6-4B3F-FE4E-B03E-494930690271}"/>
              </a:ext>
            </a:extLst>
          </p:cNvPr>
          <p:cNvGrpSpPr/>
          <p:nvPr/>
        </p:nvGrpSpPr>
        <p:grpSpPr>
          <a:xfrm>
            <a:off x="5082500" y="1525949"/>
            <a:ext cx="2939291" cy="1369651"/>
            <a:chOff x="2209800" y="2821349"/>
            <a:chExt cx="2939291" cy="136965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B167B9-BB5F-974E-B12B-1245CEA357FE}"/>
                </a:ext>
              </a:extLst>
            </p:cNvPr>
            <p:cNvSpPr/>
            <p:nvPr/>
          </p:nvSpPr>
          <p:spPr>
            <a:xfrm>
              <a:off x="2209800" y="3886200"/>
              <a:ext cx="304800" cy="30480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45D5C85-6B4C-F346-9504-B1DEE70757D4}"/>
                </a:ext>
              </a:extLst>
            </p:cNvPr>
            <p:cNvCxnSpPr>
              <a:cxnSpLocks/>
              <a:stCxn id="18" idx="7"/>
            </p:cNvCxnSpPr>
            <p:nvPr/>
          </p:nvCxnSpPr>
          <p:spPr>
            <a:xfrm flipV="1">
              <a:off x="2469963" y="3116429"/>
              <a:ext cx="1384609" cy="81440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BAFD2AB-DDB9-0A4F-9B17-3DD650C77649}"/>
                    </a:ext>
                  </a:extLst>
                </p:cNvPr>
                <p:cNvSpPr txBox="1"/>
                <p:nvPr/>
              </p:nvSpPr>
              <p:spPr>
                <a:xfrm>
                  <a:off x="3835507" y="2821349"/>
                  <a:ext cx="13135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[6.8, 20.0]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BAFD2AB-DDB9-0A4F-9B17-3DD650C776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507" y="2821349"/>
                  <a:ext cx="131358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626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features are not equally well</a:t>
            </a:r>
          </a:p>
          <a:p>
            <a:pPr lvl="1"/>
            <a:r>
              <a:rPr lang="en-US" dirty="0"/>
              <a:t>E.g., number of eyes? </a:t>
            </a:r>
          </a:p>
          <a:p>
            <a:endParaRPr lang="en-US" dirty="0"/>
          </a:p>
          <a:p>
            <a:r>
              <a:rPr lang="en-US" dirty="0"/>
              <a:t>Think about any other features that are useless to separate fish types?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7429-8836-5142-A484-845F9267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E6166-DDBB-6F4A-B974-B04833C5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9523-32BF-A045-BFEA-FAD9A947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0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Advanced ML Models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438275"/>
            <a:ext cx="29908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2738437" cy="140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1"/>
            <a:ext cx="355195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3276600"/>
            <a:ext cx="2743200" cy="167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66B47-1A72-B246-8D4C-71218802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2EA3D-59CD-E144-9589-3AD1D9F7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57403-6CBA-D544-8A24-0D6FADB9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B4BF6-A441-ED4A-9348-9DD14367A807}"/>
              </a:ext>
            </a:extLst>
          </p:cNvPr>
          <p:cNvSpPr txBox="1"/>
          <p:nvPr/>
        </p:nvSpPr>
        <p:spPr>
          <a:xfrm>
            <a:off x="5181600" y="509773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this the best model?</a:t>
            </a:r>
          </a:p>
        </p:txBody>
      </p:sp>
    </p:spTree>
    <p:extLst>
      <p:ext uri="{BB962C8B-B14F-4D97-AF65-F5344CB8AC3E}">
        <p14:creationId xmlns:p14="http://schemas.microsoft.com/office/powerpoint/2010/main" val="421976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fish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Choose </a:t>
            </a:r>
            <a:r>
              <a:rPr lang="en-US" dirty="0">
                <a:solidFill>
                  <a:srgbClr val="FF0000"/>
                </a:solidFill>
              </a:rPr>
              <a:t>Features</a:t>
            </a:r>
            <a:r>
              <a:rPr lang="en-US" dirty="0"/>
              <a:t>, e.g. </a:t>
            </a:r>
            <a:r>
              <a:rPr lang="en-US" i="1" u="sng" dirty="0"/>
              <a:t>length</a:t>
            </a:r>
            <a:r>
              <a:rPr lang="en-US" dirty="0"/>
              <a:t>, </a:t>
            </a:r>
            <a:r>
              <a:rPr lang="en-US" i="1" u="sng" dirty="0"/>
              <a:t>lightness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Collect training data: a </a:t>
            </a:r>
            <a:r>
              <a:rPr lang="en-US" b="1" i="1" dirty="0"/>
              <a:t>Bag</a:t>
            </a:r>
            <a:r>
              <a:rPr lang="en-US" dirty="0"/>
              <a:t> of fish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Represent data instances by feature </a:t>
            </a:r>
            <a:r>
              <a:rPr lang="en-US" b="1" dirty="0"/>
              <a:t>vectors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Choose a </a:t>
            </a:r>
            <a:r>
              <a:rPr lang="en-US" dirty="0">
                <a:solidFill>
                  <a:srgbClr val="FF0000"/>
                </a:solidFill>
              </a:rPr>
              <a:t>Model</a:t>
            </a:r>
            <a:r>
              <a:rPr lang="en-US" dirty="0"/>
              <a:t> (boundaries)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Train the model from training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</a:rPr>
              <a:t>Classify</a:t>
            </a:r>
            <a:r>
              <a:rPr lang="en-US" dirty="0"/>
              <a:t> new examples using the estimated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1" y="4114800"/>
            <a:ext cx="7315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Advanced Machine Learning methods can learn which feature is the most important one (feature selection) and decide which data to collect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1A2D5-9D48-3847-A2EA-C8AA8AE2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07011-D3D5-E745-AA4E-F7EB46BF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E2282-3AE1-4343-A9F5-55852912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4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229600" cy="4937760"/>
          </a:xfrm>
        </p:spPr>
        <p:txBody>
          <a:bodyPr/>
          <a:lstStyle/>
          <a:p>
            <a:r>
              <a:rPr lang="en-US" dirty="0"/>
              <a:t>Training data</a:t>
            </a:r>
          </a:p>
          <a:p>
            <a:pPr lvl="1">
              <a:buFont typeface="Symbol" charset="2"/>
              <a:buChar char="-"/>
            </a:pPr>
            <a:r>
              <a:rPr lang="en-US" dirty="0">
                <a:solidFill>
                  <a:srgbClr val="FF0000"/>
                </a:solidFill>
              </a:rPr>
              <a:t>features</a:t>
            </a:r>
            <a:r>
              <a:rPr lang="en-US" dirty="0"/>
              <a:t>, i.e., a vector of measurements, e.g., weight, length, color, of each fish</a:t>
            </a:r>
          </a:p>
          <a:p>
            <a:pPr lvl="1">
              <a:buFont typeface="Symbol" charset="2"/>
              <a:buChar char="-"/>
            </a:pPr>
            <a:r>
              <a:rPr lang="en-US" dirty="0"/>
              <a:t>binary </a:t>
            </a:r>
            <a:r>
              <a:rPr lang="en-US" dirty="0">
                <a:solidFill>
                  <a:srgbClr val="FF0000"/>
                </a:solidFill>
              </a:rPr>
              <a:t>labels</a:t>
            </a:r>
            <a:r>
              <a:rPr lang="en-US" dirty="0"/>
              <a:t>  for each fish, e.g.  for salmon,  or  for sea bass</a:t>
            </a:r>
          </a:p>
          <a:p>
            <a:r>
              <a:rPr lang="en-US" dirty="0"/>
              <a:t>Given a novel test example</a:t>
            </a:r>
          </a:p>
          <a:p>
            <a:r>
              <a:rPr lang="en-US" dirty="0"/>
              <a:t>Compute feature vector x; </a:t>
            </a:r>
          </a:p>
          <a:p>
            <a:r>
              <a:rPr lang="en-US" dirty="0"/>
              <a:t>Predict label 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8393-5C9F-4045-B524-7BB2332A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7123B-9077-4047-A559-13C9C4E9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041E-AA52-B949-9EC4-C1068DB9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5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6AB1-3645-8A4B-B22C-83414B36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Annoucement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88782-A86B-C247-A985-74BADF01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BA64D-A7E9-2F41-A747-05614E33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CDF86-0E9D-AD40-A02A-F81B2EFA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B68E1-AD4E-A947-B865-9A8F57557B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Course assignment</a:t>
            </a:r>
          </a:p>
          <a:p>
            <a:pPr lvl="1"/>
            <a:r>
              <a:rPr lang="en-US" dirty="0"/>
              <a:t>6 times</a:t>
            </a:r>
          </a:p>
          <a:p>
            <a:pPr lvl="1"/>
            <a:r>
              <a:rPr lang="en-US" dirty="0"/>
              <a:t>Due Friday midnight, see syllabus</a:t>
            </a:r>
          </a:p>
          <a:p>
            <a:endParaRPr lang="en-US" dirty="0"/>
          </a:p>
          <a:p>
            <a:r>
              <a:rPr lang="en-US" dirty="0"/>
              <a:t>Final project</a:t>
            </a:r>
          </a:p>
          <a:p>
            <a:pPr lvl="1"/>
            <a:r>
              <a:rPr lang="en-US" dirty="0"/>
              <a:t>Up to </a:t>
            </a:r>
            <a:r>
              <a:rPr lang="en-US"/>
              <a:t>6 people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68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Case: Flower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Database : https://archive.ics.uci.edu/ml/datasets/Iris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Flower Types: </a:t>
            </a:r>
          </a:p>
          <a:p>
            <a:pPr marL="0" indent="0">
              <a:buNone/>
            </a:pPr>
            <a:r>
              <a:rPr lang="en-US" dirty="0"/>
              <a:t>	-- Iris </a:t>
            </a:r>
            <a:r>
              <a:rPr lang="en-US" dirty="0" err="1"/>
              <a:t>Setosa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-- Iris </a:t>
            </a:r>
            <a:r>
              <a:rPr lang="en-US" dirty="0" err="1"/>
              <a:t>Versicolour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-- Iris </a:t>
            </a:r>
            <a:r>
              <a:rPr lang="en-US" dirty="0" err="1"/>
              <a:t>Virginica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3046" y="3377853"/>
            <a:ext cx="24080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sepal length in cm </a:t>
            </a:r>
            <a:br>
              <a:rPr lang="en-US" dirty="0"/>
            </a:br>
            <a:r>
              <a:rPr lang="en-US" dirty="0"/>
              <a:t>2. sepal width in cm </a:t>
            </a:r>
            <a:br>
              <a:rPr lang="en-US" dirty="0"/>
            </a:br>
            <a:r>
              <a:rPr lang="en-US" dirty="0"/>
              <a:t>3. petal length in cm </a:t>
            </a:r>
            <a:br>
              <a:rPr lang="en-US" dirty="0"/>
            </a:br>
            <a:r>
              <a:rPr lang="en-US" dirty="0"/>
              <a:t>4. petal width in cm 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archive.ics.uci.edu/ml/assets/MLimages/Large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49567"/>
            <a:ext cx="15525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9AD2A-B6A4-1442-AD19-D18B6271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FBB2E-581D-404E-A7AA-C72B1A3B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DC7A0-FE0A-4C45-90A0-1014BAD6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A27A3-D3B0-AE42-A610-8E95371F0C89}"/>
              </a:ext>
            </a:extLst>
          </p:cNvPr>
          <p:cNvSpPr txBox="1"/>
          <p:nvPr/>
        </p:nvSpPr>
        <p:spPr>
          <a:xfrm>
            <a:off x="1295400" y="4887983"/>
            <a:ext cx="679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sepal_length</a:t>
            </a:r>
            <a:r>
              <a:rPr lang="en-US" sz="2400" dirty="0"/>
              <a:t>, </a:t>
            </a:r>
            <a:r>
              <a:rPr lang="en-US" sz="2400" dirty="0" err="1"/>
              <a:t>sepal_width</a:t>
            </a:r>
            <a:r>
              <a:rPr lang="en-US" sz="2400" dirty="0"/>
              <a:t>, </a:t>
            </a:r>
            <a:r>
              <a:rPr lang="en-US" sz="2400" dirty="0" err="1"/>
              <a:t>petal_length</a:t>
            </a:r>
            <a:r>
              <a:rPr lang="en-US" sz="2400" dirty="0"/>
              <a:t>, </a:t>
            </a:r>
            <a:r>
              <a:rPr lang="en-US" sz="2400" dirty="0" err="1"/>
              <a:t>petal_width</a:t>
            </a:r>
            <a:r>
              <a:rPr lang="en-US" sz="2400" dirty="0"/>
              <a:t>]</a:t>
            </a:r>
          </a:p>
          <a:p>
            <a:r>
              <a:rPr lang="en-US" sz="2400" dirty="0"/>
              <a:t>Vector size = 4</a:t>
            </a:r>
          </a:p>
        </p:txBody>
      </p:sp>
    </p:spTree>
    <p:extLst>
      <p:ext uri="{BB962C8B-B14F-4D97-AF65-F5344CB8AC3E}">
        <p14:creationId xmlns:p14="http://schemas.microsoft.com/office/powerpoint/2010/main" val="336409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Case: Autistic Spectrum Disorder (ASD)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https://archive.ics.uci.edu/ml/datasets/Autism+Screening+Adult#</a:t>
            </a:r>
            <a:endParaRPr lang="en-US" dirty="0"/>
          </a:p>
          <a:p>
            <a:pPr lvl="1"/>
            <a:r>
              <a:rPr lang="en-US" dirty="0"/>
              <a:t>704 subjects</a:t>
            </a:r>
          </a:p>
          <a:p>
            <a:pPr lvl="1"/>
            <a:r>
              <a:rPr lang="en-US" dirty="0"/>
              <a:t>21 features</a:t>
            </a:r>
          </a:p>
          <a:p>
            <a:endParaRPr lang="en-US" dirty="0"/>
          </a:p>
          <a:p>
            <a:r>
              <a:rPr lang="en-US" dirty="0"/>
              <a:t>Classify a person to be positive (with ASD) or negative (without)</a:t>
            </a:r>
          </a:p>
          <a:p>
            <a:r>
              <a:rPr lang="en-US" dirty="0"/>
              <a:t>Feature vector of size 21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99C4-F7C1-6D4F-ABA5-A34EFDC5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19BD-4871-0147-BB3E-47480C52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39AF7-DC5C-CB49-89E3-C7AC1C7A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8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87596"/>
              </p:ext>
            </p:extLst>
          </p:nvPr>
        </p:nvGraphicFramePr>
        <p:xfrm>
          <a:off x="1600200" y="1143000"/>
          <a:ext cx="5725160" cy="4301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 dirty="0">
                          <a:effectLst/>
                        </a:rPr>
                        <a:t>Attribute 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Description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Age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Number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Age in years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Gender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String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Male or Female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Ethnicity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String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List of common ethnicities in text format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Born with jaundice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Boolean  (yes or no)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Whether the case was born with jaundice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Family member with PDD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Boolean  (yes or no)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Whether any immediate family member has a PDD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Who is completing the test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String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Parent, self, caregiver, medical staff, clinician ,etc.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Country of residence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String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List of countries in text format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Used the screening app before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Boolean  (yes or no)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Whether the user has used a screening app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Screening Method Type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Integer (0,1,2,3)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type of screening methods chosen based on age category (0=toddler, 1=child, 2= adolescent, 3= adult)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 dirty="0">
                          <a:effectLst/>
                        </a:rPr>
                        <a:t>Question 1 Answer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Binary (0, 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Question 2 Answer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Binary (0, 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Question 3 Answer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 dirty="0">
                          <a:effectLst/>
                        </a:rPr>
                        <a:t>Binary (0, 1)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Question 4 Answer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Binary (0, 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Question 5 Answer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Binary (0, 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Question 6 Answer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Binary (0, 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Question 7 Answer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Binary (0, 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Question 8 Answer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Binary (0, 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Question 9 Answer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Binary (0, 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Question 10 Answer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Binary (0, 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Screening Score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Integer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 dirty="0">
                          <a:effectLst/>
                        </a:rPr>
                        <a:t>The final score obtained based on the scoring algorithm of the screening method used. This was computed in an automated manner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557278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1400" b="1" dirty="0"/>
              <a:t>Number of instances (records in your data set): </a:t>
            </a:r>
            <a:r>
              <a:rPr lang="en-NZ" sz="1400" dirty="0"/>
              <a:t>704</a:t>
            </a:r>
            <a:endParaRPr lang="en-US" sz="1400" dirty="0"/>
          </a:p>
          <a:p>
            <a:r>
              <a:rPr lang="en-NZ" sz="1400" b="1" dirty="0"/>
              <a:t>Number of features (fields within each record): </a:t>
            </a:r>
            <a:r>
              <a:rPr lang="en-NZ" sz="1400" dirty="0"/>
              <a:t>21</a:t>
            </a:r>
            <a:endParaRPr lang="en-US" sz="1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C26CC-1149-F946-A055-FC7F3B28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1D35E-CD5A-B746-B392-E3B45319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5A1C4-8CA3-D740-BEF1-15D9BA6B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95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 Digit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107" y="3276600"/>
            <a:ext cx="8229600" cy="2270760"/>
          </a:xfrm>
        </p:spPr>
        <p:txBody>
          <a:bodyPr/>
          <a:lstStyle/>
          <a:p>
            <a:r>
              <a:rPr lang="en-US" dirty="0"/>
              <a:t>10 classes: 0-9</a:t>
            </a:r>
          </a:p>
          <a:p>
            <a:r>
              <a:rPr lang="en-US" dirty="0"/>
              <a:t>Feature vector size? Dimension?</a:t>
            </a:r>
          </a:p>
        </p:txBody>
      </p:sp>
      <p:pic>
        <p:nvPicPr>
          <p:cNvPr id="3074" name="Picture 2" descr="https://kaggle2.blob.core.windows.net/competitions/kaggle/3004/logos/front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95400"/>
            <a:ext cx="3083814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985E6-D486-A946-8252-08721483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5764E-FF1B-164A-9546-4A375846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95178-74DB-B148-95B0-309BD3A1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1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1242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/>
              <a:t>Data Representation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4B112-828A-CD44-A6A6-14E176C3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5B55F-39AA-7543-8506-A1C7B210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8E826-6AD0-0243-A1B0-F5AC7BF3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37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954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life insurance company uses a vector of physiological index to represent the customer.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(</a:t>
                </a:r>
                <a:r>
                  <a:rPr lang="en-US" i="1" u="sng" dirty="0"/>
                  <a:t>blood pressure</a:t>
                </a:r>
                <a:r>
                  <a:rPr lang="en-US" i="1" dirty="0"/>
                  <a:t>, </a:t>
                </a:r>
                <a:r>
                  <a:rPr lang="en-US" i="1" u="sng" dirty="0"/>
                  <a:t>heart rate</a:t>
                </a:r>
                <a:r>
                  <a:rPr lang="en-US" i="1" dirty="0"/>
                  <a:t>, </a:t>
                </a:r>
                <a:r>
                  <a:rPr lang="en-US" i="1" u="sng" dirty="0"/>
                  <a:t>height</a:t>
                </a:r>
                <a:r>
                  <a:rPr lang="en-US" i="1" dirty="0"/>
                  <a:t>, </a:t>
                </a:r>
                <a:r>
                  <a:rPr lang="en-US" i="1" u="sng" dirty="0"/>
                  <a:t>weight</a:t>
                </a:r>
                <a:r>
                  <a:rPr lang="en-US" i="1" dirty="0"/>
                  <a:t>, </a:t>
                </a:r>
                <a:r>
                  <a:rPr lang="en-US" i="1" u="sng" dirty="0"/>
                  <a:t>cholesterol level</a:t>
                </a:r>
                <a:r>
                  <a:rPr lang="en-US" i="1" dirty="0"/>
                  <a:t>, </a:t>
                </a:r>
                <a:r>
                  <a:rPr lang="en-US" i="1" u="sng" dirty="0"/>
                  <a:t>smoker</a:t>
                </a:r>
                <a:r>
                  <a:rPr lang="en-US" i="1" dirty="0"/>
                  <a:t>, </a:t>
                </a:r>
                <a:r>
                  <a:rPr lang="en-US" i="1" u="sng" dirty="0"/>
                  <a:t>gender</a:t>
                </a:r>
                <a:r>
                  <a:rPr lang="en-US" i="1" dirty="0"/>
                  <a:t>) </a:t>
                </a:r>
              </a:p>
              <a:p>
                <a:pPr marL="0" indent="0">
                  <a:buNone/>
                </a:pPr>
                <a:r>
                  <a:rPr lang="en-US" dirty="0"/>
                  <a:t>E</a:t>
                </a:r>
                <a:r>
                  <a:rPr lang="en-US" b="0" dirty="0"/>
                  <a:t>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,75, 6.5, 200, 200,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Yes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Male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i="1" dirty="0"/>
                  <a:t>, size 7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Determine the ripeness of fruit </a:t>
                </a:r>
              </a:p>
              <a:p>
                <a:pPr marL="0" indent="0">
                  <a:buNone/>
                </a:pPr>
                <a:r>
                  <a:rPr lang="en-US" i="1" dirty="0"/>
                  <a:t>(</a:t>
                </a:r>
                <a:r>
                  <a:rPr lang="en-US" i="1" u="sng" dirty="0"/>
                  <a:t>size</a:t>
                </a:r>
                <a:r>
                  <a:rPr lang="en-US" i="1" dirty="0"/>
                  <a:t>, </a:t>
                </a:r>
                <a:r>
                  <a:rPr lang="en-US" i="1" u="sng" dirty="0"/>
                  <a:t>weight</a:t>
                </a:r>
                <a:r>
                  <a:rPr lang="en-US" i="1" dirty="0"/>
                  <a:t>, </a:t>
                </a:r>
                <a:r>
                  <a:rPr lang="en-US" i="1" u="sng" dirty="0"/>
                  <a:t>spectral data</a:t>
                </a:r>
                <a:r>
                  <a:rPr lang="en-US" i="1" dirty="0"/>
                  <a:t>), size 3</a:t>
                </a: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95400"/>
                <a:ext cx="8229600" cy="4937760"/>
              </a:xfrm>
              <a:blipFill>
                <a:blip r:embed="rId3"/>
                <a:stretch>
                  <a:fillRect l="-1389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24D32-5DC2-3749-9DC6-4A22E2CF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D9A0E-25AE-004C-9DD7-2990415C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50A93-7588-ED4F-9391-94444F3B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  <a:p>
            <a:endParaRPr lang="en-US" dirty="0"/>
          </a:p>
          <a:p>
            <a:r>
              <a:rPr lang="en-US" dirty="0"/>
              <a:t>Videos</a:t>
            </a:r>
          </a:p>
          <a:p>
            <a:endParaRPr lang="en-US" dirty="0"/>
          </a:p>
          <a:p>
            <a:r>
              <a:rPr lang="en-US" dirty="0"/>
              <a:t>Trees/Graphs</a:t>
            </a:r>
          </a:p>
          <a:p>
            <a:endParaRPr lang="en-US" dirty="0"/>
          </a:p>
          <a:p>
            <a:r>
              <a:rPr lang="en-US" dirty="0"/>
              <a:t>Strings</a:t>
            </a:r>
          </a:p>
          <a:p>
            <a:endParaRPr lang="en-US" dirty="0"/>
          </a:p>
          <a:p>
            <a:r>
              <a:rPr lang="en-US" dirty="0"/>
              <a:t>Compound Structures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17B8-B903-254D-A963-76DA7E0C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EBC6-68B3-2142-9F67-ECB03685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9CFB9-0121-BF45-8E91-977C81B4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1242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/>
              <a:t>Unsupervised &amp; Supervised Learning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7E2FD-08CE-3D4A-9EDD-C9C91D32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77831-C338-7A4D-9CED-B9444D29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1FEFC-2867-0344-9E59-17ED09DC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38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Learning: Supervised and Unsupervised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Training samples are </a:t>
            </a:r>
            <a:r>
              <a:rPr lang="en-US" b="1" dirty="0"/>
              <a:t>feature-label</a:t>
            </a:r>
            <a:r>
              <a:rPr lang="en-US" dirty="0"/>
              <a:t> pairs</a:t>
            </a:r>
          </a:p>
          <a:p>
            <a:pPr lvl="1"/>
            <a:r>
              <a:rPr lang="en-US" dirty="0"/>
              <a:t>Test sample has only features</a:t>
            </a:r>
          </a:p>
          <a:p>
            <a:pPr lvl="1"/>
            <a:r>
              <a:rPr lang="en-US" dirty="0"/>
              <a:t>The task is to predict labels</a:t>
            </a:r>
          </a:p>
          <a:p>
            <a:pPr lvl="1"/>
            <a:endParaRPr lang="en-US" dirty="0"/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Training data includes only unlabeled features;</a:t>
            </a:r>
          </a:p>
          <a:p>
            <a:pPr lvl="1"/>
            <a:r>
              <a:rPr lang="en-US" dirty="0"/>
              <a:t> Task is to cluster data into groups, or reduce dimensionality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4E409-C0C0-554B-8316-71C97826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F8BC-2889-F84E-A177-8E8381EF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A9737-68D8-5643-AAC7-B6C87B22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Classification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170834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718" y="1447800"/>
            <a:ext cx="5084458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81437-8BF6-4746-95FE-93EEDA75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8FC6A-0CD4-A24B-824A-44CD2979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C4761-A1EE-5944-9A07-A5863289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5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Spam email detection</a:t>
            </a:r>
          </a:p>
          <a:p>
            <a:r>
              <a:rPr lang="en-US" dirty="0"/>
              <a:t>Book recommendation</a:t>
            </a:r>
          </a:p>
          <a:p>
            <a:r>
              <a:rPr lang="en-US" dirty="0"/>
              <a:t>Financial forecasting</a:t>
            </a:r>
          </a:p>
          <a:p>
            <a:r>
              <a:rPr lang="en-US" dirty="0"/>
              <a:t>Face recognition</a:t>
            </a:r>
          </a:p>
          <a:p>
            <a:r>
              <a:rPr lang="en-US" dirty="0"/>
              <a:t>Scene understanding</a:t>
            </a:r>
          </a:p>
          <a:p>
            <a:r>
              <a:rPr lang="en-US" dirty="0"/>
              <a:t>Self-driving car</a:t>
            </a:r>
          </a:p>
          <a:p>
            <a:r>
              <a:rPr lang="en-US" dirty="0"/>
              <a:t>Natural language generation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F970-E89A-BC41-8EBF-F788CAF8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E1CE-7D66-6A48-9D4D-22659729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B0E9-3DD5-FB4E-B628-043F8DFD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Clustering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14425"/>
            <a:ext cx="170834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5715000" cy="489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8C3DF-4007-C646-A424-539D3912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31944-52A7-3347-946B-1CF7C3DF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E8C02-D390-0E49-ACC6-F92C1F87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3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1242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/>
              <a:t>Types of Machine Learning Problems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B2898-4619-464F-A0AE-4919843B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2E1E4-17B2-F046-8F0D-6B3110F0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D2E0D-F18C-2842-A1F3-CA1DA2E8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12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Problems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346504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A6DE3-10F5-624B-817C-F6B78822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6DF6D-EF1B-E449-9D56-F4445FBB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C299C-A536-9E46-B550-4D528E4D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2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Classification problems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1790700"/>
            <a:ext cx="79152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31"/>
          <a:stretch/>
        </p:blipFill>
        <p:spPr bwMode="auto">
          <a:xfrm>
            <a:off x="762000" y="5334000"/>
            <a:ext cx="191511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/>
              <a:t>Discrete Supervised Learning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2" r="36365"/>
          <a:stretch/>
        </p:blipFill>
        <p:spPr bwMode="auto">
          <a:xfrm>
            <a:off x="3124200" y="5334000"/>
            <a:ext cx="1803906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9" r="1979"/>
          <a:stretch/>
        </p:blipFill>
        <p:spPr bwMode="auto">
          <a:xfrm>
            <a:off x="5416177" y="5334000"/>
            <a:ext cx="182282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77A63-C9E1-0B45-A7CD-E25BE47B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B1D68-DF40-6447-8B39-3944F095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A04053-B8E1-F44E-B21E-76E5D926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42"/>
          <a:stretch/>
        </p:blipFill>
        <p:spPr bwMode="auto">
          <a:xfrm>
            <a:off x="1752600" y="2819400"/>
            <a:ext cx="5437094" cy="353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1245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8518B-6CA3-0D4E-B652-7967C4A8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7F76D-A69D-C748-8E63-BD6A54AF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9BC22-697C-3B47-B744-E6143C64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3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Clustering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19200"/>
            <a:ext cx="82296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Discrete Unsupervised Learning</a:t>
            </a:r>
          </a:p>
          <a:p>
            <a:endParaRPr lang="en-US" dirty="0"/>
          </a:p>
          <a:p>
            <a:r>
              <a:rPr lang="en-US" dirty="0"/>
              <a:t>User Activities</a:t>
            </a:r>
          </a:p>
          <a:p>
            <a:endParaRPr lang="en-US" dirty="0"/>
          </a:p>
          <a:p>
            <a:r>
              <a:rPr lang="en-US" dirty="0"/>
              <a:t>Community Discovery</a:t>
            </a:r>
          </a:p>
          <a:p>
            <a:endParaRPr lang="en-US" dirty="0"/>
          </a:p>
          <a:p>
            <a:r>
              <a:rPr lang="en-US" dirty="0"/>
              <a:t>Large-Scale Issue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3962400" cy="343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96780-E53C-124F-A069-6A6C716E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6C22A-FC52-2A4C-9860-70EA44DF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6D7C9-5E23-C64C-8938-D72E095D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7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562600"/>
            <a:ext cx="8229600" cy="594360"/>
          </a:xfrm>
        </p:spPr>
        <p:txBody>
          <a:bodyPr/>
          <a:lstStyle/>
          <a:p>
            <a:r>
              <a:rPr lang="en-US" dirty="0"/>
              <a:t>Label is real number, not discrete classes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2872"/>
            <a:ext cx="7162800" cy="358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19200"/>
            <a:ext cx="82296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Continuous Supervised Learning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52BA1-FF99-5A48-965D-9B867A5D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57A3B-AD42-3F43-A173-8A0BE0F1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F1D3B-4411-4F47-838C-961695F4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8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/>
              <a:t>Unsupervised Regression</a:t>
            </a:r>
          </a:p>
          <a:p>
            <a:r>
              <a:rPr lang="en-US" dirty="0"/>
              <a:t>Example: faces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Features of high dimension: 32pixels *32 pixels=1024? 256 gray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82152"/>
            <a:ext cx="4800600" cy="335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8038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693D-3DBA-E147-B4F9-523FDD8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87D7B-06DA-9543-B2C9-91405E21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189F5-AB2B-9B4F-8083-EEFFA620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4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/>
              <a:t>Unsupervised Regression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586537" cy="445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D792-1855-A645-B86C-365A5DC8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0422-6D77-644F-8456-7A169FA5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659EA-DF6E-744A-9DB1-F0D3A383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9921-A171-314C-9786-D2879F64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Dimensionality Reduction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31D4C-8D31-BA42-A073-5D8C4293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FB4FE-EE08-4D40-A9C2-FD110DC9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31774-2D45-754B-87C3-A2589122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39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A8940-5C44-1047-8150-2A977F17AB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Reducing the dimension of word vectors using t-SNE</a:t>
            </a:r>
          </a:p>
          <a:p>
            <a:r>
              <a:rPr lang="en-US" dirty="0">
                <a:hlinkClick r:id="rId2"/>
              </a:rPr>
              <a:t>https://projector.tensorflow.org/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E2B33-AE73-F846-B0D6-59CEB9DEC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8" y="2346960"/>
            <a:ext cx="7242642" cy="40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8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Unsupervised &amp; Supervised Learning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Types of Machine Learning problems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26D5C-24D6-0B4B-9A92-ADC4B890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9B284-84DA-2945-8FF0-7CB80E37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B889A-F9CF-A84B-AA2C-68FDD8A4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77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04800" y="1219200"/>
            <a:ext cx="8229600" cy="1219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dirty="0">
                <a:solidFill>
                  <a:prstClr val="black"/>
                </a:solidFill>
              </a:rPr>
              <a:t>Of the following examples, which can be well addressed using an </a:t>
            </a:r>
            <a:r>
              <a:rPr lang="en-US" sz="2400" u="sng" dirty="0">
                <a:solidFill>
                  <a:prstClr val="black"/>
                </a:solidFill>
              </a:rPr>
              <a:t>unsupervised</a:t>
            </a:r>
            <a:r>
              <a:rPr lang="en-US" sz="2400" dirty="0">
                <a:solidFill>
                  <a:prstClr val="black"/>
                </a:solidFill>
              </a:rPr>
              <a:t> learning algorithm?  (Check all that apply.) </a:t>
            </a:r>
          </a:p>
          <a:p>
            <a:pPr>
              <a:buFont typeface="Arial" pitchFamily="34" charset="0"/>
              <a:buNone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4038600"/>
            <a:ext cx="7515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sz="2000" dirty="0">
                <a:solidFill>
                  <a:prstClr val="black"/>
                </a:solidFill>
              </a:rPr>
              <a:t>C. Given a database of customer data, automatically discover market segments and group customers into different markets.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1" y="2413000"/>
            <a:ext cx="678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sz="2000" dirty="0">
                <a:solidFill>
                  <a:prstClr val="black"/>
                </a:solidFill>
              </a:rPr>
              <a:t>A. Given email labeled as spam/not spam, learn a spam filter.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1" y="30988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sz="2000" dirty="0">
                <a:solidFill>
                  <a:prstClr val="black"/>
                </a:solidFill>
              </a:rPr>
              <a:t>B. Given a set of news articles found on the web, group them into set of articles about the same story. 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1" y="4976575"/>
            <a:ext cx="7162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sz="2000" dirty="0">
                <a:solidFill>
                  <a:prstClr val="black"/>
                </a:solidFill>
              </a:rPr>
              <a:t>D. Given a dataset of patients diagnosed as either having diabetes or not, learn to classify new patients as having diabetes or not. 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Quiz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172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Quiz 2: speech recognition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3352800"/>
            <a:ext cx="8229600" cy="899160"/>
          </a:xfrm>
        </p:spPr>
        <p:txBody>
          <a:bodyPr/>
          <a:lstStyle/>
          <a:p>
            <a:r>
              <a:rPr kumimoji="1" lang="en-US" altLang="zh-CN" dirty="0"/>
              <a:t>Which of the following statements are not correct?	</a:t>
            </a:r>
          </a:p>
          <a:p>
            <a:endParaRPr kumimoji="1"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78728"/>
            <a:ext cx="46863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14989" y="4038600"/>
            <a:ext cx="4815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sz="2000" dirty="0"/>
              <a:t>A. The training data are audio-word pairs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4989" y="4557830"/>
            <a:ext cx="7585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sz="2000" dirty="0"/>
              <a:t>B. The task is to recognize spoken words for a novel audio waveform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4989" y="5091230"/>
            <a:ext cx="4877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sz="2000" dirty="0"/>
              <a:t>C. This is a unsupervised learning problem</a:t>
            </a:r>
          </a:p>
        </p:txBody>
      </p:sp>
      <p:sp>
        <p:nvSpPr>
          <p:cNvPr id="9" name="Rectangle 7"/>
          <p:cNvSpPr/>
          <p:nvPr/>
        </p:nvSpPr>
        <p:spPr>
          <a:xfrm>
            <a:off x="1020482" y="5638800"/>
            <a:ext cx="5119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sz="2000" dirty="0"/>
              <a:t>D. This is typical supervised learning problem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1F424F4-3718-8440-A845-23D748F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7103AA8-9E85-1B4D-9290-3C616295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FB227EB-D853-4148-89AC-D7A24417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93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Assignment 1 Guide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 Plot four functions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 Choices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 Choices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Q4. Writing</a:t>
            </a: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a single PDF file for all four questions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(.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Q1 can be submitted separately</a:t>
            </a: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HARD COPY IS ACCEPTED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11:59pm, Friday 9/7/2018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D5A9C-CB71-F643-BA03-95E063E6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8A310-C552-314C-91DD-A8731608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7706-355D-F843-8D8C-56F4B393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83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 Lecture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/>
              <a:t> Linear Regression</a:t>
            </a:r>
            <a:endParaRPr kumimoji="1"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D5A9C-CB71-F643-BA03-95E063E6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8A310-C552-314C-91DD-A8731608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7706-355D-F843-8D8C-56F4B393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1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743200"/>
            <a:ext cx="8229600" cy="9144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CN" sz="3500" dirty="0"/>
              <a:t>How to develop a Machine Learning system?</a:t>
            </a:r>
            <a:endParaRPr kumimoji="1" lang="zh-CN" altLang="en-US" sz="3500" dirty="0"/>
          </a:p>
          <a:p>
            <a:endParaRPr kumimoji="1"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EA3B4-9C5E-A24C-8872-331D2989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B1976-4457-E947-887A-7ED45F6F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AB1D-5C02-D249-8A18-18E42C82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3BDB5-3C64-3C4D-9292-7023FB024269}"/>
              </a:ext>
            </a:extLst>
          </p:cNvPr>
          <p:cNvSpPr txBox="1"/>
          <p:nvPr/>
        </p:nvSpPr>
        <p:spPr>
          <a:xfrm>
            <a:off x="1257300" y="38862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First step, represent the data properly</a:t>
            </a:r>
          </a:p>
        </p:txBody>
      </p:sp>
    </p:spTree>
    <p:extLst>
      <p:ext uri="{BB962C8B-B14F-4D97-AF65-F5344CB8AC3E}">
        <p14:creationId xmlns:p14="http://schemas.microsoft.com/office/powerpoint/2010/main" val="344135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B215-BCAE-CF44-9BBC-51E64E5E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01667-B967-8843-BD65-BC7602B2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713D6-0187-9C45-A252-FB731EDA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273C5-C830-5B43-98FE-60E1892B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F2DC3-A53E-B04B-9E8A-000D507F3E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Question: how to represent the </a:t>
            </a:r>
            <a:r>
              <a:rPr lang="en-US" b="1" dirty="0"/>
              <a:t>data</a:t>
            </a:r>
            <a:r>
              <a:rPr lang="en-US" dirty="0"/>
              <a:t>?</a:t>
            </a:r>
          </a:p>
          <a:p>
            <a:r>
              <a:rPr lang="en-US" dirty="0"/>
              <a:t>Short answer: need </a:t>
            </a:r>
            <a:r>
              <a:rPr lang="en-US" b="1" dirty="0"/>
              <a:t>features</a:t>
            </a:r>
            <a:r>
              <a:rPr lang="en-US" dirty="0"/>
              <a:t>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636229-CBFE-D845-9D4B-4B1DF3DECA46}"/>
              </a:ext>
            </a:extLst>
          </p:cNvPr>
          <p:cNvGrpSpPr/>
          <p:nvPr/>
        </p:nvGrpSpPr>
        <p:grpSpPr>
          <a:xfrm>
            <a:off x="519658" y="2514600"/>
            <a:ext cx="8229600" cy="3454063"/>
            <a:chOff x="838200" y="2870537"/>
            <a:chExt cx="8229600" cy="34540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0F0312-FBBC-734E-B3E4-856BE8F32FF7}"/>
                </a:ext>
              </a:extLst>
            </p:cNvPr>
            <p:cNvGrpSpPr/>
            <p:nvPr/>
          </p:nvGrpSpPr>
          <p:grpSpPr>
            <a:xfrm>
              <a:off x="838200" y="3124200"/>
              <a:ext cx="5486400" cy="3200400"/>
              <a:chOff x="838200" y="3124200"/>
              <a:chExt cx="5486400" cy="32004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395EF51-79C4-F746-A9B5-737777113D22}"/>
                  </a:ext>
                </a:extLst>
              </p:cNvPr>
              <p:cNvSpPr/>
              <p:nvPr/>
            </p:nvSpPr>
            <p:spPr>
              <a:xfrm>
                <a:off x="838200" y="3124200"/>
                <a:ext cx="2971800" cy="320040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1B8F63C-AE87-724B-B656-0D48C0C8E1AC}"/>
                  </a:ext>
                </a:extLst>
              </p:cNvPr>
              <p:cNvSpPr/>
              <p:nvPr/>
            </p:nvSpPr>
            <p:spPr>
              <a:xfrm>
                <a:off x="1066800" y="3276600"/>
                <a:ext cx="6858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CEB9C5E-4299-4144-9D60-1805CF219901}"/>
                  </a:ext>
                </a:extLst>
              </p:cNvPr>
              <p:cNvSpPr/>
              <p:nvPr/>
            </p:nvSpPr>
            <p:spPr>
              <a:xfrm>
                <a:off x="1066800" y="3886200"/>
                <a:ext cx="6858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0ED77FD-335C-D94C-A31E-AC9A73FD1C22}"/>
                  </a:ext>
                </a:extLst>
              </p:cNvPr>
              <p:cNvSpPr/>
              <p:nvPr/>
            </p:nvSpPr>
            <p:spPr>
              <a:xfrm>
                <a:off x="1066800" y="4495800"/>
                <a:ext cx="6858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CE21E10-87E3-D74F-8A39-450FA897CB1B}"/>
                  </a:ext>
                </a:extLst>
              </p:cNvPr>
              <p:cNvSpPr/>
              <p:nvPr/>
            </p:nvSpPr>
            <p:spPr>
              <a:xfrm>
                <a:off x="1066800" y="5105400"/>
                <a:ext cx="6858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FB434DF-99B7-A04D-A7D2-E4B3F885D366}"/>
                  </a:ext>
                </a:extLst>
              </p:cNvPr>
              <p:cNvSpPr/>
              <p:nvPr/>
            </p:nvSpPr>
            <p:spPr>
              <a:xfrm>
                <a:off x="1066800" y="5715000"/>
                <a:ext cx="6858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FDDF0D9-5058-C349-B004-24C1BEBA22E1}"/>
                  </a:ext>
                </a:extLst>
              </p:cNvPr>
              <p:cNvSpPr/>
              <p:nvPr/>
            </p:nvSpPr>
            <p:spPr>
              <a:xfrm>
                <a:off x="1981200" y="3276600"/>
                <a:ext cx="6858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75394CA-A582-9C49-8B56-41A2781DD1FA}"/>
                  </a:ext>
                </a:extLst>
              </p:cNvPr>
              <p:cNvSpPr/>
              <p:nvPr/>
            </p:nvSpPr>
            <p:spPr>
              <a:xfrm>
                <a:off x="1981200" y="3886200"/>
                <a:ext cx="6858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37039B-552A-0048-B86C-C27A87A4FCCD}"/>
                  </a:ext>
                </a:extLst>
              </p:cNvPr>
              <p:cNvSpPr/>
              <p:nvPr/>
            </p:nvSpPr>
            <p:spPr>
              <a:xfrm>
                <a:off x="1981200" y="4495800"/>
                <a:ext cx="6858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91CFF2E-DCC3-364B-8BB4-C37D2D76E503}"/>
                  </a:ext>
                </a:extLst>
              </p:cNvPr>
              <p:cNvSpPr/>
              <p:nvPr/>
            </p:nvSpPr>
            <p:spPr>
              <a:xfrm>
                <a:off x="1981200" y="5105400"/>
                <a:ext cx="6858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57F7A9E-6510-0840-A46A-2ADD0FD149C1}"/>
                  </a:ext>
                </a:extLst>
              </p:cNvPr>
              <p:cNvSpPr/>
              <p:nvPr/>
            </p:nvSpPr>
            <p:spPr>
              <a:xfrm>
                <a:off x="1981200" y="5715000"/>
                <a:ext cx="6858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94931F6-3BC9-FC47-9E83-2BDA3762B0A0}"/>
                  </a:ext>
                </a:extLst>
              </p:cNvPr>
              <p:cNvSpPr/>
              <p:nvPr/>
            </p:nvSpPr>
            <p:spPr>
              <a:xfrm>
                <a:off x="2857500" y="3276600"/>
                <a:ext cx="6858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4E87B9B-3ED2-2148-9B29-C56EDE16C589}"/>
                  </a:ext>
                </a:extLst>
              </p:cNvPr>
              <p:cNvSpPr/>
              <p:nvPr/>
            </p:nvSpPr>
            <p:spPr>
              <a:xfrm>
                <a:off x="2857500" y="3886200"/>
                <a:ext cx="6858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4DBD7A0-1098-D841-BE5E-AF6F32C69096}"/>
                  </a:ext>
                </a:extLst>
              </p:cNvPr>
              <p:cNvSpPr/>
              <p:nvPr/>
            </p:nvSpPr>
            <p:spPr>
              <a:xfrm>
                <a:off x="2857500" y="4495800"/>
                <a:ext cx="6858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2515643-D8D1-944F-A062-50539BA2FE68}"/>
                  </a:ext>
                </a:extLst>
              </p:cNvPr>
              <p:cNvSpPr/>
              <p:nvPr/>
            </p:nvSpPr>
            <p:spPr>
              <a:xfrm>
                <a:off x="2857500" y="5105400"/>
                <a:ext cx="6858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E12E9C9-4BBA-9C42-8588-AC7F4C35DD10}"/>
                  </a:ext>
                </a:extLst>
              </p:cNvPr>
              <p:cNvSpPr/>
              <p:nvPr/>
            </p:nvSpPr>
            <p:spPr>
              <a:xfrm>
                <a:off x="2857500" y="5715000"/>
                <a:ext cx="6858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7B80E4C-9804-9B46-B2D3-092DD1598E18}"/>
                  </a:ext>
                </a:extLst>
              </p:cNvPr>
              <p:cNvSpPr/>
              <p:nvPr/>
            </p:nvSpPr>
            <p:spPr>
              <a:xfrm>
                <a:off x="4495800" y="3886200"/>
                <a:ext cx="1828800" cy="10668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75E8A2F-6AEE-6D41-8B2C-9D3BFF686BC6}"/>
                      </a:ext>
                    </a:extLst>
                  </p:cNvPr>
                  <p:cNvSpPr txBox="1"/>
                  <p:nvPr/>
                </p:nvSpPr>
                <p:spPr>
                  <a:xfrm>
                    <a:off x="4724400" y="3948859"/>
                    <a:ext cx="1371600" cy="9469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Model Parameters:</a:t>
                    </a:r>
                  </a:p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…</a:t>
                    </a: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37CBDAF-7AB9-4A4B-A8DB-497A167938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4400" y="3948859"/>
                    <a:ext cx="1371600" cy="94699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17" t="-2632"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CD352D7-EB21-E247-B7C2-A8A027AFF551}"/>
                </a:ext>
              </a:extLst>
            </p:cNvPr>
            <p:cNvGrpSpPr/>
            <p:nvPr/>
          </p:nvGrpSpPr>
          <p:grpSpPr>
            <a:xfrm>
              <a:off x="990600" y="3200400"/>
              <a:ext cx="3505200" cy="1219200"/>
              <a:chOff x="990600" y="3200400"/>
              <a:chExt cx="3505200" cy="12192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705092D-285D-C447-8821-A51730ABFA02}"/>
                  </a:ext>
                </a:extLst>
              </p:cNvPr>
              <p:cNvSpPr/>
              <p:nvPr/>
            </p:nvSpPr>
            <p:spPr>
              <a:xfrm>
                <a:off x="990600" y="3200400"/>
                <a:ext cx="838200" cy="609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47449F4-828B-5340-B83C-8F4C85DAFCA9}"/>
                  </a:ext>
                </a:extLst>
              </p:cNvPr>
              <p:cNvCxnSpPr>
                <a:stCxn id="27" idx="3"/>
                <a:endCxn id="45" idx="1"/>
              </p:cNvCxnSpPr>
              <p:nvPr/>
            </p:nvCxnSpPr>
            <p:spPr>
              <a:xfrm>
                <a:off x="1828800" y="3505200"/>
                <a:ext cx="2667000" cy="914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D9044CC-C71B-1442-83D3-DE4D8D2CF6D9}"/>
                </a:ext>
              </a:extLst>
            </p:cNvPr>
            <p:cNvGrpSpPr/>
            <p:nvPr/>
          </p:nvGrpSpPr>
          <p:grpSpPr>
            <a:xfrm>
              <a:off x="990600" y="3810000"/>
              <a:ext cx="3505200" cy="609600"/>
              <a:chOff x="990600" y="3810000"/>
              <a:chExt cx="3505200" cy="6096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99B92FB-C0FA-A045-A920-ED5E9C091AA5}"/>
                  </a:ext>
                </a:extLst>
              </p:cNvPr>
              <p:cNvSpPr/>
              <p:nvPr/>
            </p:nvSpPr>
            <p:spPr>
              <a:xfrm>
                <a:off x="990600" y="3810000"/>
                <a:ext cx="838200" cy="609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6A793E0-9EB0-2445-843C-6181C4279977}"/>
                  </a:ext>
                </a:extLst>
              </p:cNvPr>
              <p:cNvCxnSpPr>
                <a:cxnSpLocks/>
                <a:stCxn id="25" idx="3"/>
                <a:endCxn id="45" idx="1"/>
              </p:cNvCxnSpPr>
              <p:nvPr/>
            </p:nvCxnSpPr>
            <p:spPr>
              <a:xfrm>
                <a:off x="1828800" y="4114800"/>
                <a:ext cx="2667000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4402D6F-402F-4147-B80E-4E46AC968B4C}"/>
                </a:ext>
              </a:extLst>
            </p:cNvPr>
            <p:cNvGrpSpPr/>
            <p:nvPr/>
          </p:nvGrpSpPr>
          <p:grpSpPr>
            <a:xfrm>
              <a:off x="990600" y="4419600"/>
              <a:ext cx="3505200" cy="609600"/>
              <a:chOff x="990600" y="4419600"/>
              <a:chExt cx="3505200" cy="6096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D53E872-F996-F94D-A5FF-D430C7469C0E}"/>
                  </a:ext>
                </a:extLst>
              </p:cNvPr>
              <p:cNvSpPr/>
              <p:nvPr/>
            </p:nvSpPr>
            <p:spPr>
              <a:xfrm>
                <a:off x="990600" y="4419600"/>
                <a:ext cx="838200" cy="609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5B006E1-5613-0946-BF77-360430879036}"/>
                  </a:ext>
                </a:extLst>
              </p:cNvPr>
              <p:cNvCxnSpPr>
                <a:cxnSpLocks/>
                <a:stCxn id="23" idx="3"/>
                <a:endCxn id="45" idx="1"/>
              </p:cNvCxnSpPr>
              <p:nvPr/>
            </p:nvCxnSpPr>
            <p:spPr>
              <a:xfrm flipV="1">
                <a:off x="1828800" y="4419600"/>
                <a:ext cx="2667000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F7E0998-01A6-F644-9176-6939BF003527}"/>
                </a:ext>
              </a:extLst>
            </p:cNvPr>
            <p:cNvGrpSpPr/>
            <p:nvPr/>
          </p:nvGrpSpPr>
          <p:grpSpPr>
            <a:xfrm>
              <a:off x="990600" y="4419600"/>
              <a:ext cx="3505200" cy="1219200"/>
              <a:chOff x="990600" y="4419600"/>
              <a:chExt cx="3505200" cy="12192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C4EC2B9-EF13-4D42-923D-C2C1E840A423}"/>
                  </a:ext>
                </a:extLst>
              </p:cNvPr>
              <p:cNvSpPr/>
              <p:nvPr/>
            </p:nvSpPr>
            <p:spPr>
              <a:xfrm>
                <a:off x="990600" y="5029200"/>
                <a:ext cx="838200" cy="609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6F7F27D-9E0D-0648-8C96-F49DA26EEC2D}"/>
                  </a:ext>
                </a:extLst>
              </p:cNvPr>
              <p:cNvCxnSpPr>
                <a:cxnSpLocks/>
                <a:stCxn id="21" idx="3"/>
                <a:endCxn id="45" idx="1"/>
              </p:cNvCxnSpPr>
              <p:nvPr/>
            </p:nvCxnSpPr>
            <p:spPr>
              <a:xfrm flipV="1">
                <a:off x="1828800" y="4419600"/>
                <a:ext cx="2667000" cy="914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082081A-ECDE-C74D-A129-1BAF092D1766}"/>
                </a:ext>
              </a:extLst>
            </p:cNvPr>
            <p:cNvGrpSpPr/>
            <p:nvPr/>
          </p:nvGrpSpPr>
          <p:grpSpPr>
            <a:xfrm>
              <a:off x="990600" y="4419600"/>
              <a:ext cx="3505200" cy="1828800"/>
              <a:chOff x="990600" y="4419600"/>
              <a:chExt cx="3505200" cy="18288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0B56CB9-52B2-B848-A21F-03635F333A84}"/>
                  </a:ext>
                </a:extLst>
              </p:cNvPr>
              <p:cNvSpPr/>
              <p:nvPr/>
            </p:nvSpPr>
            <p:spPr>
              <a:xfrm>
                <a:off x="990600" y="5638800"/>
                <a:ext cx="838200" cy="609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F980452-F91D-1747-91FB-D3FC5865C070}"/>
                  </a:ext>
                </a:extLst>
              </p:cNvPr>
              <p:cNvCxnSpPr>
                <a:cxnSpLocks/>
                <a:stCxn id="19" idx="3"/>
                <a:endCxn id="45" idx="1"/>
              </p:cNvCxnSpPr>
              <p:nvPr/>
            </p:nvCxnSpPr>
            <p:spPr>
              <a:xfrm flipV="1">
                <a:off x="1828800" y="4419600"/>
                <a:ext cx="2667000" cy="152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C3CCD6-AD8F-294F-AA55-021CC340F0A4}"/>
                </a:ext>
              </a:extLst>
            </p:cNvPr>
            <p:cNvSpPr txBox="1"/>
            <p:nvPr/>
          </p:nvSpPr>
          <p:spPr>
            <a:xfrm>
              <a:off x="3886200" y="3276600"/>
              <a:ext cx="2514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Learning/training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A273CB-39BC-774E-9107-A13D8B83DDB3}"/>
                </a:ext>
              </a:extLst>
            </p:cNvPr>
            <p:cNvGrpSpPr/>
            <p:nvPr/>
          </p:nvGrpSpPr>
          <p:grpSpPr>
            <a:xfrm>
              <a:off x="6324600" y="2870537"/>
              <a:ext cx="2743200" cy="1930063"/>
              <a:chOff x="6324600" y="2870537"/>
              <a:chExt cx="2743200" cy="193006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21C9492-8691-674E-BD38-C6CE178423F2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>
                <a:off x="6324600" y="4419600"/>
                <a:ext cx="10668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808EBF-6412-4148-A767-B6017F589836}"/>
                  </a:ext>
                </a:extLst>
              </p:cNvPr>
              <p:cNvSpPr txBox="1"/>
              <p:nvPr/>
            </p:nvSpPr>
            <p:spPr>
              <a:xfrm>
                <a:off x="7219950" y="2870537"/>
                <a:ext cx="18478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Tasks:</a:t>
                </a:r>
              </a:p>
              <a:p>
                <a:r>
                  <a:rPr lang="en-US" i="1" dirty="0"/>
                  <a:t>Predict spam/not, housing price etc.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363E3-E75A-F340-A96B-D1E261F28428}"/>
                  </a:ext>
                </a:extLst>
              </p:cNvPr>
              <p:cNvSpPr/>
              <p:nvPr/>
            </p:nvSpPr>
            <p:spPr>
              <a:xfrm>
                <a:off x="7391400" y="4038600"/>
                <a:ext cx="1295400" cy="7620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New 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051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Task: Fish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fish,  can you tell it is a </a:t>
            </a:r>
            <a:r>
              <a:rPr lang="en-US" b="1" dirty="0">
                <a:solidFill>
                  <a:srgbClr val="0070C0"/>
                </a:solidFill>
              </a:rPr>
              <a:t>Salmon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See-bass</a:t>
            </a:r>
            <a:r>
              <a:rPr lang="en-US" dirty="0"/>
              <a:t>?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6"/>
          <a:stretch/>
        </p:blipFill>
        <p:spPr bwMode="auto">
          <a:xfrm>
            <a:off x="3846585" y="1905000"/>
            <a:ext cx="1335015" cy="200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C7632-40DB-F74A-BEAB-B4C1B996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C49CA-A3D9-824B-B1CC-67B4E709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2300C-18E6-A44B-AB13-5968FF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CA0FB3-F7F3-844D-BAA9-B6CFEBC51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267200"/>
            <a:ext cx="4800600" cy="17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6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62C6-7ECD-6046-B739-84121B54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ACC53-BDAF-1B4E-A306-D7F90B45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9C410-3519-4943-BDD5-24B41D0C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9F33F-4123-8E48-A9F2-67D063F7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B6E00-ABEE-2F41-A8D0-B60B133011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are allowed to measure, observe, and touch them.</a:t>
            </a:r>
          </a:p>
          <a:p>
            <a:pPr lvl="1"/>
            <a:endParaRPr lang="en-US" dirty="0"/>
          </a:p>
          <a:p>
            <a:r>
              <a:rPr lang="en-US" dirty="0"/>
              <a:t>To answer this question, we need to learn expertise</a:t>
            </a:r>
          </a:p>
          <a:p>
            <a:pPr lvl="1"/>
            <a:r>
              <a:rPr lang="en-US" dirty="0"/>
              <a:t>From your parents</a:t>
            </a:r>
          </a:p>
          <a:p>
            <a:pPr lvl="1"/>
            <a:r>
              <a:rPr lang="en-US" dirty="0"/>
              <a:t>From your friends</a:t>
            </a:r>
          </a:p>
          <a:p>
            <a:pPr lvl="1"/>
            <a:r>
              <a:rPr lang="en-US" dirty="0"/>
              <a:t>From your textbook</a:t>
            </a:r>
          </a:p>
          <a:p>
            <a:pPr lvl="1"/>
            <a:r>
              <a:rPr lang="en-US" dirty="0"/>
              <a:t>Google it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1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You are asked to learn it on your own: </a:t>
            </a:r>
          </a:p>
          <a:p>
            <a:pPr lvl="1"/>
            <a:r>
              <a:rPr lang="en-US" dirty="0"/>
              <a:t>given a bag of fish, denoted as </a:t>
            </a:r>
            <a:r>
              <a:rPr lang="en-US" b="1" i="1" dirty="0"/>
              <a:t>Bag</a:t>
            </a:r>
            <a:r>
              <a:rPr lang="en-US" dirty="0"/>
              <a:t>,  you are allowed to measure, observe, and touch them.</a:t>
            </a:r>
          </a:p>
          <a:p>
            <a:pPr lvl="1"/>
            <a:r>
              <a:rPr lang="en-US" dirty="0"/>
              <a:t>For every fish in </a:t>
            </a:r>
            <a:r>
              <a:rPr lang="en-US" b="1" i="1" dirty="0"/>
              <a:t>Bag</a:t>
            </a:r>
            <a:r>
              <a:rPr lang="en-US" dirty="0"/>
              <a:t>, you know its class</a:t>
            </a:r>
          </a:p>
          <a:p>
            <a:endParaRPr lang="en-US" dirty="0"/>
          </a:p>
          <a:p>
            <a:r>
              <a:rPr lang="en-US" dirty="0"/>
              <a:t>Could you figure out how to train yourself? </a:t>
            </a:r>
          </a:p>
          <a:p>
            <a:r>
              <a:rPr lang="en-US" dirty="0"/>
              <a:t>We need </a:t>
            </a:r>
            <a:r>
              <a:rPr lang="en-US" b="1" dirty="0"/>
              <a:t>features</a:t>
            </a:r>
            <a:r>
              <a:rPr lang="en-US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F566-292F-BC4F-8C8C-F13E1344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D535-505E-CB4F-89CE-1909EE26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CS596 Machine Learning, SDSU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259B-8CB8-5A4D-841C-E6071573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2119</TotalTime>
  <Words>1991</Words>
  <Application>Microsoft Macintosh PowerPoint</Application>
  <PresentationFormat>On-screen Show (4:3)</PresentationFormat>
  <Paragraphs>428</Paragraphs>
  <Slides>43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宋体</vt:lpstr>
      <vt:lpstr>华文新魏</vt:lpstr>
      <vt:lpstr>Arial</vt:lpstr>
      <vt:lpstr>Bookman Old Style</vt:lpstr>
      <vt:lpstr>Calibri</vt:lpstr>
      <vt:lpstr>Cambria Math</vt:lpstr>
      <vt:lpstr>Gill Sans MT</vt:lpstr>
      <vt:lpstr>Symbol</vt:lpstr>
      <vt:lpstr>Times New Roman</vt:lpstr>
      <vt:lpstr>Wingdings</vt:lpstr>
      <vt:lpstr>Wingdings 3</vt:lpstr>
      <vt:lpstr>Origin</vt:lpstr>
      <vt:lpstr>lecture 2: Introduction to Machine Learning  </vt:lpstr>
      <vt:lpstr>Annoucement</vt:lpstr>
      <vt:lpstr>Review: Machine Learning Tasks</vt:lpstr>
      <vt:lpstr>Outline</vt:lpstr>
      <vt:lpstr>PowerPoint Presentation</vt:lpstr>
      <vt:lpstr>Mental Model</vt:lpstr>
      <vt:lpstr>Example Task: Fish Classification</vt:lpstr>
      <vt:lpstr>How to?</vt:lpstr>
      <vt:lpstr>What if?</vt:lpstr>
      <vt:lpstr>Get your hands dirty</vt:lpstr>
      <vt:lpstr>Plot what you got (histogram)</vt:lpstr>
      <vt:lpstr>With your expertise</vt:lpstr>
      <vt:lpstr>Another feature: lightness</vt:lpstr>
      <vt:lpstr>With your expertise</vt:lpstr>
      <vt:lpstr>Putting two features together</vt:lpstr>
      <vt:lpstr>Be careful </vt:lpstr>
      <vt:lpstr>More Advanced ML Models</vt:lpstr>
      <vt:lpstr>Recap: fish classifier</vt:lpstr>
      <vt:lpstr>Example Conti.</vt:lpstr>
      <vt:lpstr>Case: Flower Classification</vt:lpstr>
      <vt:lpstr>Case: Autistic Spectrum Disorder (ASD)</vt:lpstr>
      <vt:lpstr>PowerPoint Presentation</vt:lpstr>
      <vt:lpstr>Case: Digit Recognition</vt:lpstr>
      <vt:lpstr>Data Representation</vt:lpstr>
      <vt:lpstr>Other examples</vt:lpstr>
      <vt:lpstr>Others</vt:lpstr>
      <vt:lpstr>Unsupervised &amp; Supervised Learning</vt:lpstr>
      <vt:lpstr>Learning: Supervised and Unsupervised</vt:lpstr>
      <vt:lpstr>Supervised Classification</vt:lpstr>
      <vt:lpstr>Unsupervised Clustering</vt:lpstr>
      <vt:lpstr>Types of Machine Learning Problems</vt:lpstr>
      <vt:lpstr>Machine Learning Problems</vt:lpstr>
      <vt:lpstr>Problem 1: Classification problems</vt:lpstr>
      <vt:lpstr>PowerPoint Presentation</vt:lpstr>
      <vt:lpstr>Problem 2: Clustering</vt:lpstr>
      <vt:lpstr>Problem 3: Regression</vt:lpstr>
      <vt:lpstr>Problem 4: Dimensionality Reduction</vt:lpstr>
      <vt:lpstr>Problem 4: Dimensionality Reduction</vt:lpstr>
      <vt:lpstr>Problem 4: Dimensionality Reduction</vt:lpstr>
      <vt:lpstr>PowerPoint Presentation</vt:lpstr>
      <vt:lpstr>Quiz 2: speech recognition</vt:lpstr>
      <vt:lpstr>Assignment 1 Guide</vt:lpstr>
      <vt:lpstr>Next Lecture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xbliu</dc:creator>
  <cp:lastModifiedBy>Yang Xu</cp:lastModifiedBy>
  <cp:revision>292</cp:revision>
  <dcterms:created xsi:type="dcterms:W3CDTF">2015-08-12T17:32:19Z</dcterms:created>
  <dcterms:modified xsi:type="dcterms:W3CDTF">2018-08-30T06:51:27Z</dcterms:modified>
</cp:coreProperties>
</file>