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6" r:id="rId7"/>
    <p:sldId id="271" r:id="rId8"/>
    <p:sldId id="268" r:id="rId9"/>
    <p:sldId id="261" r:id="rId10"/>
    <p:sldId id="263" r:id="rId11"/>
    <p:sldId id="272" r:id="rId12"/>
    <p:sldId id="273" r:id="rId13"/>
    <p:sldId id="269" r:id="rId14"/>
    <p:sldId id="274" r:id="rId15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Medium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1e1ce369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1e1ce369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662821b2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662821b2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662821b2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662821b2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7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662821b2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662821b2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662821b2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662821b2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71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662821b2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662821b2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67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a7ff5938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a7ff5938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662821b2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662821b2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662821b2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662821b2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09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662821b2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662821b2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662821b2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662821b2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662821b2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662821b2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5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662821b2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662821b2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662821b2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662821b2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9525" y="3437525"/>
            <a:ext cx="594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875" y="308950"/>
            <a:ext cx="658025" cy="2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" y="0"/>
            <a:ext cx="914392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l="6336" t="61088" r="62522" b="29334"/>
          <a:stretch/>
        </p:blipFill>
        <p:spPr>
          <a:xfrm>
            <a:off x="181200" y="2075325"/>
            <a:ext cx="3838973" cy="6641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121900" y="1287150"/>
            <a:ext cx="3957600" cy="3338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62750" y="1709850"/>
            <a:ext cx="5289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Aeroclub </a:t>
            </a:r>
            <a:br>
              <a:rPr lang="ru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Challenge 2023 </a:t>
            </a:r>
            <a:endParaRPr sz="4000">
              <a:solidFill>
                <a:schemeClr val="lt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39BEBFFF-F225-85EA-1D05-A38B64E486A9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1</a:t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541050" y="1224574"/>
            <a:ext cx="7339500" cy="3766525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41050" y="714100"/>
            <a:ext cx="47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Результаты</a:t>
            </a:r>
            <a:endParaRPr sz="2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514F82F-95E1-4AB0-9C92-0591EFDA7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67245"/>
              </p:ext>
            </p:extLst>
          </p:nvPr>
        </p:nvGraphicFramePr>
        <p:xfrm>
          <a:off x="631725" y="1311909"/>
          <a:ext cx="7200000" cy="1254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0203916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1555837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4446342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23429154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72167043"/>
                    </a:ext>
                  </a:extLst>
                </a:gridCol>
              </a:tblGrid>
              <a:tr h="23053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CatBoost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KNeighbors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37344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</a:t>
                      </a:r>
                      <a:r>
                        <a:rPr lang="ru-RU" dirty="0"/>
                        <a:t>обучение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/>
                        <a:t>0.996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474918"/>
                  </a:ext>
                </a:extLst>
              </a:tr>
              <a:tr h="621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F1 </a:t>
                      </a:r>
                      <a:r>
                        <a:rPr lang="ru-RU" dirty="0"/>
                        <a:t>тест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/>
                        <a:t>0.876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0.71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757587"/>
                  </a:ext>
                </a:extLst>
              </a:tr>
            </a:tbl>
          </a:graphicData>
        </a:graphic>
      </p:graphicFrame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1DD7CF47-3580-1D36-1C0F-F498FE69591B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86368-85B7-C435-3D85-0536F4176AC2}"/>
              </a:ext>
            </a:extLst>
          </p:cNvPr>
          <p:cNvSpPr/>
          <p:nvPr/>
        </p:nvSpPr>
        <p:spPr>
          <a:xfrm>
            <a:off x="635535" y="2893847"/>
            <a:ext cx="312420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2C595EE-23D1-EEA3-3F2A-A754AD48A32B}"/>
              </a:ext>
            </a:extLst>
          </p:cNvPr>
          <p:cNvSpPr/>
          <p:nvPr/>
        </p:nvSpPr>
        <p:spPr>
          <a:xfrm>
            <a:off x="631725" y="3322566"/>
            <a:ext cx="312420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17B0080-7C22-4FCC-E278-587CA4BEABC4}"/>
              </a:ext>
            </a:extLst>
          </p:cNvPr>
          <p:cNvSpPr/>
          <p:nvPr/>
        </p:nvSpPr>
        <p:spPr>
          <a:xfrm>
            <a:off x="631725" y="3751285"/>
            <a:ext cx="312420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F7E4AE8-37D0-A1BE-C849-52CD7E2B79D6}"/>
              </a:ext>
            </a:extLst>
          </p:cNvPr>
          <p:cNvSpPr/>
          <p:nvPr/>
        </p:nvSpPr>
        <p:spPr>
          <a:xfrm>
            <a:off x="631725" y="4176628"/>
            <a:ext cx="312420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E18FFAF-405B-4DE1-7F53-FE36D164BED9}"/>
              </a:ext>
            </a:extLst>
          </p:cNvPr>
          <p:cNvSpPr/>
          <p:nvPr/>
        </p:nvSpPr>
        <p:spPr>
          <a:xfrm>
            <a:off x="631725" y="4601971"/>
            <a:ext cx="312420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5F8E969-9A26-DC3B-0CE8-2BCFE488432D}"/>
              </a:ext>
            </a:extLst>
          </p:cNvPr>
          <p:cNvSpPr/>
          <p:nvPr/>
        </p:nvSpPr>
        <p:spPr>
          <a:xfrm>
            <a:off x="1107239" y="2893847"/>
            <a:ext cx="3297121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Количество сегментов в перелёте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5E9B06C-8CE5-9042-527C-9B63AEFC9B5D}"/>
              </a:ext>
            </a:extLst>
          </p:cNvPr>
          <p:cNvSpPr/>
          <p:nvPr/>
        </p:nvSpPr>
        <p:spPr>
          <a:xfrm>
            <a:off x="1107239" y="3322812"/>
            <a:ext cx="3297122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Индекс города (аэропорта) назначения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BB88E31-0586-DFBA-63FF-AECE30DF1E7A}"/>
              </a:ext>
            </a:extLst>
          </p:cNvPr>
          <p:cNvSpPr/>
          <p:nvPr/>
        </p:nvSpPr>
        <p:spPr>
          <a:xfrm>
            <a:off x="1107237" y="3751285"/>
            <a:ext cx="3297121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Транспортная компания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89B7D52-7EC3-D905-097D-248A2B69C4F2}"/>
              </a:ext>
            </a:extLst>
          </p:cNvPr>
          <p:cNvSpPr/>
          <p:nvPr/>
        </p:nvSpPr>
        <p:spPr>
          <a:xfrm>
            <a:off x="1107237" y="4182060"/>
            <a:ext cx="3297122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 </a:t>
            </a:r>
            <a:r>
              <a:rPr lang="ru-RU" dirty="0"/>
              <a:t>клиента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985E0C9-A44F-483B-67BE-94BF65BF56D4}"/>
              </a:ext>
            </a:extLst>
          </p:cNvPr>
          <p:cNvSpPr/>
          <p:nvPr/>
        </p:nvSpPr>
        <p:spPr>
          <a:xfrm>
            <a:off x="1107237" y="4586579"/>
            <a:ext cx="3297122" cy="3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Индекс города отправления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370C23-64D9-CAF5-1417-982A883AF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24" b="89974" l="10000" r="90000">
                        <a14:foregroundMark x1="63370" y1="8724" x2="64565" y2="9245"/>
                        <a14:foregroundMark x1="63152" y1="86068" x2="62283" y2="77344"/>
                        <a14:foregroundMark x1="63152" y1="77344" x2="63587" y2="776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3850" y="2980990"/>
            <a:ext cx="2247136" cy="187587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A1CEA8A-43C9-7068-B06B-A881BF4CDB93}"/>
              </a:ext>
            </a:extLst>
          </p:cNvPr>
          <p:cNvSpPr/>
          <p:nvPr/>
        </p:nvSpPr>
        <p:spPr>
          <a:xfrm>
            <a:off x="5700713" y="3995738"/>
            <a:ext cx="276225" cy="678656"/>
          </a:xfrm>
          <a:prstGeom prst="rect">
            <a:avLst/>
          </a:prstGeom>
          <a:solidFill>
            <a:srgbClr val="5E5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8C9B4E-FFF4-3AD3-1F24-48E35236E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1" t="31497" r="28828" b="31497"/>
          <a:stretch/>
        </p:blipFill>
        <p:spPr bwMode="auto">
          <a:xfrm rot="16200000">
            <a:off x="5499497" y="4196952"/>
            <a:ext cx="678656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541050" y="1224575"/>
            <a:ext cx="7339500" cy="3558900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41050" y="714100"/>
            <a:ext cx="47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Важность признаков</a:t>
            </a:r>
            <a:endParaRPr sz="22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1DD7CF47-3580-1D36-1C0F-F498FE69591B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9AFE82-F79C-BF03-2CD1-48BBE38F1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837" y="1977942"/>
            <a:ext cx="5062818" cy="17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7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541050" y="714100"/>
            <a:ext cx="47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Бизнес-ценность</a:t>
            </a:r>
            <a:endParaRPr sz="22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1DD7CF47-3580-1D36-1C0F-F498FE69591B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Google Shape;109;p18">
            <a:extLst>
              <a:ext uri="{FF2B5EF4-FFF2-40B4-BE49-F238E27FC236}">
                <a16:creationId xmlns:a16="http://schemas.microsoft.com/office/drawing/2014/main" id="{4B9BCE26-0821-8ED2-14C4-14D0B6790469}"/>
              </a:ext>
            </a:extLst>
          </p:cNvPr>
          <p:cNvSpPr/>
          <p:nvPr/>
        </p:nvSpPr>
        <p:spPr>
          <a:xfrm>
            <a:off x="541050" y="1224575"/>
            <a:ext cx="7339500" cy="1000465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ru-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Экономия времени клиента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ru-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Экономия времени агента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ru-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Повышения качества предоставляемых услуг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124;p20">
            <a:extLst>
              <a:ext uri="{FF2B5EF4-FFF2-40B4-BE49-F238E27FC236}">
                <a16:creationId xmlns:a16="http://schemas.microsoft.com/office/drawing/2014/main" id="{0F5C8AC5-9BAB-F93C-9139-3DF272BDC778}"/>
              </a:ext>
            </a:extLst>
          </p:cNvPr>
          <p:cNvSpPr txBox="1"/>
          <p:nvPr/>
        </p:nvSpPr>
        <p:spPr>
          <a:xfrm>
            <a:off x="541050" y="2577125"/>
            <a:ext cx="47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Чего не хватило</a:t>
            </a:r>
            <a:endParaRPr sz="22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109;p18">
            <a:extLst>
              <a:ext uri="{FF2B5EF4-FFF2-40B4-BE49-F238E27FC236}">
                <a16:creationId xmlns:a16="http://schemas.microsoft.com/office/drawing/2014/main" id="{DF6E6214-A22D-9D15-0425-11133613C3B0}"/>
              </a:ext>
            </a:extLst>
          </p:cNvPr>
          <p:cNvSpPr/>
          <p:nvPr/>
        </p:nvSpPr>
        <p:spPr>
          <a:xfrm>
            <a:off x="541050" y="3087600"/>
            <a:ext cx="7339500" cy="1000465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ru-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Информации по грейдам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ru-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Идентификатора конечного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80232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541050" y="1224575"/>
            <a:ext cx="7339500" cy="3558900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ru-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Количество похожих компаний с таким же грейдом и летящих по данному маршруту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ru-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Среднее значение для данных компаний по столбцу 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41050" y="714100"/>
            <a:ext cx="491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Неудачные новые признаки</a:t>
            </a:r>
            <a:endParaRPr sz="22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6E95B44F-7D55-6FC8-5B0B-A0868413E3F9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856C08-2939-9D5B-32B6-35E52F44F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731" y="3918925"/>
            <a:ext cx="3022893" cy="8594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D1EF03B-DCD9-C4CD-FF99-5906394B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" y="2130157"/>
            <a:ext cx="4783567" cy="14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EFC4E-AC53-43F4-4284-FDCAD9543A79}"/>
              </a:ext>
            </a:extLst>
          </p:cNvPr>
          <p:cNvSpPr txBox="1"/>
          <p:nvPr/>
        </p:nvSpPr>
        <p:spPr>
          <a:xfrm>
            <a:off x="5903677" y="1772895"/>
            <a:ext cx="265243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TravellerGrade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FlightCompany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FlightDuration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SegmentCount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FlightClass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IsBaggage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isRefundPermitted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isExchangePermitted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isExchangePermitted</a:t>
            </a:r>
            <a:endParaRPr lang="ru-RU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41050" y="2402394"/>
            <a:ext cx="491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Спасибо за внимание</a:t>
            </a:r>
            <a:endParaRPr sz="22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6E95B44F-7D55-6FC8-5B0B-A0868413E3F9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5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875" y="308950"/>
            <a:ext cx="658025" cy="2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58875" y="722450"/>
            <a:ext cx="63360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50000"/>
              </a:lnSpc>
              <a:buSzPts val="1100"/>
            </a:pPr>
            <a:r>
              <a:rPr lang="ru-RU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Сервис ранжирования предложений </a:t>
            </a:r>
            <a:r>
              <a:rPr lang="ru-RU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</a:t>
            </a:r>
            <a:r>
              <a:rPr lang="ru-RU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28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Avia</a:t>
            </a:r>
            <a:r>
              <a:rPr lang="ru-RU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Offer</a:t>
            </a:r>
            <a:endParaRPr lang="en-US" sz="3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Название команды</a:t>
            </a:r>
            <a:r>
              <a:rPr lang="en-US" sz="2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ilka.xd</a:t>
            </a:r>
            <a:endParaRPr sz="2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755250" y="4030933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9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Бледных Илья</a:t>
            </a:r>
            <a:endParaRPr sz="9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755250" y="4312938"/>
            <a:ext cx="1633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9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Менеджер</a:t>
            </a:r>
            <a:endParaRPr sz="9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B2EFA7-8C63-47C6-80E0-FA43631911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78" b="12578"/>
          <a:stretch/>
        </p:blipFill>
        <p:spPr>
          <a:xfrm>
            <a:off x="4146667" y="3039265"/>
            <a:ext cx="850666" cy="850666"/>
          </a:xfrm>
          <a:prstGeom prst="ellipse">
            <a:avLst/>
          </a:prstGeom>
        </p:spPr>
      </p:pic>
      <p:sp>
        <p:nvSpPr>
          <p:cNvPr id="2" name="Номер слайда 7">
            <a:extLst>
              <a:ext uri="{FF2B5EF4-FFF2-40B4-BE49-F238E27FC236}">
                <a16:creationId xmlns:a16="http://schemas.microsoft.com/office/drawing/2014/main" id="{66880ADF-26C5-C522-F384-B7B44BFFB66C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541050" y="1224575"/>
            <a:ext cx="7339500" cy="3558900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Как выбрать лучшее из лучших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41050" y="714100"/>
            <a:ext cx="330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Описание задачи</a:t>
            </a:r>
            <a:endParaRPr sz="2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2EAB352-26C2-4483-B7FF-A51262CB6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51325"/>
              </p:ext>
            </p:extLst>
          </p:nvPr>
        </p:nvGraphicFramePr>
        <p:xfrm>
          <a:off x="756874" y="1766900"/>
          <a:ext cx="6907852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26963">
                  <a:extLst>
                    <a:ext uri="{9D8B030D-6E8A-4147-A177-3AD203B41FA5}">
                      <a16:colId xmlns:a16="http://schemas.microsoft.com/office/drawing/2014/main" val="3724833387"/>
                    </a:ext>
                  </a:extLst>
                </a:gridCol>
                <a:gridCol w="1726963">
                  <a:extLst>
                    <a:ext uri="{9D8B030D-6E8A-4147-A177-3AD203B41FA5}">
                      <a16:colId xmlns:a16="http://schemas.microsoft.com/office/drawing/2014/main" val="4106969319"/>
                    </a:ext>
                  </a:extLst>
                </a:gridCol>
                <a:gridCol w="1726963">
                  <a:extLst>
                    <a:ext uri="{9D8B030D-6E8A-4147-A177-3AD203B41FA5}">
                      <a16:colId xmlns:a16="http://schemas.microsoft.com/office/drawing/2014/main" val="4103836616"/>
                    </a:ext>
                  </a:extLst>
                </a:gridCol>
                <a:gridCol w="1726963">
                  <a:extLst>
                    <a:ext uri="{9D8B030D-6E8A-4147-A177-3AD203B41FA5}">
                      <a16:colId xmlns:a16="http://schemas.microsoft.com/office/drawing/2014/main" val="2232210385"/>
                    </a:ext>
                  </a:extLst>
                </a:gridCol>
              </a:tblGrid>
              <a:tr h="57338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Данные о клиенте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Данные о желаемом маршруте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Данные о предлагаемом варианте перелёта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Ранг ответа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929554"/>
                  </a:ext>
                </a:extLst>
              </a:tr>
              <a:tr h="314438">
                <a:tc row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Клиент №3498 (без грейда)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/>
                        <a:t>Алматы – Москва</a:t>
                      </a:r>
                    </a:p>
                    <a:p>
                      <a:pPr algn="ctr"/>
                      <a:r>
                        <a:rPr lang="ru-RU"/>
                        <a:t>2022-06-24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SU6536 ALASVO 2022-06-24 23:20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29757"/>
                  </a:ext>
                </a:extLst>
              </a:tr>
              <a:tr h="44391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SU6536 ALASVO 2022.06.24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19:30</a:t>
                      </a:r>
                      <a:r>
                        <a:rPr lang="ru-RU" dirty="0"/>
                        <a:t> (невозвратный)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28039"/>
                  </a:ext>
                </a:extLst>
              </a:tr>
              <a:tr h="44391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DV0815 ALAVKO 2022.06.24</a:t>
                      </a:r>
                      <a:r>
                        <a:rPr lang="ru-RU" dirty="0"/>
                        <a:t> 23:20</a:t>
                      </a:r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492315"/>
                  </a:ext>
                </a:extLst>
              </a:tr>
            </a:tbl>
          </a:graphicData>
        </a:graphic>
      </p:graphicFrame>
      <p:sp>
        <p:nvSpPr>
          <p:cNvPr id="2" name="Номер слайда 7">
            <a:extLst>
              <a:ext uri="{FF2B5EF4-FFF2-40B4-BE49-F238E27FC236}">
                <a16:creationId xmlns:a16="http://schemas.microsoft.com/office/drawing/2014/main" id="{072C6C85-4E6E-0E62-A45D-F755C4D10C7A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541050" y="1224575"/>
            <a:ext cx="7339500" cy="3558900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Летим в 2 направления</a:t>
            </a: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r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41050" y="714100"/>
            <a:ext cx="330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Описание задачи</a:t>
            </a:r>
            <a:endParaRPr sz="22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Номер слайда 7">
            <a:extLst>
              <a:ext uri="{FF2B5EF4-FFF2-40B4-BE49-F238E27FC236}">
                <a16:creationId xmlns:a16="http://schemas.microsoft.com/office/drawing/2014/main" id="{072C6C85-4E6E-0E62-A45D-F755C4D10C7A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25E73F3-E1A2-3220-74AF-1B7F44192FAF}"/>
              </a:ext>
            </a:extLst>
          </p:cNvPr>
          <p:cNvSpPr/>
          <p:nvPr/>
        </p:nvSpPr>
        <p:spPr>
          <a:xfrm>
            <a:off x="822960" y="1958340"/>
            <a:ext cx="1760220" cy="196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Тюмень – Санкт-Петербург</a:t>
            </a:r>
            <a:br>
              <a:rPr lang="ru-RU" dirty="0"/>
            </a:br>
            <a:r>
              <a:rPr lang="ru-RU" dirty="0"/>
              <a:t>(2022-06-14)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Санкт-Петербург - Тюмень</a:t>
            </a:r>
            <a:br>
              <a:rPr lang="ru-RU" dirty="0"/>
            </a:br>
            <a:r>
              <a:rPr lang="ru-RU" dirty="0"/>
              <a:t>(2022-06-15)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6EC29AC-6689-0ED8-F6AD-BA8A90261A5C}"/>
              </a:ext>
            </a:extLst>
          </p:cNvPr>
          <p:cNvSpPr/>
          <p:nvPr/>
        </p:nvSpPr>
        <p:spPr>
          <a:xfrm>
            <a:off x="3691890" y="1958339"/>
            <a:ext cx="1760220" cy="784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Тюмень – Санкт-Петербург</a:t>
            </a:r>
            <a:br>
              <a:rPr lang="ru-RU" dirty="0"/>
            </a:br>
            <a:r>
              <a:rPr lang="ru-RU" dirty="0"/>
              <a:t>(2022-06-14)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4C9F23F-AF8D-66E5-24DD-3EE8A883A62C}"/>
              </a:ext>
            </a:extLst>
          </p:cNvPr>
          <p:cNvSpPr/>
          <p:nvPr/>
        </p:nvSpPr>
        <p:spPr>
          <a:xfrm>
            <a:off x="3691890" y="3261359"/>
            <a:ext cx="1760220" cy="784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Санкт-Петербург - Тюмень</a:t>
            </a:r>
            <a:br>
              <a:rPr lang="ru-RU" dirty="0"/>
            </a:br>
            <a:r>
              <a:rPr lang="ru-RU" dirty="0"/>
              <a:t>(2022-06-15)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0BBD6D0-36F9-7174-1A6B-6F0D0F3AFE07}"/>
              </a:ext>
            </a:extLst>
          </p:cNvPr>
          <p:cNvSpPr/>
          <p:nvPr/>
        </p:nvSpPr>
        <p:spPr>
          <a:xfrm>
            <a:off x="6210300" y="2546201"/>
            <a:ext cx="1584197" cy="784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Вероятность выбора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23AE6DBC-1450-81E4-FD05-DE4811CDD306}"/>
              </a:ext>
            </a:extLst>
          </p:cNvPr>
          <p:cNvSpPr/>
          <p:nvPr/>
        </p:nvSpPr>
        <p:spPr>
          <a:xfrm rot="20334064">
            <a:off x="2655483" y="2612779"/>
            <a:ext cx="958932" cy="174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DC66B402-80A3-3ED0-EB36-3E5328778E09}"/>
              </a:ext>
            </a:extLst>
          </p:cNvPr>
          <p:cNvSpPr/>
          <p:nvPr/>
        </p:nvSpPr>
        <p:spPr>
          <a:xfrm rot="1523828">
            <a:off x="2644765" y="3120612"/>
            <a:ext cx="958932" cy="174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B3742C28-B857-55B7-5A8A-BE89523D8491}"/>
              </a:ext>
            </a:extLst>
          </p:cNvPr>
          <p:cNvSpPr/>
          <p:nvPr/>
        </p:nvSpPr>
        <p:spPr>
          <a:xfrm>
            <a:off x="4318146" y="2753639"/>
            <a:ext cx="507709" cy="5077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>
            <a:extLst>
              <a:ext uri="{FF2B5EF4-FFF2-40B4-BE49-F238E27FC236}">
                <a16:creationId xmlns:a16="http://schemas.microsoft.com/office/drawing/2014/main" id="{8FA92ECF-CF49-6629-821E-A447CC3B4AF1}"/>
              </a:ext>
            </a:extLst>
          </p:cNvPr>
          <p:cNvSpPr/>
          <p:nvPr/>
        </p:nvSpPr>
        <p:spPr>
          <a:xfrm>
            <a:off x="5446067" y="2765735"/>
            <a:ext cx="678180" cy="47308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4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541050" y="1224575"/>
            <a:ext cx="7339500" cy="3558900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41050" y="714100"/>
            <a:ext cx="554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Основные проблемы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5A88F4-BE53-4B46-920C-3C424734129C}"/>
              </a:ext>
            </a:extLst>
          </p:cNvPr>
          <p:cNvSpPr/>
          <p:nvPr/>
        </p:nvSpPr>
        <p:spPr>
          <a:xfrm>
            <a:off x="1273169" y="1590167"/>
            <a:ext cx="2039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Предобработка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474289-CCEE-40A2-A46B-E94D69B626DA}"/>
              </a:ext>
            </a:extLst>
          </p:cNvPr>
          <p:cNvSpPr/>
          <p:nvPr/>
        </p:nvSpPr>
        <p:spPr>
          <a:xfrm>
            <a:off x="4725614" y="1636334"/>
            <a:ext cx="2039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Деление данных для обучения и теста</a:t>
            </a:r>
          </a:p>
        </p:txBody>
      </p:sp>
      <p:sp>
        <p:nvSpPr>
          <p:cNvPr id="2" name="Номер слайда 7">
            <a:extLst>
              <a:ext uri="{FF2B5EF4-FFF2-40B4-BE49-F238E27FC236}">
                <a16:creationId xmlns:a16="http://schemas.microsoft.com/office/drawing/2014/main" id="{3D1B8BB6-3B21-08A2-DFB2-AE978032BD0B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AE9BF3C-ECCE-522A-6933-6C075D071821}"/>
              </a:ext>
            </a:extLst>
          </p:cNvPr>
          <p:cNvSpPr/>
          <p:nvPr/>
        </p:nvSpPr>
        <p:spPr>
          <a:xfrm>
            <a:off x="4725614" y="2571313"/>
            <a:ext cx="754380" cy="281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EB875B3-25B4-2ADC-E39F-CC2FC1B575FA}"/>
              </a:ext>
            </a:extLst>
          </p:cNvPr>
          <p:cNvSpPr/>
          <p:nvPr/>
        </p:nvSpPr>
        <p:spPr>
          <a:xfrm>
            <a:off x="5492159" y="2571313"/>
            <a:ext cx="754380" cy="2819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25F83C5-C945-7178-A43B-6FCA951ACCEE}"/>
              </a:ext>
            </a:extLst>
          </p:cNvPr>
          <p:cNvSpPr/>
          <p:nvPr/>
        </p:nvSpPr>
        <p:spPr>
          <a:xfrm>
            <a:off x="6258704" y="2571313"/>
            <a:ext cx="754380" cy="281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endParaRPr lang="ru-RU" dirty="0"/>
          </a:p>
        </p:txBody>
      </p:sp>
      <p:pic>
        <p:nvPicPr>
          <p:cNvPr id="18" name="Рисунок 17" descr="Мозговой штурм в группе">
            <a:extLst>
              <a:ext uri="{FF2B5EF4-FFF2-40B4-BE49-F238E27FC236}">
                <a16:creationId xmlns:a16="http://schemas.microsoft.com/office/drawing/2014/main" id="{6F6AFE32-1AB0-6576-8208-A09D7E142E1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4468" y="2263536"/>
            <a:ext cx="777132" cy="777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541050" y="1224575"/>
            <a:ext cx="7339500" cy="3558900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41050" y="714100"/>
            <a:ext cx="554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Сбор и обработка данных</a:t>
            </a:r>
            <a:r>
              <a:rPr lang="ru"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3345B11-1118-4F8C-B555-E32EF7BC1118}"/>
              </a:ext>
            </a:extLst>
          </p:cNvPr>
          <p:cNvSpPr/>
          <p:nvPr/>
        </p:nvSpPr>
        <p:spPr>
          <a:xfrm>
            <a:off x="1016214" y="3836367"/>
            <a:ext cx="137037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Объединение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39D88F1E-B010-B650-B2C0-8D58103BF929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09F2F1A-6844-D854-8E1D-2E49510A0EC2}"/>
              </a:ext>
            </a:extLst>
          </p:cNvPr>
          <p:cNvGrpSpPr/>
          <p:nvPr/>
        </p:nvGrpSpPr>
        <p:grpSpPr>
          <a:xfrm>
            <a:off x="830131" y="2460680"/>
            <a:ext cx="6416489" cy="1284659"/>
            <a:chOff x="1149804" y="2442321"/>
            <a:chExt cx="10226939" cy="2087103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026D5AE2-1C8D-FD7D-164A-5014921C3D18}"/>
                </a:ext>
              </a:extLst>
            </p:cNvPr>
            <p:cNvGrpSpPr/>
            <p:nvPr/>
          </p:nvGrpSpPr>
          <p:grpSpPr>
            <a:xfrm>
              <a:off x="1149804" y="3278401"/>
              <a:ext cx="1596077" cy="1243434"/>
              <a:chOff x="1149804" y="3278401"/>
              <a:chExt cx="1596077" cy="1243434"/>
            </a:xfrm>
          </p:grpSpPr>
          <p:cxnSp>
            <p:nvCxnSpPr>
              <p:cNvPr id="75" name="Прямая соединительная линия 74">
                <a:extLst>
                  <a:ext uri="{FF2B5EF4-FFF2-40B4-BE49-F238E27FC236}">
                    <a16:creationId xmlns:a16="http://schemas.microsoft.com/office/drawing/2014/main" id="{2255EB68-57FB-BB45-001B-9694250F1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804" y="3482923"/>
                <a:ext cx="1171747" cy="0"/>
              </a:xfrm>
              <a:prstGeom prst="line">
                <a:avLst/>
              </a:pr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6" name="Дуга 75">
                <a:extLst>
                  <a:ext uri="{FF2B5EF4-FFF2-40B4-BE49-F238E27FC236}">
                    <a16:creationId xmlns:a16="http://schemas.microsoft.com/office/drawing/2014/main" id="{3CC24647-C54B-0892-A10D-63C3F836259E}"/>
                  </a:ext>
                </a:extLst>
              </p:cNvPr>
              <p:cNvSpPr/>
              <p:nvPr/>
            </p:nvSpPr>
            <p:spPr>
              <a:xfrm>
                <a:off x="2331076" y="3278401"/>
                <a:ext cx="414805" cy="414805"/>
              </a:xfrm>
              <a:prstGeom prst="arc">
                <a:avLst>
                  <a:gd name="adj1" fmla="val 5365420"/>
                  <a:gd name="adj2" fmla="val 10836765"/>
                </a:avLst>
              </a:pr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77" name="Прямая соединительная линия 76">
                <a:extLst>
                  <a:ext uri="{FF2B5EF4-FFF2-40B4-BE49-F238E27FC236}">
                    <a16:creationId xmlns:a16="http://schemas.microsoft.com/office/drawing/2014/main" id="{86E0D4A8-6CFC-E253-A180-873728D634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1359" y="3696382"/>
                <a:ext cx="0" cy="825453"/>
              </a:xfrm>
              <a:prstGeom prst="line">
                <a:avLst/>
              </a:pr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A63A9FF-5795-05F4-5F79-2AFD7EE170CD}"/>
                </a:ext>
              </a:extLst>
            </p:cNvPr>
            <p:cNvSpPr/>
            <p:nvPr/>
          </p:nvSpPr>
          <p:spPr>
            <a:xfrm>
              <a:off x="2429275" y="3370839"/>
              <a:ext cx="224168" cy="224168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42C243A4-F86C-B6D6-2A07-AC6AACB308ED}"/>
                </a:ext>
              </a:extLst>
            </p:cNvPr>
            <p:cNvGrpSpPr/>
            <p:nvPr/>
          </p:nvGrpSpPr>
          <p:grpSpPr>
            <a:xfrm rot="5400000">
              <a:off x="2826510" y="2269254"/>
              <a:ext cx="1246766" cy="1592900"/>
              <a:chOff x="1499115" y="3278401"/>
              <a:chExt cx="1246766" cy="1592900"/>
            </a:xfrm>
          </p:grpSpPr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48C761EF-09E6-30A1-5712-2B7A5843BC9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13508" y="3062179"/>
                <a:ext cx="0" cy="828786"/>
              </a:xfrm>
              <a:prstGeom prst="line">
                <a:avLst/>
              </a:pr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3" name="Дуга 72">
                <a:extLst>
                  <a:ext uri="{FF2B5EF4-FFF2-40B4-BE49-F238E27FC236}">
                    <a16:creationId xmlns:a16="http://schemas.microsoft.com/office/drawing/2014/main" id="{1E39C206-F64F-02A2-69AE-7013F32F00F1}"/>
                  </a:ext>
                </a:extLst>
              </p:cNvPr>
              <p:cNvSpPr/>
              <p:nvPr/>
            </p:nvSpPr>
            <p:spPr>
              <a:xfrm>
                <a:off x="2331076" y="3278401"/>
                <a:ext cx="414805" cy="414805"/>
              </a:xfrm>
              <a:prstGeom prst="arc">
                <a:avLst>
                  <a:gd name="adj1" fmla="val 5365420"/>
                  <a:gd name="adj2" fmla="val 10836765"/>
                </a:avLst>
              </a:pr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74" name="Прямая соединительная линия 73">
                <a:extLst>
                  <a:ext uri="{FF2B5EF4-FFF2-40B4-BE49-F238E27FC236}">
                    <a16:creationId xmlns:a16="http://schemas.microsoft.com/office/drawing/2014/main" id="{3E245492-131D-7C8C-FE2A-CF8CEB6402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53901" y="4283842"/>
                <a:ext cx="1174918" cy="0"/>
              </a:xfrm>
              <a:prstGeom prst="line">
                <a:avLst/>
              </a:pr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1E6DBB2-0627-BBED-B856-CFE8FC4B2A5D}"/>
                </a:ext>
              </a:extLst>
            </p:cNvPr>
            <p:cNvSpPr/>
            <p:nvPr/>
          </p:nvSpPr>
          <p:spPr>
            <a:xfrm>
              <a:off x="3926856" y="3370839"/>
              <a:ext cx="224168" cy="224168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5364BF4A-1389-6794-BDD7-5342430EFCDA}"/>
                </a:ext>
              </a:extLst>
            </p:cNvPr>
            <p:cNvGrpSpPr/>
            <p:nvPr/>
          </p:nvGrpSpPr>
          <p:grpSpPr>
            <a:xfrm>
              <a:off x="4151024" y="3278401"/>
              <a:ext cx="1589727" cy="1243434"/>
              <a:chOff x="4151024" y="3278401"/>
              <a:chExt cx="1589727" cy="1243434"/>
            </a:xfrm>
          </p:grpSpPr>
          <p:grpSp>
            <p:nvGrpSpPr>
              <p:cNvPr id="67" name="Группа 66">
                <a:extLst>
                  <a:ext uri="{FF2B5EF4-FFF2-40B4-BE49-F238E27FC236}">
                    <a16:creationId xmlns:a16="http://schemas.microsoft.com/office/drawing/2014/main" id="{03974CEA-D2DB-20D8-509E-5C2701B8C31A}"/>
                  </a:ext>
                </a:extLst>
              </p:cNvPr>
              <p:cNvGrpSpPr/>
              <p:nvPr/>
            </p:nvGrpSpPr>
            <p:grpSpPr>
              <a:xfrm>
                <a:off x="4151024" y="3278401"/>
                <a:ext cx="1589727" cy="1243434"/>
                <a:chOff x="1156154" y="3278401"/>
                <a:chExt cx="1589727" cy="1243434"/>
              </a:xfrm>
            </p:grpSpPr>
            <p:cxnSp>
              <p:nvCxnSpPr>
                <p:cNvPr id="69" name="Прямая соединительная линия 68">
                  <a:extLst>
                    <a:ext uri="{FF2B5EF4-FFF2-40B4-BE49-F238E27FC236}">
                      <a16:creationId xmlns:a16="http://schemas.microsoft.com/office/drawing/2014/main" id="{D5C60B0E-8259-9A23-BEA5-3C8F7A0EA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154" y="3482923"/>
                  <a:ext cx="1171747" cy="0"/>
                </a:xfrm>
                <a:prstGeom prst="line">
                  <a:avLst/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70" name="Дуга 69">
                  <a:extLst>
                    <a:ext uri="{FF2B5EF4-FFF2-40B4-BE49-F238E27FC236}">
                      <a16:creationId xmlns:a16="http://schemas.microsoft.com/office/drawing/2014/main" id="{2A9F503D-FDBC-AF1F-0488-ED38E0042700}"/>
                    </a:ext>
                  </a:extLst>
                </p:cNvPr>
                <p:cNvSpPr/>
                <p:nvPr/>
              </p:nvSpPr>
              <p:spPr>
                <a:xfrm>
                  <a:off x="2331076" y="3278401"/>
                  <a:ext cx="414805" cy="414805"/>
                </a:xfrm>
                <a:prstGeom prst="arc">
                  <a:avLst>
                    <a:gd name="adj1" fmla="val 5365420"/>
                    <a:gd name="adj2" fmla="val 10836765"/>
                  </a:avLst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71" name="Прямая соединительная линия 70">
                  <a:extLst>
                    <a:ext uri="{FF2B5EF4-FFF2-40B4-BE49-F238E27FC236}">
                      <a16:creationId xmlns:a16="http://schemas.microsoft.com/office/drawing/2014/main" id="{5C170F63-CB76-1A3D-45A8-137ABB17B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1359" y="3696382"/>
                  <a:ext cx="0" cy="825453"/>
                </a:xfrm>
                <a:prstGeom prst="line">
                  <a:avLst/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6BC3AC52-E2A7-37C7-B57D-B4572DDADC78}"/>
                  </a:ext>
                </a:extLst>
              </p:cNvPr>
              <p:cNvSpPr/>
              <p:nvPr/>
            </p:nvSpPr>
            <p:spPr>
              <a:xfrm>
                <a:off x="5424145" y="3370839"/>
                <a:ext cx="224168" cy="224168"/>
              </a:xfrm>
              <a:prstGeom prst="ellipse">
                <a:avLst/>
              </a:pr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ECD7D8B-AAC4-F28A-AD6E-063A58D6806A}"/>
                </a:ext>
              </a:extLst>
            </p:cNvPr>
            <p:cNvGrpSpPr/>
            <p:nvPr/>
          </p:nvGrpSpPr>
          <p:grpSpPr>
            <a:xfrm>
              <a:off x="5696365" y="2443268"/>
              <a:ext cx="1592900" cy="1246766"/>
              <a:chOff x="2805845" y="2588373"/>
              <a:chExt cx="1592900" cy="1246766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9D5CFDBC-E6F3-66DB-4B03-00020257ECBD}"/>
                  </a:ext>
                </a:extLst>
              </p:cNvPr>
              <p:cNvGrpSpPr/>
              <p:nvPr/>
            </p:nvGrpSpPr>
            <p:grpSpPr>
              <a:xfrm rot="5400000">
                <a:off x="2978912" y="2415306"/>
                <a:ext cx="1246766" cy="1592900"/>
                <a:chOff x="1492765" y="3278401"/>
                <a:chExt cx="1246766" cy="1592900"/>
              </a:xfrm>
            </p:grpSpPr>
            <p:cxnSp>
              <p:nvCxnSpPr>
                <p:cNvPr id="64" name="Прямая соединительная линия 63">
                  <a:extLst>
                    <a:ext uri="{FF2B5EF4-FFF2-40B4-BE49-F238E27FC236}">
                      <a16:creationId xmlns:a16="http://schemas.microsoft.com/office/drawing/2014/main" id="{9BBE9BCD-A679-C1B1-FB80-7F8B27F16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7158" y="3068529"/>
                  <a:ext cx="0" cy="828786"/>
                </a:xfrm>
                <a:prstGeom prst="line">
                  <a:avLst/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5" name="Дуга 64">
                  <a:extLst>
                    <a:ext uri="{FF2B5EF4-FFF2-40B4-BE49-F238E27FC236}">
                      <a16:creationId xmlns:a16="http://schemas.microsoft.com/office/drawing/2014/main" id="{3568A27E-74E6-4EEE-1AE7-B49B76334B45}"/>
                    </a:ext>
                  </a:extLst>
                </p:cNvPr>
                <p:cNvSpPr/>
                <p:nvPr/>
              </p:nvSpPr>
              <p:spPr>
                <a:xfrm>
                  <a:off x="2324726" y="3278401"/>
                  <a:ext cx="414805" cy="414805"/>
                </a:xfrm>
                <a:prstGeom prst="arc">
                  <a:avLst>
                    <a:gd name="adj1" fmla="val 5365420"/>
                    <a:gd name="adj2" fmla="val 10836765"/>
                  </a:avLst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66" name="Прямая соединительная линия 65">
                  <a:extLst>
                    <a:ext uri="{FF2B5EF4-FFF2-40B4-BE49-F238E27FC236}">
                      <a16:creationId xmlns:a16="http://schemas.microsoft.com/office/drawing/2014/main" id="{BADAA427-A622-4DD6-14B6-C723C8647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53901" y="4283842"/>
                  <a:ext cx="1174918" cy="0"/>
                </a:xfrm>
                <a:prstGeom prst="line">
                  <a:avLst/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3C038F97-CB83-8956-B376-3F739A95744D}"/>
                  </a:ext>
                </a:extLst>
              </p:cNvPr>
              <p:cNvSpPr/>
              <p:nvPr/>
            </p:nvSpPr>
            <p:spPr>
              <a:xfrm>
                <a:off x="4079256" y="3523239"/>
                <a:ext cx="224168" cy="224168"/>
              </a:xfrm>
              <a:prstGeom prst="ellipse">
                <a:avLst/>
              </a:pr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E7255AD4-83C7-9168-8026-BF9B93D951B6}"/>
                </a:ext>
              </a:extLst>
            </p:cNvPr>
            <p:cNvGrpSpPr/>
            <p:nvPr/>
          </p:nvGrpSpPr>
          <p:grpSpPr>
            <a:xfrm>
              <a:off x="7210128" y="3285990"/>
              <a:ext cx="1589727" cy="1243434"/>
              <a:chOff x="4151024" y="3278401"/>
              <a:chExt cx="1589727" cy="1243434"/>
            </a:xfrm>
          </p:grpSpPr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AD34DB11-98D3-9571-92CB-2FEEEBF3E892}"/>
                  </a:ext>
                </a:extLst>
              </p:cNvPr>
              <p:cNvGrpSpPr/>
              <p:nvPr/>
            </p:nvGrpSpPr>
            <p:grpSpPr>
              <a:xfrm>
                <a:off x="4151024" y="3278401"/>
                <a:ext cx="1589727" cy="1243434"/>
                <a:chOff x="1156154" y="3278401"/>
                <a:chExt cx="1589727" cy="1243434"/>
              </a:xfrm>
            </p:grpSpPr>
            <p:cxnSp>
              <p:nvCxnSpPr>
                <p:cNvPr id="27" name="Прямая соединительная линия 26">
                  <a:extLst>
                    <a:ext uri="{FF2B5EF4-FFF2-40B4-BE49-F238E27FC236}">
                      <a16:creationId xmlns:a16="http://schemas.microsoft.com/office/drawing/2014/main" id="{CC7628B0-8AD6-81A6-9E59-B8D186208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154" y="3482923"/>
                  <a:ext cx="1171747" cy="0"/>
                </a:xfrm>
                <a:prstGeom prst="line">
                  <a:avLst/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8" name="Дуга 27">
                  <a:extLst>
                    <a:ext uri="{FF2B5EF4-FFF2-40B4-BE49-F238E27FC236}">
                      <a16:creationId xmlns:a16="http://schemas.microsoft.com/office/drawing/2014/main" id="{10BFCBA1-5E69-C6AE-4358-547E67EEE086}"/>
                    </a:ext>
                  </a:extLst>
                </p:cNvPr>
                <p:cNvSpPr/>
                <p:nvPr/>
              </p:nvSpPr>
              <p:spPr>
                <a:xfrm>
                  <a:off x="2331076" y="3278401"/>
                  <a:ext cx="414805" cy="414805"/>
                </a:xfrm>
                <a:prstGeom prst="arc">
                  <a:avLst>
                    <a:gd name="adj1" fmla="val 5365420"/>
                    <a:gd name="adj2" fmla="val 10836765"/>
                  </a:avLst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29" name="Прямая соединительная линия 28">
                  <a:extLst>
                    <a:ext uri="{FF2B5EF4-FFF2-40B4-BE49-F238E27FC236}">
                      <a16:creationId xmlns:a16="http://schemas.microsoft.com/office/drawing/2014/main" id="{A41B357D-0511-112C-BCD3-6E8342FB2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1359" y="3696382"/>
                  <a:ext cx="0" cy="825453"/>
                </a:xfrm>
                <a:prstGeom prst="line">
                  <a:avLst/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95191F04-C950-A438-7001-6DB022A786B4}"/>
                  </a:ext>
                </a:extLst>
              </p:cNvPr>
              <p:cNvSpPr/>
              <p:nvPr/>
            </p:nvSpPr>
            <p:spPr>
              <a:xfrm>
                <a:off x="5424145" y="3370839"/>
                <a:ext cx="224168" cy="224168"/>
              </a:xfrm>
              <a:prstGeom prst="ellipse">
                <a:avLst/>
              </a:pr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06EA502-F793-83E5-2B23-42FBAE5DB606}"/>
                </a:ext>
              </a:extLst>
            </p:cNvPr>
            <p:cNvGrpSpPr/>
            <p:nvPr/>
          </p:nvGrpSpPr>
          <p:grpSpPr>
            <a:xfrm>
              <a:off x="8707417" y="2442321"/>
              <a:ext cx="1592900" cy="1246766"/>
              <a:chOff x="2805845" y="2588373"/>
              <a:chExt cx="1592900" cy="1246766"/>
            </a:xfrm>
          </p:grpSpPr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D4BA08C5-3D70-B9C1-B279-5F196F9E4DA6}"/>
                  </a:ext>
                </a:extLst>
              </p:cNvPr>
              <p:cNvGrpSpPr/>
              <p:nvPr/>
            </p:nvGrpSpPr>
            <p:grpSpPr>
              <a:xfrm rot="5400000">
                <a:off x="2978912" y="2415306"/>
                <a:ext cx="1246766" cy="1592900"/>
                <a:chOff x="1492765" y="3278401"/>
                <a:chExt cx="1246766" cy="1592900"/>
              </a:xfrm>
            </p:grpSpPr>
            <p:cxnSp>
              <p:nvCxnSpPr>
                <p:cNvPr id="22" name="Прямая соединительная линия 21">
                  <a:extLst>
                    <a:ext uri="{FF2B5EF4-FFF2-40B4-BE49-F238E27FC236}">
                      <a16:creationId xmlns:a16="http://schemas.microsoft.com/office/drawing/2014/main" id="{CE8F0729-9AC0-19CA-744F-CEB02AB1F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07158" y="3068529"/>
                  <a:ext cx="0" cy="828786"/>
                </a:xfrm>
                <a:prstGeom prst="line">
                  <a:avLst/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3" name="Дуга 22">
                  <a:extLst>
                    <a:ext uri="{FF2B5EF4-FFF2-40B4-BE49-F238E27FC236}">
                      <a16:creationId xmlns:a16="http://schemas.microsoft.com/office/drawing/2014/main" id="{55DDEA54-9F0E-77F6-DFA6-93450ECA5F10}"/>
                    </a:ext>
                  </a:extLst>
                </p:cNvPr>
                <p:cNvSpPr/>
                <p:nvPr/>
              </p:nvSpPr>
              <p:spPr>
                <a:xfrm>
                  <a:off x="2324726" y="3278401"/>
                  <a:ext cx="414805" cy="414805"/>
                </a:xfrm>
                <a:prstGeom prst="arc">
                  <a:avLst>
                    <a:gd name="adj1" fmla="val 5365420"/>
                    <a:gd name="adj2" fmla="val 10836765"/>
                  </a:avLst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24" name="Прямая соединительная линия 23">
                  <a:extLst>
                    <a:ext uri="{FF2B5EF4-FFF2-40B4-BE49-F238E27FC236}">
                      <a16:creationId xmlns:a16="http://schemas.microsoft.com/office/drawing/2014/main" id="{6DF26AFC-D89C-AE2D-FF1B-3AE6B3CBE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53901" y="4283842"/>
                  <a:ext cx="1174918" cy="0"/>
                </a:xfrm>
                <a:prstGeom prst="line">
                  <a:avLst/>
                </a:prstGeom>
                <a:noFill/>
                <a:ln w="28575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9472FD1D-B8E0-A84F-C2AD-5E99CBFA7191}"/>
                  </a:ext>
                </a:extLst>
              </p:cNvPr>
              <p:cNvSpPr/>
              <p:nvPr/>
            </p:nvSpPr>
            <p:spPr>
              <a:xfrm>
                <a:off x="4079256" y="3523239"/>
                <a:ext cx="224168" cy="224168"/>
              </a:xfrm>
              <a:prstGeom prst="ellipse">
                <a:avLst/>
              </a:pr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D3BD1A29-A7EC-8688-38F1-70AA90ABEF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4996" y="3489271"/>
              <a:ext cx="1171747" cy="0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F6A0CB7C-6EE4-322E-BA59-4ACE6EC18D71}"/>
              </a:ext>
            </a:extLst>
          </p:cNvPr>
          <p:cNvSpPr/>
          <p:nvPr/>
        </p:nvSpPr>
        <p:spPr>
          <a:xfrm>
            <a:off x="2927634" y="3836367"/>
            <a:ext cx="137037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Новые признаки</a:t>
            </a: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2B56FD5E-DF95-1179-44BD-1C0B92BF4C0B}"/>
              </a:ext>
            </a:extLst>
          </p:cNvPr>
          <p:cNvSpPr/>
          <p:nvPr/>
        </p:nvSpPr>
        <p:spPr>
          <a:xfrm>
            <a:off x="1957620" y="1983718"/>
            <a:ext cx="137037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Вычленение направлений</a:t>
            </a:r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B9BDF8B3-735D-7C58-8B25-0034C90478B1}"/>
              </a:ext>
            </a:extLst>
          </p:cNvPr>
          <p:cNvSpPr/>
          <p:nvPr/>
        </p:nvSpPr>
        <p:spPr>
          <a:xfrm>
            <a:off x="5755945" y="1983718"/>
            <a:ext cx="137037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признаков</a:t>
            </a:r>
          </a:p>
        </p:txBody>
      </p: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B4220D5D-E41F-D2E9-4990-4118FDDB1486}"/>
              </a:ext>
            </a:extLst>
          </p:cNvPr>
          <p:cNvSpPr/>
          <p:nvPr/>
        </p:nvSpPr>
        <p:spPr>
          <a:xfrm>
            <a:off x="4814541" y="3807777"/>
            <a:ext cx="137037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Кодирование</a:t>
            </a: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DB8C980B-D1CC-CC36-9BA4-5F3A0AF46126}"/>
              </a:ext>
            </a:extLst>
          </p:cNvPr>
          <p:cNvSpPr/>
          <p:nvPr/>
        </p:nvSpPr>
        <p:spPr>
          <a:xfrm>
            <a:off x="3886815" y="1983718"/>
            <a:ext cx="137037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Заполнение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241581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541050" y="1224575"/>
            <a:ext cx="7339500" cy="3558900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41050" y="714100"/>
            <a:ext cx="554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Сбор и обработка данных</a:t>
            </a:r>
            <a:r>
              <a:rPr lang="ru" sz="2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39D88F1E-B010-B650-B2C0-8D58103BF929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62C1C06-6392-1A9A-2E61-910573BDC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65" y="1466345"/>
            <a:ext cx="1593532" cy="159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BC187F-E661-CA7D-02F0-D2EB95C056CF}"/>
              </a:ext>
            </a:extLst>
          </p:cNvPr>
          <p:cNvSpPr/>
          <p:nvPr/>
        </p:nvSpPr>
        <p:spPr>
          <a:xfrm>
            <a:off x="2229852" y="1312457"/>
            <a:ext cx="103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Агент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88E6505-4E58-B48D-1347-348CB3B13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765" y="1466345"/>
            <a:ext cx="1558237" cy="15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A981B4-A1E3-0325-0C32-81DF6C5583EA}"/>
              </a:ext>
            </a:extLst>
          </p:cNvPr>
          <p:cNvSpPr/>
          <p:nvPr/>
        </p:nvSpPr>
        <p:spPr>
          <a:xfrm>
            <a:off x="4886018" y="1312457"/>
            <a:ext cx="2039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Клиент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F6B76DB-47FA-9AA3-275B-FB955DD72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86" y="3054218"/>
            <a:ext cx="2039731" cy="15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FC97108C-BCB8-2E3A-808B-27CEF49DDAA0}"/>
              </a:ext>
            </a:extLst>
          </p:cNvPr>
          <p:cNvSpPr/>
          <p:nvPr/>
        </p:nvSpPr>
        <p:spPr>
          <a:xfrm rot="2468947">
            <a:off x="3222556" y="2866248"/>
            <a:ext cx="640080" cy="156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B75DFE31-DEDD-EAA5-56EF-50F6320F8D9F}"/>
              </a:ext>
            </a:extLst>
          </p:cNvPr>
          <p:cNvSpPr/>
          <p:nvPr/>
        </p:nvSpPr>
        <p:spPr>
          <a:xfrm rot="8189626">
            <a:off x="4640579" y="2873817"/>
            <a:ext cx="640080" cy="156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541050" y="1224575"/>
            <a:ext cx="7339500" cy="3558900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>
              <a:buClr>
                <a:schemeClr val="dk1"/>
              </a:buClr>
              <a:buSzPts val="1100"/>
              <a:buFontTx/>
              <a:buChar char="-"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41050" y="714100"/>
            <a:ext cx="491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Удачные новые признаки</a:t>
            </a:r>
            <a:endParaRPr sz="22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DF85F7-B6A0-4154-BE9C-87021FD61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54" y="1234245"/>
            <a:ext cx="4183426" cy="3539559"/>
          </a:xfrm>
          <a:prstGeom prst="rect">
            <a:avLst/>
          </a:prstGeom>
        </p:spPr>
      </p:pic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9D78705F-376C-5642-B368-F8DAB6F65A78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9194B-EE1D-6F14-B473-019CDFDCB61A}"/>
              </a:ext>
            </a:extLst>
          </p:cNvPr>
          <p:cNvSpPr txBox="1"/>
          <p:nvPr/>
        </p:nvSpPr>
        <p:spPr>
          <a:xfrm>
            <a:off x="4869180" y="2186929"/>
            <a:ext cx="2779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DeltaActualRequest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FlightDuration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FlightCompany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DepartureDateDayOfWeek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ArrivalDateDayOfWeek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22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535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541050" y="1224575"/>
            <a:ext cx="7339500" cy="3558900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опишите процесс обучения модели и как вы оптимизировали ее параметры. 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41050" y="714100"/>
            <a:ext cx="491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Выбор модели</a:t>
            </a:r>
            <a:endParaRPr sz="22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E8B1FC-D5EB-4C58-A303-FAF5E7FB1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450" y="1613950"/>
            <a:ext cx="1586865" cy="937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41AD4-99E3-43EE-8308-3ED8244085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27" b="91566" l="7200" r="90933">
                        <a14:foregroundMark x1="60800" y1="76205" x2="68533" y2="66566"/>
                        <a14:foregroundMark x1="24533" y1="43675" x2="24533" y2="43675"/>
                        <a14:foregroundMark x1="37067" y1="35843" x2="36533" y2="25602"/>
                        <a14:foregroundMark x1="7200" y1="24096" x2="23733" y2="19277"/>
                        <a14:foregroundMark x1="46133" y1="21687" x2="65867" y2="21687"/>
                        <a14:foregroundMark x1="79733" y1="43072" x2="70667" y2="24699"/>
                        <a14:foregroundMark x1="71467" y1="5120" x2="93333" y2="49096"/>
                        <a14:foregroundMark x1="93333" y1="49096" x2="69333" y2="90663"/>
                        <a14:foregroundMark x1="69333" y1="90663" x2="8533" y2="82530"/>
                        <a14:foregroundMark x1="8533" y1="82530" x2="9867" y2="18072"/>
                        <a14:foregroundMark x1="9867" y1="18072" x2="61600" y2="14157"/>
                        <a14:foregroundMark x1="61600" y1="14157" x2="67200" y2="9036"/>
                        <a14:foregroundMark x1="7200" y1="7530" x2="64533" y2="6627"/>
                        <a14:foregroundMark x1="64533" y1="6627" x2="24800" y2="32831"/>
                        <a14:foregroundMark x1="24800" y1="32831" x2="7733" y2="9036"/>
                        <a14:foregroundMark x1="68533" y1="7530" x2="92800" y2="49398"/>
                        <a14:foregroundMark x1="92800" y1="49398" x2="54933" y2="93072"/>
                        <a14:foregroundMark x1="54933" y1="93072" x2="8800" y2="91867"/>
                        <a14:foregroundMark x1="8800" y1="91867" x2="7200" y2="68373"/>
                        <a14:foregroundMark x1="46933" y1="33434" x2="49600" y2="30422"/>
                        <a14:foregroundMark x1="32800" y1="31928" x2="34400" y2="35843"/>
                        <a14:foregroundMark x1="34400" y1="32831" x2="40533" y2="37349"/>
                        <a14:foregroundMark x1="35733" y1="34337" x2="42133" y2="35843"/>
                        <a14:foregroundMark x1="38400" y1="30422" x2="42667" y2="31024"/>
                        <a14:foregroundMark x1="42667" y1="32831" x2="42667" y2="32831"/>
                        <a14:foregroundMark x1="40533" y1="30422" x2="40533" y2="30422"/>
                        <a14:foregroundMark x1="22400" y1="47590" x2="22400" y2="47590"/>
                        <a14:foregroundMark x1="26667" y1="45482" x2="26667" y2="45482"/>
                        <a14:foregroundMark x1="24533" y1="44578" x2="24533" y2="44578"/>
                        <a14:foregroundMark x1="26667" y1="43675" x2="26667" y2="43675"/>
                        <a14:foregroundMark x1="27467" y1="47590" x2="25333" y2="42169"/>
                        <a14:foregroundMark x1="25867" y1="43675" x2="23200" y2="43072"/>
                        <a14:foregroundMark x1="22400" y1="48494" x2="25867" y2="47590"/>
                        <a14:foregroundMark x1="26667" y1="46988" x2="26667" y2="46988"/>
                        <a14:foregroundMark x1="22400" y1="46084" x2="21867" y2="43675"/>
                        <a14:foregroundMark x1="23733" y1="42169" x2="23733" y2="42169"/>
                        <a14:foregroundMark x1="26667" y1="42169" x2="26667" y2="42169"/>
                        <a14:foregroundMark x1="26667" y1="40663" x2="25333" y2="38253"/>
                        <a14:foregroundMark x1="32800" y1="48494" x2="32800" y2="48494"/>
                        <a14:foregroundMark x1="34400" y1="51807" x2="30933" y2="53916"/>
                        <a14:foregroundMark x1="41333" y1="48494" x2="38400" y2="48494"/>
                        <a14:foregroundMark x1="60800" y1="45482" x2="66400" y2="55723"/>
                        <a14:foregroundMark x1="53067" y1="50000" x2="60800" y2="57229"/>
                        <a14:foregroundMark x1="71467" y1="41265" x2="62400" y2="50904"/>
                        <a14:foregroundMark x1="40000" y1="46988" x2="60800" y2="45482"/>
                        <a14:foregroundMark x1="58667" y1="39157" x2="69867" y2="51807"/>
                        <a14:foregroundMark x1="68533" y1="43072" x2="63733" y2="35241"/>
                        <a14:foregroundMark x1="72800" y1="43072" x2="67733" y2="49398"/>
                        <a14:foregroundMark x1="90933" y1="54819" x2="90933" y2="52410"/>
                        <a14:foregroundMark x1="44000" y1="53313" x2="42133" y2="49398"/>
                        <a14:backgroundMark x1="83200" y1="16867" x2="89600" y2="24699"/>
                        <a14:backgroundMark x1="86667" y1="90361" x2="93600" y2="76205"/>
                        <a14:backgroundMark x1="89600" y1="79217" x2="90933" y2="69880"/>
                      </a14:backgroundRemoval>
                    </a14:imgEffect>
                  </a14:imgLayer>
                </a14:imgProps>
              </a:ext>
            </a:extLst>
          </a:blip>
          <a:srcRect l="7084" t="4722" r="4890" b="8873"/>
          <a:stretch/>
        </p:blipFill>
        <p:spPr>
          <a:xfrm>
            <a:off x="3764280" y="1680221"/>
            <a:ext cx="960120" cy="834379"/>
          </a:xfrm>
          <a:prstGeom prst="rect">
            <a:avLst/>
          </a:prstGeom>
        </p:spPr>
      </p:pic>
      <p:pic>
        <p:nvPicPr>
          <p:cNvPr id="7" name="Picture 8" descr="https://www.qsstechnosoft.com/wp-content/uploads/2019/04/keras.jpg">
            <a:extLst>
              <a:ext uri="{FF2B5EF4-FFF2-40B4-BE49-F238E27FC236}">
                <a16:creationId xmlns:a16="http://schemas.microsoft.com/office/drawing/2014/main" id="{455BCB49-D7F3-418F-BBFC-4C0154E1F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3433" r="308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672"/>
          <a:stretch/>
        </p:blipFill>
        <p:spPr bwMode="auto">
          <a:xfrm>
            <a:off x="5846741" y="1651691"/>
            <a:ext cx="797899" cy="92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09;p18">
            <a:extLst>
              <a:ext uri="{FF2B5EF4-FFF2-40B4-BE49-F238E27FC236}">
                <a16:creationId xmlns:a16="http://schemas.microsoft.com/office/drawing/2014/main" id="{47B0A71C-301A-4CCF-9F8C-1720414A760C}"/>
              </a:ext>
            </a:extLst>
          </p:cNvPr>
          <p:cNvSpPr/>
          <p:nvPr/>
        </p:nvSpPr>
        <p:spPr>
          <a:xfrm>
            <a:off x="3368040" y="2772054"/>
            <a:ext cx="1874520" cy="481685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bg1"/>
                </a:solidFill>
              </a:rPr>
              <a:t>CatBoostClassifier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109;p18">
            <a:extLst>
              <a:ext uri="{FF2B5EF4-FFF2-40B4-BE49-F238E27FC236}">
                <a16:creationId xmlns:a16="http://schemas.microsoft.com/office/drawing/2014/main" id="{A62D8501-5722-41F3-8B4A-291236685674}"/>
              </a:ext>
            </a:extLst>
          </p:cNvPr>
          <p:cNvSpPr/>
          <p:nvPr/>
        </p:nvSpPr>
        <p:spPr>
          <a:xfrm>
            <a:off x="5783610" y="2772055"/>
            <a:ext cx="922020" cy="388620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Dense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9EAEE3D3-1166-48CA-9EDC-C2E1DFDD0B18}"/>
              </a:ext>
            </a:extLst>
          </p:cNvPr>
          <p:cNvSpPr/>
          <p:nvPr/>
        </p:nvSpPr>
        <p:spPr>
          <a:xfrm>
            <a:off x="891540" y="2809714"/>
            <a:ext cx="2258854" cy="1247935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bg1"/>
                </a:solidFill>
              </a:rPr>
              <a:t>LogisticRegression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bg1"/>
                </a:solidFill>
              </a:rPr>
              <a:t>DecisionTreeClassifier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bg1"/>
                </a:solidFill>
              </a:rPr>
              <a:t>RandomForestClassifier</a:t>
            </a:r>
            <a:endParaRPr lang="en-US" dirty="0">
              <a:solidFill>
                <a:schemeClr val="bg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bg1"/>
                </a:solidFill>
              </a:rPr>
              <a:t>KNeighborsClassifier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Номер слайда 7">
            <a:extLst>
              <a:ext uri="{FF2B5EF4-FFF2-40B4-BE49-F238E27FC236}">
                <a16:creationId xmlns:a16="http://schemas.microsoft.com/office/drawing/2014/main" id="{A5119F3E-BD3E-F5DA-08B7-6291E7BB07CF}"/>
              </a:ext>
            </a:extLst>
          </p:cNvPr>
          <p:cNvSpPr txBox="1">
            <a:spLocks/>
          </p:cNvSpPr>
          <p:nvPr/>
        </p:nvSpPr>
        <p:spPr>
          <a:xfrm>
            <a:off x="8528677" y="4778375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>
                <a:solidFill>
                  <a:schemeClr val="bg1"/>
                </a:solidFill>
              </a:rPr>
              <a:pPr/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Google Shape;109;p18">
            <a:extLst>
              <a:ext uri="{FF2B5EF4-FFF2-40B4-BE49-F238E27FC236}">
                <a16:creationId xmlns:a16="http://schemas.microsoft.com/office/drawing/2014/main" id="{C8CFF489-9083-78EB-7CEC-D166B090C088}"/>
              </a:ext>
            </a:extLst>
          </p:cNvPr>
          <p:cNvSpPr/>
          <p:nvPr/>
        </p:nvSpPr>
        <p:spPr>
          <a:xfrm>
            <a:off x="3687015" y="3687939"/>
            <a:ext cx="4193535" cy="1090436"/>
          </a:xfrm>
          <a:prstGeom prst="roundRect">
            <a:avLst>
              <a:gd name="adj" fmla="val 3224"/>
            </a:avLst>
          </a:prstGeom>
          <a:noFill/>
          <a:ln w="9525" cap="flat" cmpd="sng">
            <a:solidFill>
              <a:srgbClr val="DD00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Функция ошибки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Logloss</a:t>
            </a:r>
            <a:endParaRPr lang="ru-RU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Для устранения дисбаланса классов использовался </a:t>
            </a:r>
            <a:r>
              <a:rPr lang="en-US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downsampling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Кросс-валидация для повышения качества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297</Words>
  <Application>Microsoft Office PowerPoint</Application>
  <PresentationFormat>Экран (16:9)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Montserrat</vt:lpstr>
      <vt:lpstr>Open Sans</vt:lpstr>
      <vt:lpstr>Open Sans Medium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ilka</cp:lastModifiedBy>
  <cp:revision>15</cp:revision>
  <dcterms:modified xsi:type="dcterms:W3CDTF">2023-05-27T14:41:58Z</dcterms:modified>
</cp:coreProperties>
</file>