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1"/>
  </p:notesMasterIdLst>
  <p:sldIdLst>
    <p:sldId id="259" r:id="rId5"/>
    <p:sldId id="256" r:id="rId6"/>
    <p:sldId id="289" r:id="rId7"/>
    <p:sldId id="303" r:id="rId8"/>
    <p:sldId id="306" r:id="rId9"/>
    <p:sldId id="307" r:id="rId10"/>
    <p:sldId id="308" r:id="rId11"/>
    <p:sldId id="304" r:id="rId12"/>
    <p:sldId id="312" r:id="rId13"/>
    <p:sldId id="313" r:id="rId14"/>
    <p:sldId id="315" r:id="rId15"/>
    <p:sldId id="314" r:id="rId16"/>
    <p:sldId id="316" r:id="rId17"/>
    <p:sldId id="311" r:id="rId18"/>
    <p:sldId id="305" r:id="rId19"/>
    <p:sldId id="264" r:id="rId20"/>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4C8"/>
    <a:srgbClr val="8BBEE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83BE9C-F696-4BDC-8A96-AC9E473192F4}" v="51" dt="2023-12-18T00:04:21.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712" autoAdjust="0"/>
  </p:normalViewPr>
  <p:slideViewPr>
    <p:cSldViewPr snapToGrid="0" showGuides="1">
      <p:cViewPr varScale="1">
        <p:scale>
          <a:sx n="39" d="100"/>
          <a:sy n="39" d="100"/>
        </p:scale>
        <p:origin x="461" y="62"/>
      </p:cViewPr>
      <p:guideLst>
        <p:guide orient="horz" pos="3072"/>
        <p:guide pos="54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26/02/2024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‹nr.›</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solidFill>
                  <a:srgbClr val="D1D5DB"/>
                </a:solidFill>
                <a:effectLst/>
                <a:latin typeface="Söhne"/>
              </a:rPr>
              <a:t>Ik ben hier vandaag om mijn voortgang met jullie te delen over het werk dat ik tot nu toe heb verricht voor mijn thesis</a:t>
            </a:r>
            <a:endParaRPr lang="nl-BE"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2</a:t>
            </a:fld>
            <a:endParaRPr lang="en-GB"/>
          </a:p>
        </p:txBody>
      </p:sp>
    </p:spTree>
    <p:extLst>
      <p:ext uri="{BB962C8B-B14F-4D97-AF65-F5344CB8AC3E}">
        <p14:creationId xmlns:p14="http://schemas.microsoft.com/office/powerpoint/2010/main" val="1096859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39A0A48-EDB1-4AFE-B1B7-10CE2A416496}" type="slidenum">
              <a:rPr lang="en-GB" smtClean="0"/>
              <a:t>14</a:t>
            </a:fld>
            <a:endParaRPr lang="en-GB"/>
          </a:p>
        </p:txBody>
      </p:sp>
    </p:spTree>
    <p:extLst>
      <p:ext uri="{BB962C8B-B14F-4D97-AF65-F5344CB8AC3E}">
        <p14:creationId xmlns:p14="http://schemas.microsoft.com/office/powerpoint/2010/main" val="2523620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open-source </a:t>
            </a:r>
            <a:r>
              <a:rPr lang="nl-BE"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frameworks</a:t>
            </a:r>
            <a:r>
              <a:rPr lang="nl-BE"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nl-BE"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TensorFlow</a:t>
            </a:r>
            <a:r>
              <a:rPr lang="nl-BE"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Federated (TFF), </a:t>
            </a:r>
            <a:r>
              <a:rPr lang="nl-BE"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Flower</a:t>
            </a:r>
            <a:r>
              <a:rPr lang="nl-BE"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br>
              <a:rPr lang="nl-BE"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br>
            <a:br>
              <a:rPr lang="nl-BE"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br>
            <a:r>
              <a:rPr lang="nl-BE" sz="1800" kern="1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Flower-framework</a:t>
            </a:r>
            <a:r>
              <a:rPr lang="nl-BE"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gekozen vanwege de nadruk op leesbaarheid en goede documentatie.</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nl-BE"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Het heeft verschillende ingebouwde model aggregatiestrategieën, zoals </a:t>
            </a:r>
            <a:r>
              <a:rPr lang="nl-BE" sz="1800" kern="1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FedAvg</a:t>
            </a:r>
            <a:r>
              <a:rPr lang="nl-BE"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nl-BE" sz="1800" kern="1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FedAvgM</a:t>
            </a:r>
            <a:r>
              <a:rPr lang="nl-BE"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nl-BE" sz="1800" kern="1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QFedAvg</a:t>
            </a:r>
            <a:r>
              <a:rPr lang="nl-BE"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enz.</a:t>
            </a:r>
            <a:r>
              <a:rPr lang="nl-BE"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nl-BE" sz="1800" kern="1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kubernetes</a:t>
            </a:r>
            <a:r>
              <a:rPr lang="nl-BE"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nl-BE" sz="1800" kern="1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Kubeflower</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nl-BE"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15</a:t>
            </a:fld>
            <a:endParaRPr lang="en-GB"/>
          </a:p>
        </p:txBody>
      </p:sp>
    </p:spTree>
    <p:extLst>
      <p:ext uri="{BB962C8B-B14F-4D97-AF65-F5344CB8AC3E}">
        <p14:creationId xmlns:p14="http://schemas.microsoft.com/office/powerpoint/2010/main" val="1780230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LID4096"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5</a:t>
            </a:fld>
            <a:endParaRPr lang="en-GB"/>
          </a:p>
        </p:txBody>
      </p:sp>
    </p:spTree>
    <p:extLst>
      <p:ext uri="{BB962C8B-B14F-4D97-AF65-F5344CB8AC3E}">
        <p14:creationId xmlns:p14="http://schemas.microsoft.com/office/powerpoint/2010/main" val="1276945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Data reconstrueren op basis van modelupdates is mogelijk, voor 1 client dan. Dus ik denk dat aanvallen reconstrueren ook mogelijk is. Tenminste als je geen </a:t>
            </a:r>
            <a:r>
              <a:rPr lang="nl-BE" dirty="0" err="1"/>
              <a:t>verdedingsalgoritmen</a:t>
            </a:r>
            <a:r>
              <a:rPr lang="nl-BE" dirty="0"/>
              <a:t> gebruikt zoals </a:t>
            </a:r>
            <a:r>
              <a:rPr lang="nl-BE" dirty="0" err="1"/>
              <a:t>differential</a:t>
            </a:r>
            <a:r>
              <a:rPr lang="nl-BE" dirty="0"/>
              <a:t> privacy, waar je ruis </a:t>
            </a:r>
            <a:r>
              <a:rPr lang="nl-BE" dirty="0" err="1"/>
              <a:t>add</a:t>
            </a:r>
            <a:r>
              <a:rPr lang="nl-BE" dirty="0"/>
              <a:t> aan je modelupdates, of zoals SMC, secure </a:t>
            </a:r>
            <a:r>
              <a:rPr lang="nl-BE" dirty="0" err="1"/>
              <a:t>multiparty</a:t>
            </a:r>
            <a:r>
              <a:rPr lang="nl-BE" dirty="0"/>
              <a:t> </a:t>
            </a:r>
            <a:r>
              <a:rPr lang="nl-BE" dirty="0" err="1"/>
              <a:t>computation</a:t>
            </a:r>
            <a:r>
              <a:rPr lang="nl-BE" dirty="0"/>
              <a:t>, waarbij je dan alle client gezamenlijk neemt en daarop dan berekeningen uitvoert. Of je hebt ook homomorfe encryptie, waarbij je dan de modelupdates versleuteld. Deze algoritmes gaan gepaard met een </a:t>
            </a:r>
            <a:r>
              <a:rPr lang="nl-BE" dirty="0" err="1"/>
              <a:t>trade</a:t>
            </a:r>
            <a:r>
              <a:rPr lang="nl-BE" dirty="0"/>
              <a:t>-off tussen privacy en </a:t>
            </a:r>
            <a:r>
              <a:rPr lang="nl-BE" dirty="0" err="1"/>
              <a:t>modelperformantie</a:t>
            </a:r>
            <a:r>
              <a:rPr lang="nl-BE" dirty="0"/>
              <a:t> en nauwkeurigheid. Dus dit aspect vereist nog onderzoek. Maar waarop ik vooral ga focussen, wat ook mijn onderzoek is voor mijn masterproef, is de generalisatie, en specifiek wanneer het systeem wordt aangevallen.</a:t>
            </a:r>
            <a:endParaRPr lang="LID4096"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7</a:t>
            </a:fld>
            <a:endParaRPr lang="en-GB"/>
          </a:p>
        </p:txBody>
      </p:sp>
    </p:spTree>
    <p:extLst>
      <p:ext uri="{BB962C8B-B14F-4D97-AF65-F5344CB8AC3E}">
        <p14:creationId xmlns:p14="http://schemas.microsoft.com/office/powerpoint/2010/main" val="3964935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39A0A48-EDB1-4AFE-B1B7-10CE2A416496}" type="slidenum">
              <a:rPr lang="en-GB" smtClean="0"/>
              <a:t>8</a:t>
            </a:fld>
            <a:endParaRPr lang="en-GB"/>
          </a:p>
        </p:txBody>
      </p:sp>
    </p:spTree>
    <p:extLst>
      <p:ext uri="{BB962C8B-B14F-4D97-AF65-F5344CB8AC3E}">
        <p14:creationId xmlns:p14="http://schemas.microsoft.com/office/powerpoint/2010/main" val="1938197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b="1"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Dus generalisatie </a:t>
            </a:r>
            <a:r>
              <a:rPr lang="nl-BE" sz="1800" b="1" kern="1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goe</a:t>
            </a:r>
            <a:r>
              <a:rPr lang="nl-BE" sz="1800" b="1"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en wel, maar hoelang duurt het voordat ik de generalisatie weer brak maak, zodanig dat het niet meer te gebruiken valt, hoe klein moet een verandering in de </a:t>
            </a:r>
            <a:r>
              <a:rPr lang="nl-BE" sz="1800" b="1" kern="1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labeling</a:t>
            </a:r>
            <a:r>
              <a:rPr lang="nl-BE" sz="1800" b="1"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zijn, hoeveel aanvallers moet ik in het systeem zetten</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nl-BE" dirty="0"/>
              <a:t> en welke </a:t>
            </a:r>
            <a:r>
              <a:rPr lang="nl-BE" dirty="0" err="1"/>
              <a:t>verdedigingstrategieen</a:t>
            </a:r>
            <a:r>
              <a:rPr lang="nl-BE" dirty="0"/>
              <a:t> moet ik dan toepassen om mijn model toch te redden?</a:t>
            </a:r>
          </a:p>
          <a:p>
            <a:r>
              <a:rPr lang="nl-BE" dirty="0"/>
              <a:t>En met aanvallen bedoel ik dan specifiek de </a:t>
            </a:r>
            <a:r>
              <a:rPr lang="nl-BE" dirty="0" err="1"/>
              <a:t>poisoning</a:t>
            </a:r>
            <a:r>
              <a:rPr lang="nl-BE" dirty="0"/>
              <a:t> attack</a:t>
            </a:r>
          </a:p>
          <a:p>
            <a:endParaRPr lang="nl-BE" dirty="0"/>
          </a:p>
          <a:p>
            <a:pPr marL="342900" lvl="0" indent="-342900">
              <a:lnSpc>
                <a:spcPct val="107000"/>
              </a:lnSpc>
              <a:spcAft>
                <a:spcPts val="800"/>
              </a:spcAft>
              <a:buSzPts val="1000"/>
              <a:buFont typeface="Symbol" panose="05050102010706020507" pitchFamily="18" charset="2"/>
              <a:buChar char=""/>
              <a:tabLst>
                <a:tab pos="457200" algn="l"/>
              </a:tabLst>
            </a:pPr>
            <a:r>
              <a:rPr lang="nl-BE" sz="1800" kern="0" dirty="0">
                <a:solidFill>
                  <a:srgbClr val="D1D5DB"/>
                </a:solidFill>
                <a:effectLst/>
                <a:highlight>
                  <a:srgbClr val="FFFF00"/>
                </a:highlight>
                <a:latin typeface="Segoe UI" panose="020B0502040204020203" pitchFamily="34" charset="0"/>
                <a:ea typeface="Times New Roman" panose="02020603050405020304" pitchFamily="18" charset="0"/>
                <a:cs typeface="Times New Roman" panose="02020603050405020304" pitchFamily="18" charset="0"/>
              </a:rPr>
              <a:t>Diepe neurale netwerken zijn vatbaar voor gemanipuleerde invoer (</a:t>
            </a:r>
            <a:r>
              <a:rPr lang="nl-BE" sz="1800" kern="0" dirty="0" err="1">
                <a:solidFill>
                  <a:srgbClr val="D1D5DB"/>
                </a:solidFill>
                <a:effectLst/>
                <a:highlight>
                  <a:srgbClr val="FFFF00"/>
                </a:highlight>
                <a:latin typeface="Segoe UI" panose="020B0502040204020203" pitchFamily="34" charset="0"/>
                <a:ea typeface="Times New Roman" panose="02020603050405020304" pitchFamily="18" charset="0"/>
                <a:cs typeface="Times New Roman" panose="02020603050405020304" pitchFamily="18" charset="0"/>
              </a:rPr>
              <a:t>adversarial</a:t>
            </a:r>
            <a:r>
              <a:rPr lang="nl-BE" sz="1800" kern="0" dirty="0">
                <a:solidFill>
                  <a:srgbClr val="D1D5DB"/>
                </a:solidFill>
                <a:effectLst/>
                <a:highlight>
                  <a:srgbClr val="FFFF00"/>
                </a:highlight>
                <a:latin typeface="Segoe UI" panose="020B0502040204020203" pitchFamily="34" charset="0"/>
                <a:ea typeface="Times New Roman" panose="02020603050405020304" pitchFamily="18" charset="0"/>
                <a:cs typeface="Times New Roman" panose="02020603050405020304" pitchFamily="18" charset="0"/>
              </a:rPr>
              <a:t> </a:t>
            </a:r>
            <a:r>
              <a:rPr lang="nl-BE" sz="1800" kern="0" dirty="0" err="1">
                <a:solidFill>
                  <a:srgbClr val="D1D5DB"/>
                </a:solidFill>
                <a:effectLst/>
                <a:highlight>
                  <a:srgbClr val="FFFF00"/>
                </a:highlight>
                <a:latin typeface="Segoe UI" panose="020B0502040204020203" pitchFamily="34" charset="0"/>
                <a:ea typeface="Times New Roman" panose="02020603050405020304" pitchFamily="18" charset="0"/>
                <a:cs typeface="Times New Roman" panose="02020603050405020304" pitchFamily="18" charset="0"/>
              </a:rPr>
              <a:t>examples</a:t>
            </a:r>
            <a:r>
              <a:rPr lang="nl-BE" sz="1800" kern="0" dirty="0">
                <a:solidFill>
                  <a:srgbClr val="D1D5DB"/>
                </a:solidFill>
                <a:effectLst/>
                <a:highlight>
                  <a:srgbClr val="FFFF00"/>
                </a:highlight>
                <a:latin typeface="Segoe UI" panose="020B0502040204020203" pitchFamily="34" charset="0"/>
                <a:ea typeface="Times New Roman" panose="02020603050405020304" pitchFamily="18" charset="0"/>
                <a:cs typeface="Times New Roman" panose="02020603050405020304" pitchFamily="18" charset="0"/>
              </a:rPr>
              <a:t>) die het model verkeerde uitvoer laat produceren.</a:t>
            </a:r>
            <a:endParaRPr lang="nl-BE" sz="1800" kern="100" dirty="0">
              <a:solidFill>
                <a:srgbClr val="D1D5DB"/>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nl-BE" sz="1800" kern="0" dirty="0">
                <a:solidFill>
                  <a:srgbClr val="D1D5DB"/>
                </a:solidFill>
                <a:effectLst/>
                <a:highlight>
                  <a:srgbClr val="FFFF00"/>
                </a:highlight>
                <a:latin typeface="Segoe UI" panose="020B0502040204020203" pitchFamily="34" charset="0"/>
                <a:ea typeface="Times New Roman" panose="02020603050405020304" pitchFamily="18" charset="0"/>
                <a:cs typeface="Times New Roman" panose="02020603050405020304" pitchFamily="18" charset="0"/>
              </a:rPr>
              <a:t>Zelfs kleine, </a:t>
            </a:r>
            <a:r>
              <a:rPr lang="nl-BE" sz="1800" kern="0" dirty="0" err="1">
                <a:solidFill>
                  <a:srgbClr val="D1D5DB"/>
                </a:solidFill>
                <a:effectLst/>
                <a:highlight>
                  <a:srgbClr val="FFFF00"/>
                </a:highlight>
                <a:latin typeface="Segoe UI" panose="020B0502040204020203" pitchFamily="34" charset="0"/>
                <a:ea typeface="Times New Roman" panose="02020603050405020304" pitchFamily="18" charset="0"/>
                <a:cs typeface="Times New Roman" panose="02020603050405020304" pitchFamily="18" charset="0"/>
              </a:rPr>
              <a:t>imperceptibele</a:t>
            </a:r>
            <a:r>
              <a:rPr lang="nl-BE" sz="1800" kern="0" dirty="0">
                <a:solidFill>
                  <a:srgbClr val="D1D5DB"/>
                </a:solidFill>
                <a:effectLst/>
                <a:highlight>
                  <a:srgbClr val="FFFF00"/>
                </a:highlight>
                <a:latin typeface="Segoe UI" panose="020B0502040204020203" pitchFamily="34" charset="0"/>
                <a:ea typeface="Times New Roman" panose="02020603050405020304" pitchFamily="18" charset="0"/>
                <a:cs typeface="Times New Roman" panose="02020603050405020304" pitchFamily="18" charset="0"/>
              </a:rPr>
              <a:t> wijzigingen kunnen tot misclassificaties leiden.</a:t>
            </a:r>
            <a:endParaRPr lang="nl-BE" sz="1800" kern="100" dirty="0">
              <a:solidFill>
                <a:srgbClr val="D1D5DB"/>
              </a:solidFill>
              <a:effectLst/>
              <a:latin typeface="Calibri" panose="020F0502020204030204" pitchFamily="34" charset="0"/>
              <a:ea typeface="Calibri" panose="020F0502020204030204" pitchFamily="34" charset="0"/>
              <a:cs typeface="Times New Roman" panose="02020603050405020304" pitchFamily="18" charset="0"/>
            </a:endParaRPr>
          </a:p>
          <a:p>
            <a:r>
              <a:rPr lang="nl-BE" dirty="0"/>
              <a:t>Dus hoe klein moet de attack zijn?</a:t>
            </a:r>
            <a:endParaRPr lang="LID4096"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9</a:t>
            </a:fld>
            <a:endParaRPr lang="en-GB"/>
          </a:p>
        </p:txBody>
      </p:sp>
    </p:spTree>
    <p:extLst>
      <p:ext uri="{BB962C8B-B14F-4D97-AF65-F5344CB8AC3E}">
        <p14:creationId xmlns:p14="http://schemas.microsoft.com/office/powerpoint/2010/main" val="3208171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Insider Aanvallen: Uitgevoerd door deelnemers binnen het FL-systeem</a:t>
            </a:r>
            <a:r>
              <a:rPr lang="nl-BE"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800" dirty="0">
                <a:effectLst/>
                <a:latin typeface="Calibri" panose="020F0502020204030204" pitchFamily="34" charset="0"/>
                <a:ea typeface="Calibri" panose="020F0502020204030204" pitchFamily="34" charset="0"/>
                <a:cs typeface="Times New Roman" panose="02020603050405020304" pitchFamily="18" charset="0"/>
              </a:rPr>
              <a:t>Ik ga het centrale model vergiftigen door eerst zelf datasets te genereren die erg op de echte datasets lijken maar met kleine aanpassingen die dan tot </a:t>
            </a:r>
            <a:r>
              <a:rPr lang="nl-BE" sz="1800" dirty="0" err="1">
                <a:effectLst/>
                <a:latin typeface="Calibri" panose="020F0502020204030204" pitchFamily="34" charset="0"/>
                <a:ea typeface="Calibri" panose="020F0502020204030204" pitchFamily="34" charset="0"/>
                <a:cs typeface="Times New Roman" panose="02020603050405020304" pitchFamily="18" charset="0"/>
              </a:rPr>
              <a:t>backdoors</a:t>
            </a:r>
            <a:r>
              <a:rPr lang="nl-BE" sz="1800" dirty="0">
                <a:effectLst/>
                <a:latin typeface="Calibri" panose="020F0502020204030204" pitchFamily="34" charset="0"/>
                <a:ea typeface="Calibri" panose="020F0502020204030204" pitchFamily="34" charset="0"/>
                <a:cs typeface="Times New Roman" panose="02020603050405020304" pitchFamily="18" charset="0"/>
              </a:rPr>
              <a:t> leiden.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Het doel is om het FL-model met hoge zekerheid verkeerd te laten classificeren; </a:t>
            </a:r>
            <a:endParaRPr lang="nl-BE"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10</a:t>
            </a:fld>
            <a:endParaRPr lang="en-GB"/>
          </a:p>
        </p:txBody>
      </p:sp>
    </p:spTree>
    <p:extLst>
      <p:ext uri="{BB962C8B-B14F-4D97-AF65-F5344CB8AC3E}">
        <p14:creationId xmlns:p14="http://schemas.microsoft.com/office/powerpoint/2010/main" val="378393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42900" lvl="0" indent="-342900">
              <a:lnSpc>
                <a:spcPct val="107000"/>
              </a:lnSpc>
              <a:spcAft>
                <a:spcPts val="800"/>
              </a:spcAft>
              <a:buFont typeface="+mj-lt"/>
              <a:buAutoNum type="arabicPeriod"/>
              <a:tabLst>
                <a:tab pos="457200" algn="l"/>
              </a:tabLst>
            </a:pPr>
            <a:r>
              <a:rPr lang="nl-BE" sz="1800" b="1" kern="0" dirty="0">
                <a:solidFill>
                  <a:srgbClr val="D1D5DB"/>
                </a:solidFill>
                <a:effectLst/>
                <a:highlight>
                  <a:srgbClr val="FFFF00"/>
                </a:highlight>
                <a:latin typeface="Segoe UI" panose="020B0502040204020203" pitchFamily="34" charset="0"/>
                <a:ea typeface="Times New Roman" panose="02020603050405020304" pitchFamily="18" charset="0"/>
                <a:cs typeface="Times New Roman" panose="02020603050405020304" pitchFamily="18" charset="0"/>
              </a:rPr>
              <a:t>GAN (</a:t>
            </a:r>
            <a:r>
              <a:rPr lang="nl-BE" sz="1800" b="1" kern="0" dirty="0" err="1">
                <a:solidFill>
                  <a:srgbClr val="D1D5DB"/>
                </a:solidFill>
                <a:effectLst/>
                <a:highlight>
                  <a:srgbClr val="FFFF00"/>
                </a:highlight>
                <a:latin typeface="Segoe UI" panose="020B0502040204020203" pitchFamily="34" charset="0"/>
                <a:ea typeface="Times New Roman" panose="02020603050405020304" pitchFamily="18" charset="0"/>
                <a:cs typeface="Times New Roman" panose="02020603050405020304" pitchFamily="18" charset="0"/>
              </a:rPr>
              <a:t>Generative</a:t>
            </a:r>
            <a:r>
              <a:rPr lang="nl-BE" sz="1800" b="1" kern="0" dirty="0">
                <a:solidFill>
                  <a:srgbClr val="D1D5DB"/>
                </a:solidFill>
                <a:effectLst/>
                <a:highlight>
                  <a:srgbClr val="FFFF00"/>
                </a:highlight>
                <a:latin typeface="Segoe UI" panose="020B0502040204020203" pitchFamily="34" charset="0"/>
                <a:ea typeface="Times New Roman" panose="02020603050405020304" pitchFamily="18" charset="0"/>
                <a:cs typeface="Times New Roman" panose="02020603050405020304" pitchFamily="18" charset="0"/>
              </a:rPr>
              <a:t> </a:t>
            </a:r>
            <a:r>
              <a:rPr lang="nl-BE" sz="1800" b="1" kern="0" dirty="0" err="1">
                <a:solidFill>
                  <a:srgbClr val="D1D5DB"/>
                </a:solidFill>
                <a:effectLst/>
                <a:highlight>
                  <a:srgbClr val="FFFF00"/>
                </a:highlight>
                <a:latin typeface="Segoe UI" panose="020B0502040204020203" pitchFamily="34" charset="0"/>
                <a:ea typeface="Times New Roman" panose="02020603050405020304" pitchFamily="18" charset="0"/>
                <a:cs typeface="Times New Roman" panose="02020603050405020304" pitchFamily="18" charset="0"/>
              </a:rPr>
              <a:t>Adversarial</a:t>
            </a:r>
            <a:r>
              <a:rPr lang="nl-BE" sz="1800" b="1" kern="0" dirty="0">
                <a:solidFill>
                  <a:srgbClr val="D1D5DB"/>
                </a:solidFill>
                <a:effectLst/>
                <a:highlight>
                  <a:srgbClr val="FFFF00"/>
                </a:highlight>
                <a:latin typeface="Segoe UI" panose="020B0502040204020203" pitchFamily="34" charset="0"/>
                <a:ea typeface="Times New Roman" panose="02020603050405020304" pitchFamily="18" charset="0"/>
                <a:cs typeface="Times New Roman" panose="02020603050405020304" pitchFamily="18" charset="0"/>
              </a:rPr>
              <a:t> Network):</a:t>
            </a:r>
            <a:endParaRPr lang="nl-BE" sz="1800" kern="100" dirty="0">
              <a:solidFill>
                <a:srgbClr val="D1D5DB"/>
              </a:solidFill>
              <a:effectLst/>
              <a:latin typeface="Calibri" panose="020F0502020204030204" pitchFamily="34" charset="0"/>
              <a:ea typeface="Calibri" panose="020F0502020204030204" pitchFamily="34" charset="0"/>
              <a:cs typeface="Times New Roman" panose="02020603050405020304" pitchFamily="18" charset="0"/>
            </a:endParaRPr>
          </a:p>
          <a:p>
            <a:r>
              <a:rPr lang="nl-BE" sz="1800" i="1" kern="0" dirty="0">
                <a:solidFill>
                  <a:srgbClr val="D1D5DB"/>
                </a:solidFill>
                <a:effectLst/>
                <a:highlight>
                  <a:srgbClr val="FFFF00"/>
                </a:highlight>
                <a:latin typeface="Segoe UI" panose="020B0502040204020203" pitchFamily="34" charset="0"/>
                <a:ea typeface="Times New Roman" panose="02020603050405020304" pitchFamily="18" charset="0"/>
              </a:rPr>
              <a:t>Definitie:</a:t>
            </a:r>
            <a:r>
              <a:rPr lang="nl-BE" sz="1800" kern="0" dirty="0">
                <a:solidFill>
                  <a:srgbClr val="D1D5DB"/>
                </a:solidFill>
                <a:effectLst/>
                <a:highlight>
                  <a:srgbClr val="FFFF00"/>
                </a:highlight>
                <a:latin typeface="Segoe UI" panose="020B0502040204020203" pitchFamily="34" charset="0"/>
                <a:ea typeface="Times New Roman" panose="02020603050405020304" pitchFamily="18" charset="0"/>
              </a:rPr>
              <a:t> </a:t>
            </a:r>
            <a:r>
              <a:rPr lang="nl-BE" sz="1800" kern="0" dirty="0" err="1">
                <a:solidFill>
                  <a:srgbClr val="D1D5DB"/>
                </a:solidFill>
                <a:effectLst/>
                <a:highlight>
                  <a:srgbClr val="FFFF00"/>
                </a:highlight>
                <a:latin typeface="Segoe UI" panose="020B0502040204020203" pitchFamily="34" charset="0"/>
                <a:ea typeface="Times New Roman" panose="02020603050405020304" pitchFamily="18" charset="0"/>
              </a:rPr>
              <a:t>GANs</a:t>
            </a:r>
            <a:r>
              <a:rPr lang="nl-BE" sz="1800" kern="0" dirty="0">
                <a:solidFill>
                  <a:srgbClr val="D1D5DB"/>
                </a:solidFill>
                <a:effectLst/>
                <a:highlight>
                  <a:srgbClr val="FFFF00"/>
                </a:highlight>
                <a:latin typeface="Segoe UI" panose="020B0502040204020203" pitchFamily="34" charset="0"/>
                <a:ea typeface="Times New Roman" panose="02020603050405020304" pitchFamily="18" charset="0"/>
              </a:rPr>
              <a:t> zijn een klasse van machine </a:t>
            </a:r>
            <a:r>
              <a:rPr lang="nl-BE" sz="1800" kern="0" dirty="0" err="1">
                <a:solidFill>
                  <a:srgbClr val="D1D5DB"/>
                </a:solidFill>
                <a:effectLst/>
                <a:highlight>
                  <a:srgbClr val="FFFF00"/>
                </a:highlight>
                <a:latin typeface="Segoe UI" panose="020B0502040204020203" pitchFamily="34" charset="0"/>
                <a:ea typeface="Times New Roman" panose="02020603050405020304" pitchFamily="18" charset="0"/>
              </a:rPr>
              <a:t>learning</a:t>
            </a:r>
            <a:r>
              <a:rPr lang="nl-BE" sz="1800" kern="0" dirty="0">
                <a:solidFill>
                  <a:srgbClr val="D1D5DB"/>
                </a:solidFill>
                <a:effectLst/>
                <a:highlight>
                  <a:srgbClr val="FFFF00"/>
                </a:highlight>
                <a:latin typeface="Segoe UI" panose="020B0502040204020203" pitchFamily="34" charset="0"/>
                <a:ea typeface="Times New Roman" panose="02020603050405020304" pitchFamily="18" charset="0"/>
              </a:rPr>
              <a:t>-algoritmen die bestaan uit twee neurale netwerken, namelijk de generator en de discriminator, die tegen elkaar worden ingezet. De generator probeert realistische gegevens te produceren, terwijl de discriminator probeert onderscheid te maken tussen echte en gegenereerde gegevens</a:t>
            </a:r>
          </a:p>
          <a:p>
            <a:endParaRPr lang="nl-BE" sz="1800" kern="0" dirty="0">
              <a:solidFill>
                <a:srgbClr val="D1D5DB"/>
              </a:solidFill>
              <a:effectLst/>
              <a:highlight>
                <a:srgbClr val="FFFF00"/>
              </a:highligh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800" b="1" kern="0" dirty="0">
                <a:solidFill>
                  <a:srgbClr val="D1D5DB"/>
                </a:solidFill>
                <a:effectLst/>
                <a:highlight>
                  <a:srgbClr val="FFFF00"/>
                </a:highlight>
                <a:latin typeface="Segoe UI" panose="020B0502040204020203" pitchFamily="34" charset="0"/>
                <a:ea typeface="Times New Roman" panose="02020603050405020304" pitchFamily="18" charset="0"/>
                <a:cs typeface="Times New Roman" panose="02020603050405020304" pitchFamily="18" charset="0"/>
              </a:rPr>
              <a:t>Vergiftigde monsters gegenereerd door </a:t>
            </a:r>
            <a:r>
              <a:rPr lang="nl-BE" sz="1800" b="1" kern="0" dirty="0" err="1">
                <a:solidFill>
                  <a:srgbClr val="D1D5DB"/>
                </a:solidFill>
                <a:effectLst/>
                <a:highlight>
                  <a:srgbClr val="FFFF00"/>
                </a:highlight>
                <a:latin typeface="Segoe UI" panose="020B0502040204020203" pitchFamily="34" charset="0"/>
                <a:ea typeface="Times New Roman" panose="02020603050405020304" pitchFamily="18" charset="0"/>
                <a:cs typeface="Times New Roman" panose="02020603050405020304" pitchFamily="18" charset="0"/>
              </a:rPr>
              <a:t>SniperFlow</a:t>
            </a:r>
            <a:r>
              <a:rPr lang="nl-BE" sz="1800" b="1" kern="0" dirty="0">
                <a:solidFill>
                  <a:srgbClr val="D1D5DB"/>
                </a:solidFill>
                <a:effectLst/>
                <a:highlight>
                  <a:srgbClr val="FFFF00"/>
                </a:highlight>
                <a:latin typeface="Segoe UI" panose="020B0502040204020203" pitchFamily="34" charset="0"/>
                <a:ea typeface="Times New Roman" panose="02020603050405020304" pitchFamily="18" charset="0"/>
                <a:cs typeface="Times New Roman" panose="02020603050405020304" pitchFamily="18" charset="0"/>
              </a:rPr>
              <a:t>:</a:t>
            </a:r>
            <a:r>
              <a:rPr lang="nl-BE" sz="1800" kern="0" dirty="0">
                <a:solidFill>
                  <a:srgbClr val="D1D5DB"/>
                </a:solidFill>
                <a:effectLst/>
                <a:latin typeface="Segoe UI" panose="020B0502040204020203" pitchFamily="34" charset="0"/>
                <a:ea typeface="Times New Roman" panose="02020603050405020304" pitchFamily="18" charset="0"/>
                <a:cs typeface="Times New Roman" panose="02020603050405020304" pitchFamily="18" charset="0"/>
              </a:rPr>
              <a:t> </a:t>
            </a:r>
            <a:r>
              <a:rPr lang="nl-NL" b="1" i="0" dirty="0" err="1">
                <a:effectLst/>
                <a:latin typeface="Söhne"/>
              </a:rPr>
              <a:t>SniperFlow</a:t>
            </a:r>
            <a:r>
              <a:rPr lang="nl-NL" b="1" i="0" dirty="0">
                <a:effectLst/>
                <a:latin typeface="Söhne"/>
              </a:rPr>
              <a:t>:</a:t>
            </a:r>
            <a:r>
              <a:rPr lang="nl-NL" b="0" i="0" dirty="0">
                <a:solidFill>
                  <a:srgbClr val="D1D5DB"/>
                </a:solidFill>
                <a:effectLst/>
                <a:latin typeface="Söhne"/>
              </a:rPr>
              <a:t> Een methode die gebruikmaakt van </a:t>
            </a:r>
            <a:r>
              <a:rPr lang="nl-NL" b="0" i="0" dirty="0" err="1">
                <a:solidFill>
                  <a:srgbClr val="D1D5DB"/>
                </a:solidFill>
                <a:effectLst/>
                <a:latin typeface="Söhne"/>
              </a:rPr>
              <a:t>normalizing</a:t>
            </a:r>
            <a:r>
              <a:rPr lang="nl-NL" b="0" i="0" dirty="0">
                <a:solidFill>
                  <a:srgbClr val="D1D5DB"/>
                </a:solidFill>
                <a:effectLst/>
                <a:latin typeface="Söhne"/>
              </a:rPr>
              <a:t> </a:t>
            </a:r>
            <a:r>
              <a:rPr lang="nl-NL" b="0" i="0" dirty="0" err="1">
                <a:solidFill>
                  <a:srgbClr val="D1D5DB"/>
                </a:solidFill>
                <a:effectLst/>
                <a:latin typeface="Söhne"/>
              </a:rPr>
              <a:t>flows</a:t>
            </a:r>
            <a:r>
              <a:rPr lang="nl-NL" b="0" i="0" dirty="0">
                <a:solidFill>
                  <a:srgbClr val="D1D5DB"/>
                </a:solidFill>
                <a:effectLst/>
                <a:latin typeface="Söhne"/>
              </a:rPr>
              <a:t> om vergiftigde monsters te genereren met bijna onmerkbare wijzigingen ten opzichte van de oorspronkelijke monsters.</a:t>
            </a:r>
            <a:endParaRPr lang="LID4096"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11</a:t>
            </a:fld>
            <a:endParaRPr lang="en-GB"/>
          </a:p>
        </p:txBody>
      </p:sp>
    </p:spTree>
    <p:extLst>
      <p:ext uri="{BB962C8B-B14F-4D97-AF65-F5344CB8AC3E}">
        <p14:creationId xmlns:p14="http://schemas.microsoft.com/office/powerpoint/2010/main" val="234173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dirty="0">
                <a:effectLst/>
                <a:highlight>
                  <a:srgbClr val="FFFF00"/>
                </a:highlight>
                <a:latin typeface="Times New Roman" panose="02020603050405020304" pitchFamily="18" charset="0"/>
                <a:ea typeface="Times New Roman" panose="02020603050405020304" pitchFamily="18" charset="0"/>
              </a:rPr>
              <a:t>Dit onderzoek kan methoden verkennen om kwaadwillige clients te detecteren en hun invloed op het wereldwijde model te minimaliseren.</a:t>
            </a:r>
            <a:endParaRPr lang="nl-BE" sz="1800" dirty="0">
              <a:effectLst/>
              <a:latin typeface="Times New Roman" panose="02020603050405020304" pitchFamily="18" charset="0"/>
              <a:ea typeface="Times New Roman" panose="02020603050405020304" pitchFamily="18" charset="0"/>
            </a:endParaRPr>
          </a:p>
          <a:p>
            <a:endParaRPr lang="nl-BE" dirty="0"/>
          </a:p>
          <a:p>
            <a:r>
              <a:rPr lang="nl-BE" sz="1800" kern="0" dirty="0">
                <a:solidFill>
                  <a:srgbClr val="D1D5DB"/>
                </a:solidFill>
                <a:effectLst/>
                <a:highlight>
                  <a:srgbClr val="FFFF00"/>
                </a:highlight>
                <a:latin typeface="Segoe UI" panose="020B0502040204020203" pitchFamily="34" charset="0"/>
                <a:ea typeface="Times New Roman" panose="02020603050405020304" pitchFamily="18" charset="0"/>
              </a:rPr>
              <a:t>Sniper filtert parameters die zijn bijgewerkt door aanvallers tijdens elke communicatie.</a:t>
            </a:r>
            <a:endParaRPr lang="nl-BE" dirty="0"/>
          </a:p>
          <a:p>
            <a:endParaRPr lang="nl-BE" dirty="0"/>
          </a:p>
          <a:p>
            <a:pPr algn="l"/>
            <a:r>
              <a:rPr lang="nl-NL" b="1" i="0" dirty="0" err="1">
                <a:solidFill>
                  <a:srgbClr val="D1D5DB"/>
                </a:solidFill>
                <a:effectLst/>
                <a:latin typeface="Söhne"/>
              </a:rPr>
              <a:t>Adversarial</a:t>
            </a:r>
            <a:r>
              <a:rPr lang="nl-NL" b="1" i="0" dirty="0">
                <a:solidFill>
                  <a:srgbClr val="D1D5DB"/>
                </a:solidFill>
                <a:effectLst/>
                <a:latin typeface="Söhne"/>
              </a:rPr>
              <a:t> Training:</a:t>
            </a:r>
            <a:endParaRPr lang="nl-NL" b="0" i="0" dirty="0">
              <a:solidFill>
                <a:srgbClr val="D1D5DB"/>
              </a:solidFill>
              <a:effectLst/>
              <a:latin typeface="Söhne"/>
            </a:endParaRPr>
          </a:p>
          <a:p>
            <a:pPr algn="l">
              <a:buFont typeface="Arial" panose="020B0604020202020204" pitchFamily="34" charset="0"/>
              <a:buChar char="•"/>
            </a:pPr>
            <a:r>
              <a:rPr lang="nl-NL" b="1" i="0" dirty="0">
                <a:solidFill>
                  <a:srgbClr val="D1D5DB"/>
                </a:solidFill>
                <a:effectLst/>
                <a:latin typeface="Söhne"/>
              </a:rPr>
              <a:t>Concept:</a:t>
            </a:r>
            <a:r>
              <a:rPr lang="nl-NL" b="0" i="0" dirty="0">
                <a:solidFill>
                  <a:srgbClr val="D1D5DB"/>
                </a:solidFill>
                <a:effectLst/>
                <a:latin typeface="Söhne"/>
              </a:rPr>
              <a:t> </a:t>
            </a:r>
            <a:r>
              <a:rPr lang="nl-NL" b="0" i="0" dirty="0" err="1">
                <a:solidFill>
                  <a:srgbClr val="D1D5DB"/>
                </a:solidFill>
                <a:effectLst/>
                <a:latin typeface="Söhne"/>
              </a:rPr>
              <a:t>Adversarial</a:t>
            </a:r>
            <a:r>
              <a:rPr lang="nl-NL" b="0" i="0" dirty="0">
                <a:solidFill>
                  <a:srgbClr val="D1D5DB"/>
                </a:solidFill>
                <a:effectLst/>
                <a:latin typeface="Söhne"/>
              </a:rPr>
              <a:t> training is een techniek waarbij het model wordt getraind met behulp van zowel 'normale' gegevens als met gegevens die opzettelijk zijn gemanipuleerd om het model te misleiden. Deze gemanipuleerde gegevens worden zogenaamde </a:t>
            </a:r>
            <a:r>
              <a:rPr lang="nl-NL" b="0" i="0" dirty="0" err="1">
                <a:solidFill>
                  <a:srgbClr val="D1D5DB"/>
                </a:solidFill>
                <a:effectLst/>
                <a:latin typeface="Söhne"/>
              </a:rPr>
              <a:t>adversarial</a:t>
            </a:r>
            <a:r>
              <a:rPr lang="nl-NL" b="0" i="0" dirty="0">
                <a:solidFill>
                  <a:srgbClr val="D1D5DB"/>
                </a:solidFill>
                <a:effectLst/>
                <a:latin typeface="Söhne"/>
              </a:rPr>
              <a:t> </a:t>
            </a:r>
            <a:r>
              <a:rPr lang="nl-NL" b="0" i="0" dirty="0" err="1">
                <a:solidFill>
                  <a:srgbClr val="D1D5DB"/>
                </a:solidFill>
                <a:effectLst/>
                <a:latin typeface="Söhne"/>
              </a:rPr>
              <a:t>examples</a:t>
            </a:r>
            <a:r>
              <a:rPr lang="nl-NL" b="0" i="0" dirty="0">
                <a:solidFill>
                  <a:srgbClr val="D1D5DB"/>
                </a:solidFill>
                <a:effectLst/>
                <a:latin typeface="Söhne"/>
              </a:rPr>
              <a:t> genoemd.</a:t>
            </a:r>
          </a:p>
          <a:p>
            <a:pPr algn="l">
              <a:buFont typeface="Arial" panose="020B0604020202020204" pitchFamily="34" charset="0"/>
              <a:buChar char="•"/>
            </a:pPr>
            <a:r>
              <a:rPr lang="nl-NL" b="1" i="0" dirty="0">
                <a:solidFill>
                  <a:srgbClr val="D1D5DB"/>
                </a:solidFill>
                <a:effectLst/>
                <a:latin typeface="Söhne"/>
              </a:rPr>
              <a:t>Werking:</a:t>
            </a:r>
            <a:r>
              <a:rPr lang="nl-NL" b="0" i="0" dirty="0">
                <a:solidFill>
                  <a:srgbClr val="D1D5DB"/>
                </a:solidFill>
                <a:effectLst/>
                <a:latin typeface="Söhne"/>
              </a:rPr>
              <a:t> Door het model bloot te stellen aan deze </a:t>
            </a:r>
            <a:r>
              <a:rPr lang="nl-NL" b="0" i="0" dirty="0" err="1">
                <a:solidFill>
                  <a:srgbClr val="D1D5DB"/>
                </a:solidFill>
                <a:effectLst/>
                <a:latin typeface="Söhne"/>
              </a:rPr>
              <a:t>adversarial</a:t>
            </a:r>
            <a:r>
              <a:rPr lang="nl-NL" b="0" i="0" dirty="0">
                <a:solidFill>
                  <a:srgbClr val="D1D5DB"/>
                </a:solidFill>
                <a:effectLst/>
                <a:latin typeface="Söhne"/>
              </a:rPr>
              <a:t> </a:t>
            </a:r>
            <a:r>
              <a:rPr lang="nl-NL" b="0" i="0" dirty="0" err="1">
                <a:solidFill>
                  <a:srgbClr val="D1D5DB"/>
                </a:solidFill>
                <a:effectLst/>
                <a:latin typeface="Söhne"/>
              </a:rPr>
              <a:t>examples</a:t>
            </a:r>
            <a:r>
              <a:rPr lang="nl-NL" b="0" i="0" dirty="0">
                <a:solidFill>
                  <a:srgbClr val="D1D5DB"/>
                </a:solidFill>
                <a:effectLst/>
                <a:latin typeface="Söhne"/>
              </a:rPr>
              <a:t> tijdens de training, leert het robuuster te zijn tegen misleidende invoer en kan het beter omgaan met onbekende en potentieel schadelijke patronen.</a:t>
            </a:r>
          </a:p>
          <a:p>
            <a:endParaRPr lang="LID4096"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12</a:t>
            </a:fld>
            <a:endParaRPr lang="en-GB"/>
          </a:p>
        </p:txBody>
      </p:sp>
    </p:spTree>
    <p:extLst>
      <p:ext uri="{BB962C8B-B14F-4D97-AF65-F5344CB8AC3E}">
        <p14:creationId xmlns:p14="http://schemas.microsoft.com/office/powerpoint/2010/main" val="2400217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LID4096" dirty="0"/>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13</a:t>
            </a:fld>
            <a:endParaRPr lang="en-GB"/>
          </a:p>
        </p:txBody>
      </p:sp>
    </p:spTree>
    <p:extLst>
      <p:ext uri="{BB962C8B-B14F-4D97-AF65-F5344CB8AC3E}">
        <p14:creationId xmlns:p14="http://schemas.microsoft.com/office/powerpoint/2010/main" val="34828869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4147F-ED97-47AF-A1B3-C82A179CF7F3}" type="datetime1">
              <a:rPr lang="nl-NL" smtClean="0"/>
              <a:t>26-2-2024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t>‹nr.›</a:t>
            </a:fld>
            <a:endParaRPr lang="en-GB"/>
          </a:p>
        </p:txBody>
      </p:sp>
      <p:pic>
        <p:nvPicPr>
          <p:cNvPr id="9" name="Logo Larg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9518" y="2275285"/>
            <a:ext cx="5462027" cy="4172720"/>
          </a:xfrm>
          <a:prstGeom prst="rect">
            <a:avLst/>
          </a:prstGeom>
        </p:spPr>
      </p:pic>
    </p:spTree>
    <p:extLst>
      <p:ext uri="{BB962C8B-B14F-4D97-AF65-F5344CB8AC3E}">
        <p14:creationId xmlns:p14="http://schemas.microsoft.com/office/powerpoint/2010/main" val="1091436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5" name="Tijdelijke aanduiding voor tekst 4"/>
          <p:cNvSpPr>
            <a:spLocks noGrp="1"/>
          </p:cNvSpPr>
          <p:nvPr>
            <p:ph type="body" sz="quarter" idx="10" hasCustomPrompt="1"/>
          </p:nvPr>
        </p:nvSpPr>
        <p:spPr bwMode="white">
          <a:xfrm>
            <a:off x="9215999" y="3095999"/>
            <a:ext cx="7257600" cy="2151119"/>
          </a:xfrm>
        </p:spPr>
        <p:txBody>
          <a:bodyPr>
            <a:normAutofit/>
          </a:bodyPr>
          <a:lstStyle>
            <a:lvl1pPr marL="0" indent="0">
              <a:lnSpc>
                <a:spcPts val="3500"/>
              </a:lnSpc>
              <a:buNone/>
              <a:defRPr sz="2400">
                <a:solidFill>
                  <a:schemeClr val="bg1"/>
                </a:solidFill>
              </a:defRPr>
            </a:lvl1pPr>
          </a:lstStyle>
          <a:p>
            <a:pPr lvl="0"/>
            <a:r>
              <a:rPr lang="nl-NL" dirty="0"/>
              <a:t>Klik om de namen van </a:t>
            </a:r>
            <a:r>
              <a:rPr lang="nl-NL" dirty="0" err="1"/>
              <a:t>social</a:t>
            </a:r>
            <a:r>
              <a:rPr lang="nl-NL" dirty="0"/>
              <a:t> media in te typen</a:t>
            </a:r>
          </a:p>
        </p:txBody>
      </p:sp>
      <p:sp>
        <p:nvSpPr>
          <p:cNvPr id="2" name="Title 1"/>
          <p:cNvSpPr>
            <a:spLocks noGrp="1"/>
          </p:cNvSpPr>
          <p:nvPr>
            <p:ph type="ctrTitle" hasCustomPrompt="1"/>
          </p:nvPr>
        </p:nvSpPr>
        <p:spPr bwMode="white">
          <a:xfrm>
            <a:off x="1291074" y="1743240"/>
            <a:ext cx="7419544" cy="5769600"/>
          </a:xfrm>
        </p:spPr>
        <p:txBody>
          <a:bodyPr anchor="t" anchorCtr="0">
            <a:noAutofit/>
          </a:bodyPr>
          <a:lstStyle>
            <a:lvl1pPr algn="l" defTabSz="542925">
              <a:lnSpc>
                <a:spcPts val="3500"/>
              </a:lnSpc>
              <a:defRPr sz="2500" u="none" cap="none" baseline="0">
                <a:solidFill>
                  <a:schemeClr val="bg1"/>
                </a:solidFill>
                <a:uFill>
                  <a:solidFill>
                    <a:schemeClr val="bg1"/>
                  </a:solidFill>
                </a:uFill>
                <a:latin typeface="+mn-lt"/>
              </a:defRPr>
            </a:lvl1pPr>
          </a:lstStyle>
          <a:p>
            <a:r>
              <a:rPr lang="nl-BE" noProof="0" dirty="0"/>
              <a:t>Klik om de gegevens van de presentator in </a:t>
            </a:r>
            <a:r>
              <a:rPr lang="nl-BE" noProof="0"/>
              <a:t>te typen</a:t>
            </a:r>
            <a:endParaRPr lang="nl-BE"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5572798" cy="1393199"/>
          </a:xfrm>
          <a:prstGeom prst="rect">
            <a:avLst/>
          </a:prstGeom>
        </p:spPr>
      </p:pic>
    </p:spTree>
    <p:extLst>
      <p:ext uri="{BB962C8B-B14F-4D97-AF65-F5344CB8AC3E}">
        <p14:creationId xmlns:p14="http://schemas.microsoft.com/office/powerpoint/2010/main" val="310378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NL" noProof="0"/>
              <a:t>Klik om stijl te bewerken</a:t>
            </a:r>
            <a:endParaRPr lang="nl-BE"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baseline="0">
                <a:solidFill>
                  <a:schemeClr val="accent1"/>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nl-BE" noProof="0" dirty="0"/>
              <a:t>Klik om de ondertitel / presentator / datum [</a:t>
            </a:r>
            <a:r>
              <a:rPr lang="nl-BE" noProof="0" dirty="0" err="1"/>
              <a:t>dd</a:t>
            </a:r>
            <a:r>
              <a:rPr lang="nl-BE" noProof="0" dirty="0"/>
              <a:t>-mm-</a:t>
            </a:r>
            <a:r>
              <a:rPr lang="nl-BE" noProof="0" dirty="0" err="1"/>
              <a:t>yyyy</a:t>
            </a:r>
            <a:r>
              <a:rPr lang="nl-BE" noProof="0" dirty="0"/>
              <a:t>] te maken</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rganisation Placeholder"/>
          <p:cNvSpPr>
            <a:spLocks noGrp="1"/>
          </p:cNvSpPr>
          <p:nvPr>
            <p:ph type="body" sz="quarter" idx="10" hasCustomPrompt="1"/>
          </p:nvPr>
        </p:nvSpPr>
        <p:spPr bwMode="white">
          <a:xfrm>
            <a:off x="8564451" y="388531"/>
            <a:ext cx="8293993" cy="540000"/>
          </a:xfrm>
        </p:spPr>
        <p:txBody>
          <a:bodyPr anchor="b" anchorCtr="0">
            <a:normAutofit/>
          </a:bodyPr>
          <a:lstStyle>
            <a:lvl1pPr marL="0" indent="0">
              <a:lnSpc>
                <a:spcPts val="1700"/>
              </a:lnSpc>
              <a:buNone/>
              <a:defRPr sz="1400" b="1" i="0" u="sng" cap="all" baseline="0">
                <a:solidFill>
                  <a:srgbClr val="1E64C8"/>
                </a:solidFill>
                <a:uFill>
                  <a:solidFill>
                    <a:schemeClr val="bg1"/>
                  </a:solidFill>
                </a:uFill>
              </a:defRPr>
            </a:lvl1pPr>
            <a:lvl2pPr marL="0" indent="0">
              <a:lnSpc>
                <a:spcPts val="1700"/>
              </a:lnSpc>
              <a:buNone/>
              <a:defRPr sz="1400" cap="all" baseline="0">
                <a:solidFill>
                  <a:srgbClr val="1E64C8"/>
                </a:solidFill>
                <a:uFill>
                  <a:solidFill>
                    <a:schemeClr val="bg1"/>
                  </a:solidFill>
                </a:uFill>
              </a:defRPr>
            </a:lvl2pPr>
          </a:lstStyle>
          <a:p>
            <a:pPr lvl="0"/>
            <a:r>
              <a:rPr lang="nl-BE" noProof="0" dirty="0"/>
              <a:t>Klik om de organisatie stijlen te bewerken</a:t>
            </a:r>
          </a:p>
          <a:p>
            <a:pPr lvl="1"/>
            <a:r>
              <a:rPr lang="nl-BE" noProof="0"/>
              <a:t>tweede niveau</a:t>
            </a:r>
            <a:endParaRPr lang="nl-BE" noProof="0" dirty="0"/>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nl-BE" noProof="0" dirty="0"/>
              <a:t>Partnerlogo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nl-BE" noProof="0" dirty="0"/>
              <a:t>Partnerlogo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nl-BE" noProof="0" dirty="0"/>
              <a:t>Partnerlogo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nl-BE" noProof="0" dirty="0"/>
              <a:t>Partnerlogo 4</a:t>
            </a:r>
          </a:p>
        </p:txBody>
      </p:sp>
      <p:sp>
        <p:nvSpPr>
          <p:cNvPr id="5" name="Rectangle 4" hidden="1"/>
          <p:cNvSpPr/>
          <p:nvPr userDrawn="1"/>
        </p:nvSpPr>
        <p:spPr>
          <a:xfrm>
            <a:off x="914400" y="464400"/>
            <a:ext cx="15560040" cy="4644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6" name="Afbeelding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5572798" cy="1393199"/>
          </a:xfrm>
          <a:prstGeom prst="rect">
            <a:avLst/>
          </a:prstGeom>
        </p:spPr>
      </p:pic>
    </p:spTree>
    <p:extLst>
      <p:ext uri="{BB962C8B-B14F-4D97-AF65-F5344CB8AC3E}">
        <p14:creationId xmlns:p14="http://schemas.microsoft.com/office/powerpoint/2010/main" val="941814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BE" noProof="0" dirty="0"/>
              <a:t>klik om een hoofdstuktitel te maken.</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10" name="Rectangle 9" hidden="1"/>
          <p:cNvSpPr/>
          <p:nvPr userDrawn="1"/>
        </p:nvSpPr>
        <p:spPr>
          <a:xfrm>
            <a:off x="914400" y="464400"/>
            <a:ext cx="15560040" cy="4644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294732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stijl te bewerken</a:t>
            </a:r>
            <a:endParaRPr lang="nl-BE" noProof="0" dirty="0"/>
          </a:p>
        </p:txBody>
      </p:sp>
      <p:sp>
        <p:nvSpPr>
          <p:cNvPr id="3" name="Content Placeholder 2"/>
          <p:cNvSpPr>
            <a:spLocks noGrp="1"/>
          </p:cNvSpPr>
          <p:nvPr>
            <p:ph idx="1" hasCustomPrompt="1"/>
          </p:nvPr>
        </p:nvSpPr>
        <p:spPr>
          <a:xfrm>
            <a:off x="835825" y="1194364"/>
            <a:ext cx="15699575" cy="6696000"/>
          </a:xfrm>
        </p:spPr>
        <p:txBody>
          <a:bodyPr/>
          <a:lstStyle>
            <a:lvl1pPr defTabSz="457200">
              <a:lnSpc>
                <a:spcPct val="120000"/>
              </a:lnSpc>
              <a:defRPr/>
            </a:lvl1pPr>
            <a:lvl2pPr>
              <a:lnSpc>
                <a:spcPct val="120000"/>
              </a:lnSpc>
              <a:defRPr/>
            </a:lvl2pPr>
            <a:lvl3pPr defTabSz="457200">
              <a:lnSpc>
                <a:spcPct val="120000"/>
              </a:lnSpc>
              <a:defRPr/>
            </a:lvl3pPr>
            <a:lvl4pPr marL="2328863" indent="-550863" defTabSz="1912938">
              <a:lnSpc>
                <a:spcPct val="120000"/>
              </a:lnSpc>
              <a:tabLst/>
              <a:defRPr/>
            </a:lvl4pPr>
            <a:lvl5pPr marL="2962275" indent="-442913" defTabSz="457200">
              <a:lnSpc>
                <a:spcPct val="120000"/>
              </a:lnSpc>
              <a:buFont typeface="Arial" panose="020B0604020202020204" pitchFamily="34" charset="0"/>
              <a:buChar char="̶"/>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p:cNvSpPr>
            <a:spLocks noGrp="1"/>
          </p:cNvSpPr>
          <p:nvPr>
            <p:ph type="dt" sz="half" idx="10"/>
          </p:nvPr>
        </p:nvSpPr>
        <p:spPr/>
        <p:txBody>
          <a:bodyPr/>
          <a:lstStyle/>
          <a:p>
            <a:fld id="{25470885-0B31-4E06-AE71-7E16801F2838}" type="datetime1">
              <a:rPr lang="nl-BE" noProof="0" smtClean="0"/>
              <a:t>26/02/2024</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6" name="Slide Number Placeholder 5"/>
          <p:cNvSpPr>
            <a:spLocks noGrp="1"/>
          </p:cNvSpPr>
          <p:nvPr>
            <p:ph type="sldNum" sz="quarter" idx="12"/>
          </p:nvPr>
        </p:nvSpPr>
        <p:spPr/>
        <p:txBody>
          <a:bodyPr/>
          <a:lstStyle/>
          <a:p>
            <a:fld id="{7AE184E0-0BD4-4705-A12B-9B71DDE63301}" type="slidenum">
              <a:rPr lang="nl-BE" noProof="0" smtClean="0"/>
              <a:t>‹nr.›</a:t>
            </a:fld>
            <a:endParaRPr lang="nl-BE" noProof="0" dirty="0"/>
          </a:p>
        </p:txBody>
      </p:sp>
    </p:spTree>
    <p:extLst>
      <p:ext uri="{BB962C8B-B14F-4D97-AF65-F5344CB8AC3E}">
        <p14:creationId xmlns:p14="http://schemas.microsoft.com/office/powerpoint/2010/main" val="3081577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stijl te bewerken</a:t>
            </a:r>
            <a:endParaRPr lang="nl-BE" noProof="0" dirty="0"/>
          </a:p>
        </p:txBody>
      </p:sp>
      <p:sp>
        <p:nvSpPr>
          <p:cNvPr id="4" name="Date Placeholder 3"/>
          <p:cNvSpPr>
            <a:spLocks noGrp="1"/>
          </p:cNvSpPr>
          <p:nvPr>
            <p:ph type="dt" sz="half" idx="10"/>
          </p:nvPr>
        </p:nvSpPr>
        <p:spPr/>
        <p:txBody>
          <a:bodyPr/>
          <a:lstStyle/>
          <a:p>
            <a:fld id="{E7410F60-8C93-4C37-B51A-4DDAE36F7E9B}" type="datetime1">
              <a:rPr lang="nl-BE" noProof="0" smtClean="0"/>
              <a:t>26/02/2024</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marL="85725" indent="0">
              <a:buNone/>
              <a:defRPr>
                <a:solidFill>
                  <a:schemeClr val="bg1">
                    <a:lumMod val="50000"/>
                  </a:schemeClr>
                </a:solidFill>
              </a:defRPr>
            </a:lvl1pPr>
          </a:lstStyle>
          <a:p>
            <a:r>
              <a:rPr lang="nl-BE"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12" name="Content Placeholder 2"/>
          <p:cNvSpPr>
            <a:spLocks noGrp="1"/>
          </p:cNvSpPr>
          <p:nvPr>
            <p:ph idx="1" hasCustomPrompt="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Tree>
    <p:extLst>
      <p:ext uri="{BB962C8B-B14F-4D97-AF65-F5344CB8AC3E}">
        <p14:creationId xmlns:p14="http://schemas.microsoft.com/office/powerpoint/2010/main" val="13148871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stijl te bewerken</a:t>
            </a:r>
            <a:endParaRPr lang="nl-BE" noProof="0" dirty="0"/>
          </a:p>
        </p:txBody>
      </p:sp>
      <p:sp>
        <p:nvSpPr>
          <p:cNvPr id="3" name="Date Placeholder 2"/>
          <p:cNvSpPr>
            <a:spLocks noGrp="1"/>
          </p:cNvSpPr>
          <p:nvPr>
            <p:ph type="dt" sz="half" idx="10"/>
          </p:nvPr>
        </p:nvSpPr>
        <p:spPr/>
        <p:txBody>
          <a:bodyPr/>
          <a:lstStyle/>
          <a:p>
            <a:fld id="{656594B6-17DF-4759-A7A5-128AFEA77F2C}" type="datetime1">
              <a:rPr lang="nl-BE" noProof="0" smtClean="0"/>
              <a:t>26/02/2024</a:t>
            </a:fld>
            <a:endParaRPr lang="nl-BE" noProof="0" dirty="0"/>
          </a:p>
        </p:txBody>
      </p:sp>
      <p:sp>
        <p:nvSpPr>
          <p:cNvPr id="4" name="Footer Placeholder 3"/>
          <p:cNvSpPr>
            <a:spLocks noGrp="1"/>
          </p:cNvSpPr>
          <p:nvPr>
            <p:ph type="ftr" sz="quarter" idx="11"/>
          </p:nvPr>
        </p:nvSpPr>
        <p:spPr/>
        <p:txBody>
          <a:bodyPr/>
          <a:lstStyle/>
          <a:p>
            <a:endParaRPr lang="nl-BE" noProof="0" dirty="0"/>
          </a:p>
        </p:txBody>
      </p:sp>
      <p:sp>
        <p:nvSpPr>
          <p:cNvPr id="5" name="Slide Number Placeholder 4"/>
          <p:cNvSpPr>
            <a:spLocks noGrp="1"/>
          </p:cNvSpPr>
          <p:nvPr>
            <p:ph type="sldNum" sz="quarter" idx="12"/>
          </p:nvPr>
        </p:nvSpPr>
        <p:spPr/>
        <p:txBody>
          <a:bodyPr/>
          <a:lstStyle/>
          <a:p>
            <a:fld id="{7AE184E0-0BD4-4705-A12B-9B71DDE63301}" type="slidenum">
              <a:rPr lang="nl-BE" noProof="0" smtClean="0"/>
              <a:t>‹nr.›</a:t>
            </a:fld>
            <a:endParaRPr lang="nl-BE"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marL="0"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374516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81384-1200-4D40-BEF0-3A17A1F906F4}" type="datetime1">
              <a:rPr lang="nl-NL" noProof="0" smtClean="0"/>
              <a:t>26-2-2024</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6" name="Picture Placeholder 5"/>
          <p:cNvSpPr>
            <a:spLocks noGrp="1"/>
          </p:cNvSpPr>
          <p:nvPr>
            <p:ph type="pic" sz="quarter" idx="12" hasCustomPrompt="1"/>
          </p:nvPr>
        </p:nvSpPr>
        <p:spPr>
          <a:xfrm>
            <a:off x="-1" y="0"/>
            <a:ext cx="17337600" cy="9753600"/>
          </a:xfrm>
        </p:spPr>
        <p:txBody>
          <a:bodyPr/>
          <a:lstStyle>
            <a:lvl1pPr marL="85725"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29494181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ue textbox over picture">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endParaRPr lang="nl-BE" noProof="0" dirty="0"/>
          </a:p>
        </p:txBody>
      </p:sp>
      <p:sp>
        <p:nvSpPr>
          <p:cNvPr id="2" name="Date Placeholder 1"/>
          <p:cNvSpPr>
            <a:spLocks noGrp="1"/>
          </p:cNvSpPr>
          <p:nvPr>
            <p:ph type="dt" sz="half" idx="10"/>
          </p:nvPr>
        </p:nvSpPr>
        <p:spPr/>
        <p:txBody>
          <a:bodyPr/>
          <a:lstStyle/>
          <a:p>
            <a:fld id="{66A81384-1200-4D40-BEF0-3A17A1F906F4}" type="datetime1">
              <a:rPr lang="nl-NL" noProof="0" smtClean="0"/>
              <a:t>26-2-2024</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p:nvPr>
        </p:nvSpPr>
        <p:spPr>
          <a:xfrm>
            <a:off x="914400" y="2691979"/>
            <a:ext cx="6764400" cy="5230800"/>
          </a:xfrm>
          <a:solidFill>
            <a:srgbClr val="1E64C8"/>
          </a:solidFill>
        </p:spPr>
        <p:txBody>
          <a:bodyPr anchor="b" anchorCtr="0">
            <a:noAutofit/>
          </a:bodyPr>
          <a:lstStyle>
            <a:lvl1pPr marL="85725" indent="0">
              <a:buNone/>
              <a:defRPr sz="10000" u="sng" cap="all" baseline="0">
                <a:solidFill>
                  <a:schemeClr val="bg1"/>
                </a:solidFill>
              </a:defRPr>
            </a:lvl1pPr>
            <a:lvl2pPr marL="984250" indent="-625475">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a:t>Klikken om de tekststijl van het model te bewerken</a:t>
            </a:r>
          </a:p>
        </p:txBody>
      </p:sp>
    </p:spTree>
    <p:extLst>
      <p:ext uri="{BB962C8B-B14F-4D97-AF65-F5344CB8AC3E}">
        <p14:creationId xmlns:p14="http://schemas.microsoft.com/office/powerpoint/2010/main" val="17304391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ght blue textbox over pictur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876AD30-96E8-448B-B97A-24B00ADE12C5}"/>
              </a:ext>
            </a:extLst>
          </p:cNvPr>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endParaRPr lang="nl-BE" noProof="0" dirty="0"/>
          </a:p>
        </p:txBody>
      </p:sp>
      <p:sp>
        <p:nvSpPr>
          <p:cNvPr id="2" name="Date Placeholder 1"/>
          <p:cNvSpPr>
            <a:spLocks noGrp="1"/>
          </p:cNvSpPr>
          <p:nvPr>
            <p:ph type="dt" sz="half" idx="10"/>
          </p:nvPr>
        </p:nvSpPr>
        <p:spPr/>
        <p:txBody>
          <a:bodyPr/>
          <a:lstStyle/>
          <a:p>
            <a:fld id="{66A81384-1200-4D40-BEF0-3A17A1F906F4}" type="datetime1">
              <a:rPr lang="nl-NL" noProof="0" smtClean="0"/>
              <a:t>26-2-2024</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p:nvPr>
        </p:nvSpPr>
        <p:spPr>
          <a:xfrm>
            <a:off x="914399" y="1011602"/>
            <a:ext cx="7754938" cy="6908398"/>
          </a:xfrm>
          <a:solidFill>
            <a:srgbClr val="E9F0FA"/>
          </a:solidFill>
        </p:spPr>
        <p:txBody>
          <a:bodyPr>
            <a:normAutofit/>
          </a:bodyPr>
          <a:lstStyle>
            <a:lvl1pPr marL="85725" indent="0">
              <a:buNone/>
              <a:defRPr sz="5400" u="sng" cap="all" baseline="0">
                <a:solidFill>
                  <a:srgbClr val="1E64C8"/>
                </a:solidFill>
              </a:defRPr>
            </a:lvl1pPr>
            <a:lvl2pPr marL="984250" indent="-625475">
              <a:defRPr>
                <a:solidFill>
                  <a:srgbClr val="1E64C8"/>
                </a:solidFill>
              </a:defRPr>
            </a:lvl2pPr>
            <a:lvl3pPr>
              <a:defRPr>
                <a:solidFill>
                  <a:srgbClr val="1E64C8"/>
                </a:solidFill>
              </a:defRPr>
            </a:lvl3pPr>
            <a:lvl4pPr>
              <a:defRPr>
                <a:solidFill>
                  <a:srgbClr val="1E64C8"/>
                </a:solidFill>
              </a:defRPr>
            </a:lvl4pPr>
            <a:lvl5pPr>
              <a:defRPr>
                <a:solidFill>
                  <a:srgbClr val="1E64C8"/>
                </a:solidFill>
              </a:defRPr>
            </a:lvl5pPr>
          </a:lstStyle>
          <a:p>
            <a:pPr lvl="0"/>
            <a:r>
              <a:rPr lang="nl-NL"/>
              <a:t>Klikken om de tekststijl van het model te bewerken</a:t>
            </a:r>
          </a:p>
        </p:txBody>
      </p:sp>
    </p:spTree>
    <p:extLst>
      <p:ext uri="{BB962C8B-B14F-4D97-AF65-F5344CB8AC3E}">
        <p14:creationId xmlns:p14="http://schemas.microsoft.com/office/powerpoint/2010/main" val="125075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252000"/>
            <a:ext cx="15705282" cy="863693"/>
          </a:xfrm>
          <a:prstGeom prst="rect">
            <a:avLst/>
          </a:prstGeom>
        </p:spPr>
        <p:txBody>
          <a:bodyPr vert="horz" lIns="91440" tIns="45720" rIns="91440" bIns="45720" rtlCol="0" anchor="t" anchorCtr="0">
            <a:noAutofit/>
          </a:bodyPr>
          <a:lstStyle/>
          <a:p>
            <a:r>
              <a:rPr lang="nl-BE" noProof="0" dirty="0"/>
              <a:t>Klik om de stijl te bewerken</a:t>
            </a:r>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FA870D1A-A3AB-4E9F-892E-C45B5A80FDBF}" type="datetime1">
              <a:rPr lang="nl-BE" noProof="0" smtClean="0"/>
              <a:t>26/02/2024</a:t>
            </a:fld>
            <a:endParaRPr lang="nl-BE" noProof="0"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nl-BE" noProof="0"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83617" y="7906160"/>
            <a:ext cx="2308379" cy="1847440"/>
          </a:xfrm>
          <a:prstGeom prst="rect">
            <a:avLst/>
          </a:prstGeom>
        </p:spPr>
      </p:pic>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9" r:id="rId8"/>
    <p:sldLayoutId id="2147483680" r:id="rId9"/>
    <p:sldLayoutId id="2147483676" r:id="rId10"/>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mj-lt"/>
          <a:ea typeface="+mj-ea"/>
          <a:cs typeface="+mj-cs"/>
        </a:defRPr>
      </a:lvl1pPr>
    </p:titleStyle>
    <p:bodyStyle>
      <a:lvl1pPr marL="536575" indent="-45085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50863"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kaggle.com/dhoogla/dataset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3" Type="http://schemas.openxmlformats.org/officeDocument/2006/relationships/hyperlink" Target="https://www.ugent.be/e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5078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713CAF-3D71-0161-FB97-54E07AC9C142}"/>
              </a:ext>
            </a:extLst>
          </p:cNvPr>
          <p:cNvSpPr>
            <a:spLocks noGrp="1"/>
          </p:cNvSpPr>
          <p:nvPr>
            <p:ph type="title"/>
          </p:nvPr>
        </p:nvSpPr>
        <p:spPr>
          <a:xfrm>
            <a:off x="830118" y="252000"/>
            <a:ext cx="15705282" cy="863693"/>
          </a:xfrm>
        </p:spPr>
        <p:txBody>
          <a:bodyPr anchor="t">
            <a:normAutofit/>
          </a:bodyPr>
          <a:lstStyle/>
          <a:p>
            <a:r>
              <a:rPr lang="nl-BE" dirty="0"/>
              <a:t>research</a:t>
            </a:r>
            <a:endParaRPr lang="LID4096" dirty="0"/>
          </a:p>
        </p:txBody>
      </p:sp>
      <p:pic>
        <p:nvPicPr>
          <p:cNvPr id="6" name="Afbeelding 5" descr="Afbeelding met tekst, schermopname, diagram, lijn&#10;&#10;Automatisch gegenereerde beschrijving">
            <a:extLst>
              <a:ext uri="{FF2B5EF4-FFF2-40B4-BE49-F238E27FC236}">
                <a16:creationId xmlns:a16="http://schemas.microsoft.com/office/drawing/2014/main" id="{2B12A74E-2706-D02B-CD29-58C26A4CA148}"/>
              </a:ext>
            </a:extLst>
          </p:cNvPr>
          <p:cNvPicPr>
            <a:picLocks noChangeAspect="1"/>
          </p:cNvPicPr>
          <p:nvPr/>
        </p:nvPicPr>
        <p:blipFill>
          <a:blip r:embed="rId3"/>
          <a:stretch>
            <a:fillRect/>
          </a:stretch>
        </p:blipFill>
        <p:spPr>
          <a:xfrm>
            <a:off x="7539789" y="737426"/>
            <a:ext cx="9505565" cy="7152938"/>
          </a:xfrm>
          <a:prstGeom prst="rect">
            <a:avLst/>
          </a:prstGeom>
          <a:noFill/>
        </p:spPr>
      </p:pic>
      <p:sp>
        <p:nvSpPr>
          <p:cNvPr id="3" name="Tijdelijke aanduiding voor dianummer 2">
            <a:extLst>
              <a:ext uri="{FF2B5EF4-FFF2-40B4-BE49-F238E27FC236}">
                <a16:creationId xmlns:a16="http://schemas.microsoft.com/office/drawing/2014/main" id="{FE748A90-FC5E-95C2-1472-D6BD04E9828D}"/>
              </a:ext>
            </a:extLst>
          </p:cNvPr>
          <p:cNvSpPr>
            <a:spLocks noGrp="1"/>
          </p:cNvSpPr>
          <p:nvPr>
            <p:ph type="sldNum" sz="quarter" idx="4"/>
          </p:nvPr>
        </p:nvSpPr>
        <p:spPr>
          <a:xfrm>
            <a:off x="15590520" y="8948703"/>
            <a:ext cx="921880" cy="519289"/>
          </a:xfrm>
        </p:spPr>
        <p:txBody>
          <a:bodyPr anchor="ctr">
            <a:normAutofit/>
          </a:bodyPr>
          <a:lstStyle/>
          <a:p>
            <a:pPr>
              <a:spcAft>
                <a:spcPts val="600"/>
              </a:spcAft>
            </a:pPr>
            <a:fld id="{7AE184E0-0BD4-4705-A12B-9B71DDE63301}" type="slidenum">
              <a:rPr lang="nl-BE" noProof="0" smtClean="0"/>
              <a:pPr>
                <a:spcAft>
                  <a:spcPts val="600"/>
                </a:spcAft>
              </a:pPr>
              <a:t>10</a:t>
            </a:fld>
            <a:endParaRPr lang="nl-BE" noProof="0"/>
          </a:p>
        </p:txBody>
      </p:sp>
      <p:sp>
        <p:nvSpPr>
          <p:cNvPr id="11" name="Content Placeholder 4">
            <a:extLst>
              <a:ext uri="{FF2B5EF4-FFF2-40B4-BE49-F238E27FC236}">
                <a16:creationId xmlns:a16="http://schemas.microsoft.com/office/drawing/2014/main" id="{03DF1705-35B2-46CA-1295-3007688F503C}"/>
              </a:ext>
            </a:extLst>
          </p:cNvPr>
          <p:cNvSpPr>
            <a:spLocks noGrp="1"/>
          </p:cNvSpPr>
          <p:nvPr>
            <p:ph idx="1"/>
          </p:nvPr>
        </p:nvSpPr>
        <p:spPr>
          <a:xfrm>
            <a:off x="830118" y="2046135"/>
            <a:ext cx="8442000" cy="6696000"/>
          </a:xfrm>
        </p:spPr>
        <p:txBody>
          <a:bodyPr>
            <a:normAutofit/>
          </a:bodyPr>
          <a:lstStyle/>
          <a:p>
            <a:r>
              <a:rPr lang="en-US" sz="3200" dirty="0"/>
              <a:t>Model poisoning</a:t>
            </a:r>
          </a:p>
          <a:p>
            <a:endParaRPr lang="en-US" sz="3200" dirty="0"/>
          </a:p>
          <a:p>
            <a:r>
              <a:rPr lang="en-US" sz="3200" dirty="0"/>
              <a:t>Creating backdoor</a:t>
            </a:r>
          </a:p>
          <a:p>
            <a:endParaRPr lang="en-US" sz="3200" dirty="0"/>
          </a:p>
          <a:p>
            <a:r>
              <a:rPr lang="en-US" sz="3200" dirty="0"/>
              <a:t>Accuracy remains the same!</a:t>
            </a:r>
          </a:p>
          <a:p>
            <a:endParaRPr lang="en-US" sz="3200" dirty="0"/>
          </a:p>
          <a:p>
            <a:r>
              <a:rPr lang="en-US" sz="3200" dirty="0"/>
              <a:t>Target Attacks</a:t>
            </a:r>
          </a:p>
        </p:txBody>
      </p:sp>
      <p:sp>
        <p:nvSpPr>
          <p:cNvPr id="7" name="Tekstvak 6">
            <a:extLst>
              <a:ext uri="{FF2B5EF4-FFF2-40B4-BE49-F238E27FC236}">
                <a16:creationId xmlns:a16="http://schemas.microsoft.com/office/drawing/2014/main" id="{94BC9B97-C811-1E9A-BFE4-730E33A449A7}"/>
              </a:ext>
            </a:extLst>
          </p:cNvPr>
          <p:cNvSpPr txBox="1"/>
          <p:nvPr/>
        </p:nvSpPr>
        <p:spPr>
          <a:xfrm>
            <a:off x="8006025" y="7785776"/>
            <a:ext cx="2532185" cy="511615"/>
          </a:xfrm>
          <a:prstGeom prst="rect">
            <a:avLst/>
          </a:prstGeom>
          <a:noFill/>
        </p:spPr>
        <p:txBody>
          <a:bodyPr wrap="square" rtlCol="0">
            <a:spAutoFit/>
          </a:bodyPr>
          <a:lstStyle/>
          <a:p>
            <a:pPr algn="l">
              <a:lnSpc>
                <a:spcPct val="120000"/>
              </a:lnSpc>
            </a:pPr>
            <a:r>
              <a:rPr lang="nl-BE" sz="2500" dirty="0">
                <a:solidFill>
                  <a:srgbClr val="FF0000"/>
                </a:solidFill>
              </a:rPr>
              <a:t>Insider attack</a:t>
            </a:r>
          </a:p>
        </p:txBody>
      </p:sp>
    </p:spTree>
    <p:extLst>
      <p:ext uri="{BB962C8B-B14F-4D97-AF65-F5344CB8AC3E}">
        <p14:creationId xmlns:p14="http://schemas.microsoft.com/office/powerpoint/2010/main" val="2881685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713CAF-3D71-0161-FB97-54E07AC9C142}"/>
              </a:ext>
            </a:extLst>
          </p:cNvPr>
          <p:cNvSpPr>
            <a:spLocks noGrp="1"/>
          </p:cNvSpPr>
          <p:nvPr>
            <p:ph type="title"/>
          </p:nvPr>
        </p:nvSpPr>
        <p:spPr/>
        <p:txBody>
          <a:bodyPr/>
          <a:lstStyle/>
          <a:p>
            <a:r>
              <a:rPr lang="nl-BE" dirty="0"/>
              <a:t>research</a:t>
            </a:r>
            <a:endParaRPr lang="LID4096" dirty="0"/>
          </a:p>
        </p:txBody>
      </p:sp>
      <p:sp>
        <p:nvSpPr>
          <p:cNvPr id="3" name="Tijdelijke aanduiding voor dianummer 2">
            <a:extLst>
              <a:ext uri="{FF2B5EF4-FFF2-40B4-BE49-F238E27FC236}">
                <a16:creationId xmlns:a16="http://schemas.microsoft.com/office/drawing/2014/main" id="{FE748A90-FC5E-95C2-1472-D6BD04E9828D}"/>
              </a:ext>
            </a:extLst>
          </p:cNvPr>
          <p:cNvSpPr>
            <a:spLocks noGrp="1"/>
          </p:cNvSpPr>
          <p:nvPr>
            <p:ph type="sldNum" sz="quarter" idx="12"/>
          </p:nvPr>
        </p:nvSpPr>
        <p:spPr/>
        <p:txBody>
          <a:bodyPr/>
          <a:lstStyle/>
          <a:p>
            <a:fld id="{7AE184E0-0BD4-4705-A12B-9B71DDE63301}" type="slidenum">
              <a:rPr lang="nl-BE" noProof="0" smtClean="0"/>
              <a:t>11</a:t>
            </a:fld>
            <a:endParaRPr lang="nl-BE" noProof="0" dirty="0"/>
          </a:p>
        </p:txBody>
      </p:sp>
      <p:pic>
        <p:nvPicPr>
          <p:cNvPr id="5" name="Afbeelding 4">
            <a:extLst>
              <a:ext uri="{FF2B5EF4-FFF2-40B4-BE49-F238E27FC236}">
                <a16:creationId xmlns:a16="http://schemas.microsoft.com/office/drawing/2014/main" id="{5DA2F2E0-83FB-841E-C12F-ABE60DF8114D}"/>
              </a:ext>
            </a:extLst>
          </p:cNvPr>
          <p:cNvPicPr>
            <a:picLocks noChangeAspect="1"/>
          </p:cNvPicPr>
          <p:nvPr/>
        </p:nvPicPr>
        <p:blipFill>
          <a:blip r:embed="rId3"/>
          <a:stretch>
            <a:fillRect/>
          </a:stretch>
        </p:blipFill>
        <p:spPr>
          <a:xfrm>
            <a:off x="7705479" y="1324240"/>
            <a:ext cx="8682866" cy="4691549"/>
          </a:xfrm>
          <a:prstGeom prst="rect">
            <a:avLst/>
          </a:prstGeom>
        </p:spPr>
      </p:pic>
      <p:sp>
        <p:nvSpPr>
          <p:cNvPr id="6" name="Tekstvak 5">
            <a:extLst>
              <a:ext uri="{FF2B5EF4-FFF2-40B4-BE49-F238E27FC236}">
                <a16:creationId xmlns:a16="http://schemas.microsoft.com/office/drawing/2014/main" id="{899FCAD8-E93B-7F71-C0AE-6FB9B04414FE}"/>
              </a:ext>
            </a:extLst>
          </p:cNvPr>
          <p:cNvSpPr txBox="1"/>
          <p:nvPr/>
        </p:nvSpPr>
        <p:spPr>
          <a:xfrm>
            <a:off x="830118" y="1664178"/>
            <a:ext cx="7640113" cy="5227137"/>
          </a:xfrm>
          <a:prstGeom prst="rect">
            <a:avLst/>
          </a:prstGeom>
          <a:noFill/>
        </p:spPr>
        <p:txBody>
          <a:bodyPr wrap="square" rtlCol="0">
            <a:spAutoFit/>
          </a:bodyPr>
          <a:lstStyle/>
          <a:p>
            <a:pPr algn="l">
              <a:lnSpc>
                <a:spcPct val="120000"/>
              </a:lnSpc>
            </a:pPr>
            <a:r>
              <a:rPr lang="nl-BE" sz="3200" b="1" dirty="0" err="1"/>
              <a:t>Generate</a:t>
            </a:r>
            <a:r>
              <a:rPr lang="nl-BE" sz="3200" b="1" dirty="0"/>
              <a:t> fake samples:</a:t>
            </a:r>
          </a:p>
          <a:p>
            <a:pPr algn="l">
              <a:lnSpc>
                <a:spcPct val="120000"/>
              </a:lnSpc>
            </a:pPr>
            <a:endParaRPr lang="nl-BE" sz="3200" b="1" dirty="0"/>
          </a:p>
          <a:p>
            <a:pPr algn="l">
              <a:lnSpc>
                <a:spcPct val="120000"/>
              </a:lnSpc>
            </a:pPr>
            <a:endParaRPr lang="nl-BE" sz="2500" dirty="0"/>
          </a:p>
          <a:p>
            <a:pPr algn="l">
              <a:lnSpc>
                <a:spcPct val="120000"/>
              </a:lnSpc>
            </a:pPr>
            <a:r>
              <a:rPr lang="nl-BE" sz="3200" dirty="0"/>
              <a:t>- GAN (</a:t>
            </a:r>
            <a:r>
              <a:rPr lang="nl-BE" sz="3200" dirty="0" err="1"/>
              <a:t>Generative</a:t>
            </a:r>
            <a:r>
              <a:rPr lang="nl-BE" sz="3200" dirty="0"/>
              <a:t> </a:t>
            </a:r>
            <a:r>
              <a:rPr lang="nl-BE" sz="3200" dirty="0" err="1"/>
              <a:t>Adversarial</a:t>
            </a:r>
            <a:r>
              <a:rPr lang="nl-BE" sz="3200" dirty="0"/>
              <a:t> Network)</a:t>
            </a:r>
          </a:p>
          <a:p>
            <a:pPr algn="l">
              <a:lnSpc>
                <a:spcPct val="120000"/>
              </a:lnSpc>
            </a:pPr>
            <a:endParaRPr lang="nl-BE" sz="3200" dirty="0"/>
          </a:p>
          <a:p>
            <a:pPr algn="l">
              <a:lnSpc>
                <a:spcPct val="120000"/>
              </a:lnSpc>
            </a:pPr>
            <a:endParaRPr lang="nl-BE" sz="3200" dirty="0"/>
          </a:p>
          <a:p>
            <a:pPr algn="l">
              <a:lnSpc>
                <a:spcPct val="120000"/>
              </a:lnSpc>
            </a:pPr>
            <a:endParaRPr lang="nl-BE" sz="3200" dirty="0"/>
          </a:p>
          <a:p>
            <a:pPr algn="l">
              <a:lnSpc>
                <a:spcPct val="120000"/>
              </a:lnSpc>
            </a:pPr>
            <a:endParaRPr lang="nl-BE" sz="3200" dirty="0"/>
          </a:p>
          <a:p>
            <a:pPr algn="l">
              <a:lnSpc>
                <a:spcPct val="120000"/>
              </a:lnSpc>
            </a:pPr>
            <a:endParaRPr lang="nl-BE" sz="3200" dirty="0"/>
          </a:p>
        </p:txBody>
      </p:sp>
    </p:spTree>
    <p:extLst>
      <p:ext uri="{BB962C8B-B14F-4D97-AF65-F5344CB8AC3E}">
        <p14:creationId xmlns:p14="http://schemas.microsoft.com/office/powerpoint/2010/main" val="12014434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713CAF-3D71-0161-FB97-54E07AC9C142}"/>
              </a:ext>
            </a:extLst>
          </p:cNvPr>
          <p:cNvSpPr>
            <a:spLocks noGrp="1"/>
          </p:cNvSpPr>
          <p:nvPr>
            <p:ph type="title"/>
          </p:nvPr>
        </p:nvSpPr>
        <p:spPr/>
        <p:txBody>
          <a:bodyPr/>
          <a:lstStyle/>
          <a:p>
            <a:r>
              <a:rPr lang="nl-BE" dirty="0"/>
              <a:t>research</a:t>
            </a:r>
            <a:endParaRPr lang="LID4096" dirty="0"/>
          </a:p>
        </p:txBody>
      </p:sp>
      <p:sp>
        <p:nvSpPr>
          <p:cNvPr id="3" name="Tijdelijke aanduiding voor dianummer 2">
            <a:extLst>
              <a:ext uri="{FF2B5EF4-FFF2-40B4-BE49-F238E27FC236}">
                <a16:creationId xmlns:a16="http://schemas.microsoft.com/office/drawing/2014/main" id="{FE748A90-FC5E-95C2-1472-D6BD04E9828D}"/>
              </a:ext>
            </a:extLst>
          </p:cNvPr>
          <p:cNvSpPr>
            <a:spLocks noGrp="1"/>
          </p:cNvSpPr>
          <p:nvPr>
            <p:ph type="sldNum" sz="quarter" idx="12"/>
          </p:nvPr>
        </p:nvSpPr>
        <p:spPr/>
        <p:txBody>
          <a:bodyPr/>
          <a:lstStyle/>
          <a:p>
            <a:fld id="{7AE184E0-0BD4-4705-A12B-9B71DDE63301}" type="slidenum">
              <a:rPr lang="nl-BE" noProof="0" smtClean="0"/>
              <a:t>12</a:t>
            </a:fld>
            <a:endParaRPr lang="nl-BE" noProof="0" dirty="0"/>
          </a:p>
        </p:txBody>
      </p:sp>
      <p:sp>
        <p:nvSpPr>
          <p:cNvPr id="4" name="Tekstvak 3">
            <a:extLst>
              <a:ext uri="{FF2B5EF4-FFF2-40B4-BE49-F238E27FC236}">
                <a16:creationId xmlns:a16="http://schemas.microsoft.com/office/drawing/2014/main" id="{70C1C56F-FDF0-1AFF-F8C2-ED9467573A68}"/>
              </a:ext>
            </a:extLst>
          </p:cNvPr>
          <p:cNvSpPr txBox="1"/>
          <p:nvPr/>
        </p:nvSpPr>
        <p:spPr>
          <a:xfrm>
            <a:off x="830118" y="1538515"/>
            <a:ext cx="15299871" cy="4390626"/>
          </a:xfrm>
          <a:prstGeom prst="rect">
            <a:avLst/>
          </a:prstGeom>
          <a:noFill/>
        </p:spPr>
        <p:txBody>
          <a:bodyPr wrap="square" rtlCol="0">
            <a:spAutoFit/>
          </a:bodyPr>
          <a:lstStyle/>
          <a:p>
            <a:pPr>
              <a:lnSpc>
                <a:spcPct val="107000"/>
              </a:lnSpc>
              <a:spcAft>
                <a:spcPts val="800"/>
              </a:spcAft>
            </a:pPr>
            <a:r>
              <a:rPr lang="nl-BE" sz="3200" b="1" kern="0" dirty="0" err="1">
                <a:effectLst/>
                <a:ea typeface="Times New Roman" panose="02020603050405020304" pitchFamily="18" charset="0"/>
                <a:cs typeface="Times New Roman" panose="02020603050405020304" pitchFamily="18" charset="0"/>
              </a:rPr>
              <a:t>Possible</a:t>
            </a:r>
            <a:r>
              <a:rPr lang="nl-BE" sz="3200" b="1" kern="0" dirty="0">
                <a:effectLst/>
                <a:ea typeface="Times New Roman" panose="02020603050405020304" pitchFamily="18" charset="0"/>
                <a:cs typeface="Times New Roman" panose="02020603050405020304" pitchFamily="18" charset="0"/>
              </a:rPr>
              <a:t> </a:t>
            </a:r>
            <a:r>
              <a:rPr lang="nl-BE" sz="3200" b="1" kern="0" dirty="0" err="1">
                <a:effectLst/>
                <a:ea typeface="Times New Roman" panose="02020603050405020304" pitchFamily="18" charset="0"/>
                <a:cs typeface="Times New Roman" panose="02020603050405020304" pitchFamily="18" charset="0"/>
              </a:rPr>
              <a:t>defense</a:t>
            </a:r>
            <a:r>
              <a:rPr lang="nl-BE" sz="3200" b="1" kern="0" dirty="0">
                <a:effectLst/>
                <a:ea typeface="Times New Roman" panose="02020603050405020304" pitchFamily="18" charset="0"/>
                <a:cs typeface="Times New Roman" panose="02020603050405020304" pitchFamily="18" charset="0"/>
              </a:rPr>
              <a:t> </a:t>
            </a:r>
            <a:r>
              <a:rPr lang="nl-BE" sz="3200" b="1" kern="0" dirty="0" err="1">
                <a:effectLst/>
                <a:ea typeface="Times New Roman" panose="02020603050405020304" pitchFamily="18" charset="0"/>
                <a:cs typeface="Times New Roman" panose="02020603050405020304" pitchFamily="18" charset="0"/>
              </a:rPr>
              <a:t>mechanisms</a:t>
            </a:r>
            <a:r>
              <a:rPr lang="nl-BE" sz="3200" dirty="0">
                <a:effectLst/>
                <a:ea typeface="Times New Roman" panose="02020603050405020304" pitchFamily="18" charset="0"/>
              </a:rPr>
              <a:t> </a:t>
            </a:r>
            <a:r>
              <a:rPr lang="nl-BE" sz="3200" b="1" kern="0" dirty="0">
                <a:effectLst/>
                <a:ea typeface="Times New Roman" panose="02020603050405020304" pitchFamily="18" charset="0"/>
                <a:cs typeface="Times New Roman" panose="02020603050405020304" pitchFamily="18" charset="0"/>
              </a:rPr>
              <a:t>: </a:t>
            </a:r>
          </a:p>
          <a:p>
            <a:pPr>
              <a:lnSpc>
                <a:spcPct val="107000"/>
              </a:lnSpc>
              <a:spcAft>
                <a:spcPts val="800"/>
              </a:spcAft>
            </a:pPr>
            <a:endParaRPr lang="nl-BE" sz="3200" b="1" kern="0" dirty="0">
              <a:ea typeface="Times New Roman" panose="02020603050405020304" pitchFamily="18" charset="0"/>
              <a:cs typeface="Times New Roman" panose="02020603050405020304" pitchFamily="18" charset="0"/>
            </a:endParaRPr>
          </a:p>
          <a:p>
            <a:pPr>
              <a:lnSpc>
                <a:spcPct val="107000"/>
              </a:lnSpc>
              <a:spcAft>
                <a:spcPts val="800"/>
              </a:spcAft>
            </a:pPr>
            <a:r>
              <a:rPr lang="nl-BE" sz="3200" kern="0" dirty="0">
                <a:ea typeface="Times New Roman" panose="02020603050405020304" pitchFamily="18" charset="0"/>
                <a:cs typeface="Times New Roman" panose="02020603050405020304" pitchFamily="18" charset="0"/>
              </a:rPr>
              <a:t>- Sniper</a:t>
            </a:r>
          </a:p>
          <a:p>
            <a:pPr>
              <a:lnSpc>
                <a:spcPct val="107000"/>
              </a:lnSpc>
              <a:spcAft>
                <a:spcPts val="800"/>
              </a:spcAft>
            </a:pPr>
            <a:endParaRPr lang="nl-BE" sz="3200" b="1" kern="0" dirty="0">
              <a:ea typeface="Times New Roman" panose="02020603050405020304" pitchFamily="18" charset="0"/>
              <a:cs typeface="Times New Roman" panose="02020603050405020304" pitchFamily="18" charset="0"/>
            </a:endParaRPr>
          </a:p>
          <a:p>
            <a:pPr>
              <a:lnSpc>
                <a:spcPct val="107000"/>
              </a:lnSpc>
              <a:spcAft>
                <a:spcPts val="800"/>
              </a:spcAft>
            </a:pPr>
            <a:r>
              <a:rPr lang="nl-BE" sz="3200" kern="0" dirty="0">
                <a:ea typeface="Times New Roman" panose="02020603050405020304" pitchFamily="18" charset="0"/>
                <a:cs typeface="Times New Roman" panose="02020603050405020304" pitchFamily="18" charset="0"/>
              </a:rPr>
              <a:t>- </a:t>
            </a:r>
            <a:r>
              <a:rPr lang="nl-BE" sz="3200" kern="100" dirty="0" err="1">
                <a:effectLst/>
                <a:ea typeface="Calibri" panose="020F0502020204030204" pitchFamily="34" charset="0"/>
                <a:cs typeface="Times New Roman" panose="02020603050405020304" pitchFamily="18" charset="0"/>
              </a:rPr>
              <a:t>Adversarial</a:t>
            </a:r>
            <a:r>
              <a:rPr lang="nl-BE" sz="3200" kern="100" dirty="0">
                <a:effectLst/>
                <a:ea typeface="Calibri" panose="020F0502020204030204" pitchFamily="34" charset="0"/>
                <a:cs typeface="Times New Roman" panose="02020603050405020304" pitchFamily="18" charset="0"/>
              </a:rPr>
              <a:t> training</a:t>
            </a:r>
          </a:p>
          <a:p>
            <a:pPr lvl="0">
              <a:lnSpc>
                <a:spcPct val="107000"/>
              </a:lnSpc>
              <a:spcAft>
                <a:spcPts val="800"/>
              </a:spcAft>
              <a:buSzPts val="1000"/>
              <a:tabLst>
                <a:tab pos="457200" algn="l"/>
              </a:tabLst>
            </a:pP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endParaRPr lang="nl-BE" sz="1800" dirty="0">
              <a:effectLst/>
              <a:latin typeface="Times New Roman" panose="02020603050405020304" pitchFamily="18" charset="0"/>
              <a:ea typeface="Times New Roman" panose="02020603050405020304" pitchFamily="18" charset="0"/>
            </a:endParaRPr>
          </a:p>
          <a:p>
            <a:pPr algn="l">
              <a:lnSpc>
                <a:spcPct val="120000"/>
              </a:lnSpc>
            </a:pPr>
            <a:endParaRPr lang="nl-BE" sz="2500" dirty="0"/>
          </a:p>
        </p:txBody>
      </p:sp>
    </p:spTree>
    <p:extLst>
      <p:ext uri="{BB962C8B-B14F-4D97-AF65-F5344CB8AC3E}">
        <p14:creationId xmlns:p14="http://schemas.microsoft.com/office/powerpoint/2010/main" val="992892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713CAF-3D71-0161-FB97-54E07AC9C142}"/>
              </a:ext>
            </a:extLst>
          </p:cNvPr>
          <p:cNvSpPr>
            <a:spLocks noGrp="1"/>
          </p:cNvSpPr>
          <p:nvPr>
            <p:ph type="title"/>
          </p:nvPr>
        </p:nvSpPr>
        <p:spPr/>
        <p:txBody>
          <a:bodyPr/>
          <a:lstStyle/>
          <a:p>
            <a:r>
              <a:rPr lang="nl-BE" dirty="0"/>
              <a:t>research</a:t>
            </a:r>
            <a:endParaRPr lang="LID4096" dirty="0"/>
          </a:p>
        </p:txBody>
      </p:sp>
      <p:sp>
        <p:nvSpPr>
          <p:cNvPr id="3" name="Tijdelijke aanduiding voor dianummer 2">
            <a:extLst>
              <a:ext uri="{FF2B5EF4-FFF2-40B4-BE49-F238E27FC236}">
                <a16:creationId xmlns:a16="http://schemas.microsoft.com/office/drawing/2014/main" id="{FE748A90-FC5E-95C2-1472-D6BD04E9828D}"/>
              </a:ext>
            </a:extLst>
          </p:cNvPr>
          <p:cNvSpPr>
            <a:spLocks noGrp="1"/>
          </p:cNvSpPr>
          <p:nvPr>
            <p:ph type="sldNum" sz="quarter" idx="12"/>
          </p:nvPr>
        </p:nvSpPr>
        <p:spPr/>
        <p:txBody>
          <a:bodyPr/>
          <a:lstStyle/>
          <a:p>
            <a:fld id="{7AE184E0-0BD4-4705-A12B-9B71DDE63301}" type="slidenum">
              <a:rPr lang="nl-BE" noProof="0" smtClean="0"/>
              <a:t>13</a:t>
            </a:fld>
            <a:endParaRPr lang="nl-BE" noProof="0" dirty="0"/>
          </a:p>
        </p:txBody>
      </p:sp>
      <p:sp>
        <p:nvSpPr>
          <p:cNvPr id="4" name="Tekstvak 3">
            <a:extLst>
              <a:ext uri="{FF2B5EF4-FFF2-40B4-BE49-F238E27FC236}">
                <a16:creationId xmlns:a16="http://schemas.microsoft.com/office/drawing/2014/main" id="{70C1C56F-FDF0-1AFF-F8C2-ED9467573A68}"/>
              </a:ext>
            </a:extLst>
          </p:cNvPr>
          <p:cNvSpPr txBox="1"/>
          <p:nvPr/>
        </p:nvSpPr>
        <p:spPr>
          <a:xfrm>
            <a:off x="1028700" y="1538515"/>
            <a:ext cx="15299871" cy="6908751"/>
          </a:xfrm>
          <a:prstGeom prst="rect">
            <a:avLst/>
          </a:prstGeom>
          <a:noFill/>
        </p:spPr>
        <p:txBody>
          <a:bodyPr wrap="square" rtlCol="0">
            <a:spAutoFit/>
          </a:bodyPr>
          <a:lstStyle/>
          <a:p>
            <a:pPr lvl="0">
              <a:lnSpc>
                <a:spcPct val="107000"/>
              </a:lnSpc>
              <a:spcAft>
                <a:spcPts val="800"/>
              </a:spcAft>
              <a:buSzPts val="1000"/>
              <a:tabLst>
                <a:tab pos="457200" algn="l"/>
              </a:tabLst>
            </a:pPr>
            <a:r>
              <a:rPr lang="nl-BE" sz="3200" b="1" kern="100" dirty="0">
                <a:effectLst/>
                <a:ea typeface="Calibri" panose="020F0502020204030204" pitchFamily="34" charset="0"/>
                <a:cs typeface="Times New Roman" panose="02020603050405020304" pitchFamily="18" charset="0"/>
              </a:rPr>
              <a:t>Datasets:</a:t>
            </a:r>
          </a:p>
          <a:p>
            <a:pPr lvl="0">
              <a:lnSpc>
                <a:spcPct val="107000"/>
              </a:lnSpc>
              <a:spcAft>
                <a:spcPts val="800"/>
              </a:spcAft>
              <a:buSzPts val="1000"/>
              <a:tabLst>
                <a:tab pos="457200" algn="l"/>
              </a:tabLst>
            </a:pPr>
            <a:endParaRPr lang="nl-BE" sz="3200" kern="100" dirty="0">
              <a:effectLst/>
              <a:ea typeface="Calibri" panose="020F0502020204030204" pitchFamily="34" charset="0"/>
              <a:cs typeface="Times New Roman" panose="02020603050405020304" pitchFamily="18" charset="0"/>
            </a:endParaRPr>
          </a:p>
          <a:p>
            <a:pPr>
              <a:lnSpc>
                <a:spcPct val="107000"/>
              </a:lnSpc>
              <a:spcAft>
                <a:spcPts val="800"/>
              </a:spcAft>
              <a:buSzPts val="1000"/>
              <a:tabLst>
                <a:tab pos="457200" algn="l"/>
              </a:tabLst>
            </a:pPr>
            <a:r>
              <a:rPr lang="nl-BE" sz="3200" kern="100" dirty="0">
                <a:ea typeface="Calibri" panose="020F0502020204030204" pitchFamily="34" charset="0"/>
                <a:cs typeface="Times New Roman" panose="02020603050405020304" pitchFamily="18" charset="0"/>
              </a:rPr>
              <a:t>- CTU-113</a:t>
            </a:r>
          </a:p>
          <a:p>
            <a:pPr>
              <a:lnSpc>
                <a:spcPct val="107000"/>
              </a:lnSpc>
              <a:spcAft>
                <a:spcPts val="800"/>
              </a:spcAft>
              <a:buSzPts val="1000"/>
              <a:tabLst>
                <a:tab pos="457200" algn="l"/>
              </a:tabLst>
            </a:pPr>
            <a:endParaRPr lang="nl-BE" sz="3200" kern="100" dirty="0">
              <a:effectLst/>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nl-BE" sz="3200" kern="100" dirty="0">
                <a:ea typeface="Calibri" panose="020F0502020204030204" pitchFamily="34" charset="0"/>
                <a:cs typeface="Times New Roman" panose="02020603050405020304" pitchFamily="18" charset="0"/>
              </a:rPr>
              <a:t>- </a:t>
            </a:r>
            <a:r>
              <a:rPr lang="nl-BE" sz="3200" kern="100" dirty="0" err="1">
                <a:ea typeface="Calibri" panose="020F0502020204030204" pitchFamily="34" charset="0"/>
                <a:cs typeface="Times New Roman" panose="02020603050405020304" pitchFamily="18" charset="0"/>
              </a:rPr>
              <a:t>CIC_collection</a:t>
            </a:r>
            <a:endParaRPr lang="nl-BE" sz="3200" kern="100" dirty="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endParaRPr lang="nl-BE" sz="3200" kern="100" dirty="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nl-BE" sz="3200" kern="100" dirty="0">
                <a:effectLst/>
                <a:ea typeface="Calibri" panose="020F0502020204030204" pitchFamily="34" charset="0"/>
                <a:cs typeface="Times New Roman" panose="02020603050405020304" pitchFamily="18" charset="0"/>
              </a:rPr>
              <a:t>- </a:t>
            </a:r>
            <a:r>
              <a:rPr lang="nl-BE" sz="3200" kern="100" dirty="0">
                <a:ea typeface="Calibri" panose="020F0502020204030204" pitchFamily="34" charset="0"/>
                <a:cs typeface="Times New Roman" panose="02020603050405020304" pitchFamily="18" charset="0"/>
              </a:rPr>
              <a:t>…</a:t>
            </a:r>
            <a:endParaRPr lang="nl-BE" sz="3200" kern="100" dirty="0">
              <a:effectLst/>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endParaRPr lang="nl-BE" sz="3200" kern="100" dirty="0">
              <a:effectLst/>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nl-BE" sz="3200" kern="100" dirty="0">
                <a:ea typeface="Calibri" panose="020F0502020204030204" pitchFamily="34" charset="0"/>
                <a:cs typeface="Times New Roman" panose="02020603050405020304" pitchFamily="18" charset="0"/>
              </a:rPr>
              <a:t>=&gt; meer op </a:t>
            </a:r>
            <a:r>
              <a:rPr lang="nl-BE" sz="3200" kern="100" dirty="0">
                <a:ea typeface="Calibri" panose="020F0502020204030204" pitchFamily="34" charset="0"/>
                <a:cs typeface="Times New Roman" panose="02020603050405020304" pitchFamily="18" charset="0"/>
                <a:hlinkClick r:id="rId3"/>
              </a:rPr>
              <a:t>www.kaggle.com/dhoogla/datasets</a:t>
            </a:r>
            <a:r>
              <a:rPr lang="nl-BE" sz="3200" kern="100" dirty="0">
                <a:ea typeface="Calibri" panose="020F0502020204030204" pitchFamily="34" charset="0"/>
                <a:cs typeface="Times New Roman" panose="02020603050405020304" pitchFamily="18" charset="0"/>
              </a:rPr>
              <a:t> </a:t>
            </a:r>
            <a:endParaRPr lang="nl-BE" sz="3200" kern="100" dirty="0">
              <a:effectLst/>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endParaRPr lang="nl-BE" sz="1800" dirty="0">
              <a:effectLst/>
              <a:latin typeface="Times New Roman" panose="02020603050405020304" pitchFamily="18" charset="0"/>
              <a:ea typeface="Times New Roman" panose="02020603050405020304" pitchFamily="18" charset="0"/>
            </a:endParaRPr>
          </a:p>
          <a:p>
            <a:pPr algn="l">
              <a:lnSpc>
                <a:spcPct val="120000"/>
              </a:lnSpc>
            </a:pPr>
            <a:endParaRPr lang="nl-BE" sz="2500" dirty="0"/>
          </a:p>
        </p:txBody>
      </p:sp>
    </p:spTree>
    <p:extLst>
      <p:ext uri="{BB962C8B-B14F-4D97-AF65-F5344CB8AC3E}">
        <p14:creationId xmlns:p14="http://schemas.microsoft.com/office/powerpoint/2010/main" val="42276739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dirty="0" err="1"/>
              <a:t>Future</a:t>
            </a:r>
            <a:r>
              <a:rPr lang="nl-NL" dirty="0"/>
              <a:t> goals</a:t>
            </a:r>
          </a:p>
        </p:txBody>
      </p:sp>
      <p:sp>
        <p:nvSpPr>
          <p:cNvPr id="5" name="Slide Number Placeholder 4"/>
          <p:cNvSpPr>
            <a:spLocks noGrp="1"/>
          </p:cNvSpPr>
          <p:nvPr>
            <p:ph type="sldNum" sz="quarter" idx="4"/>
          </p:nvPr>
        </p:nvSpPr>
        <p:spPr/>
        <p:txBody>
          <a:bodyPr/>
          <a:lstStyle/>
          <a:p>
            <a:fld id="{7AE184E0-0BD4-4705-A12B-9B71DDE63301}" type="slidenum">
              <a:rPr lang="nl-BE" smtClean="0"/>
              <a:pPr/>
              <a:t>14</a:t>
            </a:fld>
            <a:endParaRPr lang="nl-BE" dirty="0"/>
          </a:p>
        </p:txBody>
      </p:sp>
    </p:spTree>
    <p:extLst>
      <p:ext uri="{BB962C8B-B14F-4D97-AF65-F5344CB8AC3E}">
        <p14:creationId xmlns:p14="http://schemas.microsoft.com/office/powerpoint/2010/main" val="1462960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0961C8-8CC6-44B2-0971-182B857BB28F}"/>
              </a:ext>
            </a:extLst>
          </p:cNvPr>
          <p:cNvSpPr>
            <a:spLocks noGrp="1"/>
          </p:cNvSpPr>
          <p:nvPr>
            <p:ph type="title"/>
          </p:nvPr>
        </p:nvSpPr>
        <p:spPr/>
        <p:txBody>
          <a:bodyPr/>
          <a:lstStyle/>
          <a:p>
            <a:r>
              <a:rPr lang="nl-BE" dirty="0" err="1"/>
              <a:t>Future</a:t>
            </a:r>
            <a:r>
              <a:rPr lang="nl-BE" dirty="0"/>
              <a:t> goals</a:t>
            </a:r>
            <a:endParaRPr lang="LID4096" dirty="0"/>
          </a:p>
        </p:txBody>
      </p:sp>
      <p:sp>
        <p:nvSpPr>
          <p:cNvPr id="3" name="Tijdelijke aanduiding voor inhoud 2">
            <a:extLst>
              <a:ext uri="{FF2B5EF4-FFF2-40B4-BE49-F238E27FC236}">
                <a16:creationId xmlns:a16="http://schemas.microsoft.com/office/drawing/2014/main" id="{DE04F3CE-E99A-AFE3-B47A-F7C22E8E5CE4}"/>
              </a:ext>
            </a:extLst>
          </p:cNvPr>
          <p:cNvSpPr>
            <a:spLocks noGrp="1"/>
          </p:cNvSpPr>
          <p:nvPr>
            <p:ph idx="1"/>
          </p:nvPr>
        </p:nvSpPr>
        <p:spPr/>
        <p:txBody>
          <a:bodyPr>
            <a:normAutofit/>
          </a:bodyPr>
          <a:lstStyle/>
          <a:p>
            <a:endParaRPr lang="nl-BE" dirty="0"/>
          </a:p>
          <a:p>
            <a:endParaRPr lang="LID4096" dirty="0"/>
          </a:p>
        </p:txBody>
      </p:sp>
      <p:sp>
        <p:nvSpPr>
          <p:cNvPr id="4" name="Tijdelijke aanduiding voor dianummer 3">
            <a:extLst>
              <a:ext uri="{FF2B5EF4-FFF2-40B4-BE49-F238E27FC236}">
                <a16:creationId xmlns:a16="http://schemas.microsoft.com/office/drawing/2014/main" id="{F88D1E28-75B8-EE96-562F-B6C4D86A66B5}"/>
              </a:ext>
            </a:extLst>
          </p:cNvPr>
          <p:cNvSpPr>
            <a:spLocks noGrp="1"/>
          </p:cNvSpPr>
          <p:nvPr>
            <p:ph type="sldNum" sz="quarter" idx="12"/>
          </p:nvPr>
        </p:nvSpPr>
        <p:spPr/>
        <p:txBody>
          <a:bodyPr/>
          <a:lstStyle/>
          <a:p>
            <a:fld id="{7AE184E0-0BD4-4705-A12B-9B71DDE63301}" type="slidenum">
              <a:rPr lang="nl-BE" noProof="0" smtClean="0"/>
              <a:t>15</a:t>
            </a:fld>
            <a:endParaRPr lang="nl-BE" noProof="0" dirty="0"/>
          </a:p>
        </p:txBody>
      </p:sp>
      <p:sp>
        <p:nvSpPr>
          <p:cNvPr id="5" name="Tijdelijke aanduiding voor inhoud 2">
            <a:extLst>
              <a:ext uri="{FF2B5EF4-FFF2-40B4-BE49-F238E27FC236}">
                <a16:creationId xmlns:a16="http://schemas.microsoft.com/office/drawing/2014/main" id="{3712F6D7-6575-8080-8E08-B2E2CF3A4B63}"/>
              </a:ext>
            </a:extLst>
          </p:cNvPr>
          <p:cNvSpPr txBox="1">
            <a:spLocks/>
          </p:cNvSpPr>
          <p:nvPr/>
        </p:nvSpPr>
        <p:spPr>
          <a:xfrm>
            <a:off x="956141" y="2512347"/>
            <a:ext cx="15699575" cy="6696000"/>
          </a:xfrm>
          <a:prstGeom prst="rect">
            <a:avLst/>
          </a:prstGeom>
        </p:spPr>
        <p:txBody>
          <a:bodyPr vert="horz" lIns="91440" tIns="45720" rIns="91440" bIns="45720" rtlCol="0">
            <a:normAutofit/>
          </a:bodyPr>
          <a:lstStyle>
            <a:lvl1pPr marL="536575" indent="-45085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8863" indent="-550863" algn="l" defTabSz="1912938"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4pPr>
            <a:lvl5pPr marL="2962275" indent="-442913"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r>
              <a:rPr lang="en-US" sz="3200" dirty="0"/>
              <a:t>literature study (25p.) (bundling notes on papers)</a:t>
            </a:r>
          </a:p>
          <a:p>
            <a:endParaRPr lang="en-US" sz="3200" dirty="0"/>
          </a:p>
          <a:p>
            <a:r>
              <a:rPr lang="en-US" sz="3200" dirty="0"/>
              <a:t>Set up FL system in the virtual wall + flower framework</a:t>
            </a:r>
          </a:p>
          <a:p>
            <a:endParaRPr lang="nl-BE" sz="3200" dirty="0"/>
          </a:p>
          <a:p>
            <a:r>
              <a:rPr lang="en-US" sz="3200" dirty="0"/>
              <a:t>Generate monsters and attack, defend, generate new monsters, attack, defend…</a:t>
            </a:r>
            <a:endParaRPr lang="nl-BE" sz="3200" dirty="0"/>
          </a:p>
        </p:txBody>
      </p:sp>
    </p:spTree>
    <p:extLst>
      <p:ext uri="{BB962C8B-B14F-4D97-AF65-F5344CB8AC3E}">
        <p14:creationId xmlns:p14="http://schemas.microsoft.com/office/powerpoint/2010/main" val="965905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p:txBody>
          <a:bodyPr>
            <a:normAutofit/>
          </a:bodyPr>
          <a:lstStyle/>
          <a:p>
            <a:pPr marL="85725" indent="0">
              <a:buNone/>
            </a:pPr>
            <a:r>
              <a:rPr lang="nl-NL" sz="2400"/>
              <a:t>Universiteit Gent</a:t>
            </a:r>
            <a:br>
              <a:rPr lang="nl-NL" sz="2400"/>
            </a:br>
            <a:r>
              <a:rPr lang="nl-NL" sz="2400"/>
              <a:t>@ugent</a:t>
            </a:r>
          </a:p>
          <a:p>
            <a:pPr marL="85725" indent="0">
              <a:buNone/>
            </a:pPr>
            <a:r>
              <a:rPr lang="nl-NL"/>
              <a:t>@ugent</a:t>
            </a:r>
            <a:br>
              <a:rPr lang="nl-NL" sz="2400"/>
            </a:br>
            <a:r>
              <a:rPr lang="nl-NL" sz="2400"/>
              <a:t>Ghent University</a:t>
            </a:r>
          </a:p>
          <a:p>
            <a:endParaRPr lang="nl-NL" dirty="0"/>
          </a:p>
        </p:txBody>
      </p:sp>
      <p:sp>
        <p:nvSpPr>
          <p:cNvPr id="2" name="Title 1"/>
          <p:cNvSpPr>
            <a:spLocks noGrp="1"/>
          </p:cNvSpPr>
          <p:nvPr>
            <p:ph type="ctrTitle"/>
          </p:nvPr>
        </p:nvSpPr>
        <p:spPr/>
        <p:txBody>
          <a:bodyPr/>
          <a:lstStyle/>
          <a:p>
            <a:r>
              <a:rPr lang="nl-BE" sz="3500" dirty="0"/>
              <a:t>Ilkay Yuksel</a:t>
            </a:r>
            <a:br>
              <a:rPr lang="nl-BE" dirty="0"/>
            </a:br>
            <a:r>
              <a:rPr lang="nl-NL" dirty="0"/>
              <a:t>Student Master of </a:t>
            </a:r>
            <a:r>
              <a:rPr lang="nl-NL" dirty="0" err="1"/>
              <a:t>Science</a:t>
            </a:r>
            <a:r>
              <a:rPr lang="nl-NL" dirty="0"/>
              <a:t> in de industriële wetenschappen: informatica</a:t>
            </a:r>
            <a:br>
              <a:rPr lang="nl-BE" dirty="0"/>
            </a:br>
            <a:br>
              <a:rPr lang="nl-BE" dirty="0"/>
            </a:br>
            <a:r>
              <a:rPr lang="nl-BE" dirty="0"/>
              <a:t>IMEC</a:t>
            </a:r>
            <a:br>
              <a:rPr lang="nl-BE" cap="all" dirty="0"/>
            </a:br>
            <a:br>
              <a:rPr lang="nl-BE" dirty="0"/>
            </a:br>
            <a:r>
              <a:rPr lang="nl-BE" dirty="0"/>
              <a:t>E	</a:t>
            </a:r>
            <a:r>
              <a:rPr lang="nl-BE" dirty="0" err="1"/>
              <a:t>ilkay,yuksel@ugent.be</a:t>
            </a:r>
            <a:br>
              <a:rPr lang="nl-BE" dirty="0"/>
            </a:br>
            <a:r>
              <a:rPr lang="nl-BE" dirty="0"/>
              <a:t>T	+32 493 42 70 34</a:t>
            </a:r>
            <a:br>
              <a:rPr lang="nl-BE" dirty="0"/>
            </a:br>
            <a:br>
              <a:rPr lang="nl-BE" dirty="0"/>
            </a:br>
            <a:r>
              <a:rPr lang="nl-BE" dirty="0"/>
              <a:t>www.ugent.be</a:t>
            </a:r>
            <a:br>
              <a:rPr lang="nl-BE" dirty="0"/>
            </a:br>
            <a:br>
              <a:rPr lang="nl-BE" dirty="0"/>
            </a:br>
            <a:endParaRPr lang="nl-BE" dirty="0"/>
          </a:p>
        </p:txBody>
      </p:sp>
      <p:pic>
        <p:nvPicPr>
          <p:cNvPr id="5"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10619" y="3175459"/>
            <a:ext cx="280417" cy="335281"/>
          </a:xfrm>
          <a:prstGeom prst="rect">
            <a:avLst/>
          </a:prstGeom>
        </p:spPr>
      </p:pic>
      <p:pic>
        <p:nvPicPr>
          <p:cNvPr id="6"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0618" y="3592583"/>
            <a:ext cx="280417" cy="356617"/>
          </a:xfrm>
          <a:prstGeom prst="rect">
            <a:avLst/>
          </a:prstGeom>
        </p:spPr>
      </p:pic>
      <p:pic>
        <p:nvPicPr>
          <p:cNvPr id="8" name="Picture 11">
            <a:extLst>
              <a:ext uri="{FF2B5EF4-FFF2-40B4-BE49-F238E27FC236}">
                <a16:creationId xmlns:a16="http://schemas.microsoft.com/office/drawing/2014/main" id="{A61C70A3-8E95-44E7-90BA-C59B5C847B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0351" y="4122000"/>
            <a:ext cx="280643" cy="280800"/>
          </a:xfrm>
          <a:prstGeom prst="rect">
            <a:avLst/>
          </a:prstGeom>
        </p:spPr>
      </p:pic>
      <p:pic>
        <p:nvPicPr>
          <p:cNvPr id="9" name="Picture 12">
            <a:extLst>
              <a:ext uri="{FF2B5EF4-FFF2-40B4-BE49-F238E27FC236}">
                <a16:creationId xmlns:a16="http://schemas.microsoft.com/office/drawing/2014/main" id="{56718E5D-DFC3-4CEF-BC5C-F0B3C033409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10351" y="4560042"/>
            <a:ext cx="280417" cy="280417"/>
          </a:xfrm>
          <a:prstGeom prst="rect">
            <a:avLst/>
          </a:prstGeom>
        </p:spPr>
      </p:pic>
    </p:spTree>
    <p:extLst>
      <p:ext uri="{BB962C8B-B14F-4D97-AF65-F5344CB8AC3E}">
        <p14:creationId xmlns:p14="http://schemas.microsoft.com/office/powerpoint/2010/main" val="4119637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p:cNvSpPr>
            <a:spLocks noGrp="1"/>
          </p:cNvSpPr>
          <p:nvPr>
            <p:ph type="ctrTitle"/>
          </p:nvPr>
        </p:nvSpPr>
        <p:spPr>
          <a:xfrm>
            <a:off x="1238209" y="3310359"/>
            <a:ext cx="16374074" cy="2312362"/>
          </a:xfrm>
        </p:spPr>
        <p:txBody>
          <a:bodyPr/>
          <a:lstStyle/>
          <a:p>
            <a:r>
              <a:rPr lang="nl-NL" sz="6000" dirty="0"/>
              <a:t>Federated Learning </a:t>
            </a:r>
            <a:r>
              <a:rPr lang="nl-NL" sz="6000" dirty="0" err="1"/>
              <a:t>for</a:t>
            </a:r>
            <a:r>
              <a:rPr lang="nl-NL" sz="6000" dirty="0"/>
              <a:t> </a:t>
            </a:r>
            <a:r>
              <a:rPr lang="nl-NL" sz="6000" dirty="0" err="1"/>
              <a:t>intrusion</a:t>
            </a:r>
            <a:r>
              <a:rPr lang="nl-NL" sz="6000" dirty="0"/>
              <a:t> </a:t>
            </a:r>
            <a:r>
              <a:rPr lang="nl-NL" sz="6000" dirty="0" err="1"/>
              <a:t>detection</a:t>
            </a:r>
            <a:r>
              <a:rPr lang="nl-NL" sz="6000" dirty="0"/>
              <a:t> in </a:t>
            </a:r>
            <a:r>
              <a:rPr lang="nl-NL" sz="6000" dirty="0" err="1"/>
              <a:t>distributed</a:t>
            </a:r>
            <a:r>
              <a:rPr lang="nl-NL" sz="6000" dirty="0"/>
              <a:t> systems</a:t>
            </a:r>
          </a:p>
        </p:txBody>
      </p:sp>
      <p:sp>
        <p:nvSpPr>
          <p:cNvPr id="18" name="Ondertitel 17"/>
          <p:cNvSpPr>
            <a:spLocks noGrp="1"/>
          </p:cNvSpPr>
          <p:nvPr>
            <p:ph type="subTitle" idx="1"/>
          </p:nvPr>
        </p:nvSpPr>
        <p:spPr/>
        <p:txBody>
          <a:bodyPr/>
          <a:lstStyle/>
          <a:p>
            <a:r>
              <a:rPr lang="nl-NL" dirty="0"/>
              <a:t>Ilkay Yuksel</a:t>
            </a:r>
          </a:p>
        </p:txBody>
      </p:sp>
      <p:sp>
        <p:nvSpPr>
          <p:cNvPr id="6" name="Text Placeholder Organsation L1/L2"/>
          <p:cNvSpPr>
            <a:spLocks noGrp="1"/>
          </p:cNvSpPr>
          <p:nvPr>
            <p:ph type="body" sz="quarter" idx="10"/>
          </p:nvPr>
        </p:nvSpPr>
        <p:spPr/>
        <p:txBody>
          <a:bodyPr/>
          <a:lstStyle/>
          <a:p>
            <a:pPr algn="l"/>
            <a:r>
              <a:rPr lang="nl-BE" b="0" i="0" u="sng" dirty="0">
                <a:solidFill>
                  <a:srgbClr val="1E64C8"/>
                </a:solidFill>
                <a:effectLst/>
                <a:latin typeface="PannoTextLight"/>
                <a:hlinkClick r:id="rId3"/>
              </a:rPr>
              <a:t>Faculteit Ingenieurswetenschappen en Architectuur</a:t>
            </a:r>
            <a:endParaRPr lang="nl-BE" b="0" i="0" dirty="0">
              <a:solidFill>
                <a:srgbClr val="333333"/>
              </a:solidFill>
              <a:effectLst/>
              <a:latin typeface="PannoTextLight"/>
            </a:endParaRPr>
          </a:p>
          <a:p>
            <a:pPr lvl="1"/>
            <a:r>
              <a:rPr lang="nl-BE" dirty="0"/>
              <a:t>IMEC</a:t>
            </a:r>
          </a:p>
        </p:txBody>
      </p:sp>
      <p:sp>
        <p:nvSpPr>
          <p:cNvPr id="19" name="Tijdelijke aanduiding voor afbeelding 18"/>
          <p:cNvSpPr>
            <a:spLocks noGrp="1"/>
          </p:cNvSpPr>
          <p:nvPr>
            <p:ph type="pic" sz="quarter" idx="11"/>
          </p:nvPr>
        </p:nvSpPr>
        <p:spPr/>
        <p:txBody>
          <a:bodyPr/>
          <a:lstStyle/>
          <a:p>
            <a:endParaRPr lang="LID4096"/>
          </a:p>
        </p:txBody>
      </p:sp>
      <p:sp>
        <p:nvSpPr>
          <p:cNvPr id="20" name="Tijdelijke aanduiding voor afbeelding 19"/>
          <p:cNvSpPr>
            <a:spLocks noGrp="1"/>
          </p:cNvSpPr>
          <p:nvPr>
            <p:ph type="pic" sz="quarter" idx="12"/>
          </p:nvPr>
        </p:nvSpPr>
        <p:spPr/>
        <p:txBody>
          <a:bodyPr/>
          <a:lstStyle/>
          <a:p>
            <a:endParaRPr lang="LID4096"/>
          </a:p>
        </p:txBody>
      </p:sp>
      <p:sp>
        <p:nvSpPr>
          <p:cNvPr id="21" name="Tijdelijke aanduiding voor afbeelding 20"/>
          <p:cNvSpPr>
            <a:spLocks noGrp="1"/>
          </p:cNvSpPr>
          <p:nvPr>
            <p:ph type="pic" sz="quarter" idx="13"/>
          </p:nvPr>
        </p:nvSpPr>
        <p:spPr/>
        <p:txBody>
          <a:bodyPr/>
          <a:lstStyle/>
          <a:p>
            <a:endParaRPr lang="LID4096"/>
          </a:p>
        </p:txBody>
      </p:sp>
      <p:sp>
        <p:nvSpPr>
          <p:cNvPr id="22" name="Tijdelijke aanduiding voor afbeelding 21"/>
          <p:cNvSpPr>
            <a:spLocks noGrp="1"/>
          </p:cNvSpPr>
          <p:nvPr>
            <p:ph type="pic" sz="quarter" idx="14"/>
          </p:nvPr>
        </p:nvSpPr>
        <p:spPr/>
        <p:txBody>
          <a:bodyPr/>
          <a:lstStyle/>
          <a:p>
            <a:endParaRPr lang="LID4096"/>
          </a:p>
        </p:txBody>
      </p:sp>
    </p:spTree>
    <p:extLst>
      <p:ext uri="{BB962C8B-B14F-4D97-AF65-F5344CB8AC3E}">
        <p14:creationId xmlns:p14="http://schemas.microsoft.com/office/powerpoint/2010/main" val="33556180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D62418-F977-ED7B-EE82-20D544CED17D}"/>
              </a:ext>
            </a:extLst>
          </p:cNvPr>
          <p:cNvSpPr>
            <a:spLocks noGrp="1"/>
          </p:cNvSpPr>
          <p:nvPr>
            <p:ph type="title"/>
          </p:nvPr>
        </p:nvSpPr>
        <p:spPr/>
        <p:txBody>
          <a:bodyPr/>
          <a:lstStyle/>
          <a:p>
            <a:r>
              <a:rPr lang="nl-BE" dirty="0" err="1"/>
              <a:t>Table</a:t>
            </a:r>
            <a:r>
              <a:rPr lang="nl-BE" dirty="0"/>
              <a:t> of content</a:t>
            </a:r>
            <a:endParaRPr lang="LID4096" dirty="0"/>
          </a:p>
        </p:txBody>
      </p:sp>
      <p:sp>
        <p:nvSpPr>
          <p:cNvPr id="3" name="Tijdelijke aanduiding voor dianummer 2">
            <a:extLst>
              <a:ext uri="{FF2B5EF4-FFF2-40B4-BE49-F238E27FC236}">
                <a16:creationId xmlns:a16="http://schemas.microsoft.com/office/drawing/2014/main" id="{CB857BA4-D623-D4B8-5B30-866036F3C4B5}"/>
              </a:ext>
            </a:extLst>
          </p:cNvPr>
          <p:cNvSpPr>
            <a:spLocks noGrp="1"/>
          </p:cNvSpPr>
          <p:nvPr>
            <p:ph type="sldNum" sz="quarter" idx="12"/>
          </p:nvPr>
        </p:nvSpPr>
        <p:spPr/>
        <p:txBody>
          <a:bodyPr/>
          <a:lstStyle/>
          <a:p>
            <a:fld id="{7AE184E0-0BD4-4705-A12B-9B71DDE63301}" type="slidenum">
              <a:rPr lang="nl-BE" noProof="0" smtClean="0"/>
              <a:t>3</a:t>
            </a:fld>
            <a:endParaRPr lang="nl-BE" noProof="0" dirty="0"/>
          </a:p>
        </p:txBody>
      </p:sp>
      <p:sp>
        <p:nvSpPr>
          <p:cNvPr id="4" name="Tekstvak 3">
            <a:extLst>
              <a:ext uri="{FF2B5EF4-FFF2-40B4-BE49-F238E27FC236}">
                <a16:creationId xmlns:a16="http://schemas.microsoft.com/office/drawing/2014/main" id="{607A639C-62AF-B577-8207-CF8497FE872B}"/>
              </a:ext>
            </a:extLst>
          </p:cNvPr>
          <p:cNvSpPr txBox="1"/>
          <p:nvPr/>
        </p:nvSpPr>
        <p:spPr>
          <a:xfrm>
            <a:off x="1073427" y="1875584"/>
            <a:ext cx="16265248" cy="5109797"/>
          </a:xfrm>
          <a:prstGeom prst="rect">
            <a:avLst/>
          </a:prstGeom>
          <a:noFill/>
        </p:spPr>
        <p:txBody>
          <a:bodyPr wrap="square" rtlCol="0">
            <a:spAutoFit/>
          </a:bodyPr>
          <a:lstStyle/>
          <a:p>
            <a:pPr marL="342900" indent="-342900" algn="l">
              <a:lnSpc>
                <a:spcPct val="120000"/>
              </a:lnSpc>
              <a:buFont typeface="Arial" panose="020B0604020202020204" pitchFamily="34" charset="0"/>
              <a:buChar char="–"/>
            </a:pPr>
            <a:r>
              <a:rPr lang="nl-BE" sz="3200" dirty="0" err="1"/>
              <a:t>Introduction</a:t>
            </a:r>
            <a:endParaRPr lang="nl-BE" sz="3200" dirty="0"/>
          </a:p>
          <a:p>
            <a:pPr marL="342900" indent="-342900" algn="l">
              <a:lnSpc>
                <a:spcPct val="120000"/>
              </a:lnSpc>
              <a:buFont typeface="Arial" panose="020B0604020202020204" pitchFamily="34" charset="0"/>
              <a:buChar char="–"/>
            </a:pPr>
            <a:endParaRPr lang="nl-BE" sz="3200" dirty="0"/>
          </a:p>
          <a:p>
            <a:pPr marL="342900" indent="-342900" algn="l">
              <a:lnSpc>
                <a:spcPct val="120000"/>
              </a:lnSpc>
              <a:buFont typeface="Arial" panose="020B0604020202020204" pitchFamily="34" charset="0"/>
              <a:buChar char="–"/>
            </a:pPr>
            <a:r>
              <a:rPr lang="nl-BE" sz="3200" dirty="0" err="1"/>
              <a:t>Challenges</a:t>
            </a:r>
            <a:endParaRPr lang="nl-BE" sz="3200" dirty="0"/>
          </a:p>
          <a:p>
            <a:pPr marL="342900" indent="-342900" algn="l">
              <a:lnSpc>
                <a:spcPct val="120000"/>
              </a:lnSpc>
              <a:buFont typeface="Arial" panose="020B0604020202020204" pitchFamily="34" charset="0"/>
              <a:buChar char="–"/>
            </a:pPr>
            <a:endParaRPr lang="nl-BE" sz="3200" dirty="0"/>
          </a:p>
          <a:p>
            <a:pPr marL="342900" indent="-342900" algn="l">
              <a:lnSpc>
                <a:spcPct val="120000"/>
              </a:lnSpc>
              <a:buFont typeface="Arial" panose="020B0604020202020204" pitchFamily="34" charset="0"/>
              <a:buChar char="–"/>
            </a:pPr>
            <a:r>
              <a:rPr lang="nl-BE" sz="3200" dirty="0"/>
              <a:t>Research</a:t>
            </a:r>
          </a:p>
          <a:p>
            <a:pPr marL="342900" indent="-342900" algn="l">
              <a:lnSpc>
                <a:spcPct val="120000"/>
              </a:lnSpc>
              <a:buFont typeface="Arial" panose="020B0604020202020204" pitchFamily="34" charset="0"/>
              <a:buChar char="–"/>
            </a:pPr>
            <a:endParaRPr lang="nl-BE" sz="3200" dirty="0"/>
          </a:p>
          <a:p>
            <a:pPr marL="342900" indent="-342900" algn="l">
              <a:lnSpc>
                <a:spcPct val="120000"/>
              </a:lnSpc>
              <a:buFont typeface="Arial" panose="020B0604020202020204" pitchFamily="34" charset="0"/>
              <a:buChar char="–"/>
            </a:pPr>
            <a:r>
              <a:rPr lang="nl-BE" sz="3200" dirty="0" err="1"/>
              <a:t>Future</a:t>
            </a:r>
            <a:r>
              <a:rPr lang="nl-BE" sz="3200" dirty="0"/>
              <a:t> goals</a:t>
            </a:r>
          </a:p>
          <a:p>
            <a:pPr marL="342900" indent="-342900" algn="l">
              <a:lnSpc>
                <a:spcPct val="120000"/>
              </a:lnSpc>
              <a:buFont typeface="Arial" panose="020B0604020202020204" pitchFamily="34" charset="0"/>
              <a:buChar char="–"/>
            </a:pPr>
            <a:endParaRPr lang="nl-BE" sz="2500" dirty="0"/>
          </a:p>
          <a:p>
            <a:pPr marL="342900" indent="-342900" algn="l">
              <a:lnSpc>
                <a:spcPct val="120000"/>
              </a:lnSpc>
              <a:buFont typeface="Arial" panose="020B0604020202020204" pitchFamily="34" charset="0"/>
              <a:buChar char="–"/>
            </a:pPr>
            <a:endParaRPr lang="nl-BE" sz="2500" dirty="0"/>
          </a:p>
        </p:txBody>
      </p:sp>
    </p:spTree>
    <p:extLst>
      <p:ext uri="{BB962C8B-B14F-4D97-AF65-F5344CB8AC3E}">
        <p14:creationId xmlns:p14="http://schemas.microsoft.com/office/powerpoint/2010/main" val="1064827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B0E2BB-ABE1-E3B7-FE99-6C48EB26C047}"/>
              </a:ext>
            </a:extLst>
          </p:cNvPr>
          <p:cNvSpPr>
            <a:spLocks noGrp="1"/>
          </p:cNvSpPr>
          <p:nvPr>
            <p:ph type="ctrTitle"/>
          </p:nvPr>
        </p:nvSpPr>
        <p:spPr/>
        <p:txBody>
          <a:bodyPr/>
          <a:lstStyle/>
          <a:p>
            <a:r>
              <a:rPr lang="nl-BE" sz="7200" dirty="0" err="1"/>
              <a:t>introduction</a:t>
            </a:r>
            <a:endParaRPr lang="LID4096" sz="7200" dirty="0"/>
          </a:p>
        </p:txBody>
      </p:sp>
      <p:sp>
        <p:nvSpPr>
          <p:cNvPr id="3" name="Tijdelijke aanduiding voor dianummer 2">
            <a:extLst>
              <a:ext uri="{FF2B5EF4-FFF2-40B4-BE49-F238E27FC236}">
                <a16:creationId xmlns:a16="http://schemas.microsoft.com/office/drawing/2014/main" id="{DD918092-FEB9-DE2D-A936-EC68B084AA75}"/>
              </a:ext>
            </a:extLst>
          </p:cNvPr>
          <p:cNvSpPr>
            <a:spLocks noGrp="1"/>
          </p:cNvSpPr>
          <p:nvPr>
            <p:ph type="sldNum" sz="quarter" idx="4"/>
          </p:nvPr>
        </p:nvSpPr>
        <p:spPr/>
        <p:txBody>
          <a:bodyPr/>
          <a:lstStyle/>
          <a:p>
            <a:fld id="{7AE184E0-0BD4-4705-A12B-9B71DDE63301}" type="slidenum">
              <a:rPr lang="nl-BE" noProof="0" smtClean="0"/>
              <a:pPr/>
              <a:t>4</a:t>
            </a:fld>
            <a:endParaRPr lang="nl-BE" noProof="0" dirty="0"/>
          </a:p>
        </p:txBody>
      </p:sp>
    </p:spTree>
    <p:extLst>
      <p:ext uri="{BB962C8B-B14F-4D97-AF65-F5344CB8AC3E}">
        <p14:creationId xmlns:p14="http://schemas.microsoft.com/office/powerpoint/2010/main" val="19962003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713CAF-3D71-0161-FB97-54E07AC9C142}"/>
              </a:ext>
            </a:extLst>
          </p:cNvPr>
          <p:cNvSpPr>
            <a:spLocks noGrp="1"/>
          </p:cNvSpPr>
          <p:nvPr>
            <p:ph type="title"/>
          </p:nvPr>
        </p:nvSpPr>
        <p:spPr/>
        <p:txBody>
          <a:bodyPr/>
          <a:lstStyle/>
          <a:p>
            <a:r>
              <a:rPr lang="nl-BE" dirty="0" err="1"/>
              <a:t>introduction</a:t>
            </a:r>
            <a:endParaRPr lang="LID4096" dirty="0"/>
          </a:p>
        </p:txBody>
      </p:sp>
      <p:sp>
        <p:nvSpPr>
          <p:cNvPr id="3" name="Tijdelijke aanduiding voor dianummer 2">
            <a:extLst>
              <a:ext uri="{FF2B5EF4-FFF2-40B4-BE49-F238E27FC236}">
                <a16:creationId xmlns:a16="http://schemas.microsoft.com/office/drawing/2014/main" id="{FE748A90-FC5E-95C2-1472-D6BD04E9828D}"/>
              </a:ext>
            </a:extLst>
          </p:cNvPr>
          <p:cNvSpPr>
            <a:spLocks noGrp="1"/>
          </p:cNvSpPr>
          <p:nvPr>
            <p:ph type="sldNum" sz="quarter" idx="12"/>
          </p:nvPr>
        </p:nvSpPr>
        <p:spPr/>
        <p:txBody>
          <a:bodyPr/>
          <a:lstStyle/>
          <a:p>
            <a:fld id="{7AE184E0-0BD4-4705-A12B-9B71DDE63301}" type="slidenum">
              <a:rPr lang="nl-BE" noProof="0" smtClean="0"/>
              <a:t>5</a:t>
            </a:fld>
            <a:endParaRPr lang="nl-BE" noProof="0" dirty="0"/>
          </a:p>
        </p:txBody>
      </p:sp>
      <p:pic>
        <p:nvPicPr>
          <p:cNvPr id="7" name="Afbeelding 6">
            <a:extLst>
              <a:ext uri="{FF2B5EF4-FFF2-40B4-BE49-F238E27FC236}">
                <a16:creationId xmlns:a16="http://schemas.microsoft.com/office/drawing/2014/main" id="{4682D8E3-580B-2530-475C-C4A190D9E3B7}"/>
              </a:ext>
            </a:extLst>
          </p:cNvPr>
          <p:cNvPicPr>
            <a:picLocks noChangeAspect="1"/>
          </p:cNvPicPr>
          <p:nvPr/>
        </p:nvPicPr>
        <p:blipFill>
          <a:blip r:embed="rId3"/>
          <a:stretch>
            <a:fillRect/>
          </a:stretch>
        </p:blipFill>
        <p:spPr>
          <a:xfrm>
            <a:off x="7420808" y="1882442"/>
            <a:ext cx="7620000" cy="531495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9" name="Tekstvak 8">
            <a:extLst>
              <a:ext uri="{FF2B5EF4-FFF2-40B4-BE49-F238E27FC236}">
                <a16:creationId xmlns:a16="http://schemas.microsoft.com/office/drawing/2014/main" id="{C3CE6102-86D6-AEBC-6516-5EE008CC8CB2}"/>
              </a:ext>
            </a:extLst>
          </p:cNvPr>
          <p:cNvSpPr txBox="1"/>
          <p:nvPr/>
        </p:nvSpPr>
        <p:spPr>
          <a:xfrm>
            <a:off x="1287215" y="2630905"/>
            <a:ext cx="5795271" cy="1810817"/>
          </a:xfrm>
          <a:prstGeom prst="rect">
            <a:avLst/>
          </a:prstGeom>
          <a:noFill/>
        </p:spPr>
        <p:txBody>
          <a:bodyPr wrap="square" rtlCol="0">
            <a:spAutoFit/>
          </a:bodyPr>
          <a:lstStyle/>
          <a:p>
            <a:pPr algn="l">
              <a:lnSpc>
                <a:spcPct val="120000"/>
              </a:lnSpc>
            </a:pPr>
            <a:r>
              <a:rPr lang="nl-BE" sz="3200" dirty="0" err="1"/>
              <a:t>Decentralized</a:t>
            </a:r>
            <a:endParaRPr lang="nl-BE" sz="3200" dirty="0"/>
          </a:p>
          <a:p>
            <a:pPr algn="l">
              <a:lnSpc>
                <a:spcPct val="120000"/>
              </a:lnSpc>
            </a:pPr>
            <a:endParaRPr lang="nl-BE" sz="3200" dirty="0"/>
          </a:p>
          <a:p>
            <a:pPr algn="l">
              <a:lnSpc>
                <a:spcPct val="120000"/>
              </a:lnSpc>
            </a:pPr>
            <a:r>
              <a:rPr lang="nl-BE" sz="3200" dirty="0" err="1"/>
              <a:t>Only</a:t>
            </a:r>
            <a:r>
              <a:rPr lang="nl-BE" sz="3200" dirty="0"/>
              <a:t> model updates!</a:t>
            </a:r>
            <a:r>
              <a:rPr lang="nl-BE" sz="2500" dirty="0"/>
              <a:t> </a:t>
            </a:r>
          </a:p>
        </p:txBody>
      </p:sp>
    </p:spTree>
    <p:extLst>
      <p:ext uri="{BB962C8B-B14F-4D97-AF65-F5344CB8AC3E}">
        <p14:creationId xmlns:p14="http://schemas.microsoft.com/office/powerpoint/2010/main" val="2008841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B0E2BB-ABE1-E3B7-FE99-6C48EB26C047}"/>
              </a:ext>
            </a:extLst>
          </p:cNvPr>
          <p:cNvSpPr>
            <a:spLocks noGrp="1"/>
          </p:cNvSpPr>
          <p:nvPr>
            <p:ph type="ctrTitle"/>
          </p:nvPr>
        </p:nvSpPr>
        <p:spPr/>
        <p:txBody>
          <a:bodyPr/>
          <a:lstStyle/>
          <a:p>
            <a:r>
              <a:rPr lang="nl-BE" dirty="0" err="1"/>
              <a:t>Challenges</a:t>
            </a:r>
            <a:endParaRPr lang="LID4096" dirty="0"/>
          </a:p>
        </p:txBody>
      </p:sp>
      <p:sp>
        <p:nvSpPr>
          <p:cNvPr id="3" name="Tijdelijke aanduiding voor dianummer 2">
            <a:extLst>
              <a:ext uri="{FF2B5EF4-FFF2-40B4-BE49-F238E27FC236}">
                <a16:creationId xmlns:a16="http://schemas.microsoft.com/office/drawing/2014/main" id="{DD918092-FEB9-DE2D-A936-EC68B084AA75}"/>
              </a:ext>
            </a:extLst>
          </p:cNvPr>
          <p:cNvSpPr>
            <a:spLocks noGrp="1"/>
          </p:cNvSpPr>
          <p:nvPr>
            <p:ph type="sldNum" sz="quarter" idx="4"/>
          </p:nvPr>
        </p:nvSpPr>
        <p:spPr/>
        <p:txBody>
          <a:bodyPr/>
          <a:lstStyle/>
          <a:p>
            <a:fld id="{7AE184E0-0BD4-4705-A12B-9B71DDE63301}" type="slidenum">
              <a:rPr lang="nl-BE" noProof="0" smtClean="0"/>
              <a:pPr/>
              <a:t>6</a:t>
            </a:fld>
            <a:endParaRPr lang="nl-BE" noProof="0" dirty="0"/>
          </a:p>
        </p:txBody>
      </p:sp>
    </p:spTree>
    <p:extLst>
      <p:ext uri="{BB962C8B-B14F-4D97-AF65-F5344CB8AC3E}">
        <p14:creationId xmlns:p14="http://schemas.microsoft.com/office/powerpoint/2010/main" val="796604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713CAF-3D71-0161-FB97-54E07AC9C142}"/>
              </a:ext>
            </a:extLst>
          </p:cNvPr>
          <p:cNvSpPr>
            <a:spLocks noGrp="1"/>
          </p:cNvSpPr>
          <p:nvPr>
            <p:ph type="title"/>
          </p:nvPr>
        </p:nvSpPr>
        <p:spPr/>
        <p:txBody>
          <a:bodyPr/>
          <a:lstStyle/>
          <a:p>
            <a:r>
              <a:rPr lang="nl-BE" dirty="0" err="1"/>
              <a:t>challenges</a:t>
            </a:r>
            <a:endParaRPr lang="LID4096" dirty="0"/>
          </a:p>
        </p:txBody>
      </p:sp>
      <p:sp>
        <p:nvSpPr>
          <p:cNvPr id="3" name="Tijdelijke aanduiding voor dianummer 2">
            <a:extLst>
              <a:ext uri="{FF2B5EF4-FFF2-40B4-BE49-F238E27FC236}">
                <a16:creationId xmlns:a16="http://schemas.microsoft.com/office/drawing/2014/main" id="{FE748A90-FC5E-95C2-1472-D6BD04E9828D}"/>
              </a:ext>
            </a:extLst>
          </p:cNvPr>
          <p:cNvSpPr>
            <a:spLocks noGrp="1"/>
          </p:cNvSpPr>
          <p:nvPr>
            <p:ph type="sldNum" sz="quarter" idx="12"/>
          </p:nvPr>
        </p:nvSpPr>
        <p:spPr/>
        <p:txBody>
          <a:bodyPr/>
          <a:lstStyle/>
          <a:p>
            <a:fld id="{7AE184E0-0BD4-4705-A12B-9B71DDE63301}" type="slidenum">
              <a:rPr lang="nl-BE" noProof="0" smtClean="0"/>
              <a:t>7</a:t>
            </a:fld>
            <a:endParaRPr lang="nl-BE" noProof="0" dirty="0"/>
          </a:p>
        </p:txBody>
      </p:sp>
      <p:sp>
        <p:nvSpPr>
          <p:cNvPr id="4" name="Tekstvak 3">
            <a:extLst>
              <a:ext uri="{FF2B5EF4-FFF2-40B4-BE49-F238E27FC236}">
                <a16:creationId xmlns:a16="http://schemas.microsoft.com/office/drawing/2014/main" id="{D235A857-4B83-07DA-FF6F-D4044C7BBB47}"/>
              </a:ext>
            </a:extLst>
          </p:cNvPr>
          <p:cNvSpPr txBox="1"/>
          <p:nvPr/>
        </p:nvSpPr>
        <p:spPr>
          <a:xfrm>
            <a:off x="830118" y="1828800"/>
            <a:ext cx="14760402" cy="4698402"/>
          </a:xfrm>
          <a:prstGeom prst="rect">
            <a:avLst/>
          </a:prstGeom>
          <a:noFill/>
        </p:spPr>
        <p:txBody>
          <a:bodyPr wrap="square" rtlCol="0">
            <a:spAutoFit/>
          </a:bodyPr>
          <a:lstStyle/>
          <a:p>
            <a:pPr marL="342900" indent="-342900" algn="l">
              <a:lnSpc>
                <a:spcPct val="120000"/>
              </a:lnSpc>
              <a:buFont typeface="Arial" panose="020B0604020202020204" pitchFamily="34" charset="0"/>
              <a:buChar char="–"/>
            </a:pPr>
            <a:r>
              <a:rPr lang="nl-BE" sz="3200" dirty="0" err="1"/>
              <a:t>Scalibility</a:t>
            </a:r>
            <a:r>
              <a:rPr lang="nl-BE" sz="3200" dirty="0"/>
              <a:t> =&gt; 1000 clients? </a:t>
            </a:r>
            <a:r>
              <a:rPr lang="nl-BE" sz="3200" dirty="0" err="1"/>
              <a:t>Generalization</a:t>
            </a:r>
            <a:r>
              <a:rPr lang="nl-BE" sz="3200" dirty="0"/>
              <a:t>?</a:t>
            </a:r>
          </a:p>
          <a:p>
            <a:pPr marL="342900" indent="-342900" algn="l">
              <a:lnSpc>
                <a:spcPct val="120000"/>
              </a:lnSpc>
              <a:buFont typeface="Arial" panose="020B0604020202020204" pitchFamily="34" charset="0"/>
              <a:buChar char="–"/>
            </a:pPr>
            <a:endParaRPr lang="nl-BE" sz="3200" dirty="0"/>
          </a:p>
          <a:p>
            <a:pPr marL="342900" indent="-342900" algn="l">
              <a:lnSpc>
                <a:spcPct val="120000"/>
              </a:lnSpc>
              <a:buFont typeface="Arial" panose="020B0604020202020204" pitchFamily="34" charset="0"/>
              <a:buChar char="–"/>
            </a:pPr>
            <a:r>
              <a:rPr lang="nl-BE" sz="3200" dirty="0"/>
              <a:t>Communication =&gt; does delay effect on </a:t>
            </a:r>
            <a:r>
              <a:rPr lang="nl-BE" sz="3200" dirty="0" err="1"/>
              <a:t>the</a:t>
            </a:r>
            <a:r>
              <a:rPr lang="nl-BE" sz="3200" dirty="0"/>
              <a:t> system?</a:t>
            </a:r>
          </a:p>
          <a:p>
            <a:pPr marL="342900" indent="-342900" algn="l">
              <a:lnSpc>
                <a:spcPct val="120000"/>
              </a:lnSpc>
              <a:buFont typeface="Arial" panose="020B0604020202020204" pitchFamily="34" charset="0"/>
              <a:buChar char="–"/>
            </a:pPr>
            <a:endParaRPr lang="nl-BE" sz="3200" dirty="0"/>
          </a:p>
          <a:p>
            <a:pPr marL="342900" indent="-342900" algn="l">
              <a:lnSpc>
                <a:spcPct val="120000"/>
              </a:lnSpc>
              <a:buFont typeface="Arial" panose="020B0604020202020204" pitchFamily="34" charset="0"/>
              <a:buChar char="–"/>
            </a:pPr>
            <a:r>
              <a:rPr lang="nl-BE" sz="3200" dirty="0"/>
              <a:t>Privacy =&gt; data </a:t>
            </a:r>
            <a:r>
              <a:rPr lang="nl-BE" sz="3200" dirty="0" err="1"/>
              <a:t>reconstruction</a:t>
            </a:r>
            <a:r>
              <a:rPr lang="nl-BE" sz="3200" dirty="0"/>
              <a:t>?</a:t>
            </a:r>
          </a:p>
          <a:p>
            <a:pPr marL="342900" indent="-342900" algn="l">
              <a:lnSpc>
                <a:spcPct val="120000"/>
              </a:lnSpc>
              <a:buFont typeface="Arial" panose="020B0604020202020204" pitchFamily="34" charset="0"/>
              <a:buChar char="–"/>
            </a:pPr>
            <a:endParaRPr lang="nl-BE" sz="3200" dirty="0"/>
          </a:p>
          <a:p>
            <a:pPr marL="342900" indent="-342900" algn="l">
              <a:lnSpc>
                <a:spcPct val="120000"/>
              </a:lnSpc>
              <a:buFont typeface="Arial" panose="020B0604020202020204" pitchFamily="34" charset="0"/>
              <a:buChar char="–"/>
            </a:pPr>
            <a:r>
              <a:rPr lang="nl-BE" sz="3200" dirty="0" err="1">
                <a:highlight>
                  <a:srgbClr val="FFFF00"/>
                </a:highlight>
              </a:rPr>
              <a:t>Generalization</a:t>
            </a:r>
            <a:r>
              <a:rPr lang="nl-BE" sz="3200" dirty="0">
                <a:highlight>
                  <a:srgbClr val="FFFF00"/>
                </a:highlight>
              </a:rPr>
              <a:t> =&gt;  </a:t>
            </a:r>
            <a:r>
              <a:rPr lang="nl-BE" sz="3200" dirty="0" err="1">
                <a:highlight>
                  <a:srgbClr val="FFFF00"/>
                </a:highlight>
              </a:rPr>
              <a:t>what</a:t>
            </a:r>
            <a:r>
              <a:rPr lang="nl-BE" sz="3200" dirty="0">
                <a:highlight>
                  <a:srgbClr val="FFFF00"/>
                </a:highlight>
              </a:rPr>
              <a:t> </a:t>
            </a:r>
            <a:r>
              <a:rPr lang="nl-BE" sz="3200" dirty="0" err="1">
                <a:highlight>
                  <a:srgbClr val="FFFF00"/>
                </a:highlight>
              </a:rPr>
              <a:t>if</a:t>
            </a:r>
            <a:r>
              <a:rPr lang="nl-BE" sz="3200" dirty="0">
                <a:highlight>
                  <a:srgbClr val="FFFF00"/>
                </a:highlight>
              </a:rPr>
              <a:t> </a:t>
            </a:r>
            <a:r>
              <a:rPr lang="nl-BE" sz="3200" dirty="0" err="1">
                <a:highlight>
                  <a:srgbClr val="FFFF00"/>
                </a:highlight>
              </a:rPr>
              <a:t>the</a:t>
            </a:r>
            <a:r>
              <a:rPr lang="nl-BE" sz="3200" dirty="0">
                <a:highlight>
                  <a:srgbClr val="FFFF00"/>
                </a:highlight>
              </a:rPr>
              <a:t> system is </a:t>
            </a:r>
            <a:r>
              <a:rPr lang="nl-BE" sz="3200" dirty="0" err="1">
                <a:highlight>
                  <a:srgbClr val="FFFF00"/>
                </a:highlight>
              </a:rPr>
              <a:t>attacked</a:t>
            </a:r>
            <a:r>
              <a:rPr lang="nl-BE" sz="3200" dirty="0">
                <a:highlight>
                  <a:srgbClr val="FFFF00"/>
                </a:highlight>
              </a:rPr>
              <a:t>?</a:t>
            </a:r>
          </a:p>
          <a:p>
            <a:pPr marL="342900" indent="-342900" algn="l">
              <a:lnSpc>
                <a:spcPct val="120000"/>
              </a:lnSpc>
              <a:buFont typeface="Arial" panose="020B0604020202020204" pitchFamily="34" charset="0"/>
              <a:buChar char="–"/>
            </a:pPr>
            <a:endParaRPr lang="nl-BE" sz="2800" dirty="0"/>
          </a:p>
        </p:txBody>
      </p:sp>
    </p:spTree>
    <p:extLst>
      <p:ext uri="{BB962C8B-B14F-4D97-AF65-F5344CB8AC3E}">
        <p14:creationId xmlns:p14="http://schemas.microsoft.com/office/powerpoint/2010/main" val="1928715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nl-NL" dirty="0"/>
              <a:t>Research</a:t>
            </a:r>
          </a:p>
        </p:txBody>
      </p:sp>
      <p:sp>
        <p:nvSpPr>
          <p:cNvPr id="5" name="Slide Number Placeholder 4"/>
          <p:cNvSpPr>
            <a:spLocks noGrp="1"/>
          </p:cNvSpPr>
          <p:nvPr>
            <p:ph type="sldNum" sz="quarter" idx="4"/>
          </p:nvPr>
        </p:nvSpPr>
        <p:spPr/>
        <p:txBody>
          <a:bodyPr/>
          <a:lstStyle/>
          <a:p>
            <a:fld id="{7AE184E0-0BD4-4705-A12B-9B71DDE63301}" type="slidenum">
              <a:rPr lang="nl-BE" smtClean="0"/>
              <a:pPr/>
              <a:t>8</a:t>
            </a:fld>
            <a:endParaRPr lang="nl-BE" dirty="0"/>
          </a:p>
        </p:txBody>
      </p:sp>
    </p:spTree>
    <p:extLst>
      <p:ext uri="{BB962C8B-B14F-4D97-AF65-F5344CB8AC3E}">
        <p14:creationId xmlns:p14="http://schemas.microsoft.com/office/powerpoint/2010/main" val="26079244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713CAF-3D71-0161-FB97-54E07AC9C142}"/>
              </a:ext>
            </a:extLst>
          </p:cNvPr>
          <p:cNvSpPr>
            <a:spLocks noGrp="1"/>
          </p:cNvSpPr>
          <p:nvPr>
            <p:ph type="title"/>
          </p:nvPr>
        </p:nvSpPr>
        <p:spPr/>
        <p:txBody>
          <a:bodyPr/>
          <a:lstStyle/>
          <a:p>
            <a:r>
              <a:rPr lang="nl-BE" dirty="0"/>
              <a:t>research</a:t>
            </a:r>
            <a:endParaRPr lang="LID4096" dirty="0"/>
          </a:p>
        </p:txBody>
      </p:sp>
      <p:sp>
        <p:nvSpPr>
          <p:cNvPr id="3" name="Tijdelijke aanduiding voor dianummer 2">
            <a:extLst>
              <a:ext uri="{FF2B5EF4-FFF2-40B4-BE49-F238E27FC236}">
                <a16:creationId xmlns:a16="http://schemas.microsoft.com/office/drawing/2014/main" id="{FE748A90-FC5E-95C2-1472-D6BD04E9828D}"/>
              </a:ext>
            </a:extLst>
          </p:cNvPr>
          <p:cNvSpPr>
            <a:spLocks noGrp="1"/>
          </p:cNvSpPr>
          <p:nvPr>
            <p:ph type="sldNum" sz="quarter" idx="12"/>
          </p:nvPr>
        </p:nvSpPr>
        <p:spPr/>
        <p:txBody>
          <a:bodyPr/>
          <a:lstStyle/>
          <a:p>
            <a:fld id="{7AE184E0-0BD4-4705-A12B-9B71DDE63301}" type="slidenum">
              <a:rPr lang="nl-BE" noProof="0" smtClean="0"/>
              <a:t>9</a:t>
            </a:fld>
            <a:endParaRPr lang="nl-BE" noProof="0" dirty="0"/>
          </a:p>
        </p:txBody>
      </p:sp>
      <p:sp>
        <p:nvSpPr>
          <p:cNvPr id="6" name="Tekstvak 5">
            <a:extLst>
              <a:ext uri="{FF2B5EF4-FFF2-40B4-BE49-F238E27FC236}">
                <a16:creationId xmlns:a16="http://schemas.microsoft.com/office/drawing/2014/main" id="{B0337048-ABB9-E067-5220-2465919C90A7}"/>
              </a:ext>
            </a:extLst>
          </p:cNvPr>
          <p:cNvSpPr txBox="1"/>
          <p:nvPr/>
        </p:nvSpPr>
        <p:spPr>
          <a:xfrm>
            <a:off x="979714" y="1975757"/>
            <a:ext cx="15555686" cy="2413481"/>
          </a:xfrm>
          <a:prstGeom prst="rect">
            <a:avLst/>
          </a:prstGeom>
          <a:noFill/>
        </p:spPr>
        <p:txBody>
          <a:bodyPr wrap="square" rtlCol="0">
            <a:spAutoFit/>
          </a:bodyPr>
          <a:lstStyle/>
          <a:p>
            <a:pPr algn="l">
              <a:lnSpc>
                <a:spcPct val="120000"/>
              </a:lnSpc>
            </a:pPr>
            <a:r>
              <a:rPr lang="en-US" sz="3200" b="1" i="0" dirty="0">
                <a:effectLst/>
                <a:latin typeface="Söhne"/>
              </a:rPr>
              <a:t>How does the </a:t>
            </a:r>
            <a:r>
              <a:rPr lang="en-US" sz="3200" b="1" i="0" dirty="0">
                <a:effectLst/>
                <a:highlight>
                  <a:srgbClr val="FFFF00"/>
                </a:highlight>
                <a:latin typeface="Söhne"/>
              </a:rPr>
              <a:t>number of attackers </a:t>
            </a:r>
            <a:r>
              <a:rPr lang="en-US" sz="3200" b="1" i="0" dirty="0">
                <a:effectLst/>
                <a:latin typeface="Söhne"/>
              </a:rPr>
              <a:t>and the </a:t>
            </a:r>
            <a:r>
              <a:rPr lang="en-US" sz="3200" b="1" i="0" dirty="0">
                <a:effectLst/>
                <a:highlight>
                  <a:srgbClr val="FFFF00"/>
                </a:highlight>
                <a:latin typeface="Söhne"/>
              </a:rPr>
              <a:t>intensity of attacks </a:t>
            </a:r>
            <a:r>
              <a:rPr lang="en-US" sz="3200" b="1" i="0" dirty="0">
                <a:effectLst/>
                <a:latin typeface="Söhne"/>
              </a:rPr>
              <a:t>on the federated learning model in the context of intrusion detection impact the degradation of generalization, and what combination of the number of attackers and attack intensity is required to render the central model unusable? </a:t>
            </a:r>
            <a:endParaRPr lang="nl-BE" sz="4400" b="1" dirty="0"/>
          </a:p>
        </p:txBody>
      </p:sp>
      <p:sp>
        <p:nvSpPr>
          <p:cNvPr id="7" name="Tekstvak 6">
            <a:extLst>
              <a:ext uri="{FF2B5EF4-FFF2-40B4-BE49-F238E27FC236}">
                <a16:creationId xmlns:a16="http://schemas.microsoft.com/office/drawing/2014/main" id="{07147475-5668-5ACE-6618-9DDDC9B6D1CF}"/>
              </a:ext>
            </a:extLst>
          </p:cNvPr>
          <p:cNvSpPr txBox="1"/>
          <p:nvPr/>
        </p:nvSpPr>
        <p:spPr>
          <a:xfrm>
            <a:off x="979714" y="4876800"/>
            <a:ext cx="15397843" cy="1822550"/>
          </a:xfrm>
          <a:prstGeom prst="rect">
            <a:avLst/>
          </a:prstGeom>
          <a:noFill/>
        </p:spPr>
        <p:txBody>
          <a:bodyPr wrap="square" rtlCol="0">
            <a:spAutoFit/>
          </a:bodyPr>
          <a:lstStyle/>
          <a:p>
            <a:pPr algn="l">
              <a:lnSpc>
                <a:spcPct val="120000"/>
              </a:lnSpc>
            </a:pPr>
            <a:r>
              <a:rPr lang="en-US" sz="3200" b="1" i="0" dirty="0">
                <a:effectLst/>
                <a:highlight>
                  <a:srgbClr val="FFFF00"/>
                </a:highlight>
                <a:latin typeface="Söhne"/>
              </a:rPr>
              <a:t>What defense strategies </a:t>
            </a:r>
            <a:r>
              <a:rPr lang="en-US" sz="3200" b="1" i="0" dirty="0">
                <a:effectLst/>
                <a:latin typeface="Söhne"/>
              </a:rPr>
              <a:t>should be employed to mitigate the impact of poisoning attacks on the federated learning model used in intrusion detection and maintain its usability despite adversarial attempts to degrade generalization?</a:t>
            </a:r>
            <a:endParaRPr lang="nl-BE" sz="2800" dirty="0"/>
          </a:p>
        </p:txBody>
      </p:sp>
      <p:sp>
        <p:nvSpPr>
          <p:cNvPr id="10" name="Pijl: omhoog/omlaag 9">
            <a:extLst>
              <a:ext uri="{FF2B5EF4-FFF2-40B4-BE49-F238E27FC236}">
                <a16:creationId xmlns:a16="http://schemas.microsoft.com/office/drawing/2014/main" id="{D0D18FF2-C680-E074-89F8-35D7D0107C17}"/>
              </a:ext>
            </a:extLst>
          </p:cNvPr>
          <p:cNvSpPr/>
          <p:nvPr/>
        </p:nvSpPr>
        <p:spPr>
          <a:xfrm>
            <a:off x="8678635" y="3776488"/>
            <a:ext cx="535990" cy="1225500"/>
          </a:xfrm>
          <a:prstGeom prst="upDownArrow">
            <a:avLst/>
          </a:prstGeom>
          <a:no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BE">
              <a:solidFill>
                <a:schemeClr val="tx1"/>
              </a:solidFill>
            </a:endParaRPr>
          </a:p>
        </p:txBody>
      </p:sp>
      <p:pic>
        <p:nvPicPr>
          <p:cNvPr id="1030" name="Picture 6" descr="Poison — Wikipédia">
            <a:extLst>
              <a:ext uri="{FF2B5EF4-FFF2-40B4-BE49-F238E27FC236}">
                <a16:creationId xmlns:a16="http://schemas.microsoft.com/office/drawing/2014/main" id="{6B710061-312A-63D7-A046-0E78262A2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2642" y="6335981"/>
            <a:ext cx="8066315" cy="8066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364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wipe(down)">
                                      <p:cBhvr>
                                        <p:cTn id="7"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antoorthema">
  <a:themeElements>
    <a:clrScheme name="Aangepast 3">
      <a:dk1>
        <a:sysClr val="windowText" lastClr="000000"/>
      </a:dk1>
      <a:lt1>
        <a:sysClr val="window" lastClr="FFFFFF"/>
      </a:lt1>
      <a:dk2>
        <a:srgbClr val="1E64C8"/>
      </a:dk2>
      <a:lt2>
        <a:srgbClr val="E9F0FA"/>
      </a:lt2>
      <a:accent1>
        <a:srgbClr val="8BBEE8"/>
      </a:accent1>
      <a:accent2>
        <a:srgbClr val="99CCEF"/>
      </a:accent2>
      <a:accent3>
        <a:srgbClr val="A7DAF6"/>
      </a:accent3>
      <a:accent4>
        <a:srgbClr val="B5E8FD"/>
      </a:accent4>
      <a:accent5>
        <a:srgbClr val="C3F6FF"/>
      </a:accent5>
      <a:accent6>
        <a:srgbClr val="D1FFFF"/>
      </a:accent6>
      <a:hlink>
        <a:srgbClr val="1E64C8"/>
      </a:hlink>
      <a:folHlink>
        <a:srgbClr val="1E64C8"/>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headEnd type="none" w="lg" len="lg"/>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342900" indent="-342900" algn="l">
          <a:lnSpc>
            <a:spcPct val="120000"/>
          </a:lnSpc>
          <a:buFont typeface="Arial" panose="020B0604020202020204" pitchFamily="34" charset="0"/>
          <a:buChar char="–"/>
          <a:defRPr sz="2500" smtClean="0"/>
        </a:defPPr>
      </a:lstStyle>
    </a:txDef>
  </a:objectDefaults>
  <a:extraClrSchemeLst/>
  <a:extLst>
    <a:ext uri="{05A4C25C-085E-4340-85A3-A5531E510DB2}">
      <thm15:themeFamily xmlns:thm15="http://schemas.microsoft.com/office/thememl/2012/main" name="Presentatie1" id="{CA0DE25D-17B6-4B3D-9161-FC53E358E1A5}" vid="{E831615B-72EE-40F0-8720-38224612E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2535492-5961-4b2e-9cd7-7658196a22d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BF2674608FEF44B65297471BDA00B4" ma:contentTypeVersion="11" ma:contentTypeDescription="Een nieuw document maken." ma:contentTypeScope="" ma:versionID="b60e7324a8316036a065e7cde079abe1">
  <xsd:schema xmlns:xsd="http://www.w3.org/2001/XMLSchema" xmlns:xs="http://www.w3.org/2001/XMLSchema" xmlns:p="http://schemas.microsoft.com/office/2006/metadata/properties" xmlns:ns3="52535492-5961-4b2e-9cd7-7658196a22d8" xmlns:ns4="ee7a8918-1b6f-42cd-8219-cb8fe17f0725" targetNamespace="http://schemas.microsoft.com/office/2006/metadata/properties" ma:root="true" ma:fieldsID="d931af60669fc76ed19d201d864722a6" ns3:_="" ns4:_="">
    <xsd:import namespace="52535492-5961-4b2e-9cd7-7658196a22d8"/>
    <xsd:import namespace="ee7a8918-1b6f-42cd-8219-cb8fe17f072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535492-5961-4b2e-9cd7-7658196a22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7a8918-1b6f-42cd-8219-cb8fe17f0725"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element name="SharingHintHash" ma:index="12"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7E8AB1-3122-4760-99F7-69CA7E8561E3}">
  <ds:schemaRefs>
    <ds:schemaRef ds:uri="http://www.w3.org/XML/1998/namespace"/>
    <ds:schemaRef ds:uri="52535492-5961-4b2e-9cd7-7658196a22d8"/>
    <ds:schemaRef ds:uri="http://purl.org/dc/terms/"/>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purl.org/dc/dcmitype/"/>
    <ds:schemaRef ds:uri="http://schemas.openxmlformats.org/package/2006/metadata/core-properties"/>
    <ds:schemaRef ds:uri="ee7a8918-1b6f-42cd-8219-cb8fe17f0725"/>
  </ds:schemaRefs>
</ds:datastoreItem>
</file>

<file path=customXml/itemProps2.xml><?xml version="1.0" encoding="utf-8"?>
<ds:datastoreItem xmlns:ds="http://schemas.openxmlformats.org/officeDocument/2006/customXml" ds:itemID="{E1EAE5B7-9D67-4007-A254-768E72C122AB}">
  <ds:schemaRefs>
    <ds:schemaRef ds:uri="http://schemas.microsoft.com/sharepoint/v3/contenttype/forms"/>
  </ds:schemaRefs>
</ds:datastoreItem>
</file>

<file path=customXml/itemProps3.xml><?xml version="1.0" encoding="utf-8"?>
<ds:datastoreItem xmlns:ds="http://schemas.openxmlformats.org/officeDocument/2006/customXml" ds:itemID="{6817E47A-E9C3-4173-B303-B16B27DE0F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535492-5961-4b2e-9cd7-7658196a22d8"/>
    <ds:schemaRef ds:uri="ee7a8918-1b6f-42cd-8219-cb8fe17f07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PowerPoint_UGent_NL_EA</Template>
  <TotalTime>10529</TotalTime>
  <Words>875</Words>
  <Application>Microsoft Office PowerPoint</Application>
  <PresentationFormat>Aangepast</PresentationFormat>
  <Paragraphs>125</Paragraphs>
  <Slides>16</Slides>
  <Notes>11</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16</vt:i4>
      </vt:variant>
    </vt:vector>
  </HeadingPairs>
  <TitlesOfParts>
    <vt:vector size="24" baseType="lpstr">
      <vt:lpstr>Arial</vt:lpstr>
      <vt:lpstr>Calibri</vt:lpstr>
      <vt:lpstr>PannoTextLight</vt:lpstr>
      <vt:lpstr>Segoe UI</vt:lpstr>
      <vt:lpstr>Söhne</vt:lpstr>
      <vt:lpstr>Symbol</vt:lpstr>
      <vt:lpstr>Times New Roman</vt:lpstr>
      <vt:lpstr>Kantoorthema</vt:lpstr>
      <vt:lpstr>PowerPoint-presentatie</vt:lpstr>
      <vt:lpstr>Federated Learning for intrusion detection in distributed systems</vt:lpstr>
      <vt:lpstr>Table of content</vt:lpstr>
      <vt:lpstr>introduction</vt:lpstr>
      <vt:lpstr>introduction</vt:lpstr>
      <vt:lpstr>Challenges</vt:lpstr>
      <vt:lpstr>challenges</vt:lpstr>
      <vt:lpstr>Research</vt:lpstr>
      <vt:lpstr>research</vt:lpstr>
      <vt:lpstr>research</vt:lpstr>
      <vt:lpstr>research</vt:lpstr>
      <vt:lpstr>research</vt:lpstr>
      <vt:lpstr>research</vt:lpstr>
      <vt:lpstr>Future goals</vt:lpstr>
      <vt:lpstr>Future goals</vt:lpstr>
      <vt:lpstr>Ilkay Yuksel Student Master of Science in de industriële wetenschappen: informatica  IMEC  E ilkay,yuksel@ugent.be T +32 493 42 70 34  www.ugent.be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subject/>
  <dc:creator>Thibaud Despriet</dc:creator>
  <cp:keywords/>
  <dc:description/>
  <cp:lastModifiedBy>Ilkay Yüksel</cp:lastModifiedBy>
  <cp:revision>48</cp:revision>
  <dcterms:created xsi:type="dcterms:W3CDTF">2023-10-13T22:49:12Z</dcterms:created>
  <dcterms:modified xsi:type="dcterms:W3CDTF">2024-02-26T22:25:56Z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1.1</vt:lpwstr>
  </property>
  <property fmtid="{D5CDD505-2E9C-101B-9397-08002B2CF9AE}" pid="4" name="Date">
    <vt:filetime>2019-05-23T22:00:00Z</vt:filetime>
  </property>
  <property fmtid="{D5CDD505-2E9C-101B-9397-08002B2CF9AE}" pid="5" name="Build">
    <vt:lpwstr>20</vt:lpwstr>
  </property>
  <property fmtid="{D5CDD505-2E9C-101B-9397-08002B2CF9AE}" pid="6" name="ContentTypeId">
    <vt:lpwstr>0x0101007FBF2674608FEF44B65297471BDA00B4</vt:lpwstr>
  </property>
</Properties>
</file>