
<file path=[Content_Types].xml><?xml version="1.0" encoding="utf-8"?>
<Types xmlns="http://schemas.openxmlformats.org/package/2006/content-types">
  <Default Extension="bin" ContentType="application/vnd.ms-office.activeX"/>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69" r:id="rId3"/>
    <p:sldId id="309" r:id="rId4"/>
    <p:sldId id="310" r:id="rId5"/>
    <p:sldId id="271" r:id="rId6"/>
    <p:sldId id="273" r:id="rId7"/>
    <p:sldId id="277" r:id="rId8"/>
    <p:sldId id="311"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5" d="100"/>
          <a:sy n="65" d="100"/>
        </p:scale>
        <p:origin x="7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47015B-67BB-48BA-9005-903D34B24DDF}" type="datetime1">
              <a:rPr lang="en-US" smtClean="0"/>
              <a:t>10/14/2022</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1CEEA-37EC-40EC-860B-18659269F527}" type="datetime1">
              <a:rPr lang="en-US" smtClean="0"/>
              <a:t>10/14/2022</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803A0-E9AA-405E-8885-ECA00FC6F6F5}" type="datetime1">
              <a:rPr lang="en-US" smtClean="0"/>
              <a:t>10/14/2022</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F47E4-7F99-4EDF-8B5D-434341E92EB7}" type="datetime1">
              <a:rPr lang="en-US" smtClean="0"/>
              <a:t>10/14/2022</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C34E7-BDA3-4D92-BB79-54E12D2FFF45}" type="datetime1">
              <a:rPr lang="en-US" smtClean="0"/>
              <a:t>10/14/2022</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2C0769-FB1B-4E4C-8D13-67FECA336992}" type="datetime1">
              <a:rPr lang="en-US" smtClean="0"/>
              <a:t>10/14/2022</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102F82-A3EF-4054-9D44-A54720463C65}" type="datetime1">
              <a:rPr lang="en-US" smtClean="0"/>
              <a:t>10/14/2022</a:t>
            </a:fld>
            <a:endParaRPr lang="en-US"/>
          </a:p>
        </p:txBody>
      </p:sp>
      <p:sp>
        <p:nvSpPr>
          <p:cNvPr id="8" name="Footer Placeholder 7"/>
          <p:cNvSpPr>
            <a:spLocks noGrp="1"/>
          </p:cNvSpPr>
          <p:nvPr>
            <p:ph type="ftr" sz="quarter" idx="11"/>
          </p:nvPr>
        </p:nvSpPr>
        <p:spPr/>
        <p:txBody>
          <a:bodyPr/>
          <a:lstStyle/>
          <a:p>
            <a:r>
              <a:rPr lang="en-US"/>
              <a:t>Prepared by Aftab Ara</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BB65D6-46A7-4946-9F4A-F926FBEF4D32}" type="datetime1">
              <a:rPr lang="en-US" smtClean="0"/>
              <a:t>10/14/2022</a:t>
            </a:fld>
            <a:endParaRPr lang="en-US"/>
          </a:p>
        </p:txBody>
      </p:sp>
      <p:sp>
        <p:nvSpPr>
          <p:cNvPr id="4" name="Footer Placeholder 3"/>
          <p:cNvSpPr>
            <a:spLocks noGrp="1"/>
          </p:cNvSpPr>
          <p:nvPr>
            <p:ph type="ftr" sz="quarter" idx="11"/>
          </p:nvPr>
        </p:nvSpPr>
        <p:spPr/>
        <p:txBody>
          <a:bodyPr/>
          <a:lstStyle/>
          <a:p>
            <a:r>
              <a:rPr lang="en-US"/>
              <a:t>Prepared by Aftab Ara</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37C5-023F-40DF-A487-854F9A4D693E}" type="datetime1">
              <a:rPr lang="en-US" smtClean="0"/>
              <a:t>10/14/2022</a:t>
            </a:fld>
            <a:endParaRPr lang="en-US"/>
          </a:p>
        </p:txBody>
      </p:sp>
      <p:sp>
        <p:nvSpPr>
          <p:cNvPr id="3" name="Footer Placeholder 2"/>
          <p:cNvSpPr>
            <a:spLocks noGrp="1"/>
          </p:cNvSpPr>
          <p:nvPr>
            <p:ph type="ftr" sz="quarter" idx="11"/>
          </p:nvPr>
        </p:nvSpPr>
        <p:spPr/>
        <p:txBody>
          <a:bodyPr/>
          <a:lstStyle/>
          <a:p>
            <a:r>
              <a:rPr lang="en-US"/>
              <a:t>Prepared by Aftab Ara</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B5E189-B678-46C8-BC62-5C7F09E1A329}" type="datetime1">
              <a:rPr lang="en-US" smtClean="0"/>
              <a:t>10/14/2022</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470D9-78BC-4616-9F64-43C63B8E14F8}" type="datetime1">
              <a:rPr lang="en-US" smtClean="0"/>
              <a:t>10/14/2022</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02B5D-E1D0-410B-A279-CB92E398A028}" type="datetime1">
              <a:rPr lang="en-US" smtClean="0"/>
              <a:t>10/14/2022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Aftab Ara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32619" y="1612490"/>
            <a:ext cx="10732049" cy="4708981"/>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a:t>
            </a:r>
            <a:r>
              <a:rPr lang="en-US" sz="6600" b="0" i="0" dirty="0" smtClean="0">
                <a:solidFill>
                  <a:srgbClr val="FF6600"/>
                </a:solidFill>
                <a:effectLst/>
                <a:latin typeface="Lato Extended"/>
              </a:rPr>
              <a:t>: </a:t>
            </a:r>
            <a:r>
              <a:rPr lang="tr-TR" sz="6600" b="0" i="0" dirty="0" smtClean="0">
                <a:solidFill>
                  <a:srgbClr val="FF6600"/>
                </a:solidFill>
                <a:effectLst/>
                <a:latin typeface="Lato Extended"/>
              </a:rPr>
              <a:t>Bank Marketing</a:t>
            </a:r>
            <a:endParaRPr lang="en-US" sz="6600" b="0" i="0" dirty="0">
              <a:solidFill>
                <a:srgbClr val="FF6600"/>
              </a:solidFill>
              <a:effectLst/>
              <a:latin typeface="Lato Extended"/>
            </a:endParaRPr>
          </a:p>
          <a:p>
            <a:endParaRPr lang="tr-TR" sz="6600" dirty="0">
              <a:solidFill>
                <a:srgbClr val="FF6600"/>
              </a:solidFill>
              <a:latin typeface="Lato Extended"/>
            </a:endParaRPr>
          </a:p>
          <a:p>
            <a:endParaRPr lang="tr-TR" sz="6600" b="1" dirty="0" smtClean="0">
              <a:solidFill>
                <a:srgbClr val="FF6600"/>
              </a:solidFill>
              <a:latin typeface="Lato Extended"/>
            </a:endParaRPr>
          </a:p>
          <a:p>
            <a:r>
              <a:rPr lang="tr-TR" sz="3600" b="1" dirty="0" err="1" smtClean="0">
                <a:solidFill>
                  <a:srgbClr val="FF6600"/>
                </a:solidFill>
                <a:latin typeface="Lato Extended"/>
              </a:rPr>
              <a:t>October</a:t>
            </a:r>
            <a:r>
              <a:rPr lang="tr-TR" sz="3600" b="1" dirty="0" smtClean="0">
                <a:solidFill>
                  <a:srgbClr val="FF6600"/>
                </a:solidFill>
                <a:latin typeface="Lato Extended"/>
              </a:rPr>
              <a:t> 2022</a:t>
            </a:r>
            <a:endParaRPr lang="en-US" sz="1400" b="1" dirty="0">
              <a:solidFill>
                <a:schemeClr val="accent2"/>
              </a:solidFill>
            </a:endParaRPr>
          </a:p>
        </p:txBody>
      </p:sp>
      <p:sp>
        <p:nvSpPr>
          <p:cNvPr id="2" name="Footer Placeholder 1">
            <a:extLst>
              <a:ext uri="{FF2B5EF4-FFF2-40B4-BE49-F238E27FC236}">
                <a16:creationId xmlns:a16="http://schemas.microsoft.com/office/drawing/2014/main" id="{A3A15811-89F2-4F80-ACC1-E23E14C0E1CA}"/>
              </a:ext>
            </a:extLst>
          </p:cNvPr>
          <p:cNvSpPr>
            <a:spLocks noGrp="1"/>
          </p:cNvSpPr>
          <p:nvPr>
            <p:ph type="ftr" sz="quarter" idx="11"/>
          </p:nvPr>
        </p:nvSpPr>
        <p:spPr>
          <a:xfrm>
            <a:off x="5220928" y="4906296"/>
            <a:ext cx="6803923" cy="1815179"/>
          </a:xfrm>
        </p:spPr>
        <p:txBody>
          <a:bodyPr/>
          <a:lstStyle/>
          <a:p>
            <a:r>
              <a:rPr lang="en-US" sz="4000" dirty="0">
                <a:solidFill>
                  <a:schemeClr val="bg1"/>
                </a:solidFill>
              </a:rPr>
              <a:t>Prepared by </a:t>
            </a:r>
            <a:r>
              <a:rPr lang="tr-TR" sz="4000" dirty="0" smtClean="0">
                <a:solidFill>
                  <a:schemeClr val="bg1"/>
                </a:solidFill>
              </a:rPr>
              <a:t>İlke Candan Bengi</a:t>
            </a:r>
            <a:endParaRPr lang="en-US" sz="4000" dirty="0">
              <a:solidFill>
                <a:schemeClr val="bg1"/>
              </a:solidFill>
            </a:endParaRPr>
          </a:p>
        </p:txBody>
      </p:sp>
      <p:sp>
        <p:nvSpPr>
          <p:cNvPr id="4" name="Rectangle 2"/>
          <p:cNvSpPr>
            <a:spLocks noChangeArrowheads="1"/>
          </p:cNvSpPr>
          <p:nvPr/>
        </p:nvSpPr>
        <p:spPr bwMode="auto">
          <a:xfrm>
            <a:off x="152400" y="15240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101010"/>
                </a:solidFill>
                <a:effectLst/>
                <a:latin typeface="-apple-system"/>
              </a:rPr>
              <a:t/>
            </a:r>
            <a:br>
              <a:rPr kumimoji="0" lang="en-US" altLang="en-US" sz="900" b="0" i="0" u="none" strike="noStrike" cap="none" normalizeH="0" baseline="0" smtClean="0">
                <a:ln>
                  <a:noFill/>
                </a:ln>
                <a:solidFill>
                  <a:srgbClr val="101010"/>
                </a:solidFill>
                <a:effectLst/>
                <a:latin typeface="-apple-system"/>
              </a:rPr>
            </a:br>
            <a:r>
              <a:rPr kumimoji="0" lang="en-US" altLang="en-US" sz="900" b="0" i="0" u="none" strike="noStrike" cap="none" normalizeH="0" baseline="0" smtClean="0">
                <a:ln>
                  <a:noFill/>
                </a:ln>
                <a:solidFill>
                  <a:srgbClr val="101010"/>
                </a:solidFill>
                <a:effectLst/>
                <a:latin typeface="-apple-system"/>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pple-system"/>
              </a:rPr>
              <a:t>/ 2</a:t>
            </a:r>
            <a:endParaRPr kumimoji="0" lang="en-US" altLang="en-US" sz="900" b="0" i="0" u="none" strike="noStrike" cap="none" normalizeH="0" baseline="0" smtClean="0">
              <a:ln>
                <a:noFill/>
              </a:ln>
              <a:solidFill>
                <a:srgbClr val="10101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29" name="HTMLText1" r:id="rId2" imgW="914400" imgH="228600"/>
        </mc:Choice>
        <mc:Fallback>
          <p:control name="HTMLText1" r:id="rId2" imgW="914400" imgH="228600">
            <p:pic>
              <p:nvPicPr>
                <p:cNvPr id="3" name="HTMLText1"/>
                <p:cNvPicPr preferRelativeResize="0">
                  <a:picLocks noChangeArrowheads="1" noChangeShapeType="1"/>
                </p:cNvPicPr>
                <p:nvPr/>
              </p:nvPicPr>
              <p:blipFill>
                <a:blip r:embed="rId5"/>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CBFD-E43D-4A42-955F-8C8FADB375EB}"/>
              </a:ext>
            </a:extLst>
          </p:cNvPr>
          <p:cNvSpPr>
            <a:spLocks noGrp="1"/>
          </p:cNvSpPr>
          <p:nvPr>
            <p:ph type="title"/>
          </p:nvPr>
        </p:nvSpPr>
        <p:spPr/>
        <p:txBody>
          <a:bodyPr/>
          <a:lstStyle/>
          <a:p>
            <a:r>
              <a:rPr lang="en-US" sz="4400" b="1" dirty="0">
                <a:solidFill>
                  <a:srgbClr val="FF6600"/>
                </a:solidFill>
              </a:rPr>
              <a:t>Executive Summary</a:t>
            </a:r>
            <a:endParaRPr lang="en-US" b="1" dirty="0"/>
          </a:p>
        </p:txBody>
      </p:sp>
      <p:sp>
        <p:nvSpPr>
          <p:cNvPr id="11" name="Metin kutusu 10"/>
          <p:cNvSpPr txBox="1"/>
          <p:nvPr/>
        </p:nvSpPr>
        <p:spPr>
          <a:xfrm>
            <a:off x="698089" y="1690688"/>
            <a:ext cx="10766323" cy="2308324"/>
          </a:xfrm>
          <a:prstGeom prst="rect">
            <a:avLst/>
          </a:prstGeom>
          <a:noFill/>
        </p:spPr>
        <p:txBody>
          <a:bodyPr wrap="square" rtlCol="0">
            <a:spAutoFit/>
          </a:bodyPr>
          <a:lstStyle/>
          <a:p>
            <a:endParaRPr lang="tr-TR" dirty="0" smtClean="0"/>
          </a:p>
          <a:p>
            <a:endParaRPr lang="tr-TR" dirty="0"/>
          </a:p>
          <a:p>
            <a:endParaRPr lang="tr-TR" dirty="0" smtClean="0"/>
          </a:p>
          <a:p>
            <a:endParaRPr lang="tr-TR" dirty="0"/>
          </a:p>
          <a:p>
            <a:r>
              <a:rPr lang="en-US" dirty="0" smtClean="0"/>
              <a:t>The bank wishes to offer its term deposit product to clients, and before doing so, they want to create a model</a:t>
            </a:r>
            <a:r>
              <a:rPr lang="tr-TR" dirty="0" smtClean="0"/>
              <a:t>.</a:t>
            </a:r>
            <a:r>
              <a:rPr lang="en-US" dirty="0"/>
              <a:t> The information is relevant to a financial institution's direct marketing initiatives. Phone calls were used in the marketing activities. More than one contact with the same consumer was frequently necessary in order to determine if the product (bank term deposit) will be subscribed to ('yes') or not ('no').</a:t>
            </a:r>
          </a:p>
        </p:txBody>
      </p:sp>
    </p:spTree>
    <p:extLst>
      <p:ext uri="{BB962C8B-B14F-4D97-AF65-F5344CB8AC3E}">
        <p14:creationId xmlns:p14="http://schemas.microsoft.com/office/powerpoint/2010/main" val="3924407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7D6B-2A8C-41B7-8D39-2E07D3F5B0BF}"/>
              </a:ext>
            </a:extLst>
          </p:cNvPr>
          <p:cNvSpPr>
            <a:spLocks noGrp="1"/>
          </p:cNvSpPr>
          <p:nvPr>
            <p:ph type="title"/>
          </p:nvPr>
        </p:nvSpPr>
        <p:spPr/>
        <p:txBody>
          <a:bodyPr/>
          <a:lstStyle/>
          <a:p>
            <a:r>
              <a:rPr lang="en-US" b="1" dirty="0">
                <a:solidFill>
                  <a:schemeClr val="accent2"/>
                </a:solidFill>
              </a:rPr>
              <a:t>Problem Description</a:t>
            </a:r>
          </a:p>
        </p:txBody>
      </p:sp>
      <p:sp>
        <p:nvSpPr>
          <p:cNvPr id="3" name="Content Placeholder 2">
            <a:extLst>
              <a:ext uri="{FF2B5EF4-FFF2-40B4-BE49-F238E27FC236}">
                <a16:creationId xmlns:a16="http://schemas.microsoft.com/office/drawing/2014/main" id="{1E7C0134-2995-4292-84A2-2B9ECBEE2FE5}"/>
              </a:ext>
            </a:extLst>
          </p:cNvPr>
          <p:cNvSpPr>
            <a:spLocks noGrp="1"/>
          </p:cNvSpPr>
          <p:nvPr>
            <p:ph idx="1"/>
          </p:nvPr>
        </p:nvSpPr>
        <p:spPr/>
        <p:txBody>
          <a:bodyPr/>
          <a:lstStyle/>
          <a:p>
            <a:r>
              <a:rPr lang="en-US" dirty="0"/>
              <a:t>Bank wants </a:t>
            </a:r>
            <a:r>
              <a:rPr lang="tr-TR" dirty="0"/>
              <a:t>a</a:t>
            </a:r>
            <a:r>
              <a:rPr lang="en-US" dirty="0" smtClean="0"/>
              <a:t>model </a:t>
            </a:r>
            <a:r>
              <a:rPr lang="en-US" dirty="0"/>
              <a:t>to shortlist consumers who are more likely to buy the product so that their marketing channels (telemarketing, SMS/email marketing, etc.) may focus exclusively on those customers who are more likely to buy the product.</a:t>
            </a:r>
            <a:endParaRPr lang="en-US" dirty="0"/>
          </a:p>
        </p:txBody>
      </p:sp>
      <p:sp>
        <p:nvSpPr>
          <p:cNvPr id="4" name="Footer Placeholder 3">
            <a:extLst>
              <a:ext uri="{FF2B5EF4-FFF2-40B4-BE49-F238E27FC236}">
                <a16:creationId xmlns:a16="http://schemas.microsoft.com/office/drawing/2014/main" id="{8BFDDB30-982D-4F16-A9C9-4C771DE75E8A}"/>
              </a:ext>
            </a:extLst>
          </p:cNvPr>
          <p:cNvSpPr>
            <a:spLocks noGrp="1"/>
          </p:cNvSpPr>
          <p:nvPr>
            <p:ph type="ftr" sz="quarter" idx="11"/>
          </p:nvPr>
        </p:nvSpPr>
        <p:spPr/>
        <p:txBody>
          <a:bodyPr/>
          <a:lstStyle/>
          <a:p>
            <a:r>
              <a:rPr lang="en-US"/>
              <a:t>Prepared by Aftab Ara</a:t>
            </a:r>
          </a:p>
        </p:txBody>
      </p:sp>
    </p:spTree>
    <p:extLst>
      <p:ext uri="{BB962C8B-B14F-4D97-AF65-F5344CB8AC3E}">
        <p14:creationId xmlns:p14="http://schemas.microsoft.com/office/powerpoint/2010/main" val="65435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BA7-A35D-445D-A94E-9EE4E342575D}"/>
              </a:ext>
            </a:extLst>
          </p:cNvPr>
          <p:cNvSpPr>
            <a:spLocks noGrp="1"/>
          </p:cNvSpPr>
          <p:nvPr>
            <p:ph type="title"/>
          </p:nvPr>
        </p:nvSpPr>
        <p:spPr/>
        <p:txBody>
          <a:bodyPr/>
          <a:lstStyle/>
          <a:p>
            <a:r>
              <a:rPr lang="en-US" b="1" dirty="0">
                <a:solidFill>
                  <a:schemeClr val="accent2"/>
                </a:solidFill>
              </a:rPr>
              <a:t>Business Understanding</a:t>
            </a:r>
          </a:p>
        </p:txBody>
      </p:sp>
      <p:sp>
        <p:nvSpPr>
          <p:cNvPr id="3" name="Content Placeholder 2">
            <a:extLst>
              <a:ext uri="{FF2B5EF4-FFF2-40B4-BE49-F238E27FC236}">
                <a16:creationId xmlns:a16="http://schemas.microsoft.com/office/drawing/2014/main" id="{A3403485-8B08-4756-A9DE-11FF8F4F332E}"/>
              </a:ext>
            </a:extLst>
          </p:cNvPr>
          <p:cNvSpPr>
            <a:spLocks noGrp="1"/>
          </p:cNvSpPr>
          <p:nvPr>
            <p:ph idx="1"/>
          </p:nvPr>
        </p:nvSpPr>
        <p:spPr/>
        <p:txBody>
          <a:bodyPr/>
          <a:lstStyle/>
          <a:p>
            <a:r>
              <a:rPr lang="en-US" dirty="0"/>
              <a:t>Bank wants to use ML model to shortlist consumers who are more likely to buy the product so that their marketing channel may focus exclusively on those customers who are more likely to buy the goods. This will save resource and their time ( which is directly involved in the cost ( resource billing)).</a:t>
            </a:r>
            <a:endParaRPr lang="en-US" dirty="0"/>
          </a:p>
        </p:txBody>
      </p:sp>
    </p:spTree>
    <p:extLst>
      <p:ext uri="{BB962C8B-B14F-4D97-AF65-F5344CB8AC3E}">
        <p14:creationId xmlns:p14="http://schemas.microsoft.com/office/powerpoint/2010/main" val="386988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3E4-155D-436C-8EE6-CED2F0363E85}"/>
              </a:ext>
            </a:extLst>
          </p:cNvPr>
          <p:cNvSpPr>
            <a:spLocks noGrp="1"/>
          </p:cNvSpPr>
          <p:nvPr>
            <p:ph type="title"/>
          </p:nvPr>
        </p:nvSpPr>
        <p:spPr/>
        <p:txBody>
          <a:bodyPr/>
          <a:lstStyle/>
          <a:p>
            <a:r>
              <a:rPr lang="en-US" b="1" dirty="0">
                <a:solidFill>
                  <a:schemeClr val="accent2"/>
                </a:solidFill>
              </a:rPr>
              <a:t>Task</a:t>
            </a:r>
          </a:p>
        </p:txBody>
      </p:sp>
      <p:sp>
        <p:nvSpPr>
          <p:cNvPr id="3" name="Content Placeholder 2">
            <a:extLst>
              <a:ext uri="{FF2B5EF4-FFF2-40B4-BE49-F238E27FC236}">
                <a16:creationId xmlns:a16="http://schemas.microsoft.com/office/drawing/2014/main" id="{E4DA4C89-0B54-40F3-9139-97468C99DB09}"/>
              </a:ext>
            </a:extLst>
          </p:cNvPr>
          <p:cNvSpPr>
            <a:spLocks noGrp="1"/>
          </p:cNvSpPr>
          <p:nvPr>
            <p:ph idx="1"/>
          </p:nvPr>
        </p:nvSpPr>
        <p:spPr/>
        <p:txBody>
          <a:bodyPr>
            <a:normAutofit fontScale="92500" lnSpcReduction="1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a:t>
            </a:r>
            <a:r>
              <a:rPr lang="en-US" sz="2800" b="0" i="0" dirty="0" err="1" smtClean="0">
                <a:solidFill>
                  <a:srgbClr val="2D3B45"/>
                </a:solidFill>
                <a:effectLst/>
                <a:latin typeface="Lato Extended"/>
              </a:rPr>
              <a:t>Cleanin</a:t>
            </a:r>
            <a:r>
              <a:rPr lang="tr-TR" sz="2800" b="0" i="0" dirty="0" smtClean="0">
                <a:solidFill>
                  <a:srgbClr val="2D3B45"/>
                </a:solidFill>
                <a:effectLst/>
                <a:latin typeface="Lato Extended"/>
              </a:rPr>
              <a:t>g</a:t>
            </a: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a:t>
            </a:r>
            <a:r>
              <a:rPr lang="en-US" sz="2800" b="0" i="0" dirty="0" smtClean="0">
                <a:solidFill>
                  <a:srgbClr val="2D3B45"/>
                </a:solidFill>
                <a:effectLst/>
                <a:latin typeface="Lato Extended"/>
              </a:rPr>
              <a:t>variable</a:t>
            </a:r>
            <a:endParaRPr lang="tr-TR" sz="2800" b="0" i="0" dirty="0" smtClean="0">
              <a:solidFill>
                <a:srgbClr val="2D3B45"/>
              </a:solidFill>
              <a:effectLst/>
              <a:latin typeface="Lato Extended"/>
            </a:endParaRPr>
          </a:p>
          <a:p>
            <a:pPr algn="l">
              <a:buFont typeface="Arial" panose="020B0604020202020204" pitchFamily="34" charset="0"/>
              <a:buChar char="•"/>
            </a:pPr>
            <a:r>
              <a:rPr lang="en-US" sz="2800" b="0" i="0" dirty="0" smtClean="0">
                <a:solidFill>
                  <a:srgbClr val="2D3B45"/>
                </a:solidFill>
                <a:effectLst/>
                <a:latin typeface="Lato Extended"/>
              </a:rPr>
              <a:t>Explain </a:t>
            </a:r>
            <a:r>
              <a:rPr lang="en-US" sz="2800" b="0" i="0" dirty="0">
                <a:solidFill>
                  <a:srgbClr val="2D3B45"/>
                </a:solidFill>
                <a:effectLst/>
                <a:latin typeface="Lato Extended"/>
              </a:rPr>
              <a:t>the challenges and model selection</a:t>
            </a:r>
            <a:endParaRPr lang="en-US" dirty="0"/>
          </a:p>
        </p:txBody>
      </p:sp>
    </p:spTree>
    <p:extLst>
      <p:ext uri="{BB962C8B-B14F-4D97-AF65-F5344CB8AC3E}">
        <p14:creationId xmlns:p14="http://schemas.microsoft.com/office/powerpoint/2010/main" val="214050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0501-C2CD-4A4A-93CD-7511885C93EE}"/>
              </a:ext>
            </a:extLst>
          </p:cNvPr>
          <p:cNvSpPr>
            <a:spLocks noGrp="1"/>
          </p:cNvSpPr>
          <p:nvPr>
            <p:ph type="title"/>
          </p:nvPr>
        </p:nvSpPr>
        <p:spPr>
          <a:xfrm>
            <a:off x="477078" y="238539"/>
            <a:ext cx="10876722" cy="1452149"/>
          </a:xfrm>
        </p:spPr>
        <p:txBody>
          <a:bodyPr/>
          <a:lstStyle/>
          <a:p>
            <a:r>
              <a:rPr lang="en-US" b="1" i="0" dirty="0">
                <a:solidFill>
                  <a:schemeClr val="accent2"/>
                </a:solidFill>
                <a:effectLst/>
              </a:rPr>
              <a:t>Missing Values</a:t>
            </a:r>
            <a:endParaRPr lang="en-US" b="1" dirty="0">
              <a:solidFill>
                <a:schemeClr val="accent2"/>
              </a:solidFill>
            </a:endParaRPr>
          </a:p>
        </p:txBody>
      </p:sp>
      <p:sp>
        <p:nvSpPr>
          <p:cNvPr id="5" name="TextBox 4">
            <a:extLst>
              <a:ext uri="{FF2B5EF4-FFF2-40B4-BE49-F238E27FC236}">
                <a16:creationId xmlns:a16="http://schemas.microsoft.com/office/drawing/2014/main" id="{218B0693-4EBD-454F-8910-AAC5537BDF0A}"/>
              </a:ext>
            </a:extLst>
          </p:cNvPr>
          <p:cNvSpPr txBox="1"/>
          <p:nvPr/>
        </p:nvSpPr>
        <p:spPr>
          <a:xfrm>
            <a:off x="9379974" y="3623892"/>
            <a:ext cx="2369574" cy="523220"/>
          </a:xfrm>
          <a:prstGeom prst="rect">
            <a:avLst/>
          </a:prstGeom>
          <a:solidFill>
            <a:schemeClr val="accent2">
              <a:lumMod val="40000"/>
              <a:lumOff val="60000"/>
            </a:schemeClr>
          </a:solidFill>
        </p:spPr>
        <p:txBody>
          <a:bodyPr wrap="square" rtlCol="0">
            <a:spAutoFit/>
          </a:bodyPr>
          <a:lstStyle/>
          <a:p>
            <a:r>
              <a:rPr lang="en-US" sz="1400" b="1" dirty="0"/>
              <a:t>No missing values were found</a:t>
            </a:r>
            <a:endParaRPr lang="en-US" sz="1400" dirty="0"/>
          </a:p>
        </p:txBody>
      </p:sp>
      <p:pic>
        <p:nvPicPr>
          <p:cNvPr id="4" name="Resim 3"/>
          <p:cNvPicPr>
            <a:picLocks noChangeAspect="1"/>
          </p:cNvPicPr>
          <p:nvPr/>
        </p:nvPicPr>
        <p:blipFill rotWithShape="1">
          <a:blip r:embed="rId2"/>
          <a:srcRect l="7341" t="43213" r="8449" b="37088"/>
          <a:stretch/>
        </p:blipFill>
        <p:spPr>
          <a:xfrm>
            <a:off x="204136" y="1509786"/>
            <a:ext cx="10424160" cy="1371600"/>
          </a:xfrm>
          <a:prstGeom prst="rect">
            <a:avLst/>
          </a:prstGeom>
        </p:spPr>
      </p:pic>
    </p:spTree>
    <p:extLst>
      <p:ext uri="{BB962C8B-B14F-4D97-AF65-F5344CB8AC3E}">
        <p14:creationId xmlns:p14="http://schemas.microsoft.com/office/powerpoint/2010/main" val="371000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AD63-4D4A-4EC7-B271-D90C9B526ED8}"/>
              </a:ext>
            </a:extLst>
          </p:cNvPr>
          <p:cNvSpPr>
            <a:spLocks noGrp="1"/>
          </p:cNvSpPr>
          <p:nvPr>
            <p:ph type="title"/>
          </p:nvPr>
        </p:nvSpPr>
        <p:spPr/>
        <p:txBody>
          <a:bodyPr/>
          <a:lstStyle/>
          <a:p>
            <a:r>
              <a:rPr lang="en-US" b="1" dirty="0">
                <a:solidFill>
                  <a:schemeClr val="accent2"/>
                </a:solidFill>
              </a:rPr>
              <a:t>Correlation between features</a:t>
            </a:r>
          </a:p>
        </p:txBody>
      </p:sp>
      <p:pic>
        <p:nvPicPr>
          <p:cNvPr id="5" name="İçerik Yer Tutucusu 4"/>
          <p:cNvPicPr>
            <a:picLocks noGrp="1" noChangeAspect="1"/>
          </p:cNvPicPr>
          <p:nvPr>
            <p:ph idx="1"/>
          </p:nvPr>
        </p:nvPicPr>
        <p:blipFill rotWithShape="1">
          <a:blip r:embed="rId2"/>
          <a:srcRect l="18351" t="24025" r="16445" b="47730"/>
          <a:stretch/>
        </p:blipFill>
        <p:spPr>
          <a:xfrm>
            <a:off x="137650" y="1828340"/>
            <a:ext cx="12188059" cy="2969802"/>
          </a:xfrm>
          <a:prstGeom prst="rect">
            <a:avLst/>
          </a:prstGeom>
        </p:spPr>
      </p:pic>
    </p:spTree>
    <p:extLst>
      <p:ext uri="{BB962C8B-B14F-4D97-AF65-F5344CB8AC3E}">
        <p14:creationId xmlns:p14="http://schemas.microsoft.com/office/powerpoint/2010/main" val="86263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Conclusion</a:t>
            </a:r>
            <a:endParaRPr lang="en-US" dirty="0"/>
          </a:p>
        </p:txBody>
      </p:sp>
      <p:sp>
        <p:nvSpPr>
          <p:cNvPr id="3" name="İçerik Yer Tutucusu 2"/>
          <p:cNvSpPr>
            <a:spLocks noGrp="1"/>
          </p:cNvSpPr>
          <p:nvPr>
            <p:ph idx="1"/>
          </p:nvPr>
        </p:nvSpPr>
        <p:spPr/>
        <p:txBody>
          <a:bodyPr/>
          <a:lstStyle/>
          <a:p>
            <a:r>
              <a:rPr lang="tr-TR" dirty="0" err="1" smtClean="0"/>
              <a:t>We</a:t>
            </a:r>
            <a:r>
              <a:rPr lang="tr-TR" dirty="0" smtClean="0"/>
              <a:t> </a:t>
            </a:r>
            <a:r>
              <a:rPr lang="tr-TR" dirty="0" err="1" smtClean="0"/>
              <a:t>have</a:t>
            </a:r>
            <a:r>
              <a:rPr lang="tr-TR" dirty="0" smtClean="0"/>
              <a:t> </a:t>
            </a:r>
            <a:r>
              <a:rPr lang="tr-TR" dirty="0" err="1" smtClean="0"/>
              <a:t>found</a:t>
            </a:r>
            <a:r>
              <a:rPr lang="tr-TR" dirty="0" smtClean="0"/>
              <a:t> </a:t>
            </a:r>
            <a:r>
              <a:rPr lang="tr-TR" dirty="0" err="1" smtClean="0"/>
              <a:t>out</a:t>
            </a:r>
            <a:r>
              <a:rPr lang="tr-TR" dirty="0" smtClean="0"/>
              <a:t> </a:t>
            </a:r>
            <a:r>
              <a:rPr lang="tr-TR" dirty="0" err="1" smtClean="0"/>
              <a:t>that</a:t>
            </a:r>
            <a:r>
              <a:rPr lang="tr-TR" dirty="0" smtClean="0"/>
              <a:t> </a:t>
            </a:r>
            <a:r>
              <a:rPr lang="tr-TR" dirty="0" err="1" smtClean="0"/>
              <a:t>there</a:t>
            </a:r>
            <a:r>
              <a:rPr lang="tr-TR" dirty="0" smtClean="0"/>
              <a:t> is a </a:t>
            </a:r>
            <a:r>
              <a:rPr lang="tr-TR" dirty="0" err="1" smtClean="0"/>
              <a:t>strong</a:t>
            </a:r>
            <a:r>
              <a:rPr lang="tr-TR" dirty="0" smtClean="0"/>
              <a:t> </a:t>
            </a:r>
            <a:r>
              <a:rPr lang="tr-TR" dirty="0" err="1" smtClean="0"/>
              <a:t>correlation</a:t>
            </a:r>
            <a:r>
              <a:rPr lang="tr-TR" dirty="0" smtClean="0"/>
              <a:t> </a:t>
            </a:r>
            <a:r>
              <a:rPr lang="tr-TR" dirty="0" err="1" smtClean="0"/>
              <a:t>between</a:t>
            </a:r>
            <a:r>
              <a:rPr lang="tr-TR" dirty="0" smtClean="0"/>
              <a:t> </a:t>
            </a:r>
            <a:r>
              <a:rPr lang="tr-TR" dirty="0" err="1" smtClean="0"/>
              <a:t>values</a:t>
            </a:r>
            <a:r>
              <a:rPr lang="tr-TR" dirty="0" smtClean="0"/>
              <a:t> of «balanca», «</a:t>
            </a:r>
            <a:r>
              <a:rPr lang="tr-TR" dirty="0" err="1" smtClean="0"/>
              <a:t>duration</a:t>
            </a:r>
            <a:r>
              <a:rPr lang="tr-TR" dirty="0" smtClean="0"/>
              <a:t>» </a:t>
            </a:r>
            <a:r>
              <a:rPr lang="tr-TR" dirty="0" err="1" smtClean="0"/>
              <a:t>and</a:t>
            </a:r>
            <a:r>
              <a:rPr lang="tr-TR" dirty="0" smtClean="0"/>
              <a:t> «</a:t>
            </a:r>
            <a:r>
              <a:rPr lang="tr-TR" dirty="0" err="1" smtClean="0"/>
              <a:t>days</a:t>
            </a:r>
            <a:r>
              <a:rPr lang="tr-TR" dirty="0" smtClean="0"/>
              <a:t>» </a:t>
            </a:r>
            <a:r>
              <a:rPr lang="tr-TR" dirty="0" err="1" smtClean="0"/>
              <a:t>values</a:t>
            </a:r>
            <a:r>
              <a:rPr lang="tr-TR" dirty="0" smtClean="0"/>
              <a:t>.</a:t>
            </a:r>
          </a:p>
          <a:p>
            <a:endParaRPr lang="tr-TR" dirty="0"/>
          </a:p>
          <a:p>
            <a:r>
              <a:rPr lang="tr-TR" dirty="0" err="1" smtClean="0"/>
              <a:t>Also</a:t>
            </a:r>
            <a:r>
              <a:rPr lang="tr-TR" dirty="0" smtClean="0"/>
              <a:t>, </a:t>
            </a:r>
            <a:r>
              <a:rPr lang="tr-TR" dirty="0" err="1" smtClean="0"/>
              <a:t>we</a:t>
            </a:r>
            <a:r>
              <a:rPr lang="tr-TR" dirty="0" smtClean="0"/>
              <a:t> can </a:t>
            </a:r>
            <a:r>
              <a:rPr lang="tr-TR" dirty="0" err="1" smtClean="0"/>
              <a:t>easily</a:t>
            </a:r>
            <a:r>
              <a:rPr lang="tr-TR" dirty="0" smtClean="0"/>
              <a:t> </a:t>
            </a:r>
            <a:r>
              <a:rPr lang="tr-TR" dirty="0" err="1" smtClean="0"/>
              <a:t>see</a:t>
            </a:r>
            <a:r>
              <a:rPr lang="tr-TR" dirty="0" smtClean="0"/>
              <a:t> how </a:t>
            </a:r>
            <a:r>
              <a:rPr lang="tr-TR" dirty="0" err="1" smtClean="0"/>
              <a:t>duration</a:t>
            </a:r>
            <a:r>
              <a:rPr lang="tr-TR" dirty="0" smtClean="0"/>
              <a:t> </a:t>
            </a:r>
            <a:r>
              <a:rPr lang="tr-TR" dirty="0" err="1" smtClean="0"/>
              <a:t>and</a:t>
            </a:r>
            <a:r>
              <a:rPr lang="tr-TR" dirty="0" smtClean="0"/>
              <a:t> </a:t>
            </a:r>
            <a:r>
              <a:rPr lang="tr-TR" dirty="0" err="1" smtClean="0"/>
              <a:t>balance</a:t>
            </a:r>
            <a:r>
              <a:rPr lang="tr-TR" dirty="0" smtClean="0"/>
              <a:t> </a:t>
            </a:r>
            <a:r>
              <a:rPr lang="tr-TR" dirty="0" err="1" smtClean="0"/>
              <a:t>values</a:t>
            </a:r>
            <a:r>
              <a:rPr lang="tr-TR" dirty="0" smtClean="0"/>
              <a:t> </a:t>
            </a:r>
            <a:r>
              <a:rPr lang="tr-TR" dirty="0" err="1" smtClean="0"/>
              <a:t>affect</a:t>
            </a:r>
            <a:r>
              <a:rPr lang="tr-TR" dirty="0" smtClean="0"/>
              <a:t> </a:t>
            </a:r>
            <a:r>
              <a:rPr lang="tr-TR" dirty="0" err="1" smtClean="0"/>
              <a:t>customers</a:t>
            </a:r>
            <a:r>
              <a:rPr lang="tr-TR" dirty="0" smtClean="0"/>
              <a:t> </a:t>
            </a:r>
            <a:r>
              <a:rPr lang="tr-TR" dirty="0" err="1" smtClean="0"/>
              <a:t>decisions</a:t>
            </a:r>
            <a:r>
              <a:rPr lang="tr-TR" dirty="0" smtClean="0"/>
              <a:t>. </a:t>
            </a:r>
            <a:r>
              <a:rPr lang="tr-TR" dirty="0" err="1" smtClean="0"/>
              <a:t>So</a:t>
            </a:r>
            <a:r>
              <a:rPr lang="tr-TR" dirty="0" smtClean="0"/>
              <a:t>, bank </a:t>
            </a:r>
            <a:r>
              <a:rPr lang="tr-TR" dirty="0" err="1" smtClean="0"/>
              <a:t>should</a:t>
            </a:r>
            <a:r>
              <a:rPr lang="tr-TR" dirty="0" smtClean="0"/>
              <a:t> </a:t>
            </a:r>
            <a:r>
              <a:rPr lang="tr-TR" dirty="0" err="1" smtClean="0"/>
              <a:t>focus</a:t>
            </a:r>
            <a:r>
              <a:rPr lang="tr-TR" dirty="0" smtClean="0"/>
              <a:t> on </a:t>
            </a:r>
            <a:r>
              <a:rPr lang="tr-TR" dirty="0" err="1" smtClean="0"/>
              <a:t>this</a:t>
            </a:r>
            <a:r>
              <a:rPr lang="tr-TR" dirty="0" smtClean="0"/>
              <a:t> </a:t>
            </a:r>
            <a:r>
              <a:rPr lang="tr-TR" dirty="0" err="1" smtClean="0"/>
              <a:t>areas</a:t>
            </a:r>
            <a:r>
              <a:rPr lang="tr-TR" dirty="0" smtClean="0"/>
              <a:t>.</a:t>
            </a:r>
            <a:endParaRPr lang="en-US" dirty="0"/>
          </a:p>
        </p:txBody>
      </p:sp>
    </p:spTree>
    <p:extLst>
      <p:ext uri="{BB962C8B-B14F-4D97-AF65-F5344CB8AC3E}">
        <p14:creationId xmlns:p14="http://schemas.microsoft.com/office/powerpoint/2010/main" val="355493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1045</TotalTime>
  <Words>297</Words>
  <Application>Microsoft Office PowerPoint</Application>
  <PresentationFormat>Geniş ekran</PresentationFormat>
  <Paragraphs>37</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-apple-system</vt:lpstr>
      <vt:lpstr>Arial</vt:lpstr>
      <vt:lpstr>Calibri</vt:lpstr>
      <vt:lpstr>Calibri Light</vt:lpstr>
      <vt:lpstr>Lato Extended</vt:lpstr>
      <vt:lpstr>Office Theme</vt:lpstr>
      <vt:lpstr>PowerPoint Sunusu</vt:lpstr>
      <vt:lpstr>Executive Summary</vt:lpstr>
      <vt:lpstr>Problem Description</vt:lpstr>
      <vt:lpstr>Business Understanding</vt:lpstr>
      <vt:lpstr>Task</vt:lpstr>
      <vt:lpstr>Missing Values</vt:lpstr>
      <vt:lpstr>Correlation between features</vt:lpstr>
      <vt:lpstr>Conclusion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99</cp:revision>
  <dcterms:created xsi:type="dcterms:W3CDTF">2021-02-21T18:57:37Z</dcterms:created>
  <dcterms:modified xsi:type="dcterms:W3CDTF">2022-10-14T12:33:16Z</dcterms:modified>
</cp:coreProperties>
</file>