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ker Atik" initials="iA" lastIdx="1" clrIdx="0">
    <p:extLst>
      <p:ext uri="{19B8F6BF-5375-455C-9EA6-DF929625EA0E}">
        <p15:presenceInfo xmlns:p15="http://schemas.microsoft.com/office/powerpoint/2012/main" userId="c9dcc3e703a5fe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smtClean="0"/>
              <a:t>Asıl başlık stili için tıklatın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509A250-FF31-4206-8172-F9D3106AACB1}" type="datetimeFigureOut">
              <a:rPr lang="en-US" dirty="0"/>
              <a:t>9/5/2020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4509A250-FF31-4206-8172-F9D3106AACB1}" type="datetimeFigureOut">
              <a:rPr lang="en-US" dirty="0"/>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smtClean="0"/>
              <a:t>Asıl başlık stili için tıklatın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smtClean="0"/>
              <a:t>Asıl metin stillerini düzenle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4509A250-FF31-4206-8172-F9D3106AACB1}" type="datetimeFigureOut">
              <a:rPr lang="en-US" dirty="0"/>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4509A250-FF31-4206-8172-F9D3106AACB1}" type="datetimeFigureOut">
              <a:rPr lang="en-US" dirty="0"/>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9796027F-7875-4030-9381-8BD8C4F21935}" type="datetimeFigureOut">
              <a:rPr lang="en-US" dirty="0"/>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9/5/2020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9/5/2020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7" name="Date Placeholder 4"/>
          <p:cNvSpPr>
            <a:spLocks noGrp="1"/>
          </p:cNvSpPr>
          <p:nvPr>
            <p:ph type="dt" sz="half" idx="10"/>
          </p:nvPr>
        </p:nvSpPr>
        <p:spPr/>
        <p:txBody>
          <a:bodyPr/>
          <a:lstStyle/>
          <a:p>
            <a:fld id="{4509A250-FF31-4206-8172-F9D3106AACB1}" type="datetimeFigureOut">
              <a:rPr lang="en-US" dirty="0"/>
              <a:t>9/5/2020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509A250-FF31-4206-8172-F9D3106AACB1}" type="datetimeFigureOut">
              <a:rPr lang="en-US" dirty="0"/>
              <a:t>9/5/2020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9/5/2020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AYRIK YAPILAR</a:t>
            </a:r>
            <a:endParaRPr lang="en-US" dirty="0"/>
          </a:p>
        </p:txBody>
      </p:sp>
      <p:sp>
        <p:nvSpPr>
          <p:cNvPr id="3" name="Alt Başlık 2"/>
          <p:cNvSpPr>
            <a:spLocks noGrp="1"/>
          </p:cNvSpPr>
          <p:nvPr>
            <p:ph type="subTitle" idx="1"/>
          </p:nvPr>
        </p:nvSpPr>
        <p:spPr>
          <a:xfrm>
            <a:off x="1154955" y="4777380"/>
            <a:ext cx="8825658" cy="1326858"/>
          </a:xfrm>
        </p:spPr>
        <p:txBody>
          <a:bodyPr>
            <a:normAutofit fontScale="85000" lnSpcReduction="20000"/>
          </a:bodyPr>
          <a:lstStyle/>
          <a:p>
            <a:r>
              <a:rPr lang="tr-TR" dirty="0" smtClean="0"/>
              <a:t>VİZE SINAVI</a:t>
            </a:r>
          </a:p>
          <a:p>
            <a:r>
              <a:rPr lang="tr-TR" dirty="0" smtClean="0"/>
              <a:t>İSMİHAN İLKER ATİK</a:t>
            </a:r>
          </a:p>
          <a:p>
            <a:r>
              <a:rPr lang="tr-TR" dirty="0" smtClean="0"/>
              <a:t>No: 180290050</a:t>
            </a:r>
          </a:p>
          <a:p>
            <a:r>
              <a:rPr lang="tr-TR" dirty="0" smtClean="0"/>
              <a:t>04.09.2020</a:t>
            </a:r>
            <a:endParaRPr lang="en-US" dirty="0"/>
          </a:p>
        </p:txBody>
      </p:sp>
    </p:spTree>
    <p:extLst>
      <p:ext uri="{BB962C8B-B14F-4D97-AF65-F5344CB8AC3E}">
        <p14:creationId xmlns:p14="http://schemas.microsoft.com/office/powerpoint/2010/main" val="1576031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03312" y="1124466"/>
            <a:ext cx="8946541" cy="5123934"/>
          </a:xfrm>
        </p:spPr>
        <p:txBody>
          <a:bodyPr/>
          <a:lstStyle/>
          <a:p>
            <a:pPr>
              <a:buFont typeface="Wingdings" panose="05000000000000000000" pitchFamily="2" charset="2"/>
              <a:buChar char="q"/>
            </a:pPr>
            <a:r>
              <a:rPr lang="tr-TR" b="1" dirty="0" smtClean="0"/>
              <a:t>INDEX</a:t>
            </a:r>
          </a:p>
          <a:p>
            <a:endParaRPr lang="tr-TR" dirty="0"/>
          </a:p>
          <a:p>
            <a:r>
              <a:rPr lang="tr-TR" dirty="0" smtClean="0"/>
              <a:t>2. BÖLÜM SORU 2</a:t>
            </a:r>
          </a:p>
          <a:p>
            <a:r>
              <a:rPr lang="tr-TR" dirty="0" smtClean="0"/>
              <a:t>2. BÖLÜM SORU 11</a:t>
            </a:r>
          </a:p>
          <a:p>
            <a:r>
              <a:rPr lang="tr-TR" dirty="0" smtClean="0"/>
              <a:t>3. BÖLÜM SORU 5</a:t>
            </a:r>
          </a:p>
          <a:p>
            <a:r>
              <a:rPr lang="tr-TR" dirty="0" smtClean="0"/>
              <a:t>3. BÖLÜM SORU 6</a:t>
            </a:r>
            <a:endParaRPr lang="en-US" dirty="0"/>
          </a:p>
        </p:txBody>
      </p:sp>
    </p:spTree>
    <p:extLst>
      <p:ext uri="{BB962C8B-B14F-4D97-AF65-F5344CB8AC3E}">
        <p14:creationId xmlns:p14="http://schemas.microsoft.com/office/powerpoint/2010/main" val="1126540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2.BÖLÜM SORU 2</a:t>
            </a:r>
            <a:endParaRPr lang="en-US"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646111" y="1853248"/>
                <a:ext cx="8856235" cy="4195481"/>
              </a:xfrm>
            </p:spPr>
            <p:txBody>
              <a:bodyPr/>
              <a:lstStyle/>
              <a:p>
                <a:r>
                  <a:rPr lang="tr-TR" dirty="0" smtClean="0"/>
                  <a:t>SORU: Aynı evrensel kümeden A ve B çoklu-kümeleri verilmiş olsun.</a:t>
                </a:r>
              </a:p>
              <a:p>
                <a:pPr marL="0" indent="0">
                  <a:buNone/>
                </a:pPr>
                <a14:m>
                  <m:oMath xmlns:m="http://schemas.openxmlformats.org/officeDocument/2006/math">
                    <m:r>
                      <a:rPr lang="tr-TR" b="0" i="1" dirty="0" smtClean="0">
                        <a:latin typeface="Cambria Math" panose="02040503050406030204" pitchFamily="18" charset="0"/>
                      </a:rPr>
                      <m:t>𝐴</m:t>
                    </m:r>
                    <m:r>
                      <a:rPr lang="tr-TR" i="1" dirty="0" smtClean="0">
                        <a:latin typeface="Cambria Math" panose="02040503050406030204" pitchFamily="18" charset="0"/>
                        <a:ea typeface="Cambria Math" panose="02040503050406030204" pitchFamily="18" charset="0"/>
                      </a:rPr>
                      <m:t>∪</m:t>
                    </m:r>
                    <m:r>
                      <a:rPr lang="tr-TR" b="0" i="1" dirty="0" smtClean="0">
                        <a:latin typeface="Cambria Math" panose="02040503050406030204" pitchFamily="18" charset="0"/>
                        <a:ea typeface="Cambria Math" panose="02040503050406030204" pitchFamily="18" charset="0"/>
                      </a:rPr>
                      <m:t>𝐵</m:t>
                    </m:r>
                  </m:oMath>
                </a14:m>
                <a:r>
                  <a:rPr lang="tr-TR" dirty="0" smtClean="0"/>
                  <a:t>,</a:t>
                </a:r>
                <a14:m>
                  <m:oMath xmlns:m="http://schemas.openxmlformats.org/officeDocument/2006/math">
                    <m:r>
                      <a:rPr lang="tr-TR" b="0" i="0" dirty="0" smtClean="0">
                        <a:latin typeface="Cambria Math" panose="02040503050406030204" pitchFamily="18" charset="0"/>
                      </a:rPr>
                      <m:t>   </m:t>
                    </m:r>
                    <m:r>
                      <a:rPr lang="tr-TR" b="0" i="1" dirty="0" smtClean="0">
                        <a:latin typeface="Cambria Math" panose="02040503050406030204" pitchFamily="18" charset="0"/>
                      </a:rPr>
                      <m:t> </m:t>
                    </m:r>
                    <m:r>
                      <a:rPr lang="tr-TR" b="0" i="1" dirty="0" smtClean="0">
                        <a:latin typeface="Cambria Math" panose="02040503050406030204" pitchFamily="18" charset="0"/>
                      </a:rPr>
                      <m:t>𝐴</m:t>
                    </m:r>
                    <m:r>
                      <a:rPr lang="tr-TR" b="0" i="1" dirty="0" smtClean="0">
                        <a:latin typeface="Cambria Math" panose="02040503050406030204" pitchFamily="18" charset="0"/>
                        <a:ea typeface="Cambria Math" panose="02040503050406030204" pitchFamily="18" charset="0"/>
                      </a:rPr>
                      <m:t>∩</m:t>
                    </m:r>
                    <m:r>
                      <a:rPr lang="tr-TR" b="0" i="1" dirty="0" smtClean="0">
                        <a:latin typeface="Cambria Math" panose="02040503050406030204" pitchFamily="18" charset="0"/>
                        <a:ea typeface="Cambria Math" panose="02040503050406030204" pitchFamily="18" charset="0"/>
                      </a:rPr>
                      <m:t>𝐵</m:t>
                    </m:r>
                    <m:r>
                      <a:rPr lang="tr-TR" b="0" i="1" dirty="0" smtClean="0">
                        <a:latin typeface="Cambria Math" panose="02040503050406030204" pitchFamily="18" charset="0"/>
                        <a:ea typeface="Cambria Math" panose="02040503050406030204" pitchFamily="18" charset="0"/>
                      </a:rPr>
                      <m:t>,  </m:t>
                    </m:r>
                    <m:r>
                      <a:rPr lang="tr-TR" b="0" i="1" dirty="0" smtClean="0">
                        <a:latin typeface="Cambria Math" panose="02040503050406030204" pitchFamily="18" charset="0"/>
                        <a:ea typeface="Cambria Math" panose="02040503050406030204" pitchFamily="18" charset="0"/>
                      </a:rPr>
                      <m:t>𝐴</m:t>
                    </m:r>
                    <m:r>
                      <a:rPr lang="tr-TR" b="0" i="1" dirty="0" smtClean="0">
                        <a:latin typeface="Cambria Math" panose="02040503050406030204" pitchFamily="18" charset="0"/>
                        <a:ea typeface="Cambria Math" panose="02040503050406030204" pitchFamily="18" charset="0"/>
                      </a:rPr>
                      <m:t>−</m:t>
                    </m:r>
                    <m:r>
                      <a:rPr lang="tr-TR" b="0" i="1" dirty="0" smtClean="0">
                        <a:latin typeface="Cambria Math" panose="02040503050406030204" pitchFamily="18" charset="0"/>
                        <a:ea typeface="Cambria Math" panose="02040503050406030204" pitchFamily="18" charset="0"/>
                      </a:rPr>
                      <m:t>𝐵</m:t>
                    </m:r>
                    <m:r>
                      <a:rPr lang="tr-TR" b="0" i="1" dirty="0" smtClean="0">
                        <a:latin typeface="Cambria Math" panose="02040503050406030204" pitchFamily="18" charset="0"/>
                        <a:ea typeface="Cambria Math" panose="02040503050406030204" pitchFamily="18" charset="0"/>
                      </a:rPr>
                      <m:t> </m:t>
                    </m:r>
                    <m:r>
                      <a:rPr lang="tr-TR" b="0" i="0" dirty="0" smtClean="0">
                        <a:latin typeface="Cambria Math" panose="02040503050406030204" pitchFamily="18" charset="0"/>
                        <a:ea typeface="Cambria Math" panose="02040503050406030204" pitchFamily="18" charset="0"/>
                      </a:rPr>
                      <m:t>,  </m:t>
                    </m:r>
                    <m:r>
                      <m:rPr>
                        <m:sty m:val="p"/>
                      </m:rPr>
                      <a:rPr lang="tr-TR" b="0" i="0" dirty="0" smtClean="0">
                        <a:latin typeface="Cambria Math" panose="02040503050406030204" pitchFamily="18" charset="0"/>
                        <a:ea typeface="Cambria Math" panose="02040503050406030204" pitchFamily="18" charset="0"/>
                      </a:rPr>
                      <m:t>A</m:t>
                    </m:r>
                    <m:r>
                      <a:rPr lang="tr-TR" b="0" i="0" dirty="0" smtClean="0">
                        <a:latin typeface="Cambria Math" panose="02040503050406030204" pitchFamily="18" charset="0"/>
                        <a:ea typeface="Cambria Math" panose="02040503050406030204" pitchFamily="18" charset="0"/>
                      </a:rPr>
                      <m:t>+</m:t>
                    </m:r>
                    <m:r>
                      <m:rPr>
                        <m:sty m:val="p"/>
                      </m:rPr>
                      <a:rPr lang="tr-TR" b="0" i="0" dirty="0" smtClean="0">
                        <a:latin typeface="Cambria Math" panose="02040503050406030204" pitchFamily="18" charset="0"/>
                        <a:ea typeface="Cambria Math" panose="02040503050406030204" pitchFamily="18" charset="0"/>
                      </a:rPr>
                      <m:t>B</m:t>
                    </m:r>
                  </m:oMath>
                </a14:m>
                <a:r>
                  <a:rPr lang="tr-TR" dirty="0" smtClean="0"/>
                  <a:t> kümelerini bulunuz.</a:t>
                </a:r>
              </a:p>
              <a:p>
                <a:pPr marL="0" indent="0">
                  <a:buNone/>
                </a:pPr>
                <a:endParaRPr lang="tr-TR" dirty="0" smtClean="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646111" y="1853248"/>
                <a:ext cx="8856235" cy="4195481"/>
              </a:xfrm>
              <a:blipFill>
                <a:blip r:embed="rId2"/>
                <a:stretch>
                  <a:fillRect l="-344" t="-727"/>
                </a:stretch>
              </a:blipFill>
            </p:spPr>
            <p:txBody>
              <a:bodyPr/>
              <a:lstStyle/>
              <a:p>
                <a:r>
                  <a:rPr lang="en-US">
                    <a:noFill/>
                  </a:rPr>
                  <a:t> </a:t>
                </a:r>
              </a:p>
            </p:txBody>
          </p:sp>
        </mc:Fallback>
      </mc:AlternateContent>
      <p:sp>
        <p:nvSpPr>
          <p:cNvPr id="4" name="Metin kutusu 3"/>
          <p:cNvSpPr txBox="1"/>
          <p:nvPr/>
        </p:nvSpPr>
        <p:spPr>
          <a:xfrm>
            <a:off x="5640859" y="2959443"/>
            <a:ext cx="65" cy="276999"/>
          </a:xfrm>
          <a:prstGeom prst="rect">
            <a:avLst/>
          </a:prstGeom>
          <a:noFill/>
        </p:spPr>
        <p:txBody>
          <a:bodyPr wrap="none" lIns="0" tIns="0" rIns="0" bIns="0" rtlCol="0">
            <a:spAutoFit/>
          </a:bodyPr>
          <a:lstStyle/>
          <a:p>
            <a:endParaRPr lang="en-US" dirty="0"/>
          </a:p>
        </p:txBody>
      </p:sp>
      <p:pic>
        <p:nvPicPr>
          <p:cNvPr id="5" name="Resim 4"/>
          <p:cNvPicPr>
            <a:picLocks noChangeAspect="1"/>
          </p:cNvPicPr>
          <p:nvPr/>
        </p:nvPicPr>
        <p:blipFill>
          <a:blip r:embed="rId3"/>
          <a:stretch>
            <a:fillRect/>
          </a:stretch>
        </p:blipFill>
        <p:spPr>
          <a:xfrm>
            <a:off x="6105525" y="3097942"/>
            <a:ext cx="3796214" cy="3245708"/>
          </a:xfrm>
          <a:prstGeom prst="rect">
            <a:avLst/>
          </a:prstGeom>
        </p:spPr>
      </p:pic>
      <p:sp>
        <p:nvSpPr>
          <p:cNvPr id="6" name="Metin kutusu 5"/>
          <p:cNvSpPr txBox="1"/>
          <p:nvPr/>
        </p:nvSpPr>
        <p:spPr>
          <a:xfrm>
            <a:off x="646111" y="2703016"/>
            <a:ext cx="5172075" cy="4154984"/>
          </a:xfrm>
          <a:prstGeom prst="rect">
            <a:avLst/>
          </a:prstGeom>
          <a:noFill/>
        </p:spPr>
        <p:txBody>
          <a:bodyPr wrap="square" rtlCol="0">
            <a:spAutoFit/>
          </a:bodyPr>
          <a:lstStyle/>
          <a:p>
            <a:pPr marL="285750" indent="-285750">
              <a:buFont typeface="Wingdings" panose="05000000000000000000" pitchFamily="2" charset="2"/>
              <a:buChar char="q"/>
            </a:pPr>
            <a:r>
              <a:rPr lang="tr-TR" sz="1400" dirty="0" smtClean="0"/>
              <a:t>Yan tarafta çoklu-kümenin tanımı bulunmaktadır. Çoklu-kümede elemanlar, elamanlar sırasız bir şekilde birden fazla bulunabilir.</a:t>
            </a:r>
          </a:p>
          <a:p>
            <a:pPr marL="285750" indent="-285750">
              <a:buFont typeface="Wingdings" panose="05000000000000000000" pitchFamily="2" charset="2"/>
              <a:buChar char="q"/>
            </a:pPr>
            <a:r>
              <a:rPr lang="tr-TR" sz="1400" dirty="0" smtClean="0"/>
              <a:t>Bir elemanın </a:t>
            </a:r>
            <a:r>
              <a:rPr lang="tr-TR" sz="1400" dirty="0" err="1" smtClean="0"/>
              <a:t>notasyonu</a:t>
            </a:r>
            <a:r>
              <a:rPr lang="tr-TR" sz="1400" dirty="0" smtClean="0"/>
              <a:t> m1.a1 şeklindedir, anlamı a1 elemanı m1 kere tekrar ediyor demektir.</a:t>
            </a:r>
          </a:p>
          <a:p>
            <a:pPr marL="285750" indent="-285750">
              <a:buFont typeface="Wingdings" panose="05000000000000000000" pitchFamily="2" charset="2"/>
              <a:buChar char="q"/>
            </a:pPr>
            <a:r>
              <a:rPr lang="tr-TR" sz="1400" dirty="0" smtClean="0"/>
              <a:t>P ve Q çoklu küme olsun;</a:t>
            </a:r>
          </a:p>
          <a:p>
            <a:r>
              <a:rPr lang="en-US" sz="1400" dirty="0"/>
              <a:t>𝐴∪</a:t>
            </a:r>
            <a:r>
              <a:rPr lang="en-US" sz="1400" dirty="0" smtClean="0"/>
              <a:t>𝐵</a:t>
            </a:r>
            <a:r>
              <a:rPr lang="tr-TR" sz="1400" dirty="0" smtClean="0"/>
              <a:t>= </a:t>
            </a:r>
            <a:r>
              <a:rPr lang="tr-TR" sz="1400" dirty="0" err="1" smtClean="0"/>
              <a:t>max</a:t>
            </a:r>
            <a:r>
              <a:rPr lang="tr-TR" sz="1400" dirty="0" smtClean="0"/>
              <a:t>( P(m1), Q(m1) ) .m1( her elemanı için)</a:t>
            </a:r>
          </a:p>
          <a:p>
            <a:r>
              <a:rPr lang="tr-TR" sz="1400" dirty="0"/>
              <a:t>𝐴∩</a:t>
            </a:r>
            <a:r>
              <a:rPr lang="tr-TR" sz="1400" dirty="0" smtClean="0"/>
              <a:t>𝐵= </a:t>
            </a:r>
            <a:r>
              <a:rPr lang="tr-TR" sz="1400" dirty="0" err="1" smtClean="0"/>
              <a:t>min</a:t>
            </a:r>
            <a:r>
              <a:rPr lang="tr-TR" sz="1400" dirty="0" smtClean="0"/>
              <a:t>( P(m1),Q(m1) ) </a:t>
            </a:r>
            <a:r>
              <a:rPr lang="tr-TR" sz="1400" dirty="0"/>
              <a:t>.m1( her elemanı için</a:t>
            </a:r>
            <a:r>
              <a:rPr lang="tr-TR" sz="1400" dirty="0" smtClean="0"/>
              <a:t>)</a:t>
            </a:r>
          </a:p>
          <a:p>
            <a:r>
              <a:rPr lang="tr-TR" sz="1400" dirty="0"/>
              <a:t>𝐴−</a:t>
            </a:r>
            <a:r>
              <a:rPr lang="tr-TR" sz="1400" dirty="0" smtClean="0"/>
              <a:t>𝐵= (P(m1)-Q(m1) ).m1 (0’dan küçük çıktığı durumlarda 0 alınır.)</a:t>
            </a:r>
          </a:p>
          <a:p>
            <a:r>
              <a:rPr lang="tr-TR" sz="1400" dirty="0" smtClean="0"/>
              <a:t>A+B= (P(m1)+Q(m1)).m1 şeklinde </a:t>
            </a:r>
            <a:r>
              <a:rPr lang="tr-TR" sz="1400" dirty="0" err="1" smtClean="0"/>
              <a:t>formulize</a:t>
            </a:r>
            <a:r>
              <a:rPr lang="tr-TR" sz="1400" dirty="0" smtClean="0"/>
              <a:t> edilebilir. Algoritmayı da buna göre kuracağız. Tüm değerler için kontrol yapacak ve sonuçları verecek</a:t>
            </a:r>
            <a:r>
              <a:rPr lang="tr-TR" sz="1400" dirty="0" smtClean="0"/>
              <a:t>.</a:t>
            </a:r>
          </a:p>
          <a:p>
            <a:endParaRPr lang="tr-TR" sz="1400" dirty="0" smtClean="0"/>
          </a:p>
          <a:p>
            <a:r>
              <a:rPr lang="tr-TR" sz="1400" dirty="0" smtClean="0"/>
              <a:t>-Kullanıcıdan veri almaz, verileri kod ile </a:t>
            </a:r>
            <a:r>
              <a:rPr lang="tr-TR" sz="1400" dirty="0" err="1" smtClean="0"/>
              <a:t>Map’e</a:t>
            </a:r>
            <a:r>
              <a:rPr lang="tr-TR" sz="1400" dirty="0" smtClean="0"/>
              <a:t> yerleştirir.</a:t>
            </a:r>
            <a:endParaRPr lang="tr-TR" sz="1400" dirty="0" smtClean="0"/>
          </a:p>
          <a:p>
            <a:endParaRPr lang="tr-TR" dirty="0" smtClean="0"/>
          </a:p>
          <a:p>
            <a:r>
              <a:rPr lang="tr-TR" dirty="0" smtClean="0"/>
              <a:t>Kodun açıklaması .</a:t>
            </a:r>
            <a:r>
              <a:rPr lang="tr-TR" dirty="0" err="1" smtClean="0"/>
              <a:t>java</a:t>
            </a:r>
            <a:r>
              <a:rPr lang="tr-TR" dirty="0" smtClean="0"/>
              <a:t> dosyası içerisinde yorum olarak bulunmaktadır.</a:t>
            </a:r>
            <a:endParaRPr lang="en-US" dirty="0"/>
          </a:p>
        </p:txBody>
      </p:sp>
    </p:spTree>
    <p:extLst>
      <p:ext uri="{BB962C8B-B14F-4D97-AF65-F5344CB8AC3E}">
        <p14:creationId xmlns:p14="http://schemas.microsoft.com/office/powerpoint/2010/main" val="2417526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2.BÖLÜM SORU 11</a:t>
            </a:r>
            <a:endParaRPr lang="en-US" dirty="0"/>
          </a:p>
        </p:txBody>
      </p:sp>
      <p:sp>
        <p:nvSpPr>
          <p:cNvPr id="3" name="İçerik Yer Tutucusu 2"/>
          <p:cNvSpPr>
            <a:spLocks noGrp="1"/>
          </p:cNvSpPr>
          <p:nvPr>
            <p:ph idx="1"/>
          </p:nvPr>
        </p:nvSpPr>
        <p:spPr>
          <a:xfrm>
            <a:off x="646111" y="1853248"/>
            <a:ext cx="8946541" cy="4195481"/>
          </a:xfrm>
        </p:spPr>
        <p:txBody>
          <a:bodyPr>
            <a:normAutofit fontScale="92500" lnSpcReduction="20000"/>
          </a:bodyPr>
          <a:lstStyle/>
          <a:p>
            <a:r>
              <a:rPr lang="tr-TR" dirty="0" smtClean="0"/>
              <a:t>SORU:  Sırasıyla m x k mertebeden A ve k x n mertebeden B iki </a:t>
            </a:r>
            <a:r>
              <a:rPr lang="tr-TR" dirty="0" err="1" smtClean="0"/>
              <a:t>Boolean</a:t>
            </a:r>
            <a:r>
              <a:rPr lang="tr-TR" dirty="0" smtClean="0"/>
              <a:t> matrisi verildiğinde A ve B matrislerinin </a:t>
            </a:r>
            <a:r>
              <a:rPr lang="tr-TR" dirty="0" err="1" smtClean="0"/>
              <a:t>Boolean</a:t>
            </a:r>
            <a:r>
              <a:rPr lang="tr-TR" dirty="0" smtClean="0"/>
              <a:t> çarpımını bulunuz.</a:t>
            </a:r>
          </a:p>
          <a:p>
            <a:r>
              <a:rPr lang="tr-TR" dirty="0" smtClean="0"/>
              <a:t>A =m x k, B= k x n </a:t>
            </a:r>
            <a:r>
              <a:rPr lang="tr-TR" dirty="0" err="1" smtClean="0"/>
              <a:t>matrix</a:t>
            </a:r>
            <a:r>
              <a:rPr lang="tr-TR" dirty="0" smtClean="0"/>
              <a:t> olsun</a:t>
            </a:r>
          </a:p>
          <a:p>
            <a:pPr marL="0" indent="0">
              <a:buNone/>
            </a:pPr>
            <a:r>
              <a:rPr lang="tr-TR" dirty="0" smtClean="0"/>
              <a:t>Bu iki matrisin çarpımının sonucu;</a:t>
            </a:r>
          </a:p>
          <a:p>
            <a:pPr marL="0" indent="0">
              <a:buNone/>
            </a:pPr>
            <a:r>
              <a:rPr lang="tr-TR" dirty="0" smtClean="0"/>
              <a:t> </a:t>
            </a:r>
          </a:p>
          <a:p>
            <a:pPr marL="0" indent="0">
              <a:buNone/>
            </a:pPr>
            <a:r>
              <a:rPr lang="tr-TR" dirty="0" smtClean="0"/>
              <a:t>ile gösterilir. C(</a:t>
            </a:r>
            <a:r>
              <a:rPr lang="tr-TR" dirty="0" err="1" smtClean="0"/>
              <a:t>i,j</a:t>
            </a:r>
            <a:r>
              <a:rPr lang="tr-TR" dirty="0" smtClean="0"/>
              <a:t>) sonuçta oluşacak m x n boyutlu matrisin her elemanını bulmak için hesaplanır. Basit olarak eğer bu toplam durumundaki iki ifadeden birisinin sonucu 1 ise C(</a:t>
            </a:r>
            <a:r>
              <a:rPr lang="tr-TR" dirty="0" err="1" smtClean="0"/>
              <a:t>i,j</a:t>
            </a:r>
            <a:r>
              <a:rPr lang="tr-TR" dirty="0" smtClean="0"/>
              <a:t>) </a:t>
            </a:r>
            <a:r>
              <a:rPr lang="tr-TR" dirty="0" err="1" smtClean="0"/>
              <a:t>nin</a:t>
            </a:r>
            <a:r>
              <a:rPr lang="tr-TR" dirty="0" smtClean="0"/>
              <a:t> sonucu da VEYA operandı davranışına göre 1 olur. Algoritma bu temel üzerine kurulmuştur</a:t>
            </a:r>
            <a:r>
              <a:rPr lang="tr-TR" dirty="0" smtClean="0"/>
              <a:t>.</a:t>
            </a:r>
          </a:p>
          <a:p>
            <a:pPr marL="0" indent="0">
              <a:buNone/>
            </a:pPr>
            <a:r>
              <a:rPr lang="tr-TR" dirty="0" smtClean="0"/>
              <a:t>-Kullanıcıdan önce </a:t>
            </a:r>
            <a:r>
              <a:rPr lang="tr-TR" dirty="0" err="1" smtClean="0"/>
              <a:t>m,k,n</a:t>
            </a:r>
            <a:r>
              <a:rPr lang="tr-TR" dirty="0" smtClean="0"/>
              <a:t> değerleri girmesi istenir. Ardından A ve B </a:t>
            </a:r>
            <a:r>
              <a:rPr lang="tr-TR" dirty="0" err="1" smtClean="0"/>
              <a:t>matrixlerinin</a:t>
            </a:r>
            <a:r>
              <a:rPr lang="tr-TR" dirty="0" smtClean="0"/>
              <a:t> tek tek elemanları girilmesi istenir.</a:t>
            </a:r>
            <a:endParaRPr lang="tr-TR" dirty="0" smtClean="0"/>
          </a:p>
          <a:p>
            <a:pPr marL="0" indent="0">
              <a:buNone/>
            </a:pPr>
            <a:r>
              <a:rPr lang="tr-TR" dirty="0" smtClean="0"/>
              <a:t>Kodun ayrıntılı </a:t>
            </a:r>
            <a:r>
              <a:rPr lang="tr-TR" dirty="0"/>
              <a:t>açıklaması .</a:t>
            </a:r>
            <a:r>
              <a:rPr lang="tr-TR" dirty="0" err="1"/>
              <a:t>java</a:t>
            </a:r>
            <a:r>
              <a:rPr lang="tr-TR" dirty="0"/>
              <a:t> dosyası içerisinde yorum olarak bulunmaktadır.</a:t>
            </a:r>
            <a:endParaRPr lang="en-US" dirty="0"/>
          </a:p>
          <a:p>
            <a:pPr marL="0" indent="0">
              <a:buNone/>
            </a:pPr>
            <a:endParaRPr lang="tr-TR" dirty="0" smtClean="0"/>
          </a:p>
          <a:p>
            <a:pPr marL="0" indent="0">
              <a:buNone/>
            </a:pPr>
            <a:endParaRPr lang="en-US" dirty="0"/>
          </a:p>
        </p:txBody>
      </p:sp>
      <p:pic>
        <p:nvPicPr>
          <p:cNvPr id="4" name="Resim 3"/>
          <p:cNvPicPr>
            <a:picLocks noChangeAspect="1"/>
          </p:cNvPicPr>
          <p:nvPr/>
        </p:nvPicPr>
        <p:blipFill>
          <a:blip r:embed="rId2"/>
          <a:stretch>
            <a:fillRect/>
          </a:stretch>
        </p:blipFill>
        <p:spPr>
          <a:xfrm>
            <a:off x="4886325" y="2443586"/>
            <a:ext cx="4529050" cy="1062600"/>
          </a:xfrm>
          <a:prstGeom prst="rect">
            <a:avLst/>
          </a:prstGeom>
        </p:spPr>
      </p:pic>
      <p:pic>
        <p:nvPicPr>
          <p:cNvPr id="5" name="Resim 4"/>
          <p:cNvPicPr>
            <a:picLocks noChangeAspect="1"/>
          </p:cNvPicPr>
          <p:nvPr/>
        </p:nvPicPr>
        <p:blipFill>
          <a:blip r:embed="rId3"/>
          <a:stretch>
            <a:fillRect/>
          </a:stretch>
        </p:blipFill>
        <p:spPr>
          <a:xfrm>
            <a:off x="734750" y="3110501"/>
            <a:ext cx="4062937" cy="286553"/>
          </a:xfrm>
          <a:prstGeom prst="rect">
            <a:avLst/>
          </a:prstGeom>
        </p:spPr>
      </p:pic>
    </p:spTree>
    <p:extLst>
      <p:ext uri="{BB962C8B-B14F-4D97-AF65-F5344CB8AC3E}">
        <p14:creationId xmlns:p14="http://schemas.microsoft.com/office/powerpoint/2010/main" val="2717117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3. BÖLÜM SORU 5</a:t>
            </a:r>
            <a:endParaRPr lang="en-US" dirty="0"/>
          </a:p>
        </p:txBody>
      </p:sp>
      <p:sp>
        <p:nvSpPr>
          <p:cNvPr id="3" name="İçerik Yer Tutucusu 2"/>
          <p:cNvSpPr>
            <a:spLocks noGrp="1"/>
          </p:cNvSpPr>
          <p:nvPr>
            <p:ph idx="1"/>
          </p:nvPr>
        </p:nvSpPr>
        <p:spPr>
          <a:xfrm>
            <a:off x="646111" y="1853248"/>
            <a:ext cx="8946541" cy="4195481"/>
          </a:xfrm>
        </p:spPr>
        <p:txBody>
          <a:bodyPr>
            <a:normAutofit fontScale="77500" lnSpcReduction="20000"/>
          </a:bodyPr>
          <a:lstStyle/>
          <a:p>
            <a:r>
              <a:rPr lang="tr-TR" dirty="0" smtClean="0"/>
              <a:t>SORU: n elemanlı bir tam sayı dizisini kabarcık sıralaması yöntemi ile sıralayınız.</a:t>
            </a:r>
          </a:p>
          <a:p>
            <a:endParaRPr lang="tr-TR" dirty="0"/>
          </a:p>
          <a:p>
            <a:r>
              <a:rPr lang="tr-TR" dirty="0" err="1" smtClean="0"/>
              <a:t>Pseudo</a:t>
            </a:r>
            <a:r>
              <a:rPr lang="tr-TR" dirty="0" smtClean="0"/>
              <a:t> Kodu:</a:t>
            </a:r>
          </a:p>
          <a:p>
            <a:endParaRPr lang="tr-TR" dirty="0"/>
          </a:p>
          <a:p>
            <a:endParaRPr lang="tr-TR" dirty="0" smtClean="0"/>
          </a:p>
          <a:p>
            <a:r>
              <a:rPr lang="tr-TR" dirty="0"/>
              <a:t>Kabarcık sıralama yönteminde yer değiştirme sıralaması yönteminden farklı olarak, her geçişte listenin komşu olan elemanları birbiri ile karşılaştırılır ve ilk geçişte liste içindeki en büyük eleman en sona gider. Bundan sonraki geçiş ilk n-1 eleman arasında gerçekleştirilir ve bu geçişin sonunda da en büyük eleman n-1'nci konuma yerleşir. Benzer şekilde bir sonraki geçiş arta kalan n-2 eleman arasında gerçekleştirilir ve bu geçişte de bu en son liste parçası içindeki en büyük eleman n-2'nci yere yerleşir</a:t>
            </a:r>
            <a:r>
              <a:rPr lang="tr-TR" dirty="0" smtClean="0"/>
              <a:t>.</a:t>
            </a:r>
          </a:p>
          <a:p>
            <a:pPr marL="0" indent="0">
              <a:buNone/>
            </a:pPr>
            <a:r>
              <a:rPr lang="tr-TR" dirty="0" smtClean="0"/>
              <a:t>-Kullanıcıdan n değeri(</a:t>
            </a:r>
            <a:r>
              <a:rPr lang="tr-TR" dirty="0" err="1" smtClean="0"/>
              <a:t>boyut,uzunluk</a:t>
            </a:r>
            <a:r>
              <a:rPr lang="tr-TR" dirty="0" smtClean="0"/>
              <a:t>) ve dizi elemanlarını girmesi istenir.</a:t>
            </a:r>
            <a:endParaRPr lang="tr-TR" dirty="0" smtClean="0"/>
          </a:p>
          <a:p>
            <a:pPr marL="0" indent="0">
              <a:buNone/>
            </a:pPr>
            <a:r>
              <a:rPr lang="tr-TR" sz="2900" dirty="0" smtClean="0"/>
              <a:t>Kodun </a:t>
            </a:r>
            <a:r>
              <a:rPr lang="tr-TR" sz="2900" dirty="0"/>
              <a:t>açıklaması .</a:t>
            </a:r>
            <a:r>
              <a:rPr lang="tr-TR" sz="2900" dirty="0" err="1"/>
              <a:t>java</a:t>
            </a:r>
            <a:r>
              <a:rPr lang="tr-TR" sz="2900" dirty="0"/>
              <a:t> dosyası içerisinde yorum olarak </a:t>
            </a:r>
            <a:r>
              <a:rPr lang="tr-TR" sz="2900" dirty="0" smtClean="0"/>
              <a:t>bulunmaktadır.</a:t>
            </a:r>
            <a:endParaRPr lang="en-US" sz="2900" dirty="0"/>
          </a:p>
        </p:txBody>
      </p:sp>
      <p:pic>
        <p:nvPicPr>
          <p:cNvPr id="4" name="Resim 3"/>
          <p:cNvPicPr>
            <a:picLocks noChangeAspect="1"/>
          </p:cNvPicPr>
          <p:nvPr/>
        </p:nvPicPr>
        <p:blipFill>
          <a:blip r:embed="rId2"/>
          <a:stretch>
            <a:fillRect/>
          </a:stretch>
        </p:blipFill>
        <p:spPr>
          <a:xfrm>
            <a:off x="2556961" y="2573285"/>
            <a:ext cx="3553828" cy="918469"/>
          </a:xfrm>
          <a:prstGeom prst="rect">
            <a:avLst/>
          </a:prstGeom>
        </p:spPr>
      </p:pic>
    </p:spTree>
    <p:extLst>
      <p:ext uri="{BB962C8B-B14F-4D97-AF65-F5344CB8AC3E}">
        <p14:creationId xmlns:p14="http://schemas.microsoft.com/office/powerpoint/2010/main" val="3281531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3.BÖLÜM SORU 6</a:t>
            </a:r>
            <a:endParaRPr lang="en-US" dirty="0"/>
          </a:p>
        </p:txBody>
      </p:sp>
      <p:sp>
        <p:nvSpPr>
          <p:cNvPr id="3" name="İçerik Yer Tutucusu 2"/>
          <p:cNvSpPr>
            <a:spLocks noGrp="1"/>
          </p:cNvSpPr>
          <p:nvPr>
            <p:ph idx="1"/>
          </p:nvPr>
        </p:nvSpPr>
        <p:spPr>
          <a:xfrm>
            <a:off x="646111" y="1853248"/>
            <a:ext cx="8946541" cy="4404677"/>
          </a:xfrm>
        </p:spPr>
        <p:txBody>
          <a:bodyPr>
            <a:normAutofit fontScale="62500" lnSpcReduction="20000"/>
          </a:bodyPr>
          <a:lstStyle/>
          <a:p>
            <a:r>
              <a:rPr lang="tr-TR" dirty="0" smtClean="0"/>
              <a:t>SORU: n elemanlı bir tam sayı dizisini yerleştirmeli sıralama sıralaması ile sıralayınız.</a:t>
            </a:r>
          </a:p>
          <a:p>
            <a:endParaRPr lang="tr-TR" dirty="0" smtClean="0"/>
          </a:p>
          <a:p>
            <a:r>
              <a:rPr lang="tr-TR" dirty="0" err="1" smtClean="0"/>
              <a:t>Pseudo</a:t>
            </a:r>
            <a:r>
              <a:rPr lang="tr-TR" dirty="0" smtClean="0"/>
              <a:t> kodu:</a:t>
            </a:r>
          </a:p>
          <a:p>
            <a:endParaRPr lang="tr-TR" dirty="0"/>
          </a:p>
          <a:p>
            <a:endParaRPr lang="tr-TR" dirty="0" smtClean="0"/>
          </a:p>
          <a:p>
            <a:endParaRPr lang="tr-TR" dirty="0" smtClean="0"/>
          </a:p>
          <a:p>
            <a:endParaRPr lang="tr-TR" dirty="0" smtClean="0"/>
          </a:p>
          <a:p>
            <a:r>
              <a:rPr lang="tr-TR" sz="2100" dirty="0" smtClean="0"/>
              <a:t>B</a:t>
            </a:r>
            <a:r>
              <a:rPr lang="en-US" sz="2100" dirty="0" smtClean="0"/>
              <a:t>u </a:t>
            </a:r>
            <a:r>
              <a:rPr lang="en-US" sz="2100" dirty="0" err="1"/>
              <a:t>algoritmayı</a:t>
            </a:r>
            <a:r>
              <a:rPr lang="en-US" sz="2100" dirty="0"/>
              <a:t> </a:t>
            </a:r>
            <a:r>
              <a:rPr lang="en-US" sz="2100" dirty="0" err="1"/>
              <a:t>büyük</a:t>
            </a:r>
            <a:r>
              <a:rPr lang="en-US" sz="2100" dirty="0"/>
              <a:t> </a:t>
            </a:r>
            <a:r>
              <a:rPr lang="en-US" sz="2100" dirty="0" err="1"/>
              <a:t>diziler</a:t>
            </a:r>
            <a:r>
              <a:rPr lang="en-US" sz="2100" dirty="0"/>
              <a:t> </a:t>
            </a:r>
            <a:r>
              <a:rPr lang="en-US" sz="2100" dirty="0" err="1"/>
              <a:t>yerine</a:t>
            </a:r>
            <a:r>
              <a:rPr lang="en-US" sz="2100" dirty="0"/>
              <a:t> </a:t>
            </a:r>
            <a:r>
              <a:rPr lang="en-US" sz="2100" dirty="0" err="1"/>
              <a:t>daha</a:t>
            </a:r>
            <a:r>
              <a:rPr lang="en-US" sz="2100" dirty="0"/>
              <a:t> </a:t>
            </a:r>
            <a:r>
              <a:rPr lang="en-US" sz="2100" dirty="0" err="1"/>
              <a:t>küçük</a:t>
            </a:r>
            <a:r>
              <a:rPr lang="en-US" sz="2100" dirty="0"/>
              <a:t> </a:t>
            </a:r>
            <a:r>
              <a:rPr lang="en-US" sz="2100" dirty="0" err="1" smtClean="0"/>
              <a:t>dizilerde</a:t>
            </a:r>
            <a:r>
              <a:rPr lang="en-US" sz="2100" dirty="0" smtClean="0"/>
              <a:t> </a:t>
            </a:r>
            <a:r>
              <a:rPr lang="en-US" sz="2100" dirty="0" err="1" smtClean="0"/>
              <a:t>kullanıl</a:t>
            </a:r>
            <a:r>
              <a:rPr lang="tr-TR" sz="2100" dirty="0" err="1" smtClean="0"/>
              <a:t>ır</a:t>
            </a:r>
            <a:r>
              <a:rPr lang="tr-TR" sz="2100" dirty="0" smtClean="0"/>
              <a:t> </a:t>
            </a:r>
            <a:r>
              <a:rPr lang="en-US" sz="2100" dirty="0" err="1" smtClean="0"/>
              <a:t>ve</a:t>
            </a:r>
            <a:r>
              <a:rPr lang="en-US" sz="2100" dirty="0" smtClean="0"/>
              <a:t> </a:t>
            </a:r>
            <a:r>
              <a:rPr lang="en-US" sz="2100" dirty="0" err="1"/>
              <a:t>özellikle</a:t>
            </a:r>
            <a:r>
              <a:rPr lang="en-US" sz="2100" dirty="0"/>
              <a:t> </a:t>
            </a:r>
            <a:r>
              <a:rPr lang="en-US" sz="2100" dirty="0" err="1"/>
              <a:t>gelen</a:t>
            </a:r>
            <a:r>
              <a:rPr lang="en-US" sz="2100" dirty="0"/>
              <a:t> </a:t>
            </a:r>
            <a:r>
              <a:rPr lang="en-US" sz="2100" dirty="0" err="1"/>
              <a:t>veri</a:t>
            </a:r>
            <a:r>
              <a:rPr lang="en-US" sz="2100" dirty="0"/>
              <a:t> </a:t>
            </a:r>
            <a:r>
              <a:rPr lang="en-US" sz="2100" dirty="0" err="1"/>
              <a:t>kümesinin</a:t>
            </a:r>
            <a:r>
              <a:rPr lang="en-US" sz="2100" dirty="0"/>
              <a:t> </a:t>
            </a:r>
            <a:r>
              <a:rPr lang="en-US" sz="2100" dirty="0" err="1"/>
              <a:t>zaten</a:t>
            </a:r>
            <a:r>
              <a:rPr lang="en-US" sz="2100" dirty="0"/>
              <a:t> </a:t>
            </a:r>
            <a:r>
              <a:rPr lang="en-US" sz="2100" dirty="0" err="1"/>
              <a:t>sıralanmış</a:t>
            </a:r>
            <a:r>
              <a:rPr lang="en-US" sz="2100" dirty="0"/>
              <a:t> </a:t>
            </a:r>
            <a:r>
              <a:rPr lang="en-US" sz="2100" dirty="0" err="1"/>
              <a:t>veya</a:t>
            </a:r>
            <a:r>
              <a:rPr lang="en-US" sz="2100" dirty="0"/>
              <a:t> </a:t>
            </a:r>
            <a:r>
              <a:rPr lang="en-US" sz="2100" dirty="0" err="1"/>
              <a:t>sıralanmış</a:t>
            </a:r>
            <a:r>
              <a:rPr lang="en-US" sz="2100" dirty="0"/>
              <a:t> </a:t>
            </a:r>
            <a:r>
              <a:rPr lang="en-US" sz="2100" dirty="0" err="1"/>
              <a:t>haline</a:t>
            </a:r>
            <a:r>
              <a:rPr lang="en-US" sz="2100" dirty="0"/>
              <a:t> </a:t>
            </a:r>
            <a:r>
              <a:rPr lang="en-US" sz="2100" dirty="0" err="1"/>
              <a:t>çok</a:t>
            </a:r>
            <a:r>
              <a:rPr lang="en-US" sz="2100" dirty="0"/>
              <a:t> </a:t>
            </a:r>
            <a:r>
              <a:rPr lang="en-US" sz="2100" dirty="0" err="1"/>
              <a:t>yakın</a:t>
            </a:r>
            <a:r>
              <a:rPr lang="en-US" sz="2100" dirty="0"/>
              <a:t> </a:t>
            </a:r>
            <a:r>
              <a:rPr lang="en-US" sz="2100" dirty="0" err="1"/>
              <a:t>olduğunda</a:t>
            </a:r>
            <a:r>
              <a:rPr lang="en-US" sz="2100" dirty="0"/>
              <a:t> </a:t>
            </a:r>
            <a:r>
              <a:rPr lang="en-US" sz="2100" dirty="0" err="1"/>
              <a:t>kullanılır</a:t>
            </a:r>
            <a:r>
              <a:rPr lang="en-US" sz="2100" dirty="0"/>
              <a:t>. </a:t>
            </a:r>
            <a:r>
              <a:rPr lang="en-US" sz="2100" dirty="0" err="1"/>
              <a:t>Algoritma</a:t>
            </a:r>
            <a:r>
              <a:rPr lang="en-US" sz="2100" dirty="0"/>
              <a:t> </a:t>
            </a:r>
            <a:r>
              <a:rPr lang="en-US" sz="2100" dirty="0" err="1"/>
              <a:t>sıralanacak</a:t>
            </a:r>
            <a:r>
              <a:rPr lang="en-US" sz="2100" dirty="0"/>
              <a:t> </a:t>
            </a:r>
            <a:r>
              <a:rPr lang="en-US" sz="2100" dirty="0" err="1" smtClean="0"/>
              <a:t>ola</a:t>
            </a:r>
            <a:r>
              <a:rPr lang="tr-TR" sz="2100" dirty="0" smtClean="0"/>
              <a:t>n</a:t>
            </a:r>
            <a:r>
              <a:rPr lang="en-US" sz="2100" dirty="0" smtClean="0"/>
              <a:t> </a:t>
            </a:r>
            <a:r>
              <a:rPr lang="en-US" sz="2100" dirty="0" err="1"/>
              <a:t>veri</a:t>
            </a:r>
            <a:r>
              <a:rPr lang="en-US" sz="2100" dirty="0"/>
              <a:t> </a:t>
            </a:r>
            <a:r>
              <a:rPr lang="en-US" sz="2100" dirty="0" err="1"/>
              <a:t>kümesinin</a:t>
            </a:r>
            <a:r>
              <a:rPr lang="en-US" sz="2100" dirty="0"/>
              <a:t> </a:t>
            </a:r>
            <a:r>
              <a:rPr lang="en-US" sz="2100" dirty="0" err="1"/>
              <a:t>ikinci</a:t>
            </a:r>
            <a:r>
              <a:rPr lang="en-US" sz="2100" dirty="0"/>
              <a:t> </a:t>
            </a:r>
            <a:r>
              <a:rPr lang="en-US" sz="2100" dirty="0" err="1"/>
              <a:t>elemanından</a:t>
            </a:r>
            <a:r>
              <a:rPr lang="en-US" sz="2100" dirty="0"/>
              <a:t> </a:t>
            </a:r>
            <a:r>
              <a:rPr lang="en-US" sz="2100" dirty="0" err="1"/>
              <a:t>itibaren</a:t>
            </a:r>
            <a:r>
              <a:rPr lang="en-US" sz="2100" dirty="0"/>
              <a:t> </a:t>
            </a:r>
            <a:r>
              <a:rPr lang="en-US" sz="2100" dirty="0" err="1"/>
              <a:t>verileri</a:t>
            </a:r>
            <a:r>
              <a:rPr lang="en-US" sz="2100" dirty="0"/>
              <a:t> </a:t>
            </a:r>
            <a:r>
              <a:rPr lang="en-US" sz="2100" dirty="0" err="1"/>
              <a:t>sırayla</a:t>
            </a:r>
            <a:r>
              <a:rPr lang="en-US" sz="2100" dirty="0"/>
              <a:t> </a:t>
            </a:r>
            <a:r>
              <a:rPr lang="en-US" sz="2100" dirty="0" err="1"/>
              <a:t>kontrol</a:t>
            </a:r>
            <a:r>
              <a:rPr lang="en-US" sz="2100" dirty="0"/>
              <a:t> </a:t>
            </a:r>
            <a:r>
              <a:rPr lang="en-US" sz="2100" dirty="0" err="1"/>
              <a:t>eder</a:t>
            </a:r>
            <a:r>
              <a:rPr lang="en-US" sz="2100" dirty="0"/>
              <a:t> </a:t>
            </a:r>
            <a:r>
              <a:rPr lang="en-US" sz="2100" dirty="0" err="1"/>
              <a:t>ve</a:t>
            </a:r>
            <a:r>
              <a:rPr lang="en-US" sz="2100" dirty="0"/>
              <a:t> </a:t>
            </a:r>
            <a:r>
              <a:rPr lang="en-US" sz="2100" dirty="0" err="1"/>
              <a:t>bir</a:t>
            </a:r>
            <a:r>
              <a:rPr lang="en-US" sz="2100" dirty="0"/>
              <a:t> </a:t>
            </a:r>
            <a:r>
              <a:rPr lang="en-US" sz="2100" dirty="0" err="1"/>
              <a:t>önceki</a:t>
            </a:r>
            <a:r>
              <a:rPr lang="en-US" sz="2100" dirty="0"/>
              <a:t> </a:t>
            </a:r>
            <a:r>
              <a:rPr lang="en-US" sz="2100" dirty="0" err="1"/>
              <a:t>kayıt</a:t>
            </a:r>
            <a:r>
              <a:rPr lang="en-US" sz="2100" dirty="0"/>
              <a:t> o </a:t>
            </a:r>
            <a:r>
              <a:rPr lang="en-US" sz="2100" dirty="0" err="1"/>
              <a:t>anki</a:t>
            </a:r>
            <a:r>
              <a:rPr lang="en-US" sz="2100" dirty="0"/>
              <a:t> </a:t>
            </a:r>
            <a:r>
              <a:rPr lang="en-US" sz="2100" dirty="0" err="1"/>
              <a:t>kayıttan</a:t>
            </a:r>
            <a:r>
              <a:rPr lang="en-US" sz="2100" dirty="0"/>
              <a:t> </a:t>
            </a:r>
            <a:r>
              <a:rPr lang="en-US" sz="2100" dirty="0" err="1"/>
              <a:t>büyükse</a:t>
            </a:r>
            <a:r>
              <a:rPr lang="en-US" sz="2100" dirty="0"/>
              <a:t>(</a:t>
            </a:r>
            <a:r>
              <a:rPr lang="en-US" sz="2100" dirty="0" err="1"/>
              <a:t>veya</a:t>
            </a:r>
            <a:r>
              <a:rPr lang="en-US" sz="2100" dirty="0"/>
              <a:t> </a:t>
            </a:r>
            <a:r>
              <a:rPr lang="en-US" sz="2100" dirty="0" err="1"/>
              <a:t>küçükse</a:t>
            </a:r>
            <a:r>
              <a:rPr lang="en-US" sz="2100" dirty="0"/>
              <a:t> </a:t>
            </a:r>
            <a:r>
              <a:rPr lang="en-US" sz="2100" dirty="0" err="1"/>
              <a:t>sıralama</a:t>
            </a:r>
            <a:r>
              <a:rPr lang="en-US" sz="2100" dirty="0"/>
              <a:t> </a:t>
            </a:r>
            <a:r>
              <a:rPr lang="en-US" sz="2100" dirty="0" err="1"/>
              <a:t>tipine</a:t>
            </a:r>
            <a:r>
              <a:rPr lang="en-US" sz="2100" dirty="0"/>
              <a:t> </a:t>
            </a:r>
            <a:r>
              <a:rPr lang="en-US" sz="2100" dirty="0" err="1"/>
              <a:t>bağlı</a:t>
            </a:r>
            <a:r>
              <a:rPr lang="en-US" sz="2100" dirty="0"/>
              <a:t> </a:t>
            </a:r>
            <a:r>
              <a:rPr lang="en-US" sz="2100" dirty="0" err="1"/>
              <a:t>olarak</a:t>
            </a:r>
            <a:r>
              <a:rPr lang="en-US" sz="2100" dirty="0"/>
              <a:t>) </a:t>
            </a:r>
            <a:r>
              <a:rPr lang="en-US" sz="2100" dirty="0" err="1"/>
              <a:t>bu</a:t>
            </a:r>
            <a:r>
              <a:rPr lang="en-US" sz="2100" dirty="0"/>
              <a:t> </a:t>
            </a:r>
            <a:r>
              <a:rPr lang="en-US" sz="2100" dirty="0" err="1"/>
              <a:t>iki</a:t>
            </a:r>
            <a:r>
              <a:rPr lang="en-US" sz="2100" dirty="0"/>
              <a:t> </a:t>
            </a:r>
            <a:r>
              <a:rPr lang="en-US" sz="2100" dirty="0" err="1"/>
              <a:t>elemanın</a:t>
            </a:r>
            <a:r>
              <a:rPr lang="en-US" sz="2100" dirty="0"/>
              <a:t> </a:t>
            </a:r>
            <a:r>
              <a:rPr lang="en-US" sz="2100" dirty="0" err="1"/>
              <a:t>yerleri</a:t>
            </a:r>
            <a:r>
              <a:rPr lang="en-US" sz="2100" dirty="0"/>
              <a:t> </a:t>
            </a:r>
            <a:r>
              <a:rPr lang="en-US" sz="2100" dirty="0" err="1"/>
              <a:t>değiştirilir</a:t>
            </a:r>
            <a:r>
              <a:rPr lang="en-US" sz="2100" dirty="0"/>
              <a:t> </a:t>
            </a:r>
            <a:r>
              <a:rPr lang="en-US" sz="2100" dirty="0" err="1"/>
              <a:t>ve</a:t>
            </a:r>
            <a:r>
              <a:rPr lang="en-US" sz="2100" dirty="0"/>
              <a:t> </a:t>
            </a:r>
            <a:r>
              <a:rPr lang="en-US" sz="2100" dirty="0" err="1"/>
              <a:t>geriye</a:t>
            </a:r>
            <a:r>
              <a:rPr lang="en-US" sz="2100" dirty="0"/>
              <a:t> </a:t>
            </a:r>
            <a:r>
              <a:rPr lang="en-US" sz="2100" dirty="0" err="1"/>
              <a:t>doğru</a:t>
            </a:r>
            <a:r>
              <a:rPr lang="en-US" sz="2100" dirty="0"/>
              <a:t> </a:t>
            </a:r>
            <a:r>
              <a:rPr lang="en-US" sz="2100" dirty="0" err="1"/>
              <a:t>kontrollere</a:t>
            </a:r>
            <a:r>
              <a:rPr lang="en-US" sz="2100" dirty="0"/>
              <a:t> </a:t>
            </a:r>
            <a:r>
              <a:rPr lang="en-US" sz="2100" dirty="0" err="1"/>
              <a:t>devam</a:t>
            </a:r>
            <a:r>
              <a:rPr lang="en-US" sz="2100" dirty="0"/>
              <a:t> </a:t>
            </a:r>
            <a:r>
              <a:rPr lang="en-US" sz="2100" dirty="0" err="1"/>
              <a:t>edilir.Dizi</a:t>
            </a:r>
            <a:r>
              <a:rPr lang="en-US" sz="2100" dirty="0"/>
              <a:t> </a:t>
            </a:r>
            <a:r>
              <a:rPr lang="en-US" sz="2100" dirty="0" err="1"/>
              <a:t>elemanı</a:t>
            </a:r>
            <a:r>
              <a:rPr lang="en-US" sz="2100" dirty="0"/>
              <a:t> </a:t>
            </a:r>
            <a:r>
              <a:rPr lang="en-US" sz="2100" dirty="0" err="1"/>
              <a:t>doğru</a:t>
            </a:r>
            <a:r>
              <a:rPr lang="en-US" sz="2100" dirty="0"/>
              <a:t> </a:t>
            </a:r>
            <a:r>
              <a:rPr lang="en-US" sz="2100" dirty="0" err="1"/>
              <a:t>yere</a:t>
            </a:r>
            <a:r>
              <a:rPr lang="en-US" sz="2100" dirty="0"/>
              <a:t> </a:t>
            </a:r>
            <a:r>
              <a:rPr lang="en-US" sz="2100" dirty="0" err="1"/>
              <a:t>yerleştirilene</a:t>
            </a:r>
            <a:r>
              <a:rPr lang="en-US" sz="2100" dirty="0"/>
              <a:t> </a:t>
            </a:r>
            <a:r>
              <a:rPr lang="en-US" sz="2100" dirty="0" err="1"/>
              <a:t>kadar</a:t>
            </a:r>
            <a:r>
              <a:rPr lang="en-US" sz="2100" dirty="0"/>
              <a:t> </a:t>
            </a:r>
            <a:r>
              <a:rPr lang="en-US" sz="2100" dirty="0" err="1"/>
              <a:t>bu</a:t>
            </a:r>
            <a:r>
              <a:rPr lang="en-US" sz="2100" dirty="0"/>
              <a:t> </a:t>
            </a:r>
            <a:r>
              <a:rPr lang="en-US" sz="2100" dirty="0" err="1"/>
              <a:t>işlemler</a:t>
            </a:r>
            <a:r>
              <a:rPr lang="en-US" sz="2100" dirty="0"/>
              <a:t> </a:t>
            </a:r>
            <a:r>
              <a:rPr lang="en-US" sz="2100" dirty="0" err="1"/>
              <a:t>tekrar</a:t>
            </a:r>
            <a:r>
              <a:rPr lang="en-US" sz="2100" dirty="0"/>
              <a:t> </a:t>
            </a:r>
            <a:r>
              <a:rPr lang="en-US" sz="2100" dirty="0" err="1"/>
              <a:t>edilir</a:t>
            </a:r>
            <a:r>
              <a:rPr lang="en-US" sz="2100" dirty="0" smtClean="0"/>
              <a:t>.</a:t>
            </a:r>
            <a:endParaRPr lang="tr-TR" sz="2100" dirty="0" smtClean="0"/>
          </a:p>
          <a:p>
            <a:pPr marL="0" indent="0">
              <a:buNone/>
            </a:pPr>
            <a:r>
              <a:rPr lang="tr-TR" sz="2100" dirty="0" smtClean="0"/>
              <a:t>-</a:t>
            </a:r>
            <a:r>
              <a:rPr lang="tr-TR" sz="2400" dirty="0"/>
              <a:t>Kullanıcıdan n değeri(</a:t>
            </a:r>
            <a:r>
              <a:rPr lang="tr-TR" sz="2400" dirty="0" err="1"/>
              <a:t>boyut,uzunluk</a:t>
            </a:r>
            <a:r>
              <a:rPr lang="tr-TR" sz="2400" dirty="0"/>
              <a:t>) ve dizi elemanlarını girmesi istenir</a:t>
            </a:r>
            <a:r>
              <a:rPr lang="tr-TR" sz="2400" dirty="0" smtClean="0"/>
              <a:t>.</a:t>
            </a:r>
            <a:endParaRPr lang="tr-TR" sz="2100" dirty="0" smtClean="0"/>
          </a:p>
          <a:p>
            <a:pPr>
              <a:buFont typeface="Wingdings" panose="05000000000000000000" pitchFamily="2" charset="2"/>
              <a:buChar char="q"/>
            </a:pPr>
            <a:endParaRPr lang="tr-TR" dirty="0" smtClean="0"/>
          </a:p>
          <a:p>
            <a:pPr marL="0" indent="0">
              <a:buNone/>
            </a:pPr>
            <a:r>
              <a:rPr lang="tr-TR" sz="3300" dirty="0" smtClean="0">
                <a:solidFill>
                  <a:prstClr val="white"/>
                </a:solidFill>
              </a:rPr>
              <a:t>Kodun </a:t>
            </a:r>
            <a:r>
              <a:rPr lang="tr-TR" sz="3300" dirty="0">
                <a:solidFill>
                  <a:prstClr val="white"/>
                </a:solidFill>
              </a:rPr>
              <a:t>açıklaması .</a:t>
            </a:r>
            <a:r>
              <a:rPr lang="tr-TR" sz="3300" dirty="0" err="1">
                <a:solidFill>
                  <a:prstClr val="white"/>
                </a:solidFill>
              </a:rPr>
              <a:t>java</a:t>
            </a:r>
            <a:r>
              <a:rPr lang="tr-TR" sz="3300" dirty="0">
                <a:solidFill>
                  <a:prstClr val="white"/>
                </a:solidFill>
              </a:rPr>
              <a:t> dosyası içerisinde yorum olarak </a:t>
            </a:r>
            <a:r>
              <a:rPr lang="tr-TR" sz="3300" dirty="0" smtClean="0">
                <a:solidFill>
                  <a:prstClr val="white"/>
                </a:solidFill>
              </a:rPr>
              <a:t>bulunmaktadır.</a:t>
            </a:r>
            <a:endParaRPr lang="tr-TR" sz="1800" dirty="0" smtClean="0"/>
          </a:p>
          <a:p>
            <a:pPr marL="0" indent="0">
              <a:buNone/>
            </a:pPr>
            <a:endParaRPr lang="tr-TR" sz="1800" dirty="0"/>
          </a:p>
          <a:p>
            <a:pPr marL="0" indent="0">
              <a:buNone/>
            </a:pPr>
            <a:endParaRPr lang="tr-TR" sz="1800" dirty="0" smtClean="0"/>
          </a:p>
          <a:p>
            <a:pPr marL="0" indent="0">
              <a:buNone/>
            </a:pPr>
            <a:endParaRPr lang="en-US" sz="1800" dirty="0"/>
          </a:p>
        </p:txBody>
      </p:sp>
      <p:pic>
        <p:nvPicPr>
          <p:cNvPr id="4" name="Resim 3"/>
          <p:cNvPicPr>
            <a:picLocks noChangeAspect="1"/>
          </p:cNvPicPr>
          <p:nvPr/>
        </p:nvPicPr>
        <p:blipFill>
          <a:blip r:embed="rId2"/>
          <a:stretch>
            <a:fillRect/>
          </a:stretch>
        </p:blipFill>
        <p:spPr>
          <a:xfrm>
            <a:off x="2348905" y="2457137"/>
            <a:ext cx="3356570" cy="1362387"/>
          </a:xfrm>
          <a:prstGeom prst="rect">
            <a:avLst/>
          </a:prstGeom>
        </p:spPr>
      </p:pic>
    </p:spTree>
    <p:extLst>
      <p:ext uri="{BB962C8B-B14F-4D97-AF65-F5344CB8AC3E}">
        <p14:creationId xmlns:p14="http://schemas.microsoft.com/office/powerpoint/2010/main" val="2503085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a:t>
            </a:r>
            <a:r>
              <a:rPr lang="tr-TR" dirty="0" smtClean="0"/>
              <a:t>on</a:t>
            </a:r>
            <a:endParaRPr lang="en-US" dirty="0"/>
          </a:p>
        </p:txBody>
      </p:sp>
    </p:spTree>
    <p:extLst>
      <p:ext uri="{BB962C8B-B14F-4D97-AF65-F5344CB8AC3E}">
        <p14:creationId xmlns:p14="http://schemas.microsoft.com/office/powerpoint/2010/main" val="21375439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Mor">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467</TotalTime>
  <Words>570</Words>
  <Application>Microsoft Office PowerPoint</Application>
  <PresentationFormat>Geniş ekran</PresentationFormat>
  <Paragraphs>56</Paragraphs>
  <Slides>7</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7</vt:i4>
      </vt:variant>
    </vt:vector>
  </HeadingPairs>
  <TitlesOfParts>
    <vt:vector size="13" baseType="lpstr">
      <vt:lpstr>Arial</vt:lpstr>
      <vt:lpstr>Cambria Math</vt:lpstr>
      <vt:lpstr>Century Gothic</vt:lpstr>
      <vt:lpstr>Wingdings</vt:lpstr>
      <vt:lpstr>Wingdings 3</vt:lpstr>
      <vt:lpstr>İyon</vt:lpstr>
      <vt:lpstr>AYRIK YAPILAR</vt:lpstr>
      <vt:lpstr>PowerPoint Sunusu</vt:lpstr>
      <vt:lpstr>2.BÖLÜM SORU 2</vt:lpstr>
      <vt:lpstr>2.BÖLÜM SORU 11</vt:lpstr>
      <vt:lpstr>3. BÖLÜM SORU 5</vt:lpstr>
      <vt:lpstr>3.BÖLÜM SORU 6</vt:lpstr>
      <vt:lpstr>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AYRIK YAPILAR</dc:title>
  <dc:creator>ilker Atik</dc:creator>
  <cp:lastModifiedBy>ilker Atik</cp:lastModifiedBy>
  <cp:revision>12</cp:revision>
  <dcterms:created xsi:type="dcterms:W3CDTF">2020-09-05T03:18:51Z</dcterms:created>
  <dcterms:modified xsi:type="dcterms:W3CDTF">2020-09-05T12:49:46Z</dcterms:modified>
</cp:coreProperties>
</file>