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8"/>
  </p:notesMasterIdLst>
  <p:sldIdLst>
    <p:sldId id="256" r:id="rId2"/>
    <p:sldId id="257" r:id="rId3"/>
    <p:sldId id="258" r:id="rId4"/>
    <p:sldId id="259" r:id="rId5"/>
    <p:sldId id="260" r:id="rId6"/>
    <p:sldId id="315" r:id="rId7"/>
    <p:sldId id="312" r:id="rId8"/>
    <p:sldId id="313" r:id="rId9"/>
    <p:sldId id="314" r:id="rId10"/>
    <p:sldId id="321" r:id="rId11"/>
    <p:sldId id="324" r:id="rId12"/>
    <p:sldId id="318" r:id="rId13"/>
    <p:sldId id="316" r:id="rId14"/>
    <p:sldId id="319" r:id="rId15"/>
    <p:sldId id="320" r:id="rId16"/>
    <p:sldId id="322" r:id="rId17"/>
    <p:sldId id="323" r:id="rId18"/>
    <p:sldId id="261" r:id="rId19"/>
    <p:sldId id="262" r:id="rId20"/>
    <p:sldId id="263" r:id="rId21"/>
    <p:sldId id="264" r:id="rId22"/>
    <p:sldId id="265" r:id="rId23"/>
    <p:sldId id="266" r:id="rId24"/>
    <p:sldId id="267" r:id="rId25"/>
    <p:sldId id="268" r:id="rId26"/>
    <p:sldId id="341" r:id="rId27"/>
    <p:sldId id="342" r:id="rId28"/>
    <p:sldId id="343" r:id="rId29"/>
    <p:sldId id="269" r:id="rId30"/>
    <p:sldId id="270" r:id="rId31"/>
    <p:sldId id="273" r:id="rId32"/>
    <p:sldId id="272" r:id="rId33"/>
    <p:sldId id="274" r:id="rId34"/>
    <p:sldId id="275" r:id="rId35"/>
    <p:sldId id="283" r:id="rId36"/>
    <p:sldId id="276" r:id="rId37"/>
    <p:sldId id="277" r:id="rId38"/>
    <p:sldId id="278" r:id="rId39"/>
    <p:sldId id="279" r:id="rId40"/>
    <p:sldId id="280" r:id="rId41"/>
    <p:sldId id="281" r:id="rId42"/>
    <p:sldId id="282" r:id="rId43"/>
    <p:sldId id="284" r:id="rId44"/>
    <p:sldId id="285" r:id="rId45"/>
    <p:sldId id="286" r:id="rId46"/>
    <p:sldId id="287" r:id="rId47"/>
    <p:sldId id="295" r:id="rId48"/>
    <p:sldId id="288" r:id="rId49"/>
    <p:sldId id="289" r:id="rId50"/>
    <p:sldId id="290" r:id="rId51"/>
    <p:sldId id="291" r:id="rId52"/>
    <p:sldId id="292" r:id="rId53"/>
    <p:sldId id="293" r:id="rId54"/>
    <p:sldId id="294" r:id="rId55"/>
    <p:sldId id="296" r:id="rId56"/>
    <p:sldId id="297" r:id="rId57"/>
    <p:sldId id="298" r:id="rId58"/>
    <p:sldId id="302" r:id="rId59"/>
    <p:sldId id="301" r:id="rId60"/>
    <p:sldId id="299" r:id="rId61"/>
    <p:sldId id="300" r:id="rId62"/>
    <p:sldId id="303" r:id="rId63"/>
    <p:sldId id="305" r:id="rId64"/>
    <p:sldId id="304" r:id="rId65"/>
    <p:sldId id="306" r:id="rId66"/>
    <p:sldId id="307" r:id="rId67"/>
    <p:sldId id="308" r:id="rId68"/>
    <p:sldId id="309" r:id="rId69"/>
    <p:sldId id="340" r:id="rId70"/>
    <p:sldId id="332" r:id="rId71"/>
    <p:sldId id="338" r:id="rId72"/>
    <p:sldId id="334" r:id="rId73"/>
    <p:sldId id="336" r:id="rId74"/>
    <p:sldId id="337" r:id="rId75"/>
    <p:sldId id="339" r:id="rId76"/>
    <p:sldId id="31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ker kuş" initials="ik" lastIdx="2" clrIdx="0">
    <p:extLst>
      <p:ext uri="{19B8F6BF-5375-455C-9EA6-DF929625EA0E}">
        <p15:presenceInfo xmlns:p15="http://schemas.microsoft.com/office/powerpoint/2012/main" userId="2d9d119e1133ff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CAF5C-D1A6-4504-9045-04EA2BA48DB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E09543A-1D63-487C-A609-6E35A2F4BA32}">
      <dgm:prSet/>
      <dgm:spPr/>
      <dgm:t>
        <a:bodyPr/>
        <a:lstStyle/>
        <a:p>
          <a:r>
            <a:rPr lang="en-US" dirty="0" err="1"/>
            <a:t>Asimetrik</a:t>
          </a:r>
          <a:r>
            <a:rPr lang="en-US" dirty="0"/>
            <a:t> </a:t>
          </a:r>
          <a:r>
            <a:rPr lang="en-US" dirty="0" err="1"/>
            <a:t>algoritmalar</a:t>
          </a:r>
          <a:r>
            <a:rPr lang="en-US" dirty="0"/>
            <a:t> 2 </a:t>
          </a:r>
          <a:r>
            <a:rPr lang="en-US" dirty="0" err="1"/>
            <a:t>farklı</a:t>
          </a:r>
          <a:r>
            <a:rPr lang="en-US" dirty="0"/>
            <a:t> </a:t>
          </a:r>
          <a:r>
            <a:rPr lang="en-US" dirty="0" err="1"/>
            <a:t>anahtar</a:t>
          </a:r>
          <a:r>
            <a:rPr lang="en-US" dirty="0"/>
            <a:t> </a:t>
          </a:r>
          <a:r>
            <a:rPr lang="en-US" dirty="0" err="1"/>
            <a:t>kullanarak</a:t>
          </a:r>
          <a:r>
            <a:rPr lang="en-US" dirty="0"/>
            <a:t> </a:t>
          </a:r>
          <a:r>
            <a:rPr lang="en-US" dirty="0" err="1"/>
            <a:t>şifreleme</a:t>
          </a:r>
          <a:r>
            <a:rPr lang="en-US" dirty="0"/>
            <a:t> </a:t>
          </a:r>
          <a:r>
            <a:rPr lang="en-US" dirty="0" err="1"/>
            <a:t>yapar.Bunların</a:t>
          </a:r>
          <a:r>
            <a:rPr lang="en-US" dirty="0"/>
            <a:t> </a:t>
          </a:r>
          <a:r>
            <a:rPr lang="en-US" dirty="0" err="1"/>
            <a:t>biri</a:t>
          </a:r>
          <a:r>
            <a:rPr lang="en-US" dirty="0"/>
            <a:t> </a:t>
          </a:r>
          <a:r>
            <a:rPr lang="en-US" dirty="0" err="1"/>
            <a:t>şifreleme</a:t>
          </a:r>
          <a:r>
            <a:rPr lang="en-US" dirty="0"/>
            <a:t> </a:t>
          </a:r>
          <a:r>
            <a:rPr lang="en-US" dirty="0" err="1"/>
            <a:t>diğeri</a:t>
          </a:r>
          <a:r>
            <a:rPr lang="en-US" dirty="0"/>
            <a:t> </a:t>
          </a:r>
          <a:r>
            <a:rPr lang="en-US" dirty="0" err="1"/>
            <a:t>i</a:t>
          </a:r>
          <a:r>
            <a:rPr lang="tr-TR" dirty="0"/>
            <a:t>se</a:t>
          </a:r>
          <a:r>
            <a:rPr lang="en-US" dirty="0"/>
            <a:t> </a:t>
          </a:r>
          <a:r>
            <a:rPr lang="en-US" dirty="0" err="1"/>
            <a:t>çözümleme</a:t>
          </a:r>
          <a:r>
            <a:rPr lang="en-US" dirty="0"/>
            <a:t> </a:t>
          </a:r>
          <a:r>
            <a:rPr lang="en-US" dirty="0" err="1"/>
            <a:t>yaparken</a:t>
          </a:r>
          <a:r>
            <a:rPr lang="en-US" dirty="0"/>
            <a:t> </a:t>
          </a:r>
          <a:r>
            <a:rPr lang="en-US" dirty="0" err="1"/>
            <a:t>kullanılır</a:t>
          </a:r>
          <a:r>
            <a:rPr lang="en-US" dirty="0"/>
            <a:t>.</a:t>
          </a:r>
        </a:p>
      </dgm:t>
    </dgm:pt>
    <dgm:pt modelId="{EA2C7372-4D7E-43EA-AD98-83A0094F9B54}" type="parTrans" cxnId="{88E411DC-4E99-4B1F-BDD8-2287E2A40827}">
      <dgm:prSet/>
      <dgm:spPr/>
      <dgm:t>
        <a:bodyPr/>
        <a:lstStyle/>
        <a:p>
          <a:endParaRPr lang="en-US"/>
        </a:p>
      </dgm:t>
    </dgm:pt>
    <dgm:pt modelId="{727CE712-5620-42D8-B062-D183DD150DD8}" type="sibTrans" cxnId="{88E411DC-4E99-4B1F-BDD8-2287E2A40827}">
      <dgm:prSet/>
      <dgm:spPr/>
      <dgm:t>
        <a:bodyPr/>
        <a:lstStyle/>
        <a:p>
          <a:endParaRPr lang="en-US"/>
        </a:p>
      </dgm:t>
    </dgm:pt>
    <dgm:pt modelId="{0E0E303F-DC4A-47E3-885F-05A7AFAEE29D}">
      <dgm:prSet/>
      <dgm:spPr/>
      <dgm:t>
        <a:bodyPr/>
        <a:lstStyle/>
        <a:p>
          <a:r>
            <a:rPr lang="en-US" dirty="0"/>
            <a:t>Bu </a:t>
          </a:r>
          <a:r>
            <a:rPr lang="en-US" dirty="0" err="1"/>
            <a:t>anahtarlara</a:t>
          </a:r>
          <a:r>
            <a:rPr lang="en-US" dirty="0"/>
            <a:t> </a:t>
          </a:r>
          <a:r>
            <a:rPr lang="en-US" dirty="0" err="1"/>
            <a:t>umumi</a:t>
          </a:r>
          <a:r>
            <a:rPr lang="en-US" dirty="0"/>
            <a:t>(public) </a:t>
          </a:r>
          <a:r>
            <a:rPr lang="en-US" dirty="0" err="1"/>
            <a:t>ve</a:t>
          </a:r>
          <a:r>
            <a:rPr lang="en-US" dirty="0"/>
            <a:t> </a:t>
          </a:r>
          <a:r>
            <a:rPr lang="en-US" dirty="0" err="1"/>
            <a:t>gizli</a:t>
          </a:r>
          <a:r>
            <a:rPr lang="en-US" dirty="0"/>
            <a:t> (private) </a:t>
          </a:r>
          <a:r>
            <a:rPr lang="en-US" dirty="0" err="1"/>
            <a:t>anahtarlar</a:t>
          </a:r>
          <a:r>
            <a:rPr lang="en-US" dirty="0"/>
            <a:t> </a:t>
          </a:r>
          <a:r>
            <a:rPr lang="en-US" dirty="0" err="1"/>
            <a:t>adı</a:t>
          </a:r>
          <a:r>
            <a:rPr lang="en-US" dirty="0"/>
            <a:t> </a:t>
          </a:r>
          <a:r>
            <a:rPr lang="en-US" dirty="0" err="1"/>
            <a:t>verilir.RSA</a:t>
          </a:r>
          <a:r>
            <a:rPr lang="tr-TR" dirty="0"/>
            <a:t> ve ECC</a:t>
          </a:r>
          <a:r>
            <a:rPr lang="en-US" dirty="0"/>
            <a:t> </a:t>
          </a:r>
          <a:r>
            <a:rPr lang="en-US" dirty="0" err="1"/>
            <a:t>algoritma</a:t>
          </a:r>
          <a:r>
            <a:rPr lang="tr-TR" dirty="0" err="1"/>
            <a:t>lar</a:t>
          </a:r>
          <a:r>
            <a:rPr lang="en-US" dirty="0"/>
            <a:t>ı </a:t>
          </a:r>
          <a:r>
            <a:rPr lang="en-US" dirty="0" err="1"/>
            <a:t>asimetrik</a:t>
          </a:r>
          <a:r>
            <a:rPr lang="en-US" dirty="0"/>
            <a:t> </a:t>
          </a:r>
          <a:r>
            <a:rPr lang="en-US" dirty="0" err="1"/>
            <a:t>şifreleme</a:t>
          </a:r>
          <a:r>
            <a:rPr lang="en-US" dirty="0"/>
            <a:t> </a:t>
          </a:r>
          <a:r>
            <a:rPr lang="en-US" dirty="0" err="1"/>
            <a:t>algoritmalarına</a:t>
          </a:r>
          <a:r>
            <a:rPr lang="en-US" dirty="0"/>
            <a:t> </a:t>
          </a:r>
          <a:r>
            <a:rPr lang="en-US" dirty="0" err="1"/>
            <a:t>bir</a:t>
          </a:r>
          <a:r>
            <a:rPr lang="en-US" dirty="0"/>
            <a:t> </a:t>
          </a:r>
          <a:r>
            <a:rPr lang="en-US" dirty="0" err="1"/>
            <a:t>örnektir</a:t>
          </a:r>
          <a:r>
            <a:rPr lang="en-US" dirty="0"/>
            <a:t>.</a:t>
          </a:r>
        </a:p>
      </dgm:t>
    </dgm:pt>
    <dgm:pt modelId="{126A5575-68E2-4202-9011-6ED106CF1CA6}" type="parTrans" cxnId="{6B9B33B1-5FD6-44AD-A277-1F72B4E37F8F}">
      <dgm:prSet/>
      <dgm:spPr/>
      <dgm:t>
        <a:bodyPr/>
        <a:lstStyle/>
        <a:p>
          <a:endParaRPr lang="en-US"/>
        </a:p>
      </dgm:t>
    </dgm:pt>
    <dgm:pt modelId="{6A2E683F-E9FE-4923-9759-464EE01E38AD}" type="sibTrans" cxnId="{6B9B33B1-5FD6-44AD-A277-1F72B4E37F8F}">
      <dgm:prSet/>
      <dgm:spPr/>
      <dgm:t>
        <a:bodyPr/>
        <a:lstStyle/>
        <a:p>
          <a:endParaRPr lang="en-US"/>
        </a:p>
      </dgm:t>
    </dgm:pt>
    <dgm:pt modelId="{7C0EF483-C3E4-41A1-A581-E1F780F09DA9}" type="pres">
      <dgm:prSet presAssocID="{538CAF5C-D1A6-4504-9045-04EA2BA48DB9}" presName="linear" presStyleCnt="0">
        <dgm:presLayoutVars>
          <dgm:animLvl val="lvl"/>
          <dgm:resizeHandles val="exact"/>
        </dgm:presLayoutVars>
      </dgm:prSet>
      <dgm:spPr/>
    </dgm:pt>
    <dgm:pt modelId="{7542AEE1-EE88-4649-8A5C-D0AA03044360}" type="pres">
      <dgm:prSet presAssocID="{FE09543A-1D63-487C-A609-6E35A2F4BA32}" presName="parentText" presStyleLbl="node1" presStyleIdx="0" presStyleCnt="2">
        <dgm:presLayoutVars>
          <dgm:chMax val="0"/>
          <dgm:bulletEnabled val="1"/>
        </dgm:presLayoutVars>
      </dgm:prSet>
      <dgm:spPr/>
    </dgm:pt>
    <dgm:pt modelId="{D487297C-40E7-486D-AE83-347817C59836}" type="pres">
      <dgm:prSet presAssocID="{727CE712-5620-42D8-B062-D183DD150DD8}" presName="spacer" presStyleCnt="0"/>
      <dgm:spPr/>
    </dgm:pt>
    <dgm:pt modelId="{4E46E17D-7FE8-4568-B3E7-981B20B49D59}" type="pres">
      <dgm:prSet presAssocID="{0E0E303F-DC4A-47E3-885F-05A7AFAEE29D}" presName="parentText" presStyleLbl="node1" presStyleIdx="1" presStyleCnt="2">
        <dgm:presLayoutVars>
          <dgm:chMax val="0"/>
          <dgm:bulletEnabled val="1"/>
        </dgm:presLayoutVars>
      </dgm:prSet>
      <dgm:spPr/>
    </dgm:pt>
  </dgm:ptLst>
  <dgm:cxnLst>
    <dgm:cxn modelId="{838FA147-883C-42B3-8C28-A46BEE5A1973}" type="presOf" srcId="{538CAF5C-D1A6-4504-9045-04EA2BA48DB9}" destId="{7C0EF483-C3E4-41A1-A581-E1F780F09DA9}" srcOrd="0" destOrd="0" presId="urn:microsoft.com/office/officeart/2005/8/layout/vList2"/>
    <dgm:cxn modelId="{EEF2D647-3ED7-42CE-B736-B4BC281AE909}" type="presOf" srcId="{0E0E303F-DC4A-47E3-885F-05A7AFAEE29D}" destId="{4E46E17D-7FE8-4568-B3E7-981B20B49D59}" srcOrd="0" destOrd="0" presId="urn:microsoft.com/office/officeart/2005/8/layout/vList2"/>
    <dgm:cxn modelId="{830FA249-9752-4C11-8C4E-EA09E32EB534}" type="presOf" srcId="{FE09543A-1D63-487C-A609-6E35A2F4BA32}" destId="{7542AEE1-EE88-4649-8A5C-D0AA03044360}" srcOrd="0" destOrd="0" presId="urn:microsoft.com/office/officeart/2005/8/layout/vList2"/>
    <dgm:cxn modelId="{6B9B33B1-5FD6-44AD-A277-1F72B4E37F8F}" srcId="{538CAF5C-D1A6-4504-9045-04EA2BA48DB9}" destId="{0E0E303F-DC4A-47E3-885F-05A7AFAEE29D}" srcOrd="1" destOrd="0" parTransId="{126A5575-68E2-4202-9011-6ED106CF1CA6}" sibTransId="{6A2E683F-E9FE-4923-9759-464EE01E38AD}"/>
    <dgm:cxn modelId="{88E411DC-4E99-4B1F-BDD8-2287E2A40827}" srcId="{538CAF5C-D1A6-4504-9045-04EA2BA48DB9}" destId="{FE09543A-1D63-487C-A609-6E35A2F4BA32}" srcOrd="0" destOrd="0" parTransId="{EA2C7372-4D7E-43EA-AD98-83A0094F9B54}" sibTransId="{727CE712-5620-42D8-B062-D183DD150DD8}"/>
    <dgm:cxn modelId="{7FA29C03-599D-4DFA-927E-7450DE344725}" type="presParOf" srcId="{7C0EF483-C3E4-41A1-A581-E1F780F09DA9}" destId="{7542AEE1-EE88-4649-8A5C-D0AA03044360}" srcOrd="0" destOrd="0" presId="urn:microsoft.com/office/officeart/2005/8/layout/vList2"/>
    <dgm:cxn modelId="{19D8DBE0-1C03-4558-AABE-75FDD3505918}" type="presParOf" srcId="{7C0EF483-C3E4-41A1-A581-E1F780F09DA9}" destId="{D487297C-40E7-486D-AE83-347817C59836}" srcOrd="1" destOrd="0" presId="urn:microsoft.com/office/officeart/2005/8/layout/vList2"/>
    <dgm:cxn modelId="{274E1073-8C54-4526-B630-7B3106BCAC20}" type="presParOf" srcId="{7C0EF483-C3E4-41A1-A581-E1F780F09DA9}" destId="{4E46E17D-7FE8-4568-B3E7-981B20B49D5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6CE6CF-D3B1-42A6-B21C-5CFF9EFDC3CD}"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5A9010E5-4435-4C41-9F0D-757607522B83}">
      <dgm:prSet/>
      <dgm:spPr/>
      <dgm:t>
        <a:bodyPr/>
        <a:lstStyle/>
        <a:p>
          <a:r>
            <a:rPr lang="en-US"/>
            <a:t>1)Yeterince büyük iki adet asal sayı seçilir: Bu sayılar örneğimizde </a:t>
          </a:r>
          <a:r>
            <a:rPr lang="en-US" b="1"/>
            <a:t>p</a:t>
          </a:r>
          <a:r>
            <a:rPr lang="en-US"/>
            <a:t> ve </a:t>
          </a:r>
          <a:r>
            <a:rPr lang="en-US" b="1"/>
            <a:t>q</a:t>
          </a:r>
          <a:r>
            <a:rPr lang="en-US"/>
            <a:t> olsunlar.</a:t>
          </a:r>
        </a:p>
      </dgm:t>
    </dgm:pt>
    <dgm:pt modelId="{C2CB4CBE-C66B-4641-8968-A57BBD10C1A6}" type="parTrans" cxnId="{C2FC793E-FB59-4F60-864B-1D5D69CB5E87}">
      <dgm:prSet/>
      <dgm:spPr/>
      <dgm:t>
        <a:bodyPr/>
        <a:lstStyle/>
        <a:p>
          <a:endParaRPr lang="en-US"/>
        </a:p>
      </dgm:t>
    </dgm:pt>
    <dgm:pt modelId="{F10C3FE8-3970-4DCC-A316-77EAC7E95881}" type="sibTrans" cxnId="{C2FC793E-FB59-4F60-864B-1D5D69CB5E87}">
      <dgm:prSet/>
      <dgm:spPr/>
      <dgm:t>
        <a:bodyPr/>
        <a:lstStyle/>
        <a:p>
          <a:endParaRPr lang="en-US"/>
        </a:p>
      </dgm:t>
    </dgm:pt>
    <dgm:pt modelId="{2F012CAE-5064-4376-B840-8092C53ED1B6}">
      <dgm:prSet/>
      <dgm:spPr/>
      <dgm:t>
        <a:bodyPr/>
        <a:lstStyle/>
        <a:p>
          <a:r>
            <a:rPr lang="en-US" dirty="0"/>
            <a:t>2)</a:t>
          </a:r>
          <a:r>
            <a:rPr lang="en-US" b="1" dirty="0"/>
            <a:t>n=</a:t>
          </a:r>
          <a:r>
            <a:rPr lang="en-US" b="1" dirty="0" err="1"/>
            <a:t>pq</a:t>
          </a:r>
          <a:r>
            <a:rPr lang="en-US" dirty="0"/>
            <a:t> </a:t>
          </a:r>
          <a:r>
            <a:rPr lang="en-US" dirty="0" err="1"/>
            <a:t>hesaplanır</a:t>
          </a:r>
          <a:r>
            <a:rPr lang="en-US" dirty="0"/>
            <a:t>. </a:t>
          </a:r>
          <a:r>
            <a:rPr lang="en-US" dirty="0" err="1"/>
            <a:t>Buradaki</a:t>
          </a:r>
          <a:r>
            <a:rPr lang="en-US" dirty="0"/>
            <a:t> n </a:t>
          </a:r>
          <a:r>
            <a:rPr lang="en-US" dirty="0" err="1"/>
            <a:t>sayısı</a:t>
          </a:r>
          <a:r>
            <a:rPr lang="en-US" dirty="0"/>
            <a:t> </a:t>
          </a:r>
          <a:r>
            <a:rPr lang="en-US" dirty="0" err="1"/>
            <a:t>iki</a:t>
          </a:r>
          <a:r>
            <a:rPr lang="en-US" dirty="0"/>
            <a:t> </a:t>
          </a:r>
          <a:r>
            <a:rPr lang="en-US" dirty="0" err="1"/>
            <a:t>asal</a:t>
          </a:r>
          <a:r>
            <a:rPr lang="en-US" dirty="0"/>
            <a:t> </a:t>
          </a:r>
          <a:r>
            <a:rPr lang="en-US" dirty="0" err="1"/>
            <a:t>sayının</a:t>
          </a:r>
          <a:r>
            <a:rPr lang="en-US" dirty="0"/>
            <a:t> </a:t>
          </a:r>
          <a:r>
            <a:rPr lang="en-US" dirty="0" err="1"/>
            <a:t>çarpımıdır</a:t>
          </a:r>
          <a:r>
            <a:rPr lang="en-US" dirty="0"/>
            <a:t> </a:t>
          </a:r>
          <a:r>
            <a:rPr lang="en-US" dirty="0" err="1"/>
            <a:t>ve</a:t>
          </a:r>
          <a:r>
            <a:rPr lang="en-US" dirty="0"/>
            <a:t> hem </a:t>
          </a:r>
          <a:r>
            <a:rPr lang="en-US" dirty="0" err="1"/>
            <a:t>umumî</a:t>
          </a:r>
          <a:r>
            <a:rPr lang="en-US" dirty="0"/>
            <a:t> hem de </a:t>
          </a:r>
          <a:r>
            <a:rPr lang="en-US" dirty="0" err="1"/>
            <a:t>hususî</a:t>
          </a:r>
          <a:r>
            <a:rPr lang="en-US" dirty="0"/>
            <a:t> </a:t>
          </a:r>
          <a:r>
            <a:rPr lang="en-US" dirty="0" err="1"/>
            <a:t>şifreler</a:t>
          </a:r>
          <a:r>
            <a:rPr lang="en-US" dirty="0"/>
            <a:t> </a:t>
          </a:r>
          <a:r>
            <a:rPr lang="en-US" dirty="0" err="1"/>
            <a:t>için</a:t>
          </a:r>
          <a:r>
            <a:rPr lang="en-US" dirty="0"/>
            <a:t> </a:t>
          </a:r>
          <a:r>
            <a:rPr lang="en-US" dirty="0" err="1"/>
            <a:t>taban</a:t>
          </a:r>
          <a:r>
            <a:rPr lang="en-US" dirty="0"/>
            <a:t> (modulus) </a:t>
          </a:r>
          <a:r>
            <a:rPr lang="en-US" dirty="0" err="1"/>
            <a:t>olarak</a:t>
          </a:r>
          <a:r>
            <a:rPr lang="en-US" dirty="0"/>
            <a:t> </a:t>
          </a:r>
          <a:r>
            <a:rPr lang="en-US" dirty="0" err="1"/>
            <a:t>kabul</a:t>
          </a:r>
          <a:r>
            <a:rPr lang="en-US" dirty="0"/>
            <a:t> </a:t>
          </a:r>
          <a:r>
            <a:rPr lang="en-US" dirty="0" err="1"/>
            <a:t>eder</a:t>
          </a:r>
          <a:r>
            <a:rPr lang="en-US" dirty="0"/>
            <a:t>.</a:t>
          </a:r>
        </a:p>
      </dgm:t>
    </dgm:pt>
    <dgm:pt modelId="{E4C4FAC6-3EC5-48D2-ABBD-C5EE92F5B0B3}" type="parTrans" cxnId="{13E8C6CE-3BEA-417A-BCD4-E93696D72CAB}">
      <dgm:prSet/>
      <dgm:spPr/>
      <dgm:t>
        <a:bodyPr/>
        <a:lstStyle/>
        <a:p>
          <a:endParaRPr lang="en-US"/>
        </a:p>
      </dgm:t>
    </dgm:pt>
    <dgm:pt modelId="{CEFC1883-1F93-49E4-92AC-A7EF2AFAE5F6}" type="sibTrans" cxnId="{13E8C6CE-3BEA-417A-BCD4-E93696D72CAB}">
      <dgm:prSet/>
      <dgm:spPr/>
      <dgm:t>
        <a:bodyPr/>
        <a:lstStyle/>
        <a:p>
          <a:endParaRPr lang="en-US"/>
        </a:p>
      </dgm:t>
    </dgm:pt>
    <dgm:pt modelId="{8BA30C46-E860-44CF-B1E3-293597B19F5B}">
      <dgm:prSet/>
      <dgm:spPr/>
      <dgm:t>
        <a:bodyPr/>
        <a:lstStyle/>
        <a:p>
          <a:r>
            <a:rPr lang="en-US"/>
            <a:t>3)Totient fonksiyonu hesaplanır. Bu örnek için çarpanların ikisi de asal sayı olduğu için </a:t>
          </a:r>
          <a:r>
            <a:rPr lang="el-GR" b="1"/>
            <a:t>φ(</a:t>
          </a:r>
          <a:r>
            <a:rPr lang="en-US" b="1"/>
            <a:t>n) = (p-1)(q-1) </a:t>
          </a:r>
          <a:r>
            <a:rPr lang="en-US"/>
            <a:t>olarak bulunur.</a:t>
          </a:r>
        </a:p>
      </dgm:t>
    </dgm:pt>
    <dgm:pt modelId="{83BC9365-64FD-4BA1-B791-5534E72B293B}" type="parTrans" cxnId="{6D166867-C1AC-4BF9-9020-46D89A270A04}">
      <dgm:prSet/>
      <dgm:spPr/>
      <dgm:t>
        <a:bodyPr/>
        <a:lstStyle/>
        <a:p>
          <a:endParaRPr lang="en-US"/>
        </a:p>
      </dgm:t>
    </dgm:pt>
    <dgm:pt modelId="{096058A3-3466-4626-B40A-4397B350C293}" type="sibTrans" cxnId="{6D166867-C1AC-4BF9-9020-46D89A270A04}">
      <dgm:prSet/>
      <dgm:spPr/>
      <dgm:t>
        <a:bodyPr/>
        <a:lstStyle/>
        <a:p>
          <a:endParaRPr lang="en-US"/>
        </a:p>
      </dgm:t>
    </dgm:pt>
    <dgm:pt modelId="{B33AD9D9-01A8-4E30-AECA-6BDA64810D72}">
      <dgm:prSet/>
      <dgm:spPr/>
      <dgm:t>
        <a:bodyPr/>
        <a:lstStyle/>
        <a:p>
          <a:r>
            <a:rPr lang="en-US" dirty="0"/>
            <a:t>4)</a:t>
          </a:r>
          <a:r>
            <a:rPr lang="en-US" dirty="0" err="1"/>
            <a:t>Hesaplanan</a:t>
          </a:r>
          <a:r>
            <a:rPr lang="en-US" dirty="0"/>
            <a:t> totient </a:t>
          </a:r>
          <a:r>
            <a:rPr lang="en-US" dirty="0" err="1"/>
            <a:t>fonksiyonu</a:t>
          </a:r>
          <a:r>
            <a:rPr lang="en-US" dirty="0"/>
            <a:t> </a:t>
          </a:r>
          <a:r>
            <a:rPr lang="en-US" dirty="0" err="1"/>
            <a:t>değeri</a:t>
          </a:r>
          <a:r>
            <a:rPr lang="en-US" dirty="0"/>
            <a:t> (</a:t>
          </a:r>
          <a:r>
            <a:rPr lang="el-GR" dirty="0"/>
            <a:t>φ(</a:t>
          </a:r>
          <a:r>
            <a:rPr lang="en-US" dirty="0"/>
            <a:t>n) ) </a:t>
          </a:r>
          <a:r>
            <a:rPr lang="en-US" dirty="0" err="1"/>
            <a:t>ile</a:t>
          </a:r>
          <a:r>
            <a:rPr lang="en-US" dirty="0"/>
            <a:t> </a:t>
          </a:r>
          <a:r>
            <a:rPr lang="en-US" b="1" dirty="0" err="1"/>
            <a:t>aralarında</a:t>
          </a:r>
          <a:r>
            <a:rPr lang="en-US" b="1" dirty="0"/>
            <a:t> </a:t>
          </a:r>
          <a:r>
            <a:rPr lang="en-US" b="1" dirty="0" err="1"/>
            <a:t>asal</a:t>
          </a:r>
          <a:r>
            <a:rPr lang="en-US" b="1" dirty="0"/>
            <a:t> </a:t>
          </a:r>
          <a:r>
            <a:rPr lang="en-US" b="1" dirty="0" err="1"/>
            <a:t>olan</a:t>
          </a:r>
          <a:r>
            <a:rPr lang="en-US" b="1" dirty="0"/>
            <a:t> </a:t>
          </a:r>
          <a:r>
            <a:rPr lang="en-US" dirty="0" err="1"/>
            <a:t>öyle</a:t>
          </a:r>
          <a:r>
            <a:rPr lang="en-US" dirty="0"/>
            <a:t> </a:t>
          </a:r>
          <a:r>
            <a:rPr lang="en-US" dirty="0" err="1"/>
            <a:t>bir</a:t>
          </a:r>
          <a:r>
            <a:rPr lang="en-US" dirty="0"/>
            <a:t> e </a:t>
          </a:r>
          <a:r>
            <a:rPr lang="en-US" dirty="0" err="1"/>
            <a:t>sayısı</a:t>
          </a:r>
          <a:r>
            <a:rPr lang="en-US" dirty="0"/>
            <a:t> </a:t>
          </a:r>
          <a:r>
            <a:rPr lang="en-US" dirty="0" err="1"/>
            <a:t>alınır</a:t>
          </a:r>
          <a:r>
            <a:rPr lang="en-US" dirty="0"/>
            <a:t> </a:t>
          </a:r>
          <a:r>
            <a:rPr lang="en-US" dirty="0" err="1"/>
            <a:t>ki</a:t>
          </a:r>
          <a:r>
            <a:rPr lang="en-US" dirty="0"/>
            <a:t> </a:t>
          </a:r>
          <a:r>
            <a:rPr lang="en-US" b="1" dirty="0"/>
            <a:t>1 &lt; e &lt; </a:t>
          </a:r>
          <a:r>
            <a:rPr lang="el-GR" b="1" dirty="0"/>
            <a:t>φ(</a:t>
          </a:r>
          <a:r>
            <a:rPr lang="en-US" b="1" dirty="0"/>
            <a:t>n)</a:t>
          </a:r>
          <a:r>
            <a:rPr lang="en-US" dirty="0"/>
            <a:t> </a:t>
          </a:r>
          <a:r>
            <a:rPr lang="en-US" dirty="0" err="1"/>
            <a:t>olmalıdır</a:t>
          </a:r>
          <a:r>
            <a:rPr lang="en-US" dirty="0"/>
            <a:t>. Bu </a:t>
          </a:r>
          <a:r>
            <a:rPr lang="en-US" dirty="0" err="1"/>
            <a:t>seçilen</a:t>
          </a:r>
          <a:r>
            <a:rPr lang="en-US" dirty="0"/>
            <a:t> </a:t>
          </a:r>
          <a:r>
            <a:rPr lang="en-US" b="1" dirty="0"/>
            <a:t>e</a:t>
          </a:r>
          <a:r>
            <a:rPr lang="en-US" dirty="0"/>
            <a:t> </a:t>
          </a:r>
          <a:r>
            <a:rPr lang="en-US" dirty="0" err="1"/>
            <a:t>sayısı</a:t>
          </a:r>
          <a:r>
            <a:rPr lang="en-US" dirty="0"/>
            <a:t> </a:t>
          </a:r>
          <a:r>
            <a:rPr lang="en-US" dirty="0" err="1"/>
            <a:t>umumî</a:t>
          </a:r>
          <a:r>
            <a:rPr lang="en-US" dirty="0"/>
            <a:t> </a:t>
          </a:r>
          <a:r>
            <a:rPr lang="en-US" dirty="0" err="1"/>
            <a:t>anahtar</a:t>
          </a:r>
          <a:r>
            <a:rPr lang="en-US" dirty="0"/>
            <a:t> </a:t>
          </a:r>
          <a:r>
            <a:rPr lang="en-US" dirty="0" err="1"/>
            <a:t>olarak</a:t>
          </a:r>
          <a:r>
            <a:rPr lang="en-US" dirty="0"/>
            <a:t> </a:t>
          </a:r>
          <a:r>
            <a:rPr lang="en-US" dirty="0" err="1"/>
            <a:t>ilan</a:t>
          </a:r>
          <a:r>
            <a:rPr lang="en-US" dirty="0"/>
            <a:t> </a:t>
          </a:r>
          <a:r>
            <a:rPr lang="en-US" dirty="0" err="1"/>
            <a:t>edilebilir</a:t>
          </a:r>
          <a:r>
            <a:rPr lang="en-US" dirty="0"/>
            <a:t>.</a:t>
          </a:r>
        </a:p>
      </dgm:t>
    </dgm:pt>
    <dgm:pt modelId="{3C0002CD-ECF4-4410-9AD2-681F8F9793F4}" type="parTrans" cxnId="{ECF8ED48-88E3-4592-9099-1E5BF45468FC}">
      <dgm:prSet/>
      <dgm:spPr/>
      <dgm:t>
        <a:bodyPr/>
        <a:lstStyle/>
        <a:p>
          <a:endParaRPr lang="en-US"/>
        </a:p>
      </dgm:t>
    </dgm:pt>
    <dgm:pt modelId="{CD3D6DE3-222B-43C7-8276-006BA044C720}" type="sibTrans" cxnId="{ECF8ED48-88E3-4592-9099-1E5BF45468FC}">
      <dgm:prSet/>
      <dgm:spPr/>
      <dgm:t>
        <a:bodyPr/>
        <a:lstStyle/>
        <a:p>
          <a:endParaRPr lang="en-US"/>
        </a:p>
      </dgm:t>
    </dgm:pt>
    <dgm:pt modelId="{2F9FF95B-1A26-4076-B141-389184C34362}">
      <dgm:prSet/>
      <dgm:spPr/>
      <dgm:t>
        <a:bodyPr/>
        <a:lstStyle/>
        <a:p>
          <a:r>
            <a:rPr lang="en-US" dirty="0"/>
            <a:t>5)</a:t>
          </a:r>
          <a:r>
            <a:rPr lang="en-US" b="1" dirty="0"/>
            <a:t>d</a:t>
          </a:r>
          <a:r>
            <a:rPr lang="en-US" dirty="0"/>
            <a:t> </a:t>
          </a:r>
          <a:r>
            <a:rPr lang="en-US" dirty="0" err="1"/>
            <a:t>gibi</a:t>
          </a:r>
          <a:r>
            <a:rPr lang="en-US" dirty="0"/>
            <a:t> </a:t>
          </a:r>
          <a:r>
            <a:rPr lang="en-US" dirty="0" err="1"/>
            <a:t>bir</a:t>
          </a:r>
          <a:r>
            <a:rPr lang="en-US" dirty="0"/>
            <a:t> </a:t>
          </a:r>
          <a:r>
            <a:rPr lang="en-US" dirty="0" err="1"/>
            <a:t>sayı</a:t>
          </a:r>
          <a:r>
            <a:rPr lang="en-US" dirty="0"/>
            <a:t> </a:t>
          </a:r>
          <a:r>
            <a:rPr lang="en-US" dirty="0" err="1"/>
            <a:t>hesaplanır</a:t>
          </a:r>
          <a:r>
            <a:rPr lang="en-US" dirty="0"/>
            <a:t> </a:t>
          </a:r>
          <a:r>
            <a:rPr lang="en-US" dirty="0" err="1"/>
            <a:t>ki</a:t>
          </a:r>
          <a:r>
            <a:rPr lang="en-US" dirty="0"/>
            <a:t> </a:t>
          </a:r>
          <a:r>
            <a:rPr lang="en-US" dirty="0" err="1"/>
            <a:t>bu</a:t>
          </a:r>
          <a:r>
            <a:rPr lang="en-US" dirty="0"/>
            <a:t> </a:t>
          </a:r>
          <a:r>
            <a:rPr lang="en-US" dirty="0" err="1"/>
            <a:t>sayı</a:t>
          </a:r>
          <a:r>
            <a:rPr lang="en-US" dirty="0"/>
            <a:t> </a:t>
          </a:r>
          <a:r>
            <a:rPr lang="en-US" dirty="0" err="1"/>
            <a:t>için</a:t>
          </a:r>
          <a:r>
            <a:rPr lang="en-US" dirty="0"/>
            <a:t> </a:t>
          </a:r>
          <a:r>
            <a:rPr lang="en-US" dirty="0" err="1"/>
            <a:t>şu</a:t>
          </a:r>
          <a:r>
            <a:rPr lang="en-US" dirty="0"/>
            <a:t> </a:t>
          </a:r>
          <a:r>
            <a:rPr lang="en-US" dirty="0" err="1"/>
            <a:t>denklik</a:t>
          </a:r>
          <a:r>
            <a:rPr lang="en-US" dirty="0"/>
            <a:t> </a:t>
          </a:r>
          <a:r>
            <a:rPr lang="en-US" dirty="0" err="1"/>
            <a:t>geçerli</a:t>
          </a:r>
          <a:r>
            <a:rPr lang="en-US" dirty="0"/>
            <a:t> </a:t>
          </a:r>
          <a:r>
            <a:rPr lang="en-US" dirty="0" err="1"/>
            <a:t>olmalıdır</a:t>
          </a:r>
          <a:r>
            <a:rPr lang="en-US" dirty="0"/>
            <a:t> : </a:t>
          </a:r>
          <a:r>
            <a:rPr lang="en-US" b="1" dirty="0"/>
            <a:t>de ≡ 1 mod ( </a:t>
          </a:r>
          <a:r>
            <a:rPr lang="el-GR" b="1" dirty="0"/>
            <a:t>φ(</a:t>
          </a:r>
          <a:r>
            <a:rPr lang="en-US" b="1" dirty="0"/>
            <a:t>n) </a:t>
          </a:r>
          <a:r>
            <a:rPr lang="en-US" dirty="0"/>
            <a:t>). Bu d </a:t>
          </a:r>
          <a:r>
            <a:rPr lang="en-US" dirty="0" err="1"/>
            <a:t>değeri</a:t>
          </a:r>
          <a:r>
            <a:rPr lang="en-US" dirty="0"/>
            <a:t> </a:t>
          </a:r>
          <a:r>
            <a:rPr lang="en-US" dirty="0" err="1"/>
            <a:t>hususî</a:t>
          </a:r>
          <a:r>
            <a:rPr lang="en-US" dirty="0"/>
            <a:t> </a:t>
          </a:r>
          <a:r>
            <a:rPr lang="en-US" dirty="0" err="1"/>
            <a:t>şifre</a:t>
          </a:r>
          <a:r>
            <a:rPr lang="en-US" dirty="0"/>
            <a:t> </a:t>
          </a:r>
          <a:r>
            <a:rPr lang="en-US" dirty="0" err="1"/>
            <a:t>olarak</a:t>
          </a:r>
          <a:r>
            <a:rPr lang="en-US" dirty="0"/>
            <a:t> </a:t>
          </a:r>
          <a:r>
            <a:rPr lang="en-US" dirty="0" err="1"/>
            <a:t>saklanır</a:t>
          </a:r>
          <a:r>
            <a:rPr lang="en-US" dirty="0"/>
            <a:t>. Bu </a:t>
          </a:r>
          <a:r>
            <a:rPr lang="en-US" dirty="0" err="1"/>
            <a:t>sayının</a:t>
          </a:r>
          <a:r>
            <a:rPr lang="en-US" dirty="0"/>
            <a:t> </a:t>
          </a:r>
          <a:r>
            <a:rPr lang="en-US" dirty="0" err="1"/>
            <a:t>hesaplanması</a:t>
          </a:r>
          <a:r>
            <a:rPr lang="en-US" dirty="0"/>
            <a:t> </a:t>
          </a:r>
          <a:r>
            <a:rPr lang="en-US" dirty="0" err="1"/>
            <a:t>sırasında</a:t>
          </a:r>
          <a:r>
            <a:rPr lang="en-US" dirty="0"/>
            <a:t> </a:t>
          </a:r>
          <a:r>
            <a:rPr lang="en-US" dirty="0" err="1"/>
            <a:t>uzatılmış</a:t>
          </a:r>
          <a:r>
            <a:rPr lang="en-US" dirty="0"/>
            <a:t> </a:t>
          </a:r>
          <a:r>
            <a:rPr lang="en-US" dirty="0" err="1"/>
            <a:t>öklit</a:t>
          </a:r>
          <a:r>
            <a:rPr lang="en-US" dirty="0"/>
            <a:t> (extended </a:t>
          </a:r>
          <a:r>
            <a:rPr lang="en-US" dirty="0" err="1"/>
            <a:t>euclid</a:t>
          </a:r>
          <a:r>
            <a:rPr lang="en-US" dirty="0"/>
            <a:t>) </a:t>
          </a:r>
          <a:r>
            <a:rPr lang="en-US" dirty="0" err="1"/>
            <a:t>algoritmasından</a:t>
          </a:r>
          <a:r>
            <a:rPr lang="en-US" dirty="0"/>
            <a:t> </a:t>
          </a:r>
          <a:r>
            <a:rPr lang="en-US" dirty="0" err="1"/>
            <a:t>faydalanılır</a:t>
          </a:r>
          <a:r>
            <a:rPr lang="en-US" dirty="0"/>
            <a:t>.</a:t>
          </a:r>
        </a:p>
      </dgm:t>
    </dgm:pt>
    <dgm:pt modelId="{E74D7A37-6ADC-4492-9381-A4B93AE9B927}" type="parTrans" cxnId="{60D91E20-CB79-45EC-911F-4E5E66579D40}">
      <dgm:prSet/>
      <dgm:spPr/>
      <dgm:t>
        <a:bodyPr/>
        <a:lstStyle/>
        <a:p>
          <a:endParaRPr lang="en-US"/>
        </a:p>
      </dgm:t>
    </dgm:pt>
    <dgm:pt modelId="{3047C76D-7245-4D68-AEF5-2E75AD4D7C2B}" type="sibTrans" cxnId="{60D91E20-CB79-45EC-911F-4E5E66579D40}">
      <dgm:prSet/>
      <dgm:spPr/>
      <dgm:t>
        <a:bodyPr/>
        <a:lstStyle/>
        <a:p>
          <a:endParaRPr lang="en-US"/>
        </a:p>
      </dgm:t>
    </dgm:pt>
    <dgm:pt modelId="{5AE40256-C258-4F7D-B5A4-B6B775128939}">
      <dgm:prSet/>
      <dgm:spPr/>
      <dgm:t>
        <a:bodyPr/>
        <a:lstStyle/>
        <a:p>
          <a:r>
            <a:rPr lang="en-US" dirty="0"/>
            <a:t>*RSA </a:t>
          </a:r>
          <a:r>
            <a:rPr lang="en-US" dirty="0" err="1"/>
            <a:t>algoritmasının</a:t>
          </a:r>
          <a:r>
            <a:rPr lang="en-US" dirty="0"/>
            <a:t> </a:t>
          </a:r>
          <a:r>
            <a:rPr lang="en-US" dirty="0" err="1"/>
            <a:t>en</a:t>
          </a:r>
          <a:r>
            <a:rPr lang="en-US" dirty="0"/>
            <a:t> </a:t>
          </a:r>
          <a:r>
            <a:rPr lang="en-US" dirty="0" err="1"/>
            <a:t>önemli</a:t>
          </a:r>
          <a:r>
            <a:rPr lang="en-US" dirty="0"/>
            <a:t> </a:t>
          </a:r>
          <a:r>
            <a:rPr lang="en-US" dirty="0" err="1"/>
            <a:t>dez</a:t>
          </a:r>
          <a:r>
            <a:rPr lang="en-US" dirty="0"/>
            <a:t> </a:t>
          </a:r>
          <a:r>
            <a:rPr lang="en-US" dirty="0" err="1"/>
            <a:t>avantajlarından</a:t>
          </a:r>
          <a:r>
            <a:rPr lang="en-US" dirty="0"/>
            <a:t> </a:t>
          </a:r>
          <a:r>
            <a:rPr lang="en-US" dirty="0" err="1"/>
            <a:t>birisi</a:t>
          </a:r>
          <a:r>
            <a:rPr lang="en-US" dirty="0"/>
            <a:t> </a:t>
          </a:r>
          <a:r>
            <a:rPr lang="en-US" dirty="0" err="1"/>
            <a:t>büyük</a:t>
          </a:r>
          <a:r>
            <a:rPr lang="en-US" dirty="0"/>
            <a:t> </a:t>
          </a:r>
          <a:r>
            <a:rPr lang="en-US" dirty="0" err="1"/>
            <a:t>asal</a:t>
          </a:r>
          <a:r>
            <a:rPr lang="en-US" dirty="0"/>
            <a:t> </a:t>
          </a:r>
          <a:r>
            <a:rPr lang="en-US" dirty="0" err="1"/>
            <a:t>sayılar</a:t>
          </a:r>
          <a:r>
            <a:rPr lang="en-US" dirty="0"/>
            <a:t> </a:t>
          </a:r>
          <a:r>
            <a:rPr lang="en-US" dirty="0" err="1"/>
            <a:t>bulmak</a:t>
          </a:r>
          <a:r>
            <a:rPr lang="en-US" dirty="0"/>
            <a:t> </a:t>
          </a:r>
          <a:r>
            <a:rPr lang="en-US" dirty="0" err="1"/>
            <a:t>aşamasında</a:t>
          </a:r>
          <a:r>
            <a:rPr lang="en-US" dirty="0"/>
            <a:t> </a:t>
          </a:r>
          <a:r>
            <a:rPr lang="en-US" dirty="0" err="1"/>
            <a:t>ortaya</a:t>
          </a:r>
          <a:r>
            <a:rPr lang="en-US" dirty="0"/>
            <a:t> </a:t>
          </a:r>
          <a:r>
            <a:rPr lang="en-US" dirty="0" err="1"/>
            <a:t>çıkar</a:t>
          </a:r>
          <a:r>
            <a:rPr lang="en-US" dirty="0"/>
            <a:t>. </a:t>
          </a:r>
          <a:r>
            <a:rPr lang="en-US" dirty="0" err="1"/>
            <a:t>Bilindiği</a:t>
          </a:r>
          <a:r>
            <a:rPr lang="en-US" dirty="0"/>
            <a:t> </a:t>
          </a:r>
          <a:r>
            <a:rPr lang="en-US" dirty="0" err="1"/>
            <a:t>üzere</a:t>
          </a:r>
          <a:r>
            <a:rPr lang="en-US" dirty="0"/>
            <a:t> </a:t>
          </a:r>
          <a:r>
            <a:rPr lang="en-US" dirty="0" err="1"/>
            <a:t>ele</a:t>
          </a:r>
          <a:r>
            <a:rPr lang="en-US" dirty="0"/>
            <a:t> </a:t>
          </a:r>
          <a:r>
            <a:rPr lang="en-US" dirty="0" err="1"/>
            <a:t>alınan</a:t>
          </a:r>
          <a:r>
            <a:rPr lang="en-US" dirty="0"/>
            <a:t> </a:t>
          </a:r>
          <a:r>
            <a:rPr lang="en-US" dirty="0" err="1"/>
            <a:t>bir</a:t>
          </a:r>
          <a:r>
            <a:rPr lang="en-US" dirty="0"/>
            <a:t> </a:t>
          </a:r>
          <a:r>
            <a:rPr lang="en-US" dirty="0" err="1"/>
            <a:t>sayının</a:t>
          </a:r>
          <a:r>
            <a:rPr lang="en-US" dirty="0"/>
            <a:t> </a:t>
          </a:r>
          <a:r>
            <a:rPr lang="en-US" dirty="0" err="1"/>
            <a:t>asal</a:t>
          </a:r>
          <a:r>
            <a:rPr lang="en-US" dirty="0"/>
            <a:t> </a:t>
          </a:r>
          <a:r>
            <a:rPr lang="en-US" dirty="0" err="1"/>
            <a:t>olup</a:t>
          </a:r>
          <a:r>
            <a:rPr lang="en-US" dirty="0"/>
            <a:t> </a:t>
          </a:r>
          <a:r>
            <a:rPr lang="en-US" dirty="0" err="1"/>
            <a:t>olmadığını</a:t>
          </a:r>
          <a:r>
            <a:rPr lang="en-US" dirty="0"/>
            <a:t> </a:t>
          </a:r>
          <a:r>
            <a:rPr lang="en-US" dirty="0" err="1"/>
            <a:t>bulmak</a:t>
          </a:r>
          <a:r>
            <a:rPr lang="en-US" dirty="0"/>
            <a:t> </a:t>
          </a:r>
          <a:r>
            <a:rPr lang="en-US" dirty="0" err="1"/>
            <a:t>kolay</a:t>
          </a:r>
          <a:r>
            <a:rPr lang="en-US" dirty="0"/>
            <a:t> </a:t>
          </a:r>
          <a:r>
            <a:rPr lang="en-US" dirty="0" err="1"/>
            <a:t>bir</a:t>
          </a:r>
          <a:r>
            <a:rPr lang="en-US" dirty="0"/>
            <a:t> </a:t>
          </a:r>
          <a:r>
            <a:rPr lang="en-US" dirty="0" err="1"/>
            <a:t>işlem</a:t>
          </a:r>
          <a:r>
            <a:rPr lang="en-US" dirty="0"/>
            <a:t> </a:t>
          </a:r>
          <a:r>
            <a:rPr lang="en-US" dirty="0" err="1"/>
            <a:t>değildir</a:t>
          </a:r>
          <a:r>
            <a:rPr lang="en-US" dirty="0"/>
            <a:t>. Bunun </a:t>
          </a:r>
          <a:r>
            <a:rPr lang="en-US" dirty="0" err="1"/>
            <a:t>için</a:t>
          </a:r>
          <a:r>
            <a:rPr lang="en-US" dirty="0"/>
            <a:t> </a:t>
          </a:r>
          <a:r>
            <a:rPr lang="en-US" dirty="0" err="1"/>
            <a:t>fermat</a:t>
          </a:r>
          <a:r>
            <a:rPr lang="en-US" dirty="0"/>
            <a:t> </a:t>
          </a:r>
          <a:r>
            <a:rPr lang="en-US" dirty="0" err="1"/>
            <a:t>teoreminden</a:t>
          </a:r>
          <a:r>
            <a:rPr lang="en-US" dirty="0"/>
            <a:t> </a:t>
          </a:r>
          <a:r>
            <a:rPr lang="en-US" dirty="0" err="1"/>
            <a:t>yararlanılabilir</a:t>
          </a:r>
          <a:r>
            <a:rPr lang="en-US" dirty="0"/>
            <a:t>.</a:t>
          </a:r>
        </a:p>
      </dgm:t>
    </dgm:pt>
    <dgm:pt modelId="{65DA2452-BB90-4C97-ABC8-99246A9B2517}" type="parTrans" cxnId="{FB49292F-7FEA-4AB4-A7A2-A8A36DEBB8C2}">
      <dgm:prSet/>
      <dgm:spPr/>
      <dgm:t>
        <a:bodyPr/>
        <a:lstStyle/>
        <a:p>
          <a:endParaRPr lang="en-US"/>
        </a:p>
      </dgm:t>
    </dgm:pt>
    <dgm:pt modelId="{A0CFE19F-978D-4C73-A231-85F04844120C}" type="sibTrans" cxnId="{FB49292F-7FEA-4AB4-A7A2-A8A36DEBB8C2}">
      <dgm:prSet/>
      <dgm:spPr/>
      <dgm:t>
        <a:bodyPr/>
        <a:lstStyle/>
        <a:p>
          <a:endParaRPr lang="en-US"/>
        </a:p>
      </dgm:t>
    </dgm:pt>
    <dgm:pt modelId="{76C794BF-EA4F-4F80-A37E-550F01FEDC06}" type="pres">
      <dgm:prSet presAssocID="{956CE6CF-D3B1-42A6-B21C-5CFF9EFDC3CD}" presName="Name0" presStyleCnt="0">
        <dgm:presLayoutVars>
          <dgm:dir/>
          <dgm:resizeHandles val="exact"/>
        </dgm:presLayoutVars>
      </dgm:prSet>
      <dgm:spPr/>
    </dgm:pt>
    <dgm:pt modelId="{D484EC02-5F5E-4907-BFCE-78E3547B00F7}" type="pres">
      <dgm:prSet presAssocID="{5A9010E5-4435-4C41-9F0D-757607522B83}" presName="node" presStyleLbl="node1" presStyleIdx="0" presStyleCnt="6">
        <dgm:presLayoutVars>
          <dgm:bulletEnabled val="1"/>
        </dgm:presLayoutVars>
      </dgm:prSet>
      <dgm:spPr/>
    </dgm:pt>
    <dgm:pt modelId="{098879C6-E0CB-495E-B7C5-5A31DA4865F0}" type="pres">
      <dgm:prSet presAssocID="{F10C3FE8-3970-4DCC-A316-77EAC7E95881}" presName="sibTrans" presStyleLbl="sibTrans1D1" presStyleIdx="0" presStyleCnt="5"/>
      <dgm:spPr/>
    </dgm:pt>
    <dgm:pt modelId="{DAE4C725-339D-4985-BA2A-E29E247B8772}" type="pres">
      <dgm:prSet presAssocID="{F10C3FE8-3970-4DCC-A316-77EAC7E95881}" presName="connectorText" presStyleLbl="sibTrans1D1" presStyleIdx="0" presStyleCnt="5"/>
      <dgm:spPr/>
    </dgm:pt>
    <dgm:pt modelId="{94E90D38-2C79-4F8D-B8FB-A5C2D0558EC6}" type="pres">
      <dgm:prSet presAssocID="{2F012CAE-5064-4376-B840-8092C53ED1B6}" presName="node" presStyleLbl="node1" presStyleIdx="1" presStyleCnt="6" custScaleX="136475">
        <dgm:presLayoutVars>
          <dgm:bulletEnabled val="1"/>
        </dgm:presLayoutVars>
      </dgm:prSet>
      <dgm:spPr/>
    </dgm:pt>
    <dgm:pt modelId="{3BAC30E2-4267-4985-B651-A396D6D4A67A}" type="pres">
      <dgm:prSet presAssocID="{CEFC1883-1F93-49E4-92AC-A7EF2AFAE5F6}" presName="sibTrans" presStyleLbl="sibTrans1D1" presStyleIdx="1" presStyleCnt="5"/>
      <dgm:spPr/>
    </dgm:pt>
    <dgm:pt modelId="{0AA1E1B1-5330-4B28-976C-0B7961ADC281}" type="pres">
      <dgm:prSet presAssocID="{CEFC1883-1F93-49E4-92AC-A7EF2AFAE5F6}" presName="connectorText" presStyleLbl="sibTrans1D1" presStyleIdx="1" presStyleCnt="5"/>
      <dgm:spPr/>
    </dgm:pt>
    <dgm:pt modelId="{096E62E9-0F5D-4F99-9759-67B084060803}" type="pres">
      <dgm:prSet presAssocID="{8BA30C46-E860-44CF-B1E3-293597B19F5B}" presName="node" presStyleLbl="node1" presStyleIdx="2" presStyleCnt="6">
        <dgm:presLayoutVars>
          <dgm:bulletEnabled val="1"/>
        </dgm:presLayoutVars>
      </dgm:prSet>
      <dgm:spPr/>
    </dgm:pt>
    <dgm:pt modelId="{D3C69960-57D6-4958-AAE4-D90C38A87ABE}" type="pres">
      <dgm:prSet presAssocID="{096058A3-3466-4626-B40A-4397B350C293}" presName="sibTrans" presStyleLbl="sibTrans1D1" presStyleIdx="2" presStyleCnt="5"/>
      <dgm:spPr/>
    </dgm:pt>
    <dgm:pt modelId="{23BAB34A-8B4B-4BAB-A648-038C449DBEB8}" type="pres">
      <dgm:prSet presAssocID="{096058A3-3466-4626-B40A-4397B350C293}" presName="connectorText" presStyleLbl="sibTrans1D1" presStyleIdx="2" presStyleCnt="5"/>
      <dgm:spPr/>
    </dgm:pt>
    <dgm:pt modelId="{1CB58AF0-70C7-4487-9C42-2C60D18F56D0}" type="pres">
      <dgm:prSet presAssocID="{B33AD9D9-01A8-4E30-AECA-6BDA64810D72}" presName="node" presStyleLbl="node1" presStyleIdx="3" presStyleCnt="6" custScaleX="150033" custScaleY="78013">
        <dgm:presLayoutVars>
          <dgm:bulletEnabled val="1"/>
        </dgm:presLayoutVars>
      </dgm:prSet>
      <dgm:spPr/>
    </dgm:pt>
    <dgm:pt modelId="{7337978D-8E5E-45F5-A046-2817D8DCDA5D}" type="pres">
      <dgm:prSet presAssocID="{CD3D6DE3-222B-43C7-8276-006BA044C720}" presName="sibTrans" presStyleLbl="sibTrans1D1" presStyleIdx="3" presStyleCnt="5"/>
      <dgm:spPr/>
    </dgm:pt>
    <dgm:pt modelId="{45E58324-3698-4F4C-AA8E-1E3C3DE39937}" type="pres">
      <dgm:prSet presAssocID="{CD3D6DE3-222B-43C7-8276-006BA044C720}" presName="connectorText" presStyleLbl="sibTrans1D1" presStyleIdx="3" presStyleCnt="5"/>
      <dgm:spPr/>
    </dgm:pt>
    <dgm:pt modelId="{4E6EEF94-AD60-48AE-9B58-39F917E0AF8B}" type="pres">
      <dgm:prSet presAssocID="{2F9FF95B-1A26-4076-B141-389184C34362}" presName="node" presStyleLbl="node1" presStyleIdx="4" presStyleCnt="6" custScaleX="151403" custScaleY="129896">
        <dgm:presLayoutVars>
          <dgm:bulletEnabled val="1"/>
        </dgm:presLayoutVars>
      </dgm:prSet>
      <dgm:spPr/>
    </dgm:pt>
    <dgm:pt modelId="{74FDBF6E-5953-4A3A-8846-E0C7E9DABAF7}" type="pres">
      <dgm:prSet presAssocID="{3047C76D-7245-4D68-AEF5-2E75AD4D7C2B}" presName="sibTrans" presStyleLbl="sibTrans1D1" presStyleIdx="4" presStyleCnt="5"/>
      <dgm:spPr/>
    </dgm:pt>
    <dgm:pt modelId="{76FD0540-C933-48E8-8C32-512AD65BABFD}" type="pres">
      <dgm:prSet presAssocID="{3047C76D-7245-4D68-AEF5-2E75AD4D7C2B}" presName="connectorText" presStyleLbl="sibTrans1D1" presStyleIdx="4" presStyleCnt="5"/>
      <dgm:spPr/>
    </dgm:pt>
    <dgm:pt modelId="{2F3A40DF-DC4C-4B27-AD0B-23AA5509C6B8}" type="pres">
      <dgm:prSet presAssocID="{5AE40256-C258-4F7D-B5A4-B6B775128939}" presName="node" presStyleLbl="node1" presStyleIdx="5" presStyleCnt="6" custScaleX="132580">
        <dgm:presLayoutVars>
          <dgm:bulletEnabled val="1"/>
        </dgm:presLayoutVars>
      </dgm:prSet>
      <dgm:spPr/>
    </dgm:pt>
  </dgm:ptLst>
  <dgm:cxnLst>
    <dgm:cxn modelId="{0F115319-966D-424F-855F-025CB4E45643}" type="presOf" srcId="{096058A3-3466-4626-B40A-4397B350C293}" destId="{D3C69960-57D6-4958-AAE4-D90C38A87ABE}" srcOrd="0" destOrd="0" presId="urn:microsoft.com/office/officeart/2016/7/layout/RepeatingBendingProcessNew"/>
    <dgm:cxn modelId="{60D91E20-CB79-45EC-911F-4E5E66579D40}" srcId="{956CE6CF-D3B1-42A6-B21C-5CFF9EFDC3CD}" destId="{2F9FF95B-1A26-4076-B141-389184C34362}" srcOrd="4" destOrd="0" parTransId="{E74D7A37-6ADC-4492-9381-A4B93AE9B927}" sibTransId="{3047C76D-7245-4D68-AEF5-2E75AD4D7C2B}"/>
    <dgm:cxn modelId="{7055C927-4B84-4296-A3F9-BC88E9982E5B}" type="presOf" srcId="{CD3D6DE3-222B-43C7-8276-006BA044C720}" destId="{45E58324-3698-4F4C-AA8E-1E3C3DE39937}" srcOrd="1" destOrd="0" presId="urn:microsoft.com/office/officeart/2016/7/layout/RepeatingBendingProcessNew"/>
    <dgm:cxn modelId="{FB49292F-7FEA-4AB4-A7A2-A8A36DEBB8C2}" srcId="{956CE6CF-D3B1-42A6-B21C-5CFF9EFDC3CD}" destId="{5AE40256-C258-4F7D-B5A4-B6B775128939}" srcOrd="5" destOrd="0" parTransId="{65DA2452-BB90-4C97-ABC8-99246A9B2517}" sibTransId="{A0CFE19F-978D-4C73-A231-85F04844120C}"/>
    <dgm:cxn modelId="{80BACB39-D5C8-4F85-963B-E3E88F3DDE72}" type="presOf" srcId="{CEFC1883-1F93-49E4-92AC-A7EF2AFAE5F6}" destId="{0AA1E1B1-5330-4B28-976C-0B7961ADC281}" srcOrd="1" destOrd="0" presId="urn:microsoft.com/office/officeart/2016/7/layout/RepeatingBendingProcessNew"/>
    <dgm:cxn modelId="{C2FC793E-FB59-4F60-864B-1D5D69CB5E87}" srcId="{956CE6CF-D3B1-42A6-B21C-5CFF9EFDC3CD}" destId="{5A9010E5-4435-4C41-9F0D-757607522B83}" srcOrd="0" destOrd="0" parTransId="{C2CB4CBE-C66B-4641-8968-A57BBD10C1A6}" sibTransId="{F10C3FE8-3970-4DCC-A316-77EAC7E95881}"/>
    <dgm:cxn modelId="{6D166867-C1AC-4BF9-9020-46D89A270A04}" srcId="{956CE6CF-D3B1-42A6-B21C-5CFF9EFDC3CD}" destId="{8BA30C46-E860-44CF-B1E3-293597B19F5B}" srcOrd="2" destOrd="0" parTransId="{83BC9365-64FD-4BA1-B791-5534E72B293B}" sibTransId="{096058A3-3466-4626-B40A-4397B350C293}"/>
    <dgm:cxn modelId="{ECF8ED48-88E3-4592-9099-1E5BF45468FC}" srcId="{956CE6CF-D3B1-42A6-B21C-5CFF9EFDC3CD}" destId="{B33AD9D9-01A8-4E30-AECA-6BDA64810D72}" srcOrd="3" destOrd="0" parTransId="{3C0002CD-ECF4-4410-9AD2-681F8F9793F4}" sibTransId="{CD3D6DE3-222B-43C7-8276-006BA044C720}"/>
    <dgm:cxn modelId="{B903824B-D187-4FCC-A741-79CCBFFE27FA}" type="presOf" srcId="{096058A3-3466-4626-B40A-4397B350C293}" destId="{23BAB34A-8B4B-4BAB-A648-038C449DBEB8}" srcOrd="1" destOrd="0" presId="urn:microsoft.com/office/officeart/2016/7/layout/RepeatingBendingProcessNew"/>
    <dgm:cxn modelId="{BFC42953-6807-441E-B5E1-07BD2E76A74B}" type="presOf" srcId="{B33AD9D9-01A8-4E30-AECA-6BDA64810D72}" destId="{1CB58AF0-70C7-4487-9C42-2C60D18F56D0}" srcOrd="0" destOrd="0" presId="urn:microsoft.com/office/officeart/2016/7/layout/RepeatingBendingProcessNew"/>
    <dgm:cxn modelId="{7A36E37A-0963-44A4-825B-2BB1323453AB}" type="presOf" srcId="{F10C3FE8-3970-4DCC-A316-77EAC7E95881}" destId="{098879C6-E0CB-495E-B7C5-5A31DA4865F0}" srcOrd="0" destOrd="0" presId="urn:microsoft.com/office/officeart/2016/7/layout/RepeatingBendingProcessNew"/>
    <dgm:cxn modelId="{68F6BE83-028C-4A71-A56E-AECD47EF8064}" type="presOf" srcId="{5A9010E5-4435-4C41-9F0D-757607522B83}" destId="{D484EC02-5F5E-4907-BFCE-78E3547B00F7}" srcOrd="0" destOrd="0" presId="urn:microsoft.com/office/officeart/2016/7/layout/RepeatingBendingProcessNew"/>
    <dgm:cxn modelId="{0D244386-BC8A-4C29-9010-AD3ACFE0CB72}" type="presOf" srcId="{8BA30C46-E860-44CF-B1E3-293597B19F5B}" destId="{096E62E9-0F5D-4F99-9759-67B084060803}" srcOrd="0" destOrd="0" presId="urn:microsoft.com/office/officeart/2016/7/layout/RepeatingBendingProcessNew"/>
    <dgm:cxn modelId="{C92CCD90-9C78-4EB4-A5B1-916EBC44C0DB}" type="presOf" srcId="{2F012CAE-5064-4376-B840-8092C53ED1B6}" destId="{94E90D38-2C79-4F8D-B8FB-A5C2D0558EC6}" srcOrd="0" destOrd="0" presId="urn:microsoft.com/office/officeart/2016/7/layout/RepeatingBendingProcessNew"/>
    <dgm:cxn modelId="{9BE825B4-C114-4E35-90E0-5A8F6CB9BD41}" type="presOf" srcId="{5AE40256-C258-4F7D-B5A4-B6B775128939}" destId="{2F3A40DF-DC4C-4B27-AD0B-23AA5509C6B8}" srcOrd="0" destOrd="0" presId="urn:microsoft.com/office/officeart/2016/7/layout/RepeatingBendingProcessNew"/>
    <dgm:cxn modelId="{CA6F3CB7-54A0-4ABE-B2F9-CA337E93D27E}" type="presOf" srcId="{CD3D6DE3-222B-43C7-8276-006BA044C720}" destId="{7337978D-8E5E-45F5-A046-2817D8DCDA5D}" srcOrd="0" destOrd="0" presId="urn:microsoft.com/office/officeart/2016/7/layout/RepeatingBendingProcessNew"/>
    <dgm:cxn modelId="{D25080B7-DAB4-49AE-92C8-4C5ECE6823EE}" type="presOf" srcId="{CEFC1883-1F93-49E4-92AC-A7EF2AFAE5F6}" destId="{3BAC30E2-4267-4985-B651-A396D6D4A67A}" srcOrd="0" destOrd="0" presId="urn:microsoft.com/office/officeart/2016/7/layout/RepeatingBendingProcessNew"/>
    <dgm:cxn modelId="{13E8C6CE-3BEA-417A-BCD4-E93696D72CAB}" srcId="{956CE6CF-D3B1-42A6-B21C-5CFF9EFDC3CD}" destId="{2F012CAE-5064-4376-B840-8092C53ED1B6}" srcOrd="1" destOrd="0" parTransId="{E4C4FAC6-3EC5-48D2-ABBD-C5EE92F5B0B3}" sibTransId="{CEFC1883-1F93-49E4-92AC-A7EF2AFAE5F6}"/>
    <dgm:cxn modelId="{7DAE82D5-1715-4859-AC72-772B670044FA}" type="presOf" srcId="{3047C76D-7245-4D68-AEF5-2E75AD4D7C2B}" destId="{76FD0540-C933-48E8-8C32-512AD65BABFD}" srcOrd="1" destOrd="0" presId="urn:microsoft.com/office/officeart/2016/7/layout/RepeatingBendingProcessNew"/>
    <dgm:cxn modelId="{DB93BAE0-7AE1-4284-BDA8-4A1DE83270E1}" type="presOf" srcId="{F10C3FE8-3970-4DCC-A316-77EAC7E95881}" destId="{DAE4C725-339D-4985-BA2A-E29E247B8772}" srcOrd="1" destOrd="0" presId="urn:microsoft.com/office/officeart/2016/7/layout/RepeatingBendingProcessNew"/>
    <dgm:cxn modelId="{2BA36AE3-7072-4733-87A6-C4D0AE0760F7}" type="presOf" srcId="{956CE6CF-D3B1-42A6-B21C-5CFF9EFDC3CD}" destId="{76C794BF-EA4F-4F80-A37E-550F01FEDC06}" srcOrd="0" destOrd="0" presId="urn:microsoft.com/office/officeart/2016/7/layout/RepeatingBendingProcessNew"/>
    <dgm:cxn modelId="{DC68B7E6-A0EB-43BF-A1F0-E33F364F6813}" type="presOf" srcId="{3047C76D-7245-4D68-AEF5-2E75AD4D7C2B}" destId="{74FDBF6E-5953-4A3A-8846-E0C7E9DABAF7}" srcOrd="0" destOrd="0" presId="urn:microsoft.com/office/officeart/2016/7/layout/RepeatingBendingProcessNew"/>
    <dgm:cxn modelId="{8380F6FA-9EF1-4357-90FA-41F843CD6E2B}" type="presOf" srcId="{2F9FF95B-1A26-4076-B141-389184C34362}" destId="{4E6EEF94-AD60-48AE-9B58-39F917E0AF8B}" srcOrd="0" destOrd="0" presId="urn:microsoft.com/office/officeart/2016/7/layout/RepeatingBendingProcessNew"/>
    <dgm:cxn modelId="{8DDB1192-D3A6-49ED-9F52-A15EB79D98C2}" type="presParOf" srcId="{76C794BF-EA4F-4F80-A37E-550F01FEDC06}" destId="{D484EC02-5F5E-4907-BFCE-78E3547B00F7}" srcOrd="0" destOrd="0" presId="urn:microsoft.com/office/officeart/2016/7/layout/RepeatingBendingProcessNew"/>
    <dgm:cxn modelId="{BD989353-8E6E-4D9D-ADB0-6E7BD593F82F}" type="presParOf" srcId="{76C794BF-EA4F-4F80-A37E-550F01FEDC06}" destId="{098879C6-E0CB-495E-B7C5-5A31DA4865F0}" srcOrd="1" destOrd="0" presId="urn:microsoft.com/office/officeart/2016/7/layout/RepeatingBendingProcessNew"/>
    <dgm:cxn modelId="{9A2030D3-4153-43BC-8F0F-7DF92BE4D5B6}" type="presParOf" srcId="{098879C6-E0CB-495E-B7C5-5A31DA4865F0}" destId="{DAE4C725-339D-4985-BA2A-E29E247B8772}" srcOrd="0" destOrd="0" presId="urn:microsoft.com/office/officeart/2016/7/layout/RepeatingBendingProcessNew"/>
    <dgm:cxn modelId="{12DAD6C9-A2DD-4B11-8126-73ABD6ABC480}" type="presParOf" srcId="{76C794BF-EA4F-4F80-A37E-550F01FEDC06}" destId="{94E90D38-2C79-4F8D-B8FB-A5C2D0558EC6}" srcOrd="2" destOrd="0" presId="urn:microsoft.com/office/officeart/2016/7/layout/RepeatingBendingProcessNew"/>
    <dgm:cxn modelId="{DC0049D6-2F22-4DEF-8BD1-81F5D3745792}" type="presParOf" srcId="{76C794BF-EA4F-4F80-A37E-550F01FEDC06}" destId="{3BAC30E2-4267-4985-B651-A396D6D4A67A}" srcOrd="3" destOrd="0" presId="urn:microsoft.com/office/officeart/2016/7/layout/RepeatingBendingProcessNew"/>
    <dgm:cxn modelId="{4907CE9A-151C-40FD-A47C-84BB322B6A77}" type="presParOf" srcId="{3BAC30E2-4267-4985-B651-A396D6D4A67A}" destId="{0AA1E1B1-5330-4B28-976C-0B7961ADC281}" srcOrd="0" destOrd="0" presId="urn:microsoft.com/office/officeart/2016/7/layout/RepeatingBendingProcessNew"/>
    <dgm:cxn modelId="{78EC3108-273F-46E8-84DB-F4B8AEF002E5}" type="presParOf" srcId="{76C794BF-EA4F-4F80-A37E-550F01FEDC06}" destId="{096E62E9-0F5D-4F99-9759-67B084060803}" srcOrd="4" destOrd="0" presId="urn:microsoft.com/office/officeart/2016/7/layout/RepeatingBendingProcessNew"/>
    <dgm:cxn modelId="{157F0242-D307-4381-84B5-B39246D80612}" type="presParOf" srcId="{76C794BF-EA4F-4F80-A37E-550F01FEDC06}" destId="{D3C69960-57D6-4958-AAE4-D90C38A87ABE}" srcOrd="5" destOrd="0" presId="urn:microsoft.com/office/officeart/2016/7/layout/RepeatingBendingProcessNew"/>
    <dgm:cxn modelId="{B4ACFAB8-A271-43BC-A0A4-74939D4028EF}" type="presParOf" srcId="{D3C69960-57D6-4958-AAE4-D90C38A87ABE}" destId="{23BAB34A-8B4B-4BAB-A648-038C449DBEB8}" srcOrd="0" destOrd="0" presId="urn:microsoft.com/office/officeart/2016/7/layout/RepeatingBendingProcessNew"/>
    <dgm:cxn modelId="{D19E4FE5-2DB8-4EA5-821E-B1D546B85A83}" type="presParOf" srcId="{76C794BF-EA4F-4F80-A37E-550F01FEDC06}" destId="{1CB58AF0-70C7-4487-9C42-2C60D18F56D0}" srcOrd="6" destOrd="0" presId="urn:microsoft.com/office/officeart/2016/7/layout/RepeatingBendingProcessNew"/>
    <dgm:cxn modelId="{096F4661-2DC3-4DC9-B584-FDC0F535EF5C}" type="presParOf" srcId="{76C794BF-EA4F-4F80-A37E-550F01FEDC06}" destId="{7337978D-8E5E-45F5-A046-2817D8DCDA5D}" srcOrd="7" destOrd="0" presId="urn:microsoft.com/office/officeart/2016/7/layout/RepeatingBendingProcessNew"/>
    <dgm:cxn modelId="{65800C53-C9E3-4A0D-BDA4-948AB6980E2D}" type="presParOf" srcId="{7337978D-8E5E-45F5-A046-2817D8DCDA5D}" destId="{45E58324-3698-4F4C-AA8E-1E3C3DE39937}" srcOrd="0" destOrd="0" presId="urn:microsoft.com/office/officeart/2016/7/layout/RepeatingBendingProcessNew"/>
    <dgm:cxn modelId="{6BC67F9A-3D00-4E1A-820A-EAC7C320E1FB}" type="presParOf" srcId="{76C794BF-EA4F-4F80-A37E-550F01FEDC06}" destId="{4E6EEF94-AD60-48AE-9B58-39F917E0AF8B}" srcOrd="8" destOrd="0" presId="urn:microsoft.com/office/officeart/2016/7/layout/RepeatingBendingProcessNew"/>
    <dgm:cxn modelId="{807EE1C0-EF79-40C0-9C4D-921BF09520A9}" type="presParOf" srcId="{76C794BF-EA4F-4F80-A37E-550F01FEDC06}" destId="{74FDBF6E-5953-4A3A-8846-E0C7E9DABAF7}" srcOrd="9" destOrd="0" presId="urn:microsoft.com/office/officeart/2016/7/layout/RepeatingBendingProcessNew"/>
    <dgm:cxn modelId="{1E477FCD-206E-40B0-9C92-E46EEC7F5F8E}" type="presParOf" srcId="{74FDBF6E-5953-4A3A-8846-E0C7E9DABAF7}" destId="{76FD0540-C933-48E8-8C32-512AD65BABFD}" srcOrd="0" destOrd="0" presId="urn:microsoft.com/office/officeart/2016/7/layout/RepeatingBendingProcessNew"/>
    <dgm:cxn modelId="{354A2804-7AAC-4779-8650-5050385F1463}" type="presParOf" srcId="{76C794BF-EA4F-4F80-A37E-550F01FEDC06}" destId="{2F3A40DF-DC4C-4B27-AD0B-23AA5509C6B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AFCA68-08EC-410A-A9D0-E12742A963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38A008E-CFA7-4D01-AA31-EAC9C5F8FB4C}">
      <dgm:prSet/>
      <dgm:spPr/>
      <dgm:t>
        <a:bodyPr/>
        <a:lstStyle/>
        <a:p>
          <a:r>
            <a:rPr lang="en-US"/>
            <a:t>'Hello' kelimesini RSA Algoritmasına göre şifreleyelim;</a:t>
          </a:r>
        </a:p>
      </dgm:t>
    </dgm:pt>
    <dgm:pt modelId="{13248A5D-813E-4A14-B91F-F03F162341E9}" type="parTrans" cxnId="{99A3E3AC-21BC-4898-B353-DA34058E8CB6}">
      <dgm:prSet/>
      <dgm:spPr/>
      <dgm:t>
        <a:bodyPr/>
        <a:lstStyle/>
        <a:p>
          <a:endParaRPr lang="en-US"/>
        </a:p>
      </dgm:t>
    </dgm:pt>
    <dgm:pt modelId="{E7DF3774-14F5-4456-89B8-31C442951D56}" type="sibTrans" cxnId="{99A3E3AC-21BC-4898-B353-DA34058E8CB6}">
      <dgm:prSet/>
      <dgm:spPr/>
      <dgm:t>
        <a:bodyPr/>
        <a:lstStyle/>
        <a:p>
          <a:endParaRPr lang="en-US"/>
        </a:p>
      </dgm:t>
    </dgm:pt>
    <dgm:pt modelId="{F6806CB3-46ED-4FDF-8C83-3CD52766FF3E}">
      <dgm:prSet/>
      <dgm:spPr/>
      <dgm:t>
        <a:bodyPr/>
        <a:lstStyle/>
        <a:p>
          <a:r>
            <a:rPr lang="en-US" dirty="0"/>
            <a:t>1)</a:t>
          </a:r>
          <a:r>
            <a:rPr lang="en-US" dirty="0" err="1"/>
            <a:t>Öncelikle</a:t>
          </a:r>
          <a:r>
            <a:rPr lang="en-US" dirty="0"/>
            <a:t> </a:t>
          </a:r>
          <a:r>
            <a:rPr lang="en-US" dirty="0" err="1"/>
            <a:t>iki</a:t>
          </a:r>
          <a:r>
            <a:rPr lang="en-US" dirty="0"/>
            <a:t> </a:t>
          </a:r>
          <a:r>
            <a:rPr lang="en-US" dirty="0" err="1"/>
            <a:t>adet</a:t>
          </a:r>
          <a:r>
            <a:rPr lang="en-US" dirty="0"/>
            <a:t> </a:t>
          </a:r>
          <a:r>
            <a:rPr lang="en-US" dirty="0" err="1"/>
            <a:t>asal</a:t>
          </a:r>
          <a:r>
            <a:rPr lang="en-US" dirty="0"/>
            <a:t> </a:t>
          </a:r>
          <a:r>
            <a:rPr lang="en-US" dirty="0" err="1"/>
            <a:t>sayı</a:t>
          </a:r>
          <a:r>
            <a:rPr lang="en-US" dirty="0"/>
            <a:t> </a:t>
          </a:r>
          <a:r>
            <a:rPr lang="en-US" dirty="0" err="1"/>
            <a:t>seçelim</a:t>
          </a:r>
          <a:r>
            <a:rPr lang="en-US" dirty="0"/>
            <a:t> p=11  q=1</a:t>
          </a:r>
          <a:r>
            <a:rPr lang="tr-TR" dirty="0"/>
            <a:t>7</a:t>
          </a:r>
          <a:endParaRPr lang="en-US" dirty="0"/>
        </a:p>
      </dgm:t>
    </dgm:pt>
    <dgm:pt modelId="{625C71E7-CFDE-494B-AA94-28EFF68CA68F}" type="parTrans" cxnId="{3535DA37-5F5E-4E7F-BDD6-026934FF4D2A}">
      <dgm:prSet/>
      <dgm:spPr/>
      <dgm:t>
        <a:bodyPr/>
        <a:lstStyle/>
        <a:p>
          <a:endParaRPr lang="en-US"/>
        </a:p>
      </dgm:t>
    </dgm:pt>
    <dgm:pt modelId="{A35E1714-64ED-4E02-A12A-AC292F2B7D09}" type="sibTrans" cxnId="{3535DA37-5F5E-4E7F-BDD6-026934FF4D2A}">
      <dgm:prSet/>
      <dgm:spPr/>
      <dgm:t>
        <a:bodyPr/>
        <a:lstStyle/>
        <a:p>
          <a:endParaRPr lang="en-US"/>
        </a:p>
      </dgm:t>
    </dgm:pt>
    <dgm:pt modelId="{5635EA2A-059A-4C33-B367-911F07678B19}">
      <dgm:prSet/>
      <dgm:spPr/>
      <dgm:t>
        <a:bodyPr/>
        <a:lstStyle/>
        <a:p>
          <a:r>
            <a:rPr lang="en-US"/>
            <a:t>2)n=p∗q=11∗17⟹n=187 </a:t>
          </a:r>
        </a:p>
      </dgm:t>
    </dgm:pt>
    <dgm:pt modelId="{DA016E0E-C4FA-46A4-A701-BF956EFAC9FF}" type="parTrans" cxnId="{262A7A44-875D-4217-B82F-7196EF058FAC}">
      <dgm:prSet/>
      <dgm:spPr/>
      <dgm:t>
        <a:bodyPr/>
        <a:lstStyle/>
        <a:p>
          <a:endParaRPr lang="en-US"/>
        </a:p>
      </dgm:t>
    </dgm:pt>
    <dgm:pt modelId="{115FCA1F-6001-48A5-9763-0A03C0C5497F}" type="sibTrans" cxnId="{262A7A44-875D-4217-B82F-7196EF058FAC}">
      <dgm:prSet/>
      <dgm:spPr/>
      <dgm:t>
        <a:bodyPr/>
        <a:lstStyle/>
        <a:p>
          <a:endParaRPr lang="en-US"/>
        </a:p>
      </dgm:t>
    </dgm:pt>
    <dgm:pt modelId="{832AF32F-E347-441B-B4D4-BDF41561E04D}">
      <dgm:prSet/>
      <dgm:spPr/>
      <dgm:t>
        <a:bodyPr/>
        <a:lstStyle/>
        <a:p>
          <a:r>
            <a:rPr lang="en-US"/>
            <a:t>3)T(n)=(p−1)(q−1)=10∗16⟹T(n)=160</a:t>
          </a:r>
        </a:p>
      </dgm:t>
    </dgm:pt>
    <dgm:pt modelId="{86858C6C-A7D3-4D72-9E47-61FF3428D087}" type="parTrans" cxnId="{5C1385DE-FBEF-4A89-9D0E-76D4D8AE942B}">
      <dgm:prSet/>
      <dgm:spPr/>
      <dgm:t>
        <a:bodyPr/>
        <a:lstStyle/>
        <a:p>
          <a:endParaRPr lang="en-US"/>
        </a:p>
      </dgm:t>
    </dgm:pt>
    <dgm:pt modelId="{7E03A99F-215F-498F-9792-C0171FC97A01}" type="sibTrans" cxnId="{5C1385DE-FBEF-4A89-9D0E-76D4D8AE942B}">
      <dgm:prSet/>
      <dgm:spPr/>
      <dgm:t>
        <a:bodyPr/>
        <a:lstStyle/>
        <a:p>
          <a:endParaRPr lang="en-US"/>
        </a:p>
      </dgm:t>
    </dgm:pt>
    <dgm:pt modelId="{7794EB96-63E1-4A80-8195-CDD8AA420171}">
      <dgm:prSet/>
      <dgm:spPr/>
      <dgm:t>
        <a:bodyPr/>
        <a:lstStyle/>
        <a:p>
          <a:r>
            <a:rPr lang="en-US"/>
            <a:t>4)1&lt;e&lt;T(n)⟹e=3</a:t>
          </a:r>
        </a:p>
      </dgm:t>
    </dgm:pt>
    <dgm:pt modelId="{F30C7B95-B366-4456-885C-8B6C3610865A}" type="parTrans" cxnId="{AFFDA68A-D2C2-4054-A963-52F548F6F506}">
      <dgm:prSet/>
      <dgm:spPr/>
      <dgm:t>
        <a:bodyPr/>
        <a:lstStyle/>
        <a:p>
          <a:endParaRPr lang="en-US"/>
        </a:p>
      </dgm:t>
    </dgm:pt>
    <dgm:pt modelId="{7046DDB0-AE68-4FDF-8F6F-AE50DF23AF8D}" type="sibTrans" cxnId="{AFFDA68A-D2C2-4054-A963-52F548F6F506}">
      <dgm:prSet/>
      <dgm:spPr/>
      <dgm:t>
        <a:bodyPr/>
        <a:lstStyle/>
        <a:p>
          <a:endParaRPr lang="en-US"/>
        </a:p>
      </dgm:t>
    </dgm:pt>
    <dgm:pt modelId="{9FE4A424-9B89-4E25-93E7-2787D73F4F97}">
      <dgm:prSet/>
      <dgm:spPr/>
      <dgm:t>
        <a:bodyPr/>
        <a:lstStyle/>
        <a:p>
          <a:r>
            <a:rPr lang="en-US"/>
            <a:t>5)de≡1 mod(T(n)) d=107⟹de=321≡1mod(Tn(n))</a:t>
          </a:r>
        </a:p>
      </dgm:t>
    </dgm:pt>
    <dgm:pt modelId="{5DEB24C7-F993-43CD-A085-D5790D503E87}" type="parTrans" cxnId="{79DC2C93-6749-40C7-9984-B1482551E4D6}">
      <dgm:prSet/>
      <dgm:spPr/>
      <dgm:t>
        <a:bodyPr/>
        <a:lstStyle/>
        <a:p>
          <a:endParaRPr lang="en-US"/>
        </a:p>
      </dgm:t>
    </dgm:pt>
    <dgm:pt modelId="{1ED24B35-E743-47F5-AC6B-B9AEA944C8DA}" type="sibTrans" cxnId="{79DC2C93-6749-40C7-9984-B1482551E4D6}">
      <dgm:prSet/>
      <dgm:spPr/>
      <dgm:t>
        <a:bodyPr/>
        <a:lstStyle/>
        <a:p>
          <a:endParaRPr lang="en-US"/>
        </a:p>
      </dgm:t>
    </dgm:pt>
    <dgm:pt modelId="{B830677A-221C-4E24-A1E1-DDF24795607F}">
      <dgm:prSet/>
      <dgm:spPr/>
      <dgm:t>
        <a:bodyPr/>
        <a:lstStyle/>
        <a:p>
          <a:r>
            <a:rPr lang="en-US"/>
            <a:t>Sonuç olarak public keyimiz ⟹n=187 e=3</a:t>
          </a:r>
        </a:p>
      </dgm:t>
    </dgm:pt>
    <dgm:pt modelId="{A176CBF5-786D-4D5F-A7B8-9DF72A26E4AB}" type="parTrans" cxnId="{4A1D7B71-B2BC-4930-B169-5704BA044F8C}">
      <dgm:prSet/>
      <dgm:spPr/>
      <dgm:t>
        <a:bodyPr/>
        <a:lstStyle/>
        <a:p>
          <a:endParaRPr lang="en-US"/>
        </a:p>
      </dgm:t>
    </dgm:pt>
    <dgm:pt modelId="{36BB85AB-15B8-40D0-986B-32E4E5720CD8}" type="sibTrans" cxnId="{4A1D7B71-B2BC-4930-B169-5704BA044F8C}">
      <dgm:prSet/>
      <dgm:spPr/>
      <dgm:t>
        <a:bodyPr/>
        <a:lstStyle/>
        <a:p>
          <a:endParaRPr lang="en-US"/>
        </a:p>
      </dgm:t>
    </dgm:pt>
    <dgm:pt modelId="{396A1F21-62B3-4206-B2E4-4408FC13D4ED}" type="pres">
      <dgm:prSet presAssocID="{C1AFCA68-08EC-410A-A9D0-E12742A96317}" presName="linear" presStyleCnt="0">
        <dgm:presLayoutVars>
          <dgm:animLvl val="lvl"/>
          <dgm:resizeHandles val="exact"/>
        </dgm:presLayoutVars>
      </dgm:prSet>
      <dgm:spPr/>
    </dgm:pt>
    <dgm:pt modelId="{ABF2E586-19B1-461D-88FC-01CFFEF54EBC}" type="pres">
      <dgm:prSet presAssocID="{238A008E-CFA7-4D01-AA31-EAC9C5F8FB4C}" presName="parentText" presStyleLbl="node1" presStyleIdx="0" presStyleCnt="7">
        <dgm:presLayoutVars>
          <dgm:chMax val="0"/>
          <dgm:bulletEnabled val="1"/>
        </dgm:presLayoutVars>
      </dgm:prSet>
      <dgm:spPr/>
    </dgm:pt>
    <dgm:pt modelId="{381A2D0C-1FBB-4073-93DE-BB25AAF87234}" type="pres">
      <dgm:prSet presAssocID="{E7DF3774-14F5-4456-89B8-31C442951D56}" presName="spacer" presStyleCnt="0"/>
      <dgm:spPr/>
    </dgm:pt>
    <dgm:pt modelId="{636FB133-18F2-45A7-B6E0-C17B41EC675F}" type="pres">
      <dgm:prSet presAssocID="{F6806CB3-46ED-4FDF-8C83-3CD52766FF3E}" presName="parentText" presStyleLbl="node1" presStyleIdx="1" presStyleCnt="7">
        <dgm:presLayoutVars>
          <dgm:chMax val="0"/>
          <dgm:bulletEnabled val="1"/>
        </dgm:presLayoutVars>
      </dgm:prSet>
      <dgm:spPr/>
    </dgm:pt>
    <dgm:pt modelId="{FA3038E2-BA44-44B7-B753-434AE429F3DB}" type="pres">
      <dgm:prSet presAssocID="{A35E1714-64ED-4E02-A12A-AC292F2B7D09}" presName="spacer" presStyleCnt="0"/>
      <dgm:spPr/>
    </dgm:pt>
    <dgm:pt modelId="{C33514E7-999C-4F9E-A375-358CBB7D8EA5}" type="pres">
      <dgm:prSet presAssocID="{5635EA2A-059A-4C33-B367-911F07678B19}" presName="parentText" presStyleLbl="node1" presStyleIdx="2" presStyleCnt="7">
        <dgm:presLayoutVars>
          <dgm:chMax val="0"/>
          <dgm:bulletEnabled val="1"/>
        </dgm:presLayoutVars>
      </dgm:prSet>
      <dgm:spPr/>
    </dgm:pt>
    <dgm:pt modelId="{3DE25E3F-0F60-4D63-8A5B-69782A4ADB70}" type="pres">
      <dgm:prSet presAssocID="{115FCA1F-6001-48A5-9763-0A03C0C5497F}" presName="spacer" presStyleCnt="0"/>
      <dgm:spPr/>
    </dgm:pt>
    <dgm:pt modelId="{A0F8BD51-759D-4692-B160-7D31BCFA0D3A}" type="pres">
      <dgm:prSet presAssocID="{832AF32F-E347-441B-B4D4-BDF41561E04D}" presName="parentText" presStyleLbl="node1" presStyleIdx="3" presStyleCnt="7">
        <dgm:presLayoutVars>
          <dgm:chMax val="0"/>
          <dgm:bulletEnabled val="1"/>
        </dgm:presLayoutVars>
      </dgm:prSet>
      <dgm:spPr/>
    </dgm:pt>
    <dgm:pt modelId="{BCBD7B40-32E8-4638-A6DE-75A3B4F0AF37}" type="pres">
      <dgm:prSet presAssocID="{7E03A99F-215F-498F-9792-C0171FC97A01}" presName="spacer" presStyleCnt="0"/>
      <dgm:spPr/>
    </dgm:pt>
    <dgm:pt modelId="{E467E145-4C0D-4A15-9B65-F4CB5A48564E}" type="pres">
      <dgm:prSet presAssocID="{7794EB96-63E1-4A80-8195-CDD8AA420171}" presName="parentText" presStyleLbl="node1" presStyleIdx="4" presStyleCnt="7">
        <dgm:presLayoutVars>
          <dgm:chMax val="0"/>
          <dgm:bulletEnabled val="1"/>
        </dgm:presLayoutVars>
      </dgm:prSet>
      <dgm:spPr/>
    </dgm:pt>
    <dgm:pt modelId="{B52D4AB3-4D9D-41E3-81C5-6ABF8FA9F707}" type="pres">
      <dgm:prSet presAssocID="{7046DDB0-AE68-4FDF-8F6F-AE50DF23AF8D}" presName="spacer" presStyleCnt="0"/>
      <dgm:spPr/>
    </dgm:pt>
    <dgm:pt modelId="{171C58A8-FB7A-46DD-8DD2-E474462C2139}" type="pres">
      <dgm:prSet presAssocID="{9FE4A424-9B89-4E25-93E7-2787D73F4F97}" presName="parentText" presStyleLbl="node1" presStyleIdx="5" presStyleCnt="7">
        <dgm:presLayoutVars>
          <dgm:chMax val="0"/>
          <dgm:bulletEnabled val="1"/>
        </dgm:presLayoutVars>
      </dgm:prSet>
      <dgm:spPr/>
    </dgm:pt>
    <dgm:pt modelId="{79803038-3E1B-4981-9053-650232179E60}" type="pres">
      <dgm:prSet presAssocID="{1ED24B35-E743-47F5-AC6B-B9AEA944C8DA}" presName="spacer" presStyleCnt="0"/>
      <dgm:spPr/>
    </dgm:pt>
    <dgm:pt modelId="{A672BD8C-E25A-4935-A569-F75BFEA25593}" type="pres">
      <dgm:prSet presAssocID="{B830677A-221C-4E24-A1E1-DDF24795607F}" presName="parentText" presStyleLbl="node1" presStyleIdx="6" presStyleCnt="7">
        <dgm:presLayoutVars>
          <dgm:chMax val="0"/>
          <dgm:bulletEnabled val="1"/>
        </dgm:presLayoutVars>
      </dgm:prSet>
      <dgm:spPr/>
    </dgm:pt>
  </dgm:ptLst>
  <dgm:cxnLst>
    <dgm:cxn modelId="{37FE3726-20ED-4EAE-ABC3-5B09B6F2D72A}" type="presOf" srcId="{7794EB96-63E1-4A80-8195-CDD8AA420171}" destId="{E467E145-4C0D-4A15-9B65-F4CB5A48564E}" srcOrd="0" destOrd="0" presId="urn:microsoft.com/office/officeart/2005/8/layout/vList2"/>
    <dgm:cxn modelId="{D0440031-92E2-4EF2-BCDB-AC4EA3B6CE0D}" type="presOf" srcId="{B830677A-221C-4E24-A1E1-DDF24795607F}" destId="{A672BD8C-E25A-4935-A569-F75BFEA25593}" srcOrd="0" destOrd="0" presId="urn:microsoft.com/office/officeart/2005/8/layout/vList2"/>
    <dgm:cxn modelId="{3535DA37-5F5E-4E7F-BDD6-026934FF4D2A}" srcId="{C1AFCA68-08EC-410A-A9D0-E12742A96317}" destId="{F6806CB3-46ED-4FDF-8C83-3CD52766FF3E}" srcOrd="1" destOrd="0" parTransId="{625C71E7-CFDE-494B-AA94-28EFF68CA68F}" sibTransId="{A35E1714-64ED-4E02-A12A-AC292F2B7D09}"/>
    <dgm:cxn modelId="{8D2B035E-562F-41E4-A58F-8104370BA25A}" type="presOf" srcId="{238A008E-CFA7-4D01-AA31-EAC9C5F8FB4C}" destId="{ABF2E586-19B1-461D-88FC-01CFFEF54EBC}" srcOrd="0" destOrd="0" presId="urn:microsoft.com/office/officeart/2005/8/layout/vList2"/>
    <dgm:cxn modelId="{262A7A44-875D-4217-B82F-7196EF058FAC}" srcId="{C1AFCA68-08EC-410A-A9D0-E12742A96317}" destId="{5635EA2A-059A-4C33-B367-911F07678B19}" srcOrd="2" destOrd="0" parTransId="{DA016E0E-C4FA-46A4-A701-BF956EFAC9FF}" sibTransId="{115FCA1F-6001-48A5-9763-0A03C0C5497F}"/>
    <dgm:cxn modelId="{71CC2070-DE6F-430F-B76F-D2AFD2378F68}" type="presOf" srcId="{9FE4A424-9B89-4E25-93E7-2787D73F4F97}" destId="{171C58A8-FB7A-46DD-8DD2-E474462C2139}" srcOrd="0" destOrd="0" presId="urn:microsoft.com/office/officeart/2005/8/layout/vList2"/>
    <dgm:cxn modelId="{AC48A170-61E8-46FF-81A4-0F409040FEA0}" type="presOf" srcId="{C1AFCA68-08EC-410A-A9D0-E12742A96317}" destId="{396A1F21-62B3-4206-B2E4-4408FC13D4ED}" srcOrd="0" destOrd="0" presId="urn:microsoft.com/office/officeart/2005/8/layout/vList2"/>
    <dgm:cxn modelId="{4A1D7B71-B2BC-4930-B169-5704BA044F8C}" srcId="{C1AFCA68-08EC-410A-A9D0-E12742A96317}" destId="{B830677A-221C-4E24-A1E1-DDF24795607F}" srcOrd="6" destOrd="0" parTransId="{A176CBF5-786D-4D5F-A7B8-9DF72A26E4AB}" sibTransId="{36BB85AB-15B8-40D0-986B-32E4E5720CD8}"/>
    <dgm:cxn modelId="{817EB879-00F6-4CD7-A087-A8FBAFA44F28}" type="presOf" srcId="{5635EA2A-059A-4C33-B367-911F07678B19}" destId="{C33514E7-999C-4F9E-A375-358CBB7D8EA5}" srcOrd="0" destOrd="0" presId="urn:microsoft.com/office/officeart/2005/8/layout/vList2"/>
    <dgm:cxn modelId="{AFFDA68A-D2C2-4054-A963-52F548F6F506}" srcId="{C1AFCA68-08EC-410A-A9D0-E12742A96317}" destId="{7794EB96-63E1-4A80-8195-CDD8AA420171}" srcOrd="4" destOrd="0" parTransId="{F30C7B95-B366-4456-885C-8B6C3610865A}" sibTransId="{7046DDB0-AE68-4FDF-8F6F-AE50DF23AF8D}"/>
    <dgm:cxn modelId="{79DC2C93-6749-40C7-9984-B1482551E4D6}" srcId="{C1AFCA68-08EC-410A-A9D0-E12742A96317}" destId="{9FE4A424-9B89-4E25-93E7-2787D73F4F97}" srcOrd="5" destOrd="0" parTransId="{5DEB24C7-F993-43CD-A085-D5790D503E87}" sibTransId="{1ED24B35-E743-47F5-AC6B-B9AEA944C8DA}"/>
    <dgm:cxn modelId="{AB156CA2-74EA-40FB-8FCE-3D90E0566AED}" type="presOf" srcId="{F6806CB3-46ED-4FDF-8C83-3CD52766FF3E}" destId="{636FB133-18F2-45A7-B6E0-C17B41EC675F}" srcOrd="0" destOrd="0" presId="urn:microsoft.com/office/officeart/2005/8/layout/vList2"/>
    <dgm:cxn modelId="{99A3E3AC-21BC-4898-B353-DA34058E8CB6}" srcId="{C1AFCA68-08EC-410A-A9D0-E12742A96317}" destId="{238A008E-CFA7-4D01-AA31-EAC9C5F8FB4C}" srcOrd="0" destOrd="0" parTransId="{13248A5D-813E-4A14-B91F-F03F162341E9}" sibTransId="{E7DF3774-14F5-4456-89B8-31C442951D56}"/>
    <dgm:cxn modelId="{5C1385DE-FBEF-4A89-9D0E-76D4D8AE942B}" srcId="{C1AFCA68-08EC-410A-A9D0-E12742A96317}" destId="{832AF32F-E347-441B-B4D4-BDF41561E04D}" srcOrd="3" destOrd="0" parTransId="{86858C6C-A7D3-4D72-9E47-61FF3428D087}" sibTransId="{7E03A99F-215F-498F-9792-C0171FC97A01}"/>
    <dgm:cxn modelId="{490922F3-E9F3-4181-AA61-708FF07BCFDB}" type="presOf" srcId="{832AF32F-E347-441B-B4D4-BDF41561E04D}" destId="{A0F8BD51-759D-4692-B160-7D31BCFA0D3A}" srcOrd="0" destOrd="0" presId="urn:microsoft.com/office/officeart/2005/8/layout/vList2"/>
    <dgm:cxn modelId="{A9E0FEB0-96FE-4254-A79B-203CA5FB4A94}" type="presParOf" srcId="{396A1F21-62B3-4206-B2E4-4408FC13D4ED}" destId="{ABF2E586-19B1-461D-88FC-01CFFEF54EBC}" srcOrd="0" destOrd="0" presId="urn:microsoft.com/office/officeart/2005/8/layout/vList2"/>
    <dgm:cxn modelId="{49086CB4-6E1C-4532-B779-227F2A29D2DA}" type="presParOf" srcId="{396A1F21-62B3-4206-B2E4-4408FC13D4ED}" destId="{381A2D0C-1FBB-4073-93DE-BB25AAF87234}" srcOrd="1" destOrd="0" presId="urn:microsoft.com/office/officeart/2005/8/layout/vList2"/>
    <dgm:cxn modelId="{C8287F89-60D1-4C38-8039-986B65099FED}" type="presParOf" srcId="{396A1F21-62B3-4206-B2E4-4408FC13D4ED}" destId="{636FB133-18F2-45A7-B6E0-C17B41EC675F}" srcOrd="2" destOrd="0" presId="urn:microsoft.com/office/officeart/2005/8/layout/vList2"/>
    <dgm:cxn modelId="{E409D141-F29F-4F1C-8AE3-D8AF2C2E2DEF}" type="presParOf" srcId="{396A1F21-62B3-4206-B2E4-4408FC13D4ED}" destId="{FA3038E2-BA44-44B7-B753-434AE429F3DB}" srcOrd="3" destOrd="0" presId="urn:microsoft.com/office/officeart/2005/8/layout/vList2"/>
    <dgm:cxn modelId="{7179557F-0C6E-4A92-AE1F-37D7B6FB735F}" type="presParOf" srcId="{396A1F21-62B3-4206-B2E4-4408FC13D4ED}" destId="{C33514E7-999C-4F9E-A375-358CBB7D8EA5}" srcOrd="4" destOrd="0" presId="urn:microsoft.com/office/officeart/2005/8/layout/vList2"/>
    <dgm:cxn modelId="{3252C74A-7EFA-484F-9A36-2E5D85B4E3F7}" type="presParOf" srcId="{396A1F21-62B3-4206-B2E4-4408FC13D4ED}" destId="{3DE25E3F-0F60-4D63-8A5B-69782A4ADB70}" srcOrd="5" destOrd="0" presId="urn:microsoft.com/office/officeart/2005/8/layout/vList2"/>
    <dgm:cxn modelId="{EFA47584-9585-4C8D-93FC-E05E6EA4937D}" type="presParOf" srcId="{396A1F21-62B3-4206-B2E4-4408FC13D4ED}" destId="{A0F8BD51-759D-4692-B160-7D31BCFA0D3A}" srcOrd="6" destOrd="0" presId="urn:microsoft.com/office/officeart/2005/8/layout/vList2"/>
    <dgm:cxn modelId="{C7F784B0-C1A7-431A-87F5-F4641A713D02}" type="presParOf" srcId="{396A1F21-62B3-4206-B2E4-4408FC13D4ED}" destId="{BCBD7B40-32E8-4638-A6DE-75A3B4F0AF37}" srcOrd="7" destOrd="0" presId="urn:microsoft.com/office/officeart/2005/8/layout/vList2"/>
    <dgm:cxn modelId="{490EB8E0-9296-416D-BA53-B30BC73ED61C}" type="presParOf" srcId="{396A1F21-62B3-4206-B2E4-4408FC13D4ED}" destId="{E467E145-4C0D-4A15-9B65-F4CB5A48564E}" srcOrd="8" destOrd="0" presId="urn:microsoft.com/office/officeart/2005/8/layout/vList2"/>
    <dgm:cxn modelId="{1E27D465-3598-450E-8914-2D2F89857CDF}" type="presParOf" srcId="{396A1F21-62B3-4206-B2E4-4408FC13D4ED}" destId="{B52D4AB3-4D9D-41E3-81C5-6ABF8FA9F707}" srcOrd="9" destOrd="0" presId="urn:microsoft.com/office/officeart/2005/8/layout/vList2"/>
    <dgm:cxn modelId="{C6800F6B-29B9-4774-AF87-F491E13C8DE2}" type="presParOf" srcId="{396A1F21-62B3-4206-B2E4-4408FC13D4ED}" destId="{171C58A8-FB7A-46DD-8DD2-E474462C2139}" srcOrd="10" destOrd="0" presId="urn:microsoft.com/office/officeart/2005/8/layout/vList2"/>
    <dgm:cxn modelId="{4D440D9E-0DBA-4920-BF85-F481CB82A3D8}" type="presParOf" srcId="{396A1F21-62B3-4206-B2E4-4408FC13D4ED}" destId="{79803038-3E1B-4981-9053-650232179E60}" srcOrd="11" destOrd="0" presId="urn:microsoft.com/office/officeart/2005/8/layout/vList2"/>
    <dgm:cxn modelId="{6A5D1834-DAE5-4598-B1A6-ADA8CEDDB7C3}" type="presParOf" srcId="{396A1F21-62B3-4206-B2E4-4408FC13D4ED}" destId="{A672BD8C-E25A-4935-A569-F75BFEA2559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FCA68-08EC-410A-A9D0-E12742A9631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38A008E-CFA7-4D01-AA31-EAC9C5F8FB4C}">
      <dgm:prSet/>
      <dgm:spPr/>
      <dgm:t>
        <a:bodyPr/>
        <a:lstStyle/>
        <a:p>
          <a:r>
            <a:rPr lang="en-US"/>
            <a:t>1)“H” harfinin ASCII karşılığı olan 72’yi alıyoruz ve m=72</a:t>
          </a:r>
        </a:p>
      </dgm:t>
    </dgm:pt>
    <dgm:pt modelId="{13248A5D-813E-4A14-B91F-F03F162341E9}" type="parTrans" cxnId="{99A3E3AC-21BC-4898-B353-DA34058E8CB6}">
      <dgm:prSet/>
      <dgm:spPr/>
      <dgm:t>
        <a:bodyPr/>
        <a:lstStyle/>
        <a:p>
          <a:endParaRPr lang="en-US"/>
        </a:p>
      </dgm:t>
    </dgm:pt>
    <dgm:pt modelId="{E7DF3774-14F5-4456-89B8-31C442951D56}" type="sibTrans" cxnId="{99A3E3AC-21BC-4898-B353-DA34058E8CB6}">
      <dgm:prSet/>
      <dgm:spPr/>
      <dgm:t>
        <a:bodyPr/>
        <a:lstStyle/>
        <a:p>
          <a:endParaRPr lang="en-US"/>
        </a:p>
      </dgm:t>
    </dgm:pt>
    <dgm:pt modelId="{F6806CB3-46ED-4FDF-8C83-3CD52766FF3E}">
      <dgm:prSet/>
      <dgm:spPr/>
      <dgm:t>
        <a:bodyPr/>
        <a:lstStyle/>
        <a:p>
          <a:r>
            <a:rPr lang="da-DK"/>
            <a:t>2)me=723≡183mod(187)⟹c=183</a:t>
          </a:r>
          <a:endParaRPr lang="en-US"/>
        </a:p>
      </dgm:t>
    </dgm:pt>
    <dgm:pt modelId="{625C71E7-CFDE-494B-AA94-28EFF68CA68F}" type="parTrans" cxnId="{3535DA37-5F5E-4E7F-BDD6-026934FF4D2A}">
      <dgm:prSet/>
      <dgm:spPr/>
      <dgm:t>
        <a:bodyPr/>
        <a:lstStyle/>
        <a:p>
          <a:endParaRPr lang="en-US"/>
        </a:p>
      </dgm:t>
    </dgm:pt>
    <dgm:pt modelId="{A35E1714-64ED-4E02-A12A-AC292F2B7D09}" type="sibTrans" cxnId="{3535DA37-5F5E-4E7F-BDD6-026934FF4D2A}">
      <dgm:prSet/>
      <dgm:spPr/>
      <dgm:t>
        <a:bodyPr/>
        <a:lstStyle/>
        <a:p>
          <a:endParaRPr lang="en-US"/>
        </a:p>
      </dgm:t>
    </dgm:pt>
    <dgm:pt modelId="{5635EA2A-059A-4C33-B367-911F07678B19}">
      <dgm:prSet/>
      <dgm:spPr/>
      <dgm:t>
        <a:bodyPr/>
        <a:lstStyle/>
        <a:p>
          <a:r>
            <a:rPr lang="en-US"/>
            <a:t>3)Şifrelenmiş “H” harfinin karşılığı 183 olduğundan dolayı saldırganın görebileceği tek şey 183 tür ve 183 ASCII’nin karşılığı ise À harfidir. Bu da hatalıdır.</a:t>
          </a:r>
        </a:p>
      </dgm:t>
    </dgm:pt>
    <dgm:pt modelId="{DA016E0E-C4FA-46A4-A701-BF956EFAC9FF}" type="parTrans" cxnId="{262A7A44-875D-4217-B82F-7196EF058FAC}">
      <dgm:prSet/>
      <dgm:spPr/>
      <dgm:t>
        <a:bodyPr/>
        <a:lstStyle/>
        <a:p>
          <a:endParaRPr lang="en-US"/>
        </a:p>
      </dgm:t>
    </dgm:pt>
    <dgm:pt modelId="{115FCA1F-6001-48A5-9763-0A03C0C5497F}" type="sibTrans" cxnId="{262A7A44-875D-4217-B82F-7196EF058FAC}">
      <dgm:prSet/>
      <dgm:spPr/>
      <dgm:t>
        <a:bodyPr/>
        <a:lstStyle/>
        <a:p>
          <a:endParaRPr lang="en-US"/>
        </a:p>
      </dgm:t>
    </dgm:pt>
    <dgm:pt modelId="{832AF32F-E347-441B-B4D4-BDF41561E04D}">
      <dgm:prSet/>
      <dgm:spPr/>
      <dgm:t>
        <a:bodyPr/>
        <a:lstStyle/>
        <a:p>
          <a:r>
            <a:rPr lang="en-US"/>
            <a:t>4)Şimdi şifrelenmiş karakterimizi de şifre işlemine geçelim.</a:t>
          </a:r>
        </a:p>
      </dgm:t>
    </dgm:pt>
    <dgm:pt modelId="{86858C6C-A7D3-4D72-9E47-61FF3428D087}" type="parTrans" cxnId="{5C1385DE-FBEF-4A89-9D0E-76D4D8AE942B}">
      <dgm:prSet/>
      <dgm:spPr/>
      <dgm:t>
        <a:bodyPr/>
        <a:lstStyle/>
        <a:p>
          <a:endParaRPr lang="en-US"/>
        </a:p>
      </dgm:t>
    </dgm:pt>
    <dgm:pt modelId="{7E03A99F-215F-498F-9792-C0171FC97A01}" type="sibTrans" cxnId="{5C1385DE-FBEF-4A89-9D0E-76D4D8AE942B}">
      <dgm:prSet/>
      <dgm:spPr/>
      <dgm:t>
        <a:bodyPr/>
        <a:lstStyle/>
        <a:p>
          <a:endParaRPr lang="en-US"/>
        </a:p>
      </dgm:t>
    </dgm:pt>
    <dgm:pt modelId="{7794EB96-63E1-4A80-8195-CDD8AA420171}">
      <dgm:prSet/>
      <dgm:spPr/>
      <dgm:t>
        <a:bodyPr/>
        <a:lstStyle/>
        <a:p>
          <a:r>
            <a:rPr lang="da-DK"/>
            <a:t>5)cd=183107≡72mod(187)⟹m=72</a:t>
          </a:r>
          <a:endParaRPr lang="en-US"/>
        </a:p>
      </dgm:t>
    </dgm:pt>
    <dgm:pt modelId="{F30C7B95-B366-4456-885C-8B6C3610865A}" type="parTrans" cxnId="{AFFDA68A-D2C2-4054-A963-52F548F6F506}">
      <dgm:prSet/>
      <dgm:spPr/>
      <dgm:t>
        <a:bodyPr/>
        <a:lstStyle/>
        <a:p>
          <a:endParaRPr lang="en-US"/>
        </a:p>
      </dgm:t>
    </dgm:pt>
    <dgm:pt modelId="{7046DDB0-AE68-4FDF-8F6F-AE50DF23AF8D}" type="sibTrans" cxnId="{AFFDA68A-D2C2-4054-A963-52F548F6F506}">
      <dgm:prSet/>
      <dgm:spPr/>
      <dgm:t>
        <a:bodyPr/>
        <a:lstStyle/>
        <a:p>
          <a:endParaRPr lang="en-US"/>
        </a:p>
      </dgm:t>
    </dgm:pt>
    <dgm:pt modelId="{9FE4A424-9B89-4E25-93E7-2787D73F4F97}">
      <dgm:prSet/>
      <dgm:spPr/>
      <dgm:t>
        <a:bodyPr/>
        <a:lstStyle/>
        <a:p>
          <a:r>
            <a:rPr lang="en-US"/>
            <a:t> 6)Alıcımız 72 ASCII kodunu görüyor ve bu da H harfine denk geldiğinden dolayı şifreli karakteri çözmüş oluyor. Bu işlemi metinin tamamına yaptığımız zaman karşı tarafa güvenli bir şekilde ulaştırmış oluruz.</a:t>
          </a:r>
        </a:p>
        <a:p>
          <a:endParaRPr lang="en-US"/>
        </a:p>
      </dgm:t>
    </dgm:pt>
    <dgm:pt modelId="{5DEB24C7-F993-43CD-A085-D5790D503E87}" type="parTrans" cxnId="{79DC2C93-6749-40C7-9984-B1482551E4D6}">
      <dgm:prSet/>
      <dgm:spPr/>
      <dgm:t>
        <a:bodyPr/>
        <a:lstStyle/>
        <a:p>
          <a:endParaRPr lang="en-US"/>
        </a:p>
      </dgm:t>
    </dgm:pt>
    <dgm:pt modelId="{1ED24B35-E743-47F5-AC6B-B9AEA944C8DA}" type="sibTrans" cxnId="{79DC2C93-6749-40C7-9984-B1482551E4D6}">
      <dgm:prSet/>
      <dgm:spPr/>
      <dgm:t>
        <a:bodyPr/>
        <a:lstStyle/>
        <a:p>
          <a:endParaRPr lang="en-US"/>
        </a:p>
      </dgm:t>
    </dgm:pt>
    <dgm:pt modelId="{F01B5BE9-6223-41C9-8D14-92E9FF9D9A00}" type="pres">
      <dgm:prSet presAssocID="{C1AFCA68-08EC-410A-A9D0-E12742A96317}" presName="linear" presStyleCnt="0">
        <dgm:presLayoutVars>
          <dgm:animLvl val="lvl"/>
          <dgm:resizeHandles val="exact"/>
        </dgm:presLayoutVars>
      </dgm:prSet>
      <dgm:spPr/>
    </dgm:pt>
    <dgm:pt modelId="{513B62B5-CE96-4070-8F22-EF57D8A2C595}" type="pres">
      <dgm:prSet presAssocID="{238A008E-CFA7-4D01-AA31-EAC9C5F8FB4C}" presName="parentText" presStyleLbl="node1" presStyleIdx="0" presStyleCnt="6">
        <dgm:presLayoutVars>
          <dgm:chMax val="0"/>
          <dgm:bulletEnabled val="1"/>
        </dgm:presLayoutVars>
      </dgm:prSet>
      <dgm:spPr/>
    </dgm:pt>
    <dgm:pt modelId="{F3B91716-2EEB-4094-AC17-E80F497C201D}" type="pres">
      <dgm:prSet presAssocID="{E7DF3774-14F5-4456-89B8-31C442951D56}" presName="spacer" presStyleCnt="0"/>
      <dgm:spPr/>
    </dgm:pt>
    <dgm:pt modelId="{C7DE0EA8-CD14-495F-A6E1-3D01D32FE2E6}" type="pres">
      <dgm:prSet presAssocID="{F6806CB3-46ED-4FDF-8C83-3CD52766FF3E}" presName="parentText" presStyleLbl="node1" presStyleIdx="1" presStyleCnt="6">
        <dgm:presLayoutVars>
          <dgm:chMax val="0"/>
          <dgm:bulletEnabled val="1"/>
        </dgm:presLayoutVars>
      </dgm:prSet>
      <dgm:spPr/>
    </dgm:pt>
    <dgm:pt modelId="{9A05F806-0ADB-4441-952D-F5BA3201A8CF}" type="pres">
      <dgm:prSet presAssocID="{A35E1714-64ED-4E02-A12A-AC292F2B7D09}" presName="spacer" presStyleCnt="0"/>
      <dgm:spPr/>
    </dgm:pt>
    <dgm:pt modelId="{48983917-92BD-45A8-A916-9C6D82BCD479}" type="pres">
      <dgm:prSet presAssocID="{5635EA2A-059A-4C33-B367-911F07678B19}" presName="parentText" presStyleLbl="node1" presStyleIdx="2" presStyleCnt="6">
        <dgm:presLayoutVars>
          <dgm:chMax val="0"/>
          <dgm:bulletEnabled val="1"/>
        </dgm:presLayoutVars>
      </dgm:prSet>
      <dgm:spPr/>
    </dgm:pt>
    <dgm:pt modelId="{57C3C441-0C52-42F6-B98E-9613524B2891}" type="pres">
      <dgm:prSet presAssocID="{115FCA1F-6001-48A5-9763-0A03C0C5497F}" presName="spacer" presStyleCnt="0"/>
      <dgm:spPr/>
    </dgm:pt>
    <dgm:pt modelId="{0BCBA07F-FD64-43D5-A100-57D870D19640}" type="pres">
      <dgm:prSet presAssocID="{832AF32F-E347-441B-B4D4-BDF41561E04D}" presName="parentText" presStyleLbl="node1" presStyleIdx="3" presStyleCnt="6">
        <dgm:presLayoutVars>
          <dgm:chMax val="0"/>
          <dgm:bulletEnabled val="1"/>
        </dgm:presLayoutVars>
      </dgm:prSet>
      <dgm:spPr/>
    </dgm:pt>
    <dgm:pt modelId="{8B17FAE3-0DD5-40C6-A0CB-8A2DC5A43A37}" type="pres">
      <dgm:prSet presAssocID="{7E03A99F-215F-498F-9792-C0171FC97A01}" presName="spacer" presStyleCnt="0"/>
      <dgm:spPr/>
    </dgm:pt>
    <dgm:pt modelId="{05AAF370-39E0-4431-B54D-C5C363B07FE3}" type="pres">
      <dgm:prSet presAssocID="{7794EB96-63E1-4A80-8195-CDD8AA420171}" presName="parentText" presStyleLbl="node1" presStyleIdx="4" presStyleCnt="6">
        <dgm:presLayoutVars>
          <dgm:chMax val="0"/>
          <dgm:bulletEnabled val="1"/>
        </dgm:presLayoutVars>
      </dgm:prSet>
      <dgm:spPr/>
    </dgm:pt>
    <dgm:pt modelId="{F4B036AE-73C0-4D67-B2FB-E781186F181A}" type="pres">
      <dgm:prSet presAssocID="{7046DDB0-AE68-4FDF-8F6F-AE50DF23AF8D}" presName="spacer" presStyleCnt="0"/>
      <dgm:spPr/>
    </dgm:pt>
    <dgm:pt modelId="{C0C4F6D0-5B25-4C44-A89A-59980C4A3F57}" type="pres">
      <dgm:prSet presAssocID="{9FE4A424-9B89-4E25-93E7-2787D73F4F97}" presName="parentText" presStyleLbl="node1" presStyleIdx="5" presStyleCnt="6">
        <dgm:presLayoutVars>
          <dgm:chMax val="0"/>
          <dgm:bulletEnabled val="1"/>
        </dgm:presLayoutVars>
      </dgm:prSet>
      <dgm:spPr/>
    </dgm:pt>
  </dgm:ptLst>
  <dgm:cxnLst>
    <dgm:cxn modelId="{3535DA37-5F5E-4E7F-BDD6-026934FF4D2A}" srcId="{C1AFCA68-08EC-410A-A9D0-E12742A96317}" destId="{F6806CB3-46ED-4FDF-8C83-3CD52766FF3E}" srcOrd="1" destOrd="0" parTransId="{625C71E7-CFDE-494B-AA94-28EFF68CA68F}" sibTransId="{A35E1714-64ED-4E02-A12A-AC292F2B7D09}"/>
    <dgm:cxn modelId="{C4179661-14A0-4698-BE8B-4BCA08BF0430}" type="presOf" srcId="{F6806CB3-46ED-4FDF-8C83-3CD52766FF3E}" destId="{C7DE0EA8-CD14-495F-A6E1-3D01D32FE2E6}" srcOrd="0" destOrd="0" presId="urn:microsoft.com/office/officeart/2005/8/layout/vList2"/>
    <dgm:cxn modelId="{262A7A44-875D-4217-B82F-7196EF058FAC}" srcId="{C1AFCA68-08EC-410A-A9D0-E12742A96317}" destId="{5635EA2A-059A-4C33-B367-911F07678B19}" srcOrd="2" destOrd="0" parTransId="{DA016E0E-C4FA-46A4-A701-BF956EFAC9FF}" sibTransId="{115FCA1F-6001-48A5-9763-0A03C0C5497F}"/>
    <dgm:cxn modelId="{EA7E1E66-32FD-45D8-AE60-43875BB38703}" type="presOf" srcId="{C1AFCA68-08EC-410A-A9D0-E12742A96317}" destId="{F01B5BE9-6223-41C9-8D14-92E9FF9D9A00}" srcOrd="0" destOrd="0" presId="urn:microsoft.com/office/officeart/2005/8/layout/vList2"/>
    <dgm:cxn modelId="{20FE954B-9083-48DA-8206-3C980ECE1443}" type="presOf" srcId="{832AF32F-E347-441B-B4D4-BDF41561E04D}" destId="{0BCBA07F-FD64-43D5-A100-57D870D19640}" srcOrd="0" destOrd="0" presId="urn:microsoft.com/office/officeart/2005/8/layout/vList2"/>
    <dgm:cxn modelId="{DE66407C-71ED-4A25-B209-7320AC8ED21B}" type="presOf" srcId="{238A008E-CFA7-4D01-AA31-EAC9C5F8FB4C}" destId="{513B62B5-CE96-4070-8F22-EF57D8A2C595}" srcOrd="0" destOrd="0" presId="urn:microsoft.com/office/officeart/2005/8/layout/vList2"/>
    <dgm:cxn modelId="{AFFDA68A-D2C2-4054-A963-52F548F6F506}" srcId="{C1AFCA68-08EC-410A-A9D0-E12742A96317}" destId="{7794EB96-63E1-4A80-8195-CDD8AA420171}" srcOrd="4" destOrd="0" parTransId="{F30C7B95-B366-4456-885C-8B6C3610865A}" sibTransId="{7046DDB0-AE68-4FDF-8F6F-AE50DF23AF8D}"/>
    <dgm:cxn modelId="{79DC2C93-6749-40C7-9984-B1482551E4D6}" srcId="{C1AFCA68-08EC-410A-A9D0-E12742A96317}" destId="{9FE4A424-9B89-4E25-93E7-2787D73F4F97}" srcOrd="5" destOrd="0" parTransId="{5DEB24C7-F993-43CD-A085-D5790D503E87}" sibTransId="{1ED24B35-E743-47F5-AC6B-B9AEA944C8DA}"/>
    <dgm:cxn modelId="{62FA8BA1-E03C-4EAA-A092-C81182355659}" type="presOf" srcId="{5635EA2A-059A-4C33-B367-911F07678B19}" destId="{48983917-92BD-45A8-A916-9C6D82BCD479}" srcOrd="0" destOrd="0" presId="urn:microsoft.com/office/officeart/2005/8/layout/vList2"/>
    <dgm:cxn modelId="{99A3E3AC-21BC-4898-B353-DA34058E8CB6}" srcId="{C1AFCA68-08EC-410A-A9D0-E12742A96317}" destId="{238A008E-CFA7-4D01-AA31-EAC9C5F8FB4C}" srcOrd="0" destOrd="0" parTransId="{13248A5D-813E-4A14-B91F-F03F162341E9}" sibTransId="{E7DF3774-14F5-4456-89B8-31C442951D56}"/>
    <dgm:cxn modelId="{A1B27ED3-A9B9-4C5B-97E6-C02C26C5C8B4}" type="presOf" srcId="{7794EB96-63E1-4A80-8195-CDD8AA420171}" destId="{05AAF370-39E0-4431-B54D-C5C363B07FE3}" srcOrd="0" destOrd="0" presId="urn:microsoft.com/office/officeart/2005/8/layout/vList2"/>
    <dgm:cxn modelId="{5C1385DE-FBEF-4A89-9D0E-76D4D8AE942B}" srcId="{C1AFCA68-08EC-410A-A9D0-E12742A96317}" destId="{832AF32F-E347-441B-B4D4-BDF41561E04D}" srcOrd="3" destOrd="0" parTransId="{86858C6C-A7D3-4D72-9E47-61FF3428D087}" sibTransId="{7E03A99F-215F-498F-9792-C0171FC97A01}"/>
    <dgm:cxn modelId="{A2C485EB-B76B-4E58-AB9F-A8278FDAA8C8}" type="presOf" srcId="{9FE4A424-9B89-4E25-93E7-2787D73F4F97}" destId="{C0C4F6D0-5B25-4C44-A89A-59980C4A3F57}" srcOrd="0" destOrd="0" presId="urn:microsoft.com/office/officeart/2005/8/layout/vList2"/>
    <dgm:cxn modelId="{BBF862BB-91E0-4434-970E-96BC84B898B7}" type="presParOf" srcId="{F01B5BE9-6223-41C9-8D14-92E9FF9D9A00}" destId="{513B62B5-CE96-4070-8F22-EF57D8A2C595}" srcOrd="0" destOrd="0" presId="urn:microsoft.com/office/officeart/2005/8/layout/vList2"/>
    <dgm:cxn modelId="{A9A237D5-11D6-42A3-B906-A726C693691E}" type="presParOf" srcId="{F01B5BE9-6223-41C9-8D14-92E9FF9D9A00}" destId="{F3B91716-2EEB-4094-AC17-E80F497C201D}" srcOrd="1" destOrd="0" presId="urn:microsoft.com/office/officeart/2005/8/layout/vList2"/>
    <dgm:cxn modelId="{7832A2B1-6E0D-4B7D-BE69-82E5EE10B0FB}" type="presParOf" srcId="{F01B5BE9-6223-41C9-8D14-92E9FF9D9A00}" destId="{C7DE0EA8-CD14-495F-A6E1-3D01D32FE2E6}" srcOrd="2" destOrd="0" presId="urn:microsoft.com/office/officeart/2005/8/layout/vList2"/>
    <dgm:cxn modelId="{9482B249-A768-4424-AE86-1E577664AC79}" type="presParOf" srcId="{F01B5BE9-6223-41C9-8D14-92E9FF9D9A00}" destId="{9A05F806-0ADB-4441-952D-F5BA3201A8CF}" srcOrd="3" destOrd="0" presId="urn:microsoft.com/office/officeart/2005/8/layout/vList2"/>
    <dgm:cxn modelId="{DA2EE090-47B9-4D1A-806E-A0E99D3E389A}" type="presParOf" srcId="{F01B5BE9-6223-41C9-8D14-92E9FF9D9A00}" destId="{48983917-92BD-45A8-A916-9C6D82BCD479}" srcOrd="4" destOrd="0" presId="urn:microsoft.com/office/officeart/2005/8/layout/vList2"/>
    <dgm:cxn modelId="{F7F2CABE-2505-4A56-918B-4631FE9C0719}" type="presParOf" srcId="{F01B5BE9-6223-41C9-8D14-92E9FF9D9A00}" destId="{57C3C441-0C52-42F6-B98E-9613524B2891}" srcOrd="5" destOrd="0" presId="urn:microsoft.com/office/officeart/2005/8/layout/vList2"/>
    <dgm:cxn modelId="{E2651891-35CC-41B4-B93A-E0E3BD8569A7}" type="presParOf" srcId="{F01B5BE9-6223-41C9-8D14-92E9FF9D9A00}" destId="{0BCBA07F-FD64-43D5-A100-57D870D19640}" srcOrd="6" destOrd="0" presId="urn:microsoft.com/office/officeart/2005/8/layout/vList2"/>
    <dgm:cxn modelId="{D6ACADF1-8228-41E6-9B46-EAFF6DC38EAA}" type="presParOf" srcId="{F01B5BE9-6223-41C9-8D14-92E9FF9D9A00}" destId="{8B17FAE3-0DD5-40C6-A0CB-8A2DC5A43A37}" srcOrd="7" destOrd="0" presId="urn:microsoft.com/office/officeart/2005/8/layout/vList2"/>
    <dgm:cxn modelId="{DC7F9E6E-BF6F-45E0-B6E1-40935AA5C23C}" type="presParOf" srcId="{F01B5BE9-6223-41C9-8D14-92E9FF9D9A00}" destId="{05AAF370-39E0-4431-B54D-C5C363B07FE3}" srcOrd="8" destOrd="0" presId="urn:microsoft.com/office/officeart/2005/8/layout/vList2"/>
    <dgm:cxn modelId="{4AB95BD7-8AC2-4E76-BBEF-158EAA7A6990}" type="presParOf" srcId="{F01B5BE9-6223-41C9-8D14-92E9FF9D9A00}" destId="{F4B036AE-73C0-4D67-B2FB-E781186F181A}" srcOrd="9" destOrd="0" presId="urn:microsoft.com/office/officeart/2005/8/layout/vList2"/>
    <dgm:cxn modelId="{A7CD992C-96A6-4412-A2C9-D5CA967EDB1D}" type="presParOf" srcId="{F01B5BE9-6223-41C9-8D14-92E9FF9D9A00}" destId="{C0C4F6D0-5B25-4C44-A89A-59980C4A3F5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6B0A39-51E5-4670-ADC2-70FB40E9286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62F15E-D03A-4FB3-99D5-7AFA1C0BCF8A}">
      <dgm:prSet/>
      <dgm:spPr/>
      <dgm:t>
        <a:bodyPr/>
        <a:lstStyle/>
        <a:p>
          <a:pPr>
            <a:defRPr b="1"/>
          </a:pPr>
          <a:r>
            <a:rPr lang="en-US"/>
            <a:t>İyi kurulmuş bir algoritmadır.</a:t>
          </a:r>
          <a:endParaRPr lang="tr-TR"/>
        </a:p>
        <a:p>
          <a:pPr>
            <a:defRPr b="1"/>
          </a:pPr>
          <a:r>
            <a:rPr lang="en-US"/>
            <a:t>Hızlı ve anlaşılması kolay bir algoritmadır.	</a:t>
          </a:r>
        </a:p>
      </dgm:t>
    </dgm:pt>
    <dgm:pt modelId="{2B8C468C-976A-4E8F-8ABD-4408A2B319DD}" type="parTrans" cxnId="{6A7A34E7-41F5-4A53-B9BD-091190168646}">
      <dgm:prSet/>
      <dgm:spPr/>
      <dgm:t>
        <a:bodyPr/>
        <a:lstStyle/>
        <a:p>
          <a:endParaRPr lang="en-US"/>
        </a:p>
      </dgm:t>
    </dgm:pt>
    <dgm:pt modelId="{F1904AFE-746A-483E-A282-3BF0B76CE016}" type="sibTrans" cxnId="{6A7A34E7-41F5-4A53-B9BD-091190168646}">
      <dgm:prSet/>
      <dgm:spPr/>
      <dgm:t>
        <a:bodyPr/>
        <a:lstStyle/>
        <a:p>
          <a:endParaRPr lang="en-US"/>
        </a:p>
      </dgm:t>
    </dgm:pt>
    <dgm:pt modelId="{24FB212E-72D1-4894-8C21-1784849E4A10}">
      <dgm:prSet/>
      <dgm:spPr/>
      <dgm:t>
        <a:bodyPr/>
        <a:lstStyle/>
        <a:p>
          <a:pPr>
            <a:defRPr b="1"/>
          </a:pPr>
          <a:r>
            <a:rPr lang="en-US"/>
            <a:t>Ölçeklenebilir(scalability) değildir.</a:t>
          </a:r>
          <a:r>
            <a:rPr lang="tr-TR"/>
            <a:t>	</a:t>
          </a:r>
        </a:p>
        <a:p>
          <a:pPr>
            <a:defRPr b="1"/>
          </a:pPr>
          <a:r>
            <a:rPr lang="en-US"/>
            <a:t>Key bit uzunluğu diğer</a:t>
          </a:r>
          <a:r>
            <a:rPr lang="tr-TR"/>
            <a:t>  </a:t>
          </a:r>
          <a:r>
            <a:rPr lang="en-US"/>
            <a:t>algoritmalardan çok daha uzundur.</a:t>
          </a:r>
        </a:p>
      </dgm:t>
    </dgm:pt>
    <dgm:pt modelId="{DF3491BA-D8F3-43AE-B20F-93BC534335B1}" type="parTrans" cxnId="{08C85E8A-E703-4684-AAE8-225B10BA1271}">
      <dgm:prSet/>
      <dgm:spPr/>
      <dgm:t>
        <a:bodyPr/>
        <a:lstStyle/>
        <a:p>
          <a:endParaRPr lang="en-US"/>
        </a:p>
      </dgm:t>
    </dgm:pt>
    <dgm:pt modelId="{1D490632-7935-4802-A5BB-B3E056D8ECE0}" type="sibTrans" cxnId="{08C85E8A-E703-4684-AAE8-225B10BA1271}">
      <dgm:prSet/>
      <dgm:spPr/>
      <dgm:t>
        <a:bodyPr/>
        <a:lstStyle/>
        <a:p>
          <a:endParaRPr lang="en-US"/>
        </a:p>
      </dgm:t>
    </dgm:pt>
    <dgm:pt modelId="{EDE3A97E-9A4F-469F-8A2B-9EBE43E95381}" type="pres">
      <dgm:prSet presAssocID="{496B0A39-51E5-4670-ADC2-70FB40E9286A}" presName="root" presStyleCnt="0">
        <dgm:presLayoutVars>
          <dgm:dir/>
          <dgm:resizeHandles val="exact"/>
        </dgm:presLayoutVars>
      </dgm:prSet>
      <dgm:spPr/>
    </dgm:pt>
    <dgm:pt modelId="{22F31961-B59D-46E4-9AA9-15D3F3A6A8E6}" type="pres">
      <dgm:prSet presAssocID="{0662F15E-D03A-4FB3-99D5-7AFA1C0BCF8A}" presName="compNode" presStyleCnt="0"/>
      <dgm:spPr/>
    </dgm:pt>
    <dgm:pt modelId="{2423D5CD-E09D-48D0-B09E-DCA3903C9A95}" type="pres">
      <dgm:prSet presAssocID="{0662F15E-D03A-4FB3-99D5-7AFA1C0BCF8A}" presName="iconRect" presStyleLbl="node1" presStyleIdx="0" presStyleCnt="2" custLinFactX="139191" custLinFactNeighborX="200000" custLinFactNeighborY="37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2E6F127E-BBFC-42EE-A612-182CEDAEAFB9}" type="pres">
      <dgm:prSet presAssocID="{0662F15E-D03A-4FB3-99D5-7AFA1C0BCF8A}" presName="iconSpace" presStyleCnt="0"/>
      <dgm:spPr/>
    </dgm:pt>
    <dgm:pt modelId="{34CB2476-F255-431C-AADD-A9E0A17826BE}" type="pres">
      <dgm:prSet presAssocID="{0662F15E-D03A-4FB3-99D5-7AFA1C0BCF8A}" presName="parTx" presStyleLbl="revTx" presStyleIdx="0" presStyleCnt="4">
        <dgm:presLayoutVars>
          <dgm:chMax val="0"/>
          <dgm:chPref val="0"/>
        </dgm:presLayoutVars>
      </dgm:prSet>
      <dgm:spPr/>
    </dgm:pt>
    <dgm:pt modelId="{95DAE514-BD2A-497E-8694-3CEBAC716B37}" type="pres">
      <dgm:prSet presAssocID="{0662F15E-D03A-4FB3-99D5-7AFA1C0BCF8A}" presName="txSpace" presStyleCnt="0"/>
      <dgm:spPr/>
    </dgm:pt>
    <dgm:pt modelId="{E32B5EBA-3DDC-4DFA-BBBE-7253884D417B}" type="pres">
      <dgm:prSet presAssocID="{0662F15E-D03A-4FB3-99D5-7AFA1C0BCF8A}" presName="desTx" presStyleLbl="revTx" presStyleIdx="1" presStyleCnt="4">
        <dgm:presLayoutVars/>
      </dgm:prSet>
      <dgm:spPr/>
    </dgm:pt>
    <dgm:pt modelId="{F98AB340-441D-4AF6-AE09-0C19E2DDB68F}" type="pres">
      <dgm:prSet presAssocID="{F1904AFE-746A-483E-A282-3BF0B76CE016}" presName="sibTrans" presStyleCnt="0"/>
      <dgm:spPr/>
    </dgm:pt>
    <dgm:pt modelId="{C284E60A-C9C5-4687-8286-498BF3F9F42A}" type="pres">
      <dgm:prSet presAssocID="{24FB212E-72D1-4894-8C21-1784849E4A10}" presName="compNode" presStyleCnt="0"/>
      <dgm:spPr/>
    </dgm:pt>
    <dgm:pt modelId="{9F50CB4B-B665-4F3E-8636-5535650458A4}" type="pres">
      <dgm:prSet presAssocID="{24FB212E-72D1-4894-8C21-1784849E4A10}" presName="iconRect" presStyleLbl="node1" presStyleIdx="1" presStyleCnt="2" custLinFactX="-135576" custLinFactNeighborX="-200000" custLinFactNeighborY="-351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AAD489AA-DDB6-4C0F-8684-32797C0460B9}" type="pres">
      <dgm:prSet presAssocID="{24FB212E-72D1-4894-8C21-1784849E4A10}" presName="iconSpace" presStyleCnt="0"/>
      <dgm:spPr/>
    </dgm:pt>
    <dgm:pt modelId="{D938B737-1952-4C5C-9159-AEF4CC36A452}" type="pres">
      <dgm:prSet presAssocID="{24FB212E-72D1-4894-8C21-1784849E4A10}" presName="parTx" presStyleLbl="revTx" presStyleIdx="2" presStyleCnt="4">
        <dgm:presLayoutVars>
          <dgm:chMax val="0"/>
          <dgm:chPref val="0"/>
        </dgm:presLayoutVars>
      </dgm:prSet>
      <dgm:spPr/>
    </dgm:pt>
    <dgm:pt modelId="{6197F75E-CF95-401F-9596-DAB46B91E903}" type="pres">
      <dgm:prSet presAssocID="{24FB212E-72D1-4894-8C21-1784849E4A10}" presName="txSpace" presStyleCnt="0"/>
      <dgm:spPr/>
    </dgm:pt>
    <dgm:pt modelId="{E6C25574-5E6A-4514-8738-91ACF23B2C51}" type="pres">
      <dgm:prSet presAssocID="{24FB212E-72D1-4894-8C21-1784849E4A10}" presName="desTx" presStyleLbl="revTx" presStyleIdx="3" presStyleCnt="4">
        <dgm:presLayoutVars/>
      </dgm:prSet>
      <dgm:spPr/>
    </dgm:pt>
  </dgm:ptLst>
  <dgm:cxnLst>
    <dgm:cxn modelId="{7262AA6B-D31E-40ED-A49E-CD68A3F171A7}" type="presOf" srcId="{24FB212E-72D1-4894-8C21-1784849E4A10}" destId="{D938B737-1952-4C5C-9159-AEF4CC36A452}" srcOrd="0" destOrd="0" presId="urn:microsoft.com/office/officeart/2018/5/layout/CenteredIconLabelDescriptionList"/>
    <dgm:cxn modelId="{46DA5B50-6DB5-4EE3-BF7C-C64473F6650C}" type="presOf" srcId="{0662F15E-D03A-4FB3-99D5-7AFA1C0BCF8A}" destId="{34CB2476-F255-431C-AADD-A9E0A17826BE}" srcOrd="0" destOrd="0" presId="urn:microsoft.com/office/officeart/2018/5/layout/CenteredIconLabelDescriptionList"/>
    <dgm:cxn modelId="{08C85E8A-E703-4684-AAE8-225B10BA1271}" srcId="{496B0A39-51E5-4670-ADC2-70FB40E9286A}" destId="{24FB212E-72D1-4894-8C21-1784849E4A10}" srcOrd="1" destOrd="0" parTransId="{DF3491BA-D8F3-43AE-B20F-93BC534335B1}" sibTransId="{1D490632-7935-4802-A5BB-B3E056D8ECE0}"/>
    <dgm:cxn modelId="{6A7A34E7-41F5-4A53-B9BD-091190168646}" srcId="{496B0A39-51E5-4670-ADC2-70FB40E9286A}" destId="{0662F15E-D03A-4FB3-99D5-7AFA1C0BCF8A}" srcOrd="0" destOrd="0" parTransId="{2B8C468C-976A-4E8F-8ABD-4408A2B319DD}" sibTransId="{F1904AFE-746A-483E-A282-3BF0B76CE016}"/>
    <dgm:cxn modelId="{F24679F8-A172-49CB-AEA6-11F23F22036B}" type="presOf" srcId="{496B0A39-51E5-4670-ADC2-70FB40E9286A}" destId="{EDE3A97E-9A4F-469F-8A2B-9EBE43E95381}" srcOrd="0" destOrd="0" presId="urn:microsoft.com/office/officeart/2018/5/layout/CenteredIconLabelDescriptionList"/>
    <dgm:cxn modelId="{EA9318E4-6CEA-4F8B-ACBF-FFB9186D29A5}" type="presParOf" srcId="{EDE3A97E-9A4F-469F-8A2B-9EBE43E95381}" destId="{22F31961-B59D-46E4-9AA9-15D3F3A6A8E6}" srcOrd="0" destOrd="0" presId="urn:microsoft.com/office/officeart/2018/5/layout/CenteredIconLabelDescriptionList"/>
    <dgm:cxn modelId="{52AFAFB8-E8D5-4E98-9201-8F439E35E598}" type="presParOf" srcId="{22F31961-B59D-46E4-9AA9-15D3F3A6A8E6}" destId="{2423D5CD-E09D-48D0-B09E-DCA3903C9A95}" srcOrd="0" destOrd="0" presId="urn:microsoft.com/office/officeart/2018/5/layout/CenteredIconLabelDescriptionList"/>
    <dgm:cxn modelId="{3D819EE1-EB3D-402B-99C3-5FD8F717017D}" type="presParOf" srcId="{22F31961-B59D-46E4-9AA9-15D3F3A6A8E6}" destId="{2E6F127E-BBFC-42EE-A612-182CEDAEAFB9}" srcOrd="1" destOrd="0" presId="urn:microsoft.com/office/officeart/2018/5/layout/CenteredIconLabelDescriptionList"/>
    <dgm:cxn modelId="{08F4D465-47FF-42C6-A264-482771D54E97}" type="presParOf" srcId="{22F31961-B59D-46E4-9AA9-15D3F3A6A8E6}" destId="{34CB2476-F255-431C-AADD-A9E0A17826BE}" srcOrd="2" destOrd="0" presId="urn:microsoft.com/office/officeart/2018/5/layout/CenteredIconLabelDescriptionList"/>
    <dgm:cxn modelId="{241530AB-4602-4563-B5FA-2F702B6B79B3}" type="presParOf" srcId="{22F31961-B59D-46E4-9AA9-15D3F3A6A8E6}" destId="{95DAE514-BD2A-497E-8694-3CEBAC716B37}" srcOrd="3" destOrd="0" presId="urn:microsoft.com/office/officeart/2018/5/layout/CenteredIconLabelDescriptionList"/>
    <dgm:cxn modelId="{ECF8F4A7-D16A-4736-8677-BDABF6413191}" type="presParOf" srcId="{22F31961-B59D-46E4-9AA9-15D3F3A6A8E6}" destId="{E32B5EBA-3DDC-4DFA-BBBE-7253884D417B}" srcOrd="4" destOrd="0" presId="urn:microsoft.com/office/officeart/2018/5/layout/CenteredIconLabelDescriptionList"/>
    <dgm:cxn modelId="{FA5C72D7-FDE2-4609-B945-11678F85D10F}" type="presParOf" srcId="{EDE3A97E-9A4F-469F-8A2B-9EBE43E95381}" destId="{F98AB340-441D-4AF6-AE09-0C19E2DDB68F}" srcOrd="1" destOrd="0" presId="urn:microsoft.com/office/officeart/2018/5/layout/CenteredIconLabelDescriptionList"/>
    <dgm:cxn modelId="{80987342-323B-49A3-9D59-55AA9C191D1C}" type="presParOf" srcId="{EDE3A97E-9A4F-469F-8A2B-9EBE43E95381}" destId="{C284E60A-C9C5-4687-8286-498BF3F9F42A}" srcOrd="2" destOrd="0" presId="urn:microsoft.com/office/officeart/2018/5/layout/CenteredIconLabelDescriptionList"/>
    <dgm:cxn modelId="{9BCD5AAF-4444-4F1C-9A58-C93F264B1296}" type="presParOf" srcId="{C284E60A-C9C5-4687-8286-498BF3F9F42A}" destId="{9F50CB4B-B665-4F3E-8636-5535650458A4}" srcOrd="0" destOrd="0" presId="urn:microsoft.com/office/officeart/2018/5/layout/CenteredIconLabelDescriptionList"/>
    <dgm:cxn modelId="{DD159E55-8A2A-45F4-9543-D45EC8F6A833}" type="presParOf" srcId="{C284E60A-C9C5-4687-8286-498BF3F9F42A}" destId="{AAD489AA-DDB6-4C0F-8684-32797C0460B9}" srcOrd="1" destOrd="0" presId="urn:microsoft.com/office/officeart/2018/5/layout/CenteredIconLabelDescriptionList"/>
    <dgm:cxn modelId="{1E5BDB5D-9870-4E58-8399-B8CC0C9698D1}" type="presParOf" srcId="{C284E60A-C9C5-4687-8286-498BF3F9F42A}" destId="{D938B737-1952-4C5C-9159-AEF4CC36A452}" srcOrd="2" destOrd="0" presId="urn:microsoft.com/office/officeart/2018/5/layout/CenteredIconLabelDescriptionList"/>
    <dgm:cxn modelId="{0F8CA931-0B11-40A1-98FB-A1CE4DFADFE8}" type="presParOf" srcId="{C284E60A-C9C5-4687-8286-498BF3F9F42A}" destId="{6197F75E-CF95-401F-9596-DAB46B91E903}" srcOrd="3" destOrd="0" presId="urn:microsoft.com/office/officeart/2018/5/layout/CenteredIconLabelDescriptionList"/>
    <dgm:cxn modelId="{8A15D080-FD23-4A22-BDDC-381121B74A63}" type="presParOf" srcId="{C284E60A-C9C5-4687-8286-498BF3F9F42A}" destId="{E6C25574-5E6A-4514-8738-91ACF23B2C5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A17131-AAF1-4F7B-BB7D-DD7428CEE22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5C218B4-EFA0-4EB1-9E58-FCA2CE125A0D}">
      <dgm:prSet/>
      <dgm:spPr/>
      <dgm:t>
        <a:bodyPr/>
        <a:lstStyle/>
        <a:p>
          <a:r>
            <a:rPr lang="en-US" dirty="0" err="1"/>
            <a:t>Asimetrik</a:t>
          </a:r>
          <a:r>
            <a:rPr lang="en-US" dirty="0"/>
            <a:t> </a:t>
          </a:r>
          <a:r>
            <a:rPr lang="en-US" dirty="0" err="1"/>
            <a:t>algoritmaların</a:t>
          </a:r>
          <a:r>
            <a:rPr lang="en-US" dirty="0"/>
            <a:t> </a:t>
          </a:r>
          <a:r>
            <a:rPr lang="en-US" dirty="0" err="1"/>
            <a:t>aksine</a:t>
          </a:r>
          <a:r>
            <a:rPr lang="en-US" dirty="0"/>
            <a:t> </a:t>
          </a:r>
          <a:r>
            <a:rPr lang="en-US" dirty="0" err="1"/>
            <a:t>simetrik</a:t>
          </a:r>
          <a:r>
            <a:rPr lang="en-US" dirty="0"/>
            <a:t> </a:t>
          </a:r>
          <a:r>
            <a:rPr lang="en-US" dirty="0" err="1"/>
            <a:t>algoritmalar</a:t>
          </a:r>
          <a:r>
            <a:rPr lang="en-US" dirty="0"/>
            <a:t> </a:t>
          </a:r>
          <a:r>
            <a:rPr lang="en-US" dirty="0" err="1"/>
            <a:t>şifreleme</a:t>
          </a:r>
          <a:r>
            <a:rPr lang="en-US" dirty="0"/>
            <a:t> </a:t>
          </a:r>
          <a:r>
            <a:rPr lang="en-US" dirty="0" err="1"/>
            <a:t>ve</a:t>
          </a:r>
          <a:r>
            <a:rPr lang="en-US" dirty="0"/>
            <a:t> </a:t>
          </a:r>
          <a:r>
            <a:rPr lang="en-US" dirty="0" err="1"/>
            <a:t>çözümleme</a:t>
          </a:r>
          <a:r>
            <a:rPr lang="en-US" dirty="0"/>
            <a:t> </a:t>
          </a:r>
          <a:r>
            <a:rPr lang="en-US" dirty="0" err="1"/>
            <a:t>işlemleri</a:t>
          </a:r>
          <a:r>
            <a:rPr lang="en-US" dirty="0"/>
            <a:t> </a:t>
          </a:r>
          <a:r>
            <a:rPr lang="en-US" dirty="0" err="1"/>
            <a:t>için</a:t>
          </a:r>
          <a:r>
            <a:rPr lang="en-US" dirty="0"/>
            <a:t> 1 </a:t>
          </a:r>
          <a:r>
            <a:rPr lang="en-US" dirty="0" err="1"/>
            <a:t>anahtar</a:t>
          </a:r>
          <a:r>
            <a:rPr lang="en-US" dirty="0"/>
            <a:t> </a:t>
          </a:r>
          <a:r>
            <a:rPr lang="en-US" dirty="0" err="1"/>
            <a:t>kullanır</a:t>
          </a:r>
          <a:r>
            <a:rPr lang="en-US" dirty="0"/>
            <a:t>.</a:t>
          </a:r>
        </a:p>
      </dgm:t>
    </dgm:pt>
    <dgm:pt modelId="{2F7E7298-4B94-4F37-988C-952C9D5825D0}" type="parTrans" cxnId="{C9D2DC41-05F8-4F7A-834E-A0739C61D97B}">
      <dgm:prSet/>
      <dgm:spPr/>
      <dgm:t>
        <a:bodyPr/>
        <a:lstStyle/>
        <a:p>
          <a:endParaRPr lang="en-US"/>
        </a:p>
      </dgm:t>
    </dgm:pt>
    <dgm:pt modelId="{542760B3-D14D-4C5D-90CB-60455C3E9CB7}" type="sibTrans" cxnId="{C9D2DC41-05F8-4F7A-834E-A0739C61D97B}">
      <dgm:prSet/>
      <dgm:spPr/>
      <dgm:t>
        <a:bodyPr/>
        <a:lstStyle/>
        <a:p>
          <a:endParaRPr lang="en-US"/>
        </a:p>
      </dgm:t>
    </dgm:pt>
    <dgm:pt modelId="{DFD38FFD-82D0-406C-A49A-3F2D056F0152}">
      <dgm:prSet/>
      <dgm:spPr/>
      <dgm:t>
        <a:bodyPr/>
        <a:lstStyle/>
        <a:p>
          <a:r>
            <a:rPr lang="en-US" dirty="0" err="1"/>
            <a:t>En</a:t>
          </a:r>
          <a:r>
            <a:rPr lang="en-US" dirty="0"/>
            <a:t> </a:t>
          </a:r>
          <a:r>
            <a:rPr lang="en-US" dirty="0" err="1"/>
            <a:t>çok</a:t>
          </a:r>
          <a:r>
            <a:rPr lang="en-US" dirty="0"/>
            <a:t> </a:t>
          </a:r>
          <a:r>
            <a:rPr lang="en-US" dirty="0" err="1"/>
            <a:t>bilinen</a:t>
          </a:r>
          <a:r>
            <a:rPr lang="en-US" dirty="0"/>
            <a:t> </a:t>
          </a:r>
          <a:r>
            <a:rPr lang="en-US" dirty="0" err="1"/>
            <a:t>simetrik</a:t>
          </a:r>
          <a:r>
            <a:rPr lang="en-US" dirty="0"/>
            <a:t> </a:t>
          </a:r>
          <a:r>
            <a:rPr lang="en-US" dirty="0" err="1"/>
            <a:t>algoritmalar</a:t>
          </a:r>
          <a:r>
            <a:rPr lang="en-US" dirty="0"/>
            <a:t> DES,3DES,RC4,AES,BLOWFISH </a:t>
          </a:r>
          <a:r>
            <a:rPr lang="en-US" dirty="0" err="1"/>
            <a:t>algoritmalarıdır</a:t>
          </a:r>
          <a:r>
            <a:rPr lang="en-US" dirty="0"/>
            <a:t>.</a:t>
          </a:r>
        </a:p>
      </dgm:t>
    </dgm:pt>
    <dgm:pt modelId="{D1A18589-7916-423A-8049-D0A8CC63618F}" type="sibTrans" cxnId="{1165620D-FC5D-46B9-82C1-EE44AAF0A22C}">
      <dgm:prSet/>
      <dgm:spPr/>
      <dgm:t>
        <a:bodyPr/>
        <a:lstStyle/>
        <a:p>
          <a:endParaRPr lang="en-US"/>
        </a:p>
      </dgm:t>
    </dgm:pt>
    <dgm:pt modelId="{29881936-81F3-4630-9985-BA34E6863789}" type="parTrans" cxnId="{1165620D-FC5D-46B9-82C1-EE44AAF0A22C}">
      <dgm:prSet/>
      <dgm:spPr/>
      <dgm:t>
        <a:bodyPr/>
        <a:lstStyle/>
        <a:p>
          <a:endParaRPr lang="en-US"/>
        </a:p>
      </dgm:t>
    </dgm:pt>
    <dgm:pt modelId="{387DA3CD-F861-4805-87BF-BCC9EB5A22EA}" type="pres">
      <dgm:prSet presAssocID="{9DA17131-AAF1-4F7B-BB7D-DD7428CEE22C}" presName="linear" presStyleCnt="0">
        <dgm:presLayoutVars>
          <dgm:animLvl val="lvl"/>
          <dgm:resizeHandles val="exact"/>
        </dgm:presLayoutVars>
      </dgm:prSet>
      <dgm:spPr/>
    </dgm:pt>
    <dgm:pt modelId="{E3DD58A0-EDBF-4E1E-9E73-FC095AD1AF69}" type="pres">
      <dgm:prSet presAssocID="{65C218B4-EFA0-4EB1-9E58-FCA2CE125A0D}" presName="parentText" presStyleLbl="node1" presStyleIdx="0" presStyleCnt="2">
        <dgm:presLayoutVars>
          <dgm:chMax val="0"/>
          <dgm:bulletEnabled val="1"/>
        </dgm:presLayoutVars>
      </dgm:prSet>
      <dgm:spPr/>
    </dgm:pt>
    <dgm:pt modelId="{F57E9406-0162-47E2-AEFF-A266DB41BF07}" type="pres">
      <dgm:prSet presAssocID="{542760B3-D14D-4C5D-90CB-60455C3E9CB7}" presName="spacer" presStyleCnt="0"/>
      <dgm:spPr/>
    </dgm:pt>
    <dgm:pt modelId="{1CB46A8D-B00B-4995-8053-6401BD08961C}" type="pres">
      <dgm:prSet presAssocID="{DFD38FFD-82D0-406C-A49A-3F2D056F0152}" presName="parentText" presStyleLbl="node1" presStyleIdx="1" presStyleCnt="2">
        <dgm:presLayoutVars>
          <dgm:chMax val="0"/>
          <dgm:bulletEnabled val="1"/>
        </dgm:presLayoutVars>
      </dgm:prSet>
      <dgm:spPr/>
    </dgm:pt>
  </dgm:ptLst>
  <dgm:cxnLst>
    <dgm:cxn modelId="{1165620D-FC5D-46B9-82C1-EE44AAF0A22C}" srcId="{9DA17131-AAF1-4F7B-BB7D-DD7428CEE22C}" destId="{DFD38FFD-82D0-406C-A49A-3F2D056F0152}" srcOrd="1" destOrd="0" parTransId="{29881936-81F3-4630-9985-BA34E6863789}" sibTransId="{D1A18589-7916-423A-8049-D0A8CC63618F}"/>
    <dgm:cxn modelId="{C9A71822-847B-4664-9892-B2A28C72A45B}" type="presOf" srcId="{9DA17131-AAF1-4F7B-BB7D-DD7428CEE22C}" destId="{387DA3CD-F861-4805-87BF-BCC9EB5A22EA}" srcOrd="0" destOrd="0" presId="urn:microsoft.com/office/officeart/2005/8/layout/vList2"/>
    <dgm:cxn modelId="{C9D2DC41-05F8-4F7A-834E-A0739C61D97B}" srcId="{9DA17131-AAF1-4F7B-BB7D-DD7428CEE22C}" destId="{65C218B4-EFA0-4EB1-9E58-FCA2CE125A0D}" srcOrd="0" destOrd="0" parTransId="{2F7E7298-4B94-4F37-988C-952C9D5825D0}" sibTransId="{542760B3-D14D-4C5D-90CB-60455C3E9CB7}"/>
    <dgm:cxn modelId="{FAF49E55-DC67-470D-A591-41A80F13C6E8}" type="presOf" srcId="{65C218B4-EFA0-4EB1-9E58-FCA2CE125A0D}" destId="{E3DD58A0-EDBF-4E1E-9E73-FC095AD1AF69}" srcOrd="0" destOrd="0" presId="urn:microsoft.com/office/officeart/2005/8/layout/vList2"/>
    <dgm:cxn modelId="{645342FE-8BCA-47CB-8051-9E56A9498A7C}" type="presOf" srcId="{DFD38FFD-82D0-406C-A49A-3F2D056F0152}" destId="{1CB46A8D-B00B-4995-8053-6401BD08961C}" srcOrd="0" destOrd="0" presId="urn:microsoft.com/office/officeart/2005/8/layout/vList2"/>
    <dgm:cxn modelId="{C80772EF-C937-458F-A454-CECF1387AA72}" type="presParOf" srcId="{387DA3CD-F861-4805-87BF-BCC9EB5A22EA}" destId="{E3DD58A0-EDBF-4E1E-9E73-FC095AD1AF69}" srcOrd="0" destOrd="0" presId="urn:microsoft.com/office/officeart/2005/8/layout/vList2"/>
    <dgm:cxn modelId="{5A8E1EB8-0947-45AF-B707-6A8EEBAF402A}" type="presParOf" srcId="{387DA3CD-F861-4805-87BF-BCC9EB5A22EA}" destId="{F57E9406-0162-47E2-AEFF-A266DB41BF07}" srcOrd="1" destOrd="0" presId="urn:microsoft.com/office/officeart/2005/8/layout/vList2"/>
    <dgm:cxn modelId="{9E1CD191-D2D7-4827-B4AB-04529D0FACA6}" type="presParOf" srcId="{387DA3CD-F861-4805-87BF-BCC9EB5A22EA}" destId="{1CB46A8D-B00B-4995-8053-6401BD0896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CDD1D8-D101-4876-BC7F-5B7CE8189F0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7BEC229-FA22-49E3-8BBD-80DEA373F01E}">
      <dgm:prSet/>
      <dgm:spPr/>
      <dgm:t>
        <a:bodyPr/>
        <a:lstStyle/>
        <a:p>
          <a:r>
            <a:rPr lang="tr-TR" dirty="0"/>
            <a:t>Simetrik Algoritmaların Kullandığı Yöntemler</a:t>
          </a:r>
          <a:endParaRPr lang="en-US" dirty="0"/>
        </a:p>
      </dgm:t>
    </dgm:pt>
    <dgm:pt modelId="{E81BDD83-84AF-4CA2-BA2B-5DCC1980CF05}" type="parTrans" cxnId="{AD1962E4-E9DF-45D2-B1B3-3995E4FDD2D6}">
      <dgm:prSet/>
      <dgm:spPr/>
      <dgm:t>
        <a:bodyPr/>
        <a:lstStyle/>
        <a:p>
          <a:endParaRPr lang="en-US"/>
        </a:p>
      </dgm:t>
    </dgm:pt>
    <dgm:pt modelId="{3701CAF7-4AC8-43A9-9DAE-949AEE8F95CA}" type="sibTrans" cxnId="{AD1962E4-E9DF-45D2-B1B3-3995E4FDD2D6}">
      <dgm:prSet/>
      <dgm:spPr/>
      <dgm:t>
        <a:bodyPr/>
        <a:lstStyle/>
        <a:p>
          <a:endParaRPr lang="en-US"/>
        </a:p>
      </dgm:t>
    </dgm:pt>
    <dgm:pt modelId="{44538532-7E15-4C24-8AF6-CFCF333A6E77}">
      <dgm:prSet/>
      <dgm:spPr/>
      <dgm:t>
        <a:bodyPr/>
        <a:lstStyle/>
        <a:p>
          <a:r>
            <a:rPr lang="tr-TR"/>
            <a:t>1)Akış şifrelemesi </a:t>
          </a:r>
          <a:endParaRPr lang="en-US"/>
        </a:p>
      </dgm:t>
    </dgm:pt>
    <dgm:pt modelId="{DEC0316F-0DB4-434D-BA6F-A857D39D9917}" type="parTrans" cxnId="{408F2E7F-C70F-4035-8031-558F7256FEDC}">
      <dgm:prSet/>
      <dgm:spPr/>
      <dgm:t>
        <a:bodyPr/>
        <a:lstStyle/>
        <a:p>
          <a:endParaRPr lang="en-US"/>
        </a:p>
      </dgm:t>
    </dgm:pt>
    <dgm:pt modelId="{BA0E82C4-504A-4609-A478-6E2656D079B4}" type="sibTrans" cxnId="{408F2E7F-C70F-4035-8031-558F7256FEDC}">
      <dgm:prSet/>
      <dgm:spPr/>
      <dgm:t>
        <a:bodyPr/>
        <a:lstStyle/>
        <a:p>
          <a:endParaRPr lang="en-US"/>
        </a:p>
      </dgm:t>
    </dgm:pt>
    <dgm:pt modelId="{EC8D7C51-835D-4F62-8082-8D34933021D4}">
      <dgm:prSet/>
      <dgm:spPr/>
      <dgm:t>
        <a:bodyPr/>
        <a:lstStyle/>
        <a:p>
          <a:r>
            <a:rPr lang="tr-TR" dirty="0"/>
            <a:t>2)Blok şifrelemesi</a:t>
          </a:r>
          <a:endParaRPr lang="en-US" dirty="0"/>
        </a:p>
      </dgm:t>
    </dgm:pt>
    <dgm:pt modelId="{31CFEBCD-1AA5-4D7D-87E4-F25CBE20BA1E}" type="parTrans" cxnId="{B4F28EC1-4F48-4F1A-A993-E01654D33A57}">
      <dgm:prSet/>
      <dgm:spPr/>
      <dgm:t>
        <a:bodyPr/>
        <a:lstStyle/>
        <a:p>
          <a:endParaRPr lang="en-US"/>
        </a:p>
      </dgm:t>
    </dgm:pt>
    <dgm:pt modelId="{AED02BA0-C26E-4234-A05D-2DC52A3DEAF8}" type="sibTrans" cxnId="{B4F28EC1-4F48-4F1A-A993-E01654D33A57}">
      <dgm:prSet/>
      <dgm:spPr/>
      <dgm:t>
        <a:bodyPr/>
        <a:lstStyle/>
        <a:p>
          <a:endParaRPr lang="en-US"/>
        </a:p>
      </dgm:t>
    </dgm:pt>
    <dgm:pt modelId="{2D50A413-9BB1-429F-BFAB-AC539245602E}" type="pres">
      <dgm:prSet presAssocID="{ADCDD1D8-D101-4876-BC7F-5B7CE8189F00}" presName="hierChild1" presStyleCnt="0">
        <dgm:presLayoutVars>
          <dgm:chPref val="1"/>
          <dgm:dir/>
          <dgm:animOne val="branch"/>
          <dgm:animLvl val="lvl"/>
          <dgm:resizeHandles/>
        </dgm:presLayoutVars>
      </dgm:prSet>
      <dgm:spPr/>
    </dgm:pt>
    <dgm:pt modelId="{75F52355-AB3B-44DA-9FD7-60F4425BE1B7}" type="pres">
      <dgm:prSet presAssocID="{77BEC229-FA22-49E3-8BBD-80DEA373F01E}" presName="hierRoot1" presStyleCnt="0"/>
      <dgm:spPr/>
    </dgm:pt>
    <dgm:pt modelId="{ED8BEF1D-A887-49DC-8AC8-6674A52302A8}" type="pres">
      <dgm:prSet presAssocID="{77BEC229-FA22-49E3-8BBD-80DEA373F01E}" presName="composite" presStyleCnt="0"/>
      <dgm:spPr/>
    </dgm:pt>
    <dgm:pt modelId="{51D5B2C6-BEAA-4E98-BA63-7BF2882FA7B2}" type="pres">
      <dgm:prSet presAssocID="{77BEC229-FA22-49E3-8BBD-80DEA373F01E}" presName="background" presStyleLbl="node0" presStyleIdx="0" presStyleCnt="1"/>
      <dgm:spPr/>
    </dgm:pt>
    <dgm:pt modelId="{9F854195-537A-4A28-BE3E-C853A027AC19}" type="pres">
      <dgm:prSet presAssocID="{77BEC229-FA22-49E3-8BBD-80DEA373F01E}" presName="text" presStyleLbl="fgAcc0" presStyleIdx="0" presStyleCnt="1" custScaleX="313402">
        <dgm:presLayoutVars>
          <dgm:chPref val="3"/>
        </dgm:presLayoutVars>
      </dgm:prSet>
      <dgm:spPr/>
    </dgm:pt>
    <dgm:pt modelId="{667D1140-E983-45F2-8F62-D6EDA072B94E}" type="pres">
      <dgm:prSet presAssocID="{77BEC229-FA22-49E3-8BBD-80DEA373F01E}" presName="hierChild2" presStyleCnt="0"/>
      <dgm:spPr/>
    </dgm:pt>
    <dgm:pt modelId="{27F8F39A-1CD8-4146-88F0-07EC0EFD37B5}" type="pres">
      <dgm:prSet presAssocID="{DEC0316F-0DB4-434D-BA6F-A857D39D9917}" presName="Name10" presStyleLbl="parChTrans1D2" presStyleIdx="0" presStyleCnt="2"/>
      <dgm:spPr/>
    </dgm:pt>
    <dgm:pt modelId="{518B0423-254C-41DB-A30B-E5F94CFC0B6D}" type="pres">
      <dgm:prSet presAssocID="{44538532-7E15-4C24-8AF6-CFCF333A6E77}" presName="hierRoot2" presStyleCnt="0"/>
      <dgm:spPr/>
    </dgm:pt>
    <dgm:pt modelId="{B949C670-275B-4FDB-A9B1-B7CC24D11030}" type="pres">
      <dgm:prSet presAssocID="{44538532-7E15-4C24-8AF6-CFCF333A6E77}" presName="composite2" presStyleCnt="0"/>
      <dgm:spPr/>
    </dgm:pt>
    <dgm:pt modelId="{B081621A-D81A-462C-A635-A0D8FAC031E3}" type="pres">
      <dgm:prSet presAssocID="{44538532-7E15-4C24-8AF6-CFCF333A6E77}" presName="background2" presStyleLbl="node2" presStyleIdx="0" presStyleCnt="2"/>
      <dgm:spPr/>
    </dgm:pt>
    <dgm:pt modelId="{A65CE663-52D5-40F1-9128-F741719DEC08}" type="pres">
      <dgm:prSet presAssocID="{44538532-7E15-4C24-8AF6-CFCF333A6E77}" presName="text2" presStyleLbl="fgAcc2" presStyleIdx="0" presStyleCnt="2">
        <dgm:presLayoutVars>
          <dgm:chPref val="3"/>
        </dgm:presLayoutVars>
      </dgm:prSet>
      <dgm:spPr/>
    </dgm:pt>
    <dgm:pt modelId="{BF4C58BA-A4B6-4B62-BBFB-AD64B4F9D006}" type="pres">
      <dgm:prSet presAssocID="{44538532-7E15-4C24-8AF6-CFCF333A6E77}" presName="hierChild3" presStyleCnt="0"/>
      <dgm:spPr/>
    </dgm:pt>
    <dgm:pt modelId="{FB1E822D-C31B-4E5B-84F0-22DA532B52D3}" type="pres">
      <dgm:prSet presAssocID="{31CFEBCD-1AA5-4D7D-87E4-F25CBE20BA1E}" presName="Name10" presStyleLbl="parChTrans1D2" presStyleIdx="1" presStyleCnt="2"/>
      <dgm:spPr/>
    </dgm:pt>
    <dgm:pt modelId="{DDD3A72C-9E7D-427B-A453-4682146834C5}" type="pres">
      <dgm:prSet presAssocID="{EC8D7C51-835D-4F62-8082-8D34933021D4}" presName="hierRoot2" presStyleCnt="0"/>
      <dgm:spPr/>
    </dgm:pt>
    <dgm:pt modelId="{24EEBF83-EA1A-4F80-8521-BFC39335572B}" type="pres">
      <dgm:prSet presAssocID="{EC8D7C51-835D-4F62-8082-8D34933021D4}" presName="composite2" presStyleCnt="0"/>
      <dgm:spPr/>
    </dgm:pt>
    <dgm:pt modelId="{589F8161-7280-4211-AD75-C7A0DCF5166F}" type="pres">
      <dgm:prSet presAssocID="{EC8D7C51-835D-4F62-8082-8D34933021D4}" presName="background2" presStyleLbl="node2" presStyleIdx="1" presStyleCnt="2"/>
      <dgm:spPr/>
    </dgm:pt>
    <dgm:pt modelId="{02F679CE-A2D9-4F4F-B0FC-670C7439F7D6}" type="pres">
      <dgm:prSet presAssocID="{EC8D7C51-835D-4F62-8082-8D34933021D4}" presName="text2" presStyleLbl="fgAcc2" presStyleIdx="1" presStyleCnt="2">
        <dgm:presLayoutVars>
          <dgm:chPref val="3"/>
        </dgm:presLayoutVars>
      </dgm:prSet>
      <dgm:spPr/>
    </dgm:pt>
    <dgm:pt modelId="{6F258A55-DF96-48D7-B37C-FECEDF75044D}" type="pres">
      <dgm:prSet presAssocID="{EC8D7C51-835D-4F62-8082-8D34933021D4}" presName="hierChild3" presStyleCnt="0"/>
      <dgm:spPr/>
    </dgm:pt>
  </dgm:ptLst>
  <dgm:cxnLst>
    <dgm:cxn modelId="{535C5E63-85D4-4108-9D43-C8FBCA46FA4C}" type="presOf" srcId="{44538532-7E15-4C24-8AF6-CFCF333A6E77}" destId="{A65CE663-52D5-40F1-9128-F741719DEC08}" srcOrd="0" destOrd="0" presId="urn:microsoft.com/office/officeart/2005/8/layout/hierarchy1"/>
    <dgm:cxn modelId="{37561273-49C7-4C62-9F3B-2167E5D014B1}" type="presOf" srcId="{DEC0316F-0DB4-434D-BA6F-A857D39D9917}" destId="{27F8F39A-1CD8-4146-88F0-07EC0EFD37B5}" srcOrd="0" destOrd="0" presId="urn:microsoft.com/office/officeart/2005/8/layout/hierarchy1"/>
    <dgm:cxn modelId="{46BBDF74-1E9B-4FE0-B979-9787495959C9}" type="presOf" srcId="{ADCDD1D8-D101-4876-BC7F-5B7CE8189F00}" destId="{2D50A413-9BB1-429F-BFAB-AC539245602E}" srcOrd="0" destOrd="0" presId="urn:microsoft.com/office/officeart/2005/8/layout/hierarchy1"/>
    <dgm:cxn modelId="{424DDA77-B9C6-4EE0-8620-9EEDDF1187DE}" type="presOf" srcId="{77BEC229-FA22-49E3-8BBD-80DEA373F01E}" destId="{9F854195-537A-4A28-BE3E-C853A027AC19}" srcOrd="0" destOrd="0" presId="urn:microsoft.com/office/officeart/2005/8/layout/hierarchy1"/>
    <dgm:cxn modelId="{408F2E7F-C70F-4035-8031-558F7256FEDC}" srcId="{77BEC229-FA22-49E3-8BBD-80DEA373F01E}" destId="{44538532-7E15-4C24-8AF6-CFCF333A6E77}" srcOrd="0" destOrd="0" parTransId="{DEC0316F-0DB4-434D-BA6F-A857D39D9917}" sibTransId="{BA0E82C4-504A-4609-A478-6E2656D079B4}"/>
    <dgm:cxn modelId="{3DB3859A-A9C0-430B-8A95-5D277151447C}" type="presOf" srcId="{EC8D7C51-835D-4F62-8082-8D34933021D4}" destId="{02F679CE-A2D9-4F4F-B0FC-670C7439F7D6}" srcOrd="0" destOrd="0" presId="urn:microsoft.com/office/officeart/2005/8/layout/hierarchy1"/>
    <dgm:cxn modelId="{DA2A7CAA-2E88-409C-A506-5BD6C86B74F0}" type="presOf" srcId="{31CFEBCD-1AA5-4D7D-87E4-F25CBE20BA1E}" destId="{FB1E822D-C31B-4E5B-84F0-22DA532B52D3}" srcOrd="0" destOrd="0" presId="urn:microsoft.com/office/officeart/2005/8/layout/hierarchy1"/>
    <dgm:cxn modelId="{B4F28EC1-4F48-4F1A-A993-E01654D33A57}" srcId="{77BEC229-FA22-49E3-8BBD-80DEA373F01E}" destId="{EC8D7C51-835D-4F62-8082-8D34933021D4}" srcOrd="1" destOrd="0" parTransId="{31CFEBCD-1AA5-4D7D-87E4-F25CBE20BA1E}" sibTransId="{AED02BA0-C26E-4234-A05D-2DC52A3DEAF8}"/>
    <dgm:cxn modelId="{AD1962E4-E9DF-45D2-B1B3-3995E4FDD2D6}" srcId="{ADCDD1D8-D101-4876-BC7F-5B7CE8189F00}" destId="{77BEC229-FA22-49E3-8BBD-80DEA373F01E}" srcOrd="0" destOrd="0" parTransId="{E81BDD83-84AF-4CA2-BA2B-5DCC1980CF05}" sibTransId="{3701CAF7-4AC8-43A9-9DAE-949AEE8F95CA}"/>
    <dgm:cxn modelId="{24592B73-DC74-48D0-9F93-CFF54F94A97D}" type="presParOf" srcId="{2D50A413-9BB1-429F-BFAB-AC539245602E}" destId="{75F52355-AB3B-44DA-9FD7-60F4425BE1B7}" srcOrd="0" destOrd="0" presId="urn:microsoft.com/office/officeart/2005/8/layout/hierarchy1"/>
    <dgm:cxn modelId="{42F8FAFB-729C-4105-ACFD-B8B238C2ECCC}" type="presParOf" srcId="{75F52355-AB3B-44DA-9FD7-60F4425BE1B7}" destId="{ED8BEF1D-A887-49DC-8AC8-6674A52302A8}" srcOrd="0" destOrd="0" presId="urn:microsoft.com/office/officeart/2005/8/layout/hierarchy1"/>
    <dgm:cxn modelId="{85A34944-3263-4AB9-A8FD-4A38ED2050AA}" type="presParOf" srcId="{ED8BEF1D-A887-49DC-8AC8-6674A52302A8}" destId="{51D5B2C6-BEAA-4E98-BA63-7BF2882FA7B2}" srcOrd="0" destOrd="0" presId="urn:microsoft.com/office/officeart/2005/8/layout/hierarchy1"/>
    <dgm:cxn modelId="{C9ECEDD8-1447-4D30-A35D-FB0D5A161314}" type="presParOf" srcId="{ED8BEF1D-A887-49DC-8AC8-6674A52302A8}" destId="{9F854195-537A-4A28-BE3E-C853A027AC19}" srcOrd="1" destOrd="0" presId="urn:microsoft.com/office/officeart/2005/8/layout/hierarchy1"/>
    <dgm:cxn modelId="{ADF88EBD-8B10-4BF0-924E-87E6F179CD0D}" type="presParOf" srcId="{75F52355-AB3B-44DA-9FD7-60F4425BE1B7}" destId="{667D1140-E983-45F2-8F62-D6EDA072B94E}" srcOrd="1" destOrd="0" presId="urn:microsoft.com/office/officeart/2005/8/layout/hierarchy1"/>
    <dgm:cxn modelId="{5F554247-D2D5-4CA2-81CD-D255D46714D0}" type="presParOf" srcId="{667D1140-E983-45F2-8F62-D6EDA072B94E}" destId="{27F8F39A-1CD8-4146-88F0-07EC0EFD37B5}" srcOrd="0" destOrd="0" presId="urn:microsoft.com/office/officeart/2005/8/layout/hierarchy1"/>
    <dgm:cxn modelId="{CA741E94-F76A-4FE9-B0DF-38F1C8E6FDC3}" type="presParOf" srcId="{667D1140-E983-45F2-8F62-D6EDA072B94E}" destId="{518B0423-254C-41DB-A30B-E5F94CFC0B6D}" srcOrd="1" destOrd="0" presId="urn:microsoft.com/office/officeart/2005/8/layout/hierarchy1"/>
    <dgm:cxn modelId="{48A3704E-9FB0-4EF6-9E5B-BEA7701BE8F2}" type="presParOf" srcId="{518B0423-254C-41DB-A30B-E5F94CFC0B6D}" destId="{B949C670-275B-4FDB-A9B1-B7CC24D11030}" srcOrd="0" destOrd="0" presId="urn:microsoft.com/office/officeart/2005/8/layout/hierarchy1"/>
    <dgm:cxn modelId="{701D3938-1DA1-491E-9F34-5285BF3338BD}" type="presParOf" srcId="{B949C670-275B-4FDB-A9B1-B7CC24D11030}" destId="{B081621A-D81A-462C-A635-A0D8FAC031E3}" srcOrd="0" destOrd="0" presId="urn:microsoft.com/office/officeart/2005/8/layout/hierarchy1"/>
    <dgm:cxn modelId="{4585215D-0106-4ED1-9274-C85D01113B48}" type="presParOf" srcId="{B949C670-275B-4FDB-A9B1-B7CC24D11030}" destId="{A65CE663-52D5-40F1-9128-F741719DEC08}" srcOrd="1" destOrd="0" presId="urn:microsoft.com/office/officeart/2005/8/layout/hierarchy1"/>
    <dgm:cxn modelId="{BB25B852-92CD-443E-BB11-2272CF37B6F3}" type="presParOf" srcId="{518B0423-254C-41DB-A30B-E5F94CFC0B6D}" destId="{BF4C58BA-A4B6-4B62-BBFB-AD64B4F9D006}" srcOrd="1" destOrd="0" presId="urn:microsoft.com/office/officeart/2005/8/layout/hierarchy1"/>
    <dgm:cxn modelId="{623628F4-975D-4FAC-9BBB-9A4B763E69CF}" type="presParOf" srcId="{667D1140-E983-45F2-8F62-D6EDA072B94E}" destId="{FB1E822D-C31B-4E5B-84F0-22DA532B52D3}" srcOrd="2" destOrd="0" presId="urn:microsoft.com/office/officeart/2005/8/layout/hierarchy1"/>
    <dgm:cxn modelId="{D777F424-CFED-4437-9B42-42EADA8BF55F}" type="presParOf" srcId="{667D1140-E983-45F2-8F62-D6EDA072B94E}" destId="{DDD3A72C-9E7D-427B-A453-4682146834C5}" srcOrd="3" destOrd="0" presId="urn:microsoft.com/office/officeart/2005/8/layout/hierarchy1"/>
    <dgm:cxn modelId="{3333768B-E5B4-4384-937B-8D76CA8082A1}" type="presParOf" srcId="{DDD3A72C-9E7D-427B-A453-4682146834C5}" destId="{24EEBF83-EA1A-4F80-8521-BFC39335572B}" srcOrd="0" destOrd="0" presId="urn:microsoft.com/office/officeart/2005/8/layout/hierarchy1"/>
    <dgm:cxn modelId="{E1BC6251-EDCD-4AD4-82DD-562E26BCB6F2}" type="presParOf" srcId="{24EEBF83-EA1A-4F80-8521-BFC39335572B}" destId="{589F8161-7280-4211-AD75-C7A0DCF5166F}" srcOrd="0" destOrd="0" presId="urn:microsoft.com/office/officeart/2005/8/layout/hierarchy1"/>
    <dgm:cxn modelId="{C8698054-B63F-4669-906B-56B013BCEC91}" type="presParOf" srcId="{24EEBF83-EA1A-4F80-8521-BFC39335572B}" destId="{02F679CE-A2D9-4F4F-B0FC-670C7439F7D6}" srcOrd="1" destOrd="0" presId="urn:microsoft.com/office/officeart/2005/8/layout/hierarchy1"/>
    <dgm:cxn modelId="{43447270-62A3-4BBB-ADD5-4B1F95C7EFE1}" type="presParOf" srcId="{DDD3A72C-9E7D-427B-A453-4682146834C5}" destId="{6F258A55-DF96-48D7-B37C-FECEDF7504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86C4DB-7DD1-4FB1-B428-3B2ABA008D9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8958236-CE28-47F3-9A6D-63B5E39A361B}">
      <dgm:prSet/>
      <dgm:spPr/>
      <dgm:t>
        <a:bodyPr/>
        <a:lstStyle/>
        <a:p>
          <a:r>
            <a:rPr lang="en-US"/>
            <a:t>RC4 algoritması şifrelenecek veriyi akan bir bit dizisi olarak algılar.</a:t>
          </a:r>
        </a:p>
      </dgm:t>
    </dgm:pt>
    <dgm:pt modelId="{B4615144-E953-4954-9DF4-DACD6DEAA3E7}" type="parTrans" cxnId="{8E7135FF-4B67-4580-8B3A-9CC128727CDC}">
      <dgm:prSet/>
      <dgm:spPr/>
      <dgm:t>
        <a:bodyPr/>
        <a:lstStyle/>
        <a:p>
          <a:endParaRPr lang="en-US"/>
        </a:p>
      </dgm:t>
    </dgm:pt>
    <dgm:pt modelId="{C7EC4A3F-AF26-4BAE-8730-6944BEB4FC90}" type="sibTrans" cxnId="{8E7135FF-4B67-4580-8B3A-9CC128727CDC}">
      <dgm:prSet/>
      <dgm:spPr/>
      <dgm:t>
        <a:bodyPr/>
        <a:lstStyle/>
        <a:p>
          <a:endParaRPr lang="en-US"/>
        </a:p>
      </dgm:t>
    </dgm:pt>
    <dgm:pt modelId="{814175CF-6AA2-4BD2-9DD4-78EA10D76990}">
      <dgm:prSet/>
      <dgm:spPr/>
      <dgm:t>
        <a:bodyPr/>
        <a:lstStyle/>
        <a:p>
          <a:r>
            <a:rPr lang="en-US"/>
            <a:t>RC4 belirlenen anahtar ile veriyi şifreleyen bir algoritmadır.</a:t>
          </a:r>
        </a:p>
      </dgm:t>
    </dgm:pt>
    <dgm:pt modelId="{B78EE147-1774-4753-81D5-D85FD514E847}" type="parTrans" cxnId="{75B8027D-6623-4D11-977A-D26E81D972FF}">
      <dgm:prSet/>
      <dgm:spPr/>
      <dgm:t>
        <a:bodyPr/>
        <a:lstStyle/>
        <a:p>
          <a:endParaRPr lang="en-US"/>
        </a:p>
      </dgm:t>
    </dgm:pt>
    <dgm:pt modelId="{40249F60-E527-4D33-93B6-CD4D7F6FA2A7}" type="sibTrans" cxnId="{75B8027D-6623-4D11-977A-D26E81D972FF}">
      <dgm:prSet/>
      <dgm:spPr/>
      <dgm:t>
        <a:bodyPr/>
        <a:lstStyle/>
        <a:p>
          <a:endParaRPr lang="en-US"/>
        </a:p>
      </dgm:t>
    </dgm:pt>
    <dgm:pt modelId="{60A293BA-55F3-46BC-BFC7-0558D13340F7}">
      <dgm:prSet/>
      <dgm:spPr/>
      <dgm:t>
        <a:bodyPr/>
        <a:lstStyle/>
        <a:p>
          <a:r>
            <a:rPr lang="en-US"/>
            <a:t>Genellikle hız gerektiren uygulamalarda kullanılır.</a:t>
          </a:r>
        </a:p>
      </dgm:t>
    </dgm:pt>
    <dgm:pt modelId="{12C06FCB-0587-4D78-A735-8FCD4805E196}" type="parTrans" cxnId="{C56E0DF6-267E-43A6-9F71-1DA0116665DB}">
      <dgm:prSet/>
      <dgm:spPr/>
      <dgm:t>
        <a:bodyPr/>
        <a:lstStyle/>
        <a:p>
          <a:endParaRPr lang="en-US"/>
        </a:p>
      </dgm:t>
    </dgm:pt>
    <dgm:pt modelId="{1E8B78E7-8416-4F14-921E-9FDB8183D727}" type="sibTrans" cxnId="{C56E0DF6-267E-43A6-9F71-1DA0116665DB}">
      <dgm:prSet/>
      <dgm:spPr/>
      <dgm:t>
        <a:bodyPr/>
        <a:lstStyle/>
        <a:p>
          <a:endParaRPr lang="en-US"/>
        </a:p>
      </dgm:t>
    </dgm:pt>
    <dgm:pt modelId="{30B59154-B3E1-45DC-A766-EAE2C9B6651B}">
      <dgm:prSet/>
      <dgm:spPr/>
      <dgm:t>
        <a:bodyPr/>
        <a:lstStyle/>
        <a:p>
          <a:r>
            <a:rPr lang="en-US"/>
            <a:t>Şifreleme hızı yüksektir ve MB/sn seviyesindedir.</a:t>
          </a:r>
        </a:p>
      </dgm:t>
    </dgm:pt>
    <dgm:pt modelId="{3C03F779-105D-4B4E-AE31-BB57FB763E91}" type="parTrans" cxnId="{16268F5C-CFDD-4DBB-B63B-C9DE5A27F6E1}">
      <dgm:prSet/>
      <dgm:spPr/>
      <dgm:t>
        <a:bodyPr/>
        <a:lstStyle/>
        <a:p>
          <a:endParaRPr lang="en-US"/>
        </a:p>
      </dgm:t>
    </dgm:pt>
    <dgm:pt modelId="{EF2586B0-C7C7-4C5A-8872-14FFA426BEB3}" type="sibTrans" cxnId="{16268F5C-CFDD-4DBB-B63B-C9DE5A27F6E1}">
      <dgm:prSet/>
      <dgm:spPr/>
      <dgm:t>
        <a:bodyPr/>
        <a:lstStyle/>
        <a:p>
          <a:endParaRPr lang="en-US"/>
        </a:p>
      </dgm:t>
    </dgm:pt>
    <dgm:pt modelId="{98470847-D89E-48C0-BC20-D93355E28E0B}">
      <dgm:prSet/>
      <dgm:spPr/>
      <dgm:t>
        <a:bodyPr/>
        <a:lstStyle/>
        <a:p>
          <a:r>
            <a:rPr lang="en-US"/>
            <a:t>Güvenliği rastgele bir anahtar kullanımına bağlıdır.</a:t>
          </a:r>
        </a:p>
      </dgm:t>
    </dgm:pt>
    <dgm:pt modelId="{C1C702A0-E92E-47C8-B1FB-8DB1D2C9D311}" type="parTrans" cxnId="{CD7A9861-E47B-486E-B2FD-FAB6C6A09E51}">
      <dgm:prSet/>
      <dgm:spPr/>
      <dgm:t>
        <a:bodyPr/>
        <a:lstStyle/>
        <a:p>
          <a:endParaRPr lang="en-US"/>
        </a:p>
      </dgm:t>
    </dgm:pt>
    <dgm:pt modelId="{E392B853-815E-4B51-90D9-40C35C716295}" type="sibTrans" cxnId="{CD7A9861-E47B-486E-B2FD-FAB6C6A09E51}">
      <dgm:prSet/>
      <dgm:spPr/>
      <dgm:t>
        <a:bodyPr/>
        <a:lstStyle/>
        <a:p>
          <a:endParaRPr lang="en-US"/>
        </a:p>
      </dgm:t>
    </dgm:pt>
    <dgm:pt modelId="{3B8F50D2-F858-4131-96B4-9B322F58CF2E}">
      <dgm:prSet/>
      <dgm:spPr/>
      <dgm:t>
        <a:bodyPr/>
        <a:lstStyle/>
        <a:p>
          <a:r>
            <a:rPr lang="en-US"/>
            <a:t>Anahtar uzunluğu değişkendir.</a:t>
          </a:r>
        </a:p>
      </dgm:t>
    </dgm:pt>
    <dgm:pt modelId="{FCF6C0D0-447B-4461-96B3-A9B55E3A6649}" type="parTrans" cxnId="{AC002DA1-A296-4853-8D29-D35D385AB17D}">
      <dgm:prSet/>
      <dgm:spPr/>
      <dgm:t>
        <a:bodyPr/>
        <a:lstStyle/>
        <a:p>
          <a:endParaRPr lang="en-US"/>
        </a:p>
      </dgm:t>
    </dgm:pt>
    <dgm:pt modelId="{2E31170B-D215-4EC6-9826-DA05531CF29F}" type="sibTrans" cxnId="{AC002DA1-A296-4853-8D29-D35D385AB17D}">
      <dgm:prSet/>
      <dgm:spPr/>
      <dgm:t>
        <a:bodyPr/>
        <a:lstStyle/>
        <a:p>
          <a:endParaRPr lang="en-US"/>
        </a:p>
      </dgm:t>
    </dgm:pt>
    <dgm:pt modelId="{D73AE855-500D-4877-8B15-2CA10A1FD888}">
      <dgm:prSet/>
      <dgm:spPr/>
      <dgm:t>
        <a:bodyPr/>
        <a:lstStyle/>
        <a:p>
          <a:r>
            <a:rPr lang="en-US"/>
            <a:t>128 bitlik bir RC4 şifrelemesi sağlam bir şifreleme olarak kabul edilir.</a:t>
          </a:r>
        </a:p>
      </dgm:t>
    </dgm:pt>
    <dgm:pt modelId="{62AFB353-C399-4BE2-8803-225C2A591CB8}" type="parTrans" cxnId="{33E45532-626F-47F8-AD22-A9667D329D3C}">
      <dgm:prSet/>
      <dgm:spPr/>
      <dgm:t>
        <a:bodyPr/>
        <a:lstStyle/>
        <a:p>
          <a:endParaRPr lang="en-US"/>
        </a:p>
      </dgm:t>
    </dgm:pt>
    <dgm:pt modelId="{149F85B2-A726-4001-A7E3-DBE15C6D1CE8}" type="sibTrans" cxnId="{33E45532-626F-47F8-AD22-A9667D329D3C}">
      <dgm:prSet/>
      <dgm:spPr/>
      <dgm:t>
        <a:bodyPr/>
        <a:lstStyle/>
        <a:p>
          <a:endParaRPr lang="en-US"/>
        </a:p>
      </dgm:t>
    </dgm:pt>
    <dgm:pt modelId="{76905796-D349-41E7-9392-F50DF853D06A}">
      <dgm:prSet/>
      <dgm:spPr/>
      <dgm:t>
        <a:bodyPr/>
        <a:lstStyle/>
        <a:p>
          <a:r>
            <a:rPr lang="en-US"/>
            <a:t>Bankacılık ve Dökümantasyon (PDF) şifrelemelerinde yaygın olarak kullanılır.</a:t>
          </a:r>
        </a:p>
      </dgm:t>
    </dgm:pt>
    <dgm:pt modelId="{AE26CA19-FC55-43CF-8545-810E9D38D9B2}" type="parTrans" cxnId="{3B3202A0-AF14-4BA7-B034-76B08E675C46}">
      <dgm:prSet/>
      <dgm:spPr/>
      <dgm:t>
        <a:bodyPr/>
        <a:lstStyle/>
        <a:p>
          <a:endParaRPr lang="en-US"/>
        </a:p>
      </dgm:t>
    </dgm:pt>
    <dgm:pt modelId="{B437C657-853D-4E61-BDE2-9255A9A7FB9A}" type="sibTrans" cxnId="{3B3202A0-AF14-4BA7-B034-76B08E675C46}">
      <dgm:prSet/>
      <dgm:spPr/>
      <dgm:t>
        <a:bodyPr/>
        <a:lstStyle/>
        <a:p>
          <a:endParaRPr lang="en-US"/>
        </a:p>
      </dgm:t>
    </dgm:pt>
    <dgm:pt modelId="{3232F4F0-A5FB-4FD8-A529-1BC3AEAD9D06}" type="pres">
      <dgm:prSet presAssocID="{5486C4DB-7DD1-4FB1-B428-3B2ABA008D91}" presName="linear" presStyleCnt="0">
        <dgm:presLayoutVars>
          <dgm:animLvl val="lvl"/>
          <dgm:resizeHandles val="exact"/>
        </dgm:presLayoutVars>
      </dgm:prSet>
      <dgm:spPr/>
    </dgm:pt>
    <dgm:pt modelId="{992A8664-D9E9-40F9-9260-D2BCB0C8D8CA}" type="pres">
      <dgm:prSet presAssocID="{68958236-CE28-47F3-9A6D-63B5E39A361B}" presName="parentText" presStyleLbl="node1" presStyleIdx="0" presStyleCnt="8">
        <dgm:presLayoutVars>
          <dgm:chMax val="0"/>
          <dgm:bulletEnabled val="1"/>
        </dgm:presLayoutVars>
      </dgm:prSet>
      <dgm:spPr/>
    </dgm:pt>
    <dgm:pt modelId="{F0C90EAD-BF8C-482E-BE2A-756E35C5305E}" type="pres">
      <dgm:prSet presAssocID="{C7EC4A3F-AF26-4BAE-8730-6944BEB4FC90}" presName="spacer" presStyleCnt="0"/>
      <dgm:spPr/>
    </dgm:pt>
    <dgm:pt modelId="{D36D7CC9-5D01-4B0E-ABC4-6D59B7E55953}" type="pres">
      <dgm:prSet presAssocID="{814175CF-6AA2-4BD2-9DD4-78EA10D76990}" presName="parentText" presStyleLbl="node1" presStyleIdx="1" presStyleCnt="8">
        <dgm:presLayoutVars>
          <dgm:chMax val="0"/>
          <dgm:bulletEnabled val="1"/>
        </dgm:presLayoutVars>
      </dgm:prSet>
      <dgm:spPr/>
    </dgm:pt>
    <dgm:pt modelId="{BCB74CB7-7C4D-4009-8373-B11E5D57CFCC}" type="pres">
      <dgm:prSet presAssocID="{40249F60-E527-4D33-93B6-CD4D7F6FA2A7}" presName="spacer" presStyleCnt="0"/>
      <dgm:spPr/>
    </dgm:pt>
    <dgm:pt modelId="{A9143BDD-424B-4749-BF6C-D9553B903C55}" type="pres">
      <dgm:prSet presAssocID="{60A293BA-55F3-46BC-BFC7-0558D13340F7}" presName="parentText" presStyleLbl="node1" presStyleIdx="2" presStyleCnt="8">
        <dgm:presLayoutVars>
          <dgm:chMax val="0"/>
          <dgm:bulletEnabled val="1"/>
        </dgm:presLayoutVars>
      </dgm:prSet>
      <dgm:spPr/>
    </dgm:pt>
    <dgm:pt modelId="{DBC98008-C1BD-43AC-B3E6-2ED28D609A39}" type="pres">
      <dgm:prSet presAssocID="{1E8B78E7-8416-4F14-921E-9FDB8183D727}" presName="spacer" presStyleCnt="0"/>
      <dgm:spPr/>
    </dgm:pt>
    <dgm:pt modelId="{13498D1A-5E6A-4C30-AC55-C2344EA75EAB}" type="pres">
      <dgm:prSet presAssocID="{30B59154-B3E1-45DC-A766-EAE2C9B6651B}" presName="parentText" presStyleLbl="node1" presStyleIdx="3" presStyleCnt="8">
        <dgm:presLayoutVars>
          <dgm:chMax val="0"/>
          <dgm:bulletEnabled val="1"/>
        </dgm:presLayoutVars>
      </dgm:prSet>
      <dgm:spPr/>
    </dgm:pt>
    <dgm:pt modelId="{916330F2-22FE-4A1A-88DB-C73C32F31EB6}" type="pres">
      <dgm:prSet presAssocID="{EF2586B0-C7C7-4C5A-8872-14FFA426BEB3}" presName="spacer" presStyleCnt="0"/>
      <dgm:spPr/>
    </dgm:pt>
    <dgm:pt modelId="{043B3256-1C5E-48A0-A996-5092AD34E2B1}" type="pres">
      <dgm:prSet presAssocID="{98470847-D89E-48C0-BC20-D93355E28E0B}" presName="parentText" presStyleLbl="node1" presStyleIdx="4" presStyleCnt="8">
        <dgm:presLayoutVars>
          <dgm:chMax val="0"/>
          <dgm:bulletEnabled val="1"/>
        </dgm:presLayoutVars>
      </dgm:prSet>
      <dgm:spPr/>
    </dgm:pt>
    <dgm:pt modelId="{964143D6-DEF9-4249-9482-0593813AB665}" type="pres">
      <dgm:prSet presAssocID="{E392B853-815E-4B51-90D9-40C35C716295}" presName="spacer" presStyleCnt="0"/>
      <dgm:spPr/>
    </dgm:pt>
    <dgm:pt modelId="{9E985B09-53A9-4A66-A9E3-1F1C1FBD7C77}" type="pres">
      <dgm:prSet presAssocID="{3B8F50D2-F858-4131-96B4-9B322F58CF2E}" presName="parentText" presStyleLbl="node1" presStyleIdx="5" presStyleCnt="8">
        <dgm:presLayoutVars>
          <dgm:chMax val="0"/>
          <dgm:bulletEnabled val="1"/>
        </dgm:presLayoutVars>
      </dgm:prSet>
      <dgm:spPr/>
    </dgm:pt>
    <dgm:pt modelId="{F1EC6091-CD7F-4866-9B7E-958354762F77}" type="pres">
      <dgm:prSet presAssocID="{2E31170B-D215-4EC6-9826-DA05531CF29F}" presName="spacer" presStyleCnt="0"/>
      <dgm:spPr/>
    </dgm:pt>
    <dgm:pt modelId="{CFBCF64D-396A-4443-AC50-71B146F47C73}" type="pres">
      <dgm:prSet presAssocID="{D73AE855-500D-4877-8B15-2CA10A1FD888}" presName="parentText" presStyleLbl="node1" presStyleIdx="6" presStyleCnt="8">
        <dgm:presLayoutVars>
          <dgm:chMax val="0"/>
          <dgm:bulletEnabled val="1"/>
        </dgm:presLayoutVars>
      </dgm:prSet>
      <dgm:spPr/>
    </dgm:pt>
    <dgm:pt modelId="{9A18554C-6F32-4E85-90A5-F4865C306DD3}" type="pres">
      <dgm:prSet presAssocID="{149F85B2-A726-4001-A7E3-DBE15C6D1CE8}" presName="spacer" presStyleCnt="0"/>
      <dgm:spPr/>
    </dgm:pt>
    <dgm:pt modelId="{E4A9B92B-BADE-4195-B558-49612CF99F0E}" type="pres">
      <dgm:prSet presAssocID="{76905796-D349-41E7-9392-F50DF853D06A}" presName="parentText" presStyleLbl="node1" presStyleIdx="7" presStyleCnt="8">
        <dgm:presLayoutVars>
          <dgm:chMax val="0"/>
          <dgm:bulletEnabled val="1"/>
        </dgm:presLayoutVars>
      </dgm:prSet>
      <dgm:spPr/>
    </dgm:pt>
  </dgm:ptLst>
  <dgm:cxnLst>
    <dgm:cxn modelId="{33E45532-626F-47F8-AD22-A9667D329D3C}" srcId="{5486C4DB-7DD1-4FB1-B428-3B2ABA008D91}" destId="{D73AE855-500D-4877-8B15-2CA10A1FD888}" srcOrd="6" destOrd="0" parTransId="{62AFB353-C399-4BE2-8803-225C2A591CB8}" sibTransId="{149F85B2-A726-4001-A7E3-DBE15C6D1CE8}"/>
    <dgm:cxn modelId="{16268F5C-CFDD-4DBB-B63B-C9DE5A27F6E1}" srcId="{5486C4DB-7DD1-4FB1-B428-3B2ABA008D91}" destId="{30B59154-B3E1-45DC-A766-EAE2C9B6651B}" srcOrd="3" destOrd="0" parTransId="{3C03F779-105D-4B4E-AE31-BB57FB763E91}" sibTransId="{EF2586B0-C7C7-4C5A-8872-14FFA426BEB3}"/>
    <dgm:cxn modelId="{CD7A9861-E47B-486E-B2FD-FAB6C6A09E51}" srcId="{5486C4DB-7DD1-4FB1-B428-3B2ABA008D91}" destId="{98470847-D89E-48C0-BC20-D93355E28E0B}" srcOrd="4" destOrd="0" parTransId="{C1C702A0-E92E-47C8-B1FB-8DB1D2C9D311}" sibTransId="{E392B853-815E-4B51-90D9-40C35C716295}"/>
    <dgm:cxn modelId="{513AD645-A1C6-451B-80F1-AC8AF0ED2C22}" type="presOf" srcId="{60A293BA-55F3-46BC-BFC7-0558D13340F7}" destId="{A9143BDD-424B-4749-BF6C-D9553B903C55}" srcOrd="0" destOrd="0" presId="urn:microsoft.com/office/officeart/2005/8/layout/vList2"/>
    <dgm:cxn modelId="{60C41154-FAF9-47E6-918C-9D2052D77390}" type="presOf" srcId="{98470847-D89E-48C0-BC20-D93355E28E0B}" destId="{043B3256-1C5E-48A0-A996-5092AD34E2B1}" srcOrd="0" destOrd="0" presId="urn:microsoft.com/office/officeart/2005/8/layout/vList2"/>
    <dgm:cxn modelId="{FC54B476-4C71-4F6E-BBED-152AC0ED655D}" type="presOf" srcId="{D73AE855-500D-4877-8B15-2CA10A1FD888}" destId="{CFBCF64D-396A-4443-AC50-71B146F47C73}" srcOrd="0" destOrd="0" presId="urn:microsoft.com/office/officeart/2005/8/layout/vList2"/>
    <dgm:cxn modelId="{75B8027D-6623-4D11-977A-D26E81D972FF}" srcId="{5486C4DB-7DD1-4FB1-B428-3B2ABA008D91}" destId="{814175CF-6AA2-4BD2-9DD4-78EA10D76990}" srcOrd="1" destOrd="0" parTransId="{B78EE147-1774-4753-81D5-D85FD514E847}" sibTransId="{40249F60-E527-4D33-93B6-CD4D7F6FA2A7}"/>
    <dgm:cxn modelId="{474F5280-2D72-4AA8-BDAC-07013CE39250}" type="presOf" srcId="{30B59154-B3E1-45DC-A766-EAE2C9B6651B}" destId="{13498D1A-5E6A-4C30-AC55-C2344EA75EAB}" srcOrd="0" destOrd="0" presId="urn:microsoft.com/office/officeart/2005/8/layout/vList2"/>
    <dgm:cxn modelId="{EA9CEA8C-C525-4973-A54D-F827683F360D}" type="presOf" srcId="{3B8F50D2-F858-4131-96B4-9B322F58CF2E}" destId="{9E985B09-53A9-4A66-A9E3-1F1C1FBD7C77}" srcOrd="0" destOrd="0" presId="urn:microsoft.com/office/officeart/2005/8/layout/vList2"/>
    <dgm:cxn modelId="{23BA5890-9415-4C42-A04A-7CEEDED93801}" type="presOf" srcId="{5486C4DB-7DD1-4FB1-B428-3B2ABA008D91}" destId="{3232F4F0-A5FB-4FD8-A529-1BC3AEAD9D06}" srcOrd="0" destOrd="0" presId="urn:microsoft.com/office/officeart/2005/8/layout/vList2"/>
    <dgm:cxn modelId="{3B3202A0-AF14-4BA7-B034-76B08E675C46}" srcId="{5486C4DB-7DD1-4FB1-B428-3B2ABA008D91}" destId="{76905796-D349-41E7-9392-F50DF853D06A}" srcOrd="7" destOrd="0" parTransId="{AE26CA19-FC55-43CF-8545-810E9D38D9B2}" sibTransId="{B437C657-853D-4E61-BDE2-9255A9A7FB9A}"/>
    <dgm:cxn modelId="{AC002DA1-A296-4853-8D29-D35D385AB17D}" srcId="{5486C4DB-7DD1-4FB1-B428-3B2ABA008D91}" destId="{3B8F50D2-F858-4131-96B4-9B322F58CF2E}" srcOrd="5" destOrd="0" parTransId="{FCF6C0D0-447B-4461-96B3-A9B55E3A6649}" sibTransId="{2E31170B-D215-4EC6-9826-DA05531CF29F}"/>
    <dgm:cxn modelId="{D3195CBD-BF28-4F37-9042-F63D3AAF7FF2}" type="presOf" srcId="{68958236-CE28-47F3-9A6D-63B5E39A361B}" destId="{992A8664-D9E9-40F9-9260-D2BCB0C8D8CA}" srcOrd="0" destOrd="0" presId="urn:microsoft.com/office/officeart/2005/8/layout/vList2"/>
    <dgm:cxn modelId="{1BA37DDF-4765-4411-B731-0F81E84D989A}" type="presOf" srcId="{76905796-D349-41E7-9392-F50DF853D06A}" destId="{E4A9B92B-BADE-4195-B558-49612CF99F0E}" srcOrd="0" destOrd="0" presId="urn:microsoft.com/office/officeart/2005/8/layout/vList2"/>
    <dgm:cxn modelId="{8AC803F1-434B-456C-B5F7-4302936D2BC1}" type="presOf" srcId="{814175CF-6AA2-4BD2-9DD4-78EA10D76990}" destId="{D36D7CC9-5D01-4B0E-ABC4-6D59B7E55953}" srcOrd="0" destOrd="0" presId="urn:microsoft.com/office/officeart/2005/8/layout/vList2"/>
    <dgm:cxn modelId="{C56E0DF6-267E-43A6-9F71-1DA0116665DB}" srcId="{5486C4DB-7DD1-4FB1-B428-3B2ABA008D91}" destId="{60A293BA-55F3-46BC-BFC7-0558D13340F7}" srcOrd="2" destOrd="0" parTransId="{12C06FCB-0587-4D78-A735-8FCD4805E196}" sibTransId="{1E8B78E7-8416-4F14-921E-9FDB8183D727}"/>
    <dgm:cxn modelId="{8E7135FF-4B67-4580-8B3A-9CC128727CDC}" srcId="{5486C4DB-7DD1-4FB1-B428-3B2ABA008D91}" destId="{68958236-CE28-47F3-9A6D-63B5E39A361B}" srcOrd="0" destOrd="0" parTransId="{B4615144-E953-4954-9DF4-DACD6DEAA3E7}" sibTransId="{C7EC4A3F-AF26-4BAE-8730-6944BEB4FC90}"/>
    <dgm:cxn modelId="{B9051934-835F-4630-9C54-D844580F96DB}" type="presParOf" srcId="{3232F4F0-A5FB-4FD8-A529-1BC3AEAD9D06}" destId="{992A8664-D9E9-40F9-9260-D2BCB0C8D8CA}" srcOrd="0" destOrd="0" presId="urn:microsoft.com/office/officeart/2005/8/layout/vList2"/>
    <dgm:cxn modelId="{54A031A4-3338-4B39-97F2-29551548C8E6}" type="presParOf" srcId="{3232F4F0-A5FB-4FD8-A529-1BC3AEAD9D06}" destId="{F0C90EAD-BF8C-482E-BE2A-756E35C5305E}" srcOrd="1" destOrd="0" presId="urn:microsoft.com/office/officeart/2005/8/layout/vList2"/>
    <dgm:cxn modelId="{266288C2-431F-47B7-AAF9-322587C9C007}" type="presParOf" srcId="{3232F4F0-A5FB-4FD8-A529-1BC3AEAD9D06}" destId="{D36D7CC9-5D01-4B0E-ABC4-6D59B7E55953}" srcOrd="2" destOrd="0" presId="urn:microsoft.com/office/officeart/2005/8/layout/vList2"/>
    <dgm:cxn modelId="{47A64FDC-227D-435A-9146-AD7762382D91}" type="presParOf" srcId="{3232F4F0-A5FB-4FD8-A529-1BC3AEAD9D06}" destId="{BCB74CB7-7C4D-4009-8373-B11E5D57CFCC}" srcOrd="3" destOrd="0" presId="urn:microsoft.com/office/officeart/2005/8/layout/vList2"/>
    <dgm:cxn modelId="{B32327BF-9C95-46A2-9F5A-5A270EF42106}" type="presParOf" srcId="{3232F4F0-A5FB-4FD8-A529-1BC3AEAD9D06}" destId="{A9143BDD-424B-4749-BF6C-D9553B903C55}" srcOrd="4" destOrd="0" presId="urn:microsoft.com/office/officeart/2005/8/layout/vList2"/>
    <dgm:cxn modelId="{25B5FA3D-4D7B-40F9-828D-F4B29128AB8E}" type="presParOf" srcId="{3232F4F0-A5FB-4FD8-A529-1BC3AEAD9D06}" destId="{DBC98008-C1BD-43AC-B3E6-2ED28D609A39}" srcOrd="5" destOrd="0" presId="urn:microsoft.com/office/officeart/2005/8/layout/vList2"/>
    <dgm:cxn modelId="{8908D44F-3118-472F-BA8B-F92D94BFFAD5}" type="presParOf" srcId="{3232F4F0-A5FB-4FD8-A529-1BC3AEAD9D06}" destId="{13498D1A-5E6A-4C30-AC55-C2344EA75EAB}" srcOrd="6" destOrd="0" presId="urn:microsoft.com/office/officeart/2005/8/layout/vList2"/>
    <dgm:cxn modelId="{406CD5A9-A631-4CBA-B818-0504484B45FD}" type="presParOf" srcId="{3232F4F0-A5FB-4FD8-A529-1BC3AEAD9D06}" destId="{916330F2-22FE-4A1A-88DB-C73C32F31EB6}" srcOrd="7" destOrd="0" presId="urn:microsoft.com/office/officeart/2005/8/layout/vList2"/>
    <dgm:cxn modelId="{7C218E64-4398-49A7-BAC4-FE244EBA4D24}" type="presParOf" srcId="{3232F4F0-A5FB-4FD8-A529-1BC3AEAD9D06}" destId="{043B3256-1C5E-48A0-A996-5092AD34E2B1}" srcOrd="8" destOrd="0" presId="urn:microsoft.com/office/officeart/2005/8/layout/vList2"/>
    <dgm:cxn modelId="{99AB30A5-2ECB-4DC1-888F-40AD9ACA61B6}" type="presParOf" srcId="{3232F4F0-A5FB-4FD8-A529-1BC3AEAD9D06}" destId="{964143D6-DEF9-4249-9482-0593813AB665}" srcOrd="9" destOrd="0" presId="urn:microsoft.com/office/officeart/2005/8/layout/vList2"/>
    <dgm:cxn modelId="{48D58B27-B4D6-498E-80A8-999A436C8576}" type="presParOf" srcId="{3232F4F0-A5FB-4FD8-A529-1BC3AEAD9D06}" destId="{9E985B09-53A9-4A66-A9E3-1F1C1FBD7C77}" srcOrd="10" destOrd="0" presId="urn:microsoft.com/office/officeart/2005/8/layout/vList2"/>
    <dgm:cxn modelId="{966045B5-2031-418F-AB79-63BC6139A2BF}" type="presParOf" srcId="{3232F4F0-A5FB-4FD8-A529-1BC3AEAD9D06}" destId="{F1EC6091-CD7F-4866-9B7E-958354762F77}" srcOrd="11" destOrd="0" presId="urn:microsoft.com/office/officeart/2005/8/layout/vList2"/>
    <dgm:cxn modelId="{7D61F98A-29B3-4918-89D0-928CF5BB6CE4}" type="presParOf" srcId="{3232F4F0-A5FB-4FD8-A529-1BC3AEAD9D06}" destId="{CFBCF64D-396A-4443-AC50-71B146F47C73}" srcOrd="12" destOrd="0" presId="urn:microsoft.com/office/officeart/2005/8/layout/vList2"/>
    <dgm:cxn modelId="{06BEEF12-C6EA-410A-B567-D1DE2B4E2C94}" type="presParOf" srcId="{3232F4F0-A5FB-4FD8-A529-1BC3AEAD9D06}" destId="{9A18554C-6F32-4E85-90A5-F4865C306DD3}" srcOrd="13" destOrd="0" presId="urn:microsoft.com/office/officeart/2005/8/layout/vList2"/>
    <dgm:cxn modelId="{4A8EF55D-E8BD-4107-99C7-316BA36166FA}" type="presParOf" srcId="{3232F4F0-A5FB-4FD8-A529-1BC3AEAD9D06}" destId="{E4A9B92B-BADE-4195-B558-49612CF99F0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2AEE1-EE88-4649-8A5C-D0AA03044360}">
      <dsp:nvSpPr>
        <dsp:cNvPr id="0" name=""/>
        <dsp:cNvSpPr/>
      </dsp:nvSpPr>
      <dsp:spPr>
        <a:xfrm>
          <a:off x="0" y="68146"/>
          <a:ext cx="6832212" cy="2522483"/>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Asimetrik</a:t>
          </a:r>
          <a:r>
            <a:rPr lang="en-US" sz="2900" kern="1200" dirty="0"/>
            <a:t> </a:t>
          </a:r>
          <a:r>
            <a:rPr lang="en-US" sz="2900" kern="1200" dirty="0" err="1"/>
            <a:t>algoritmalar</a:t>
          </a:r>
          <a:r>
            <a:rPr lang="en-US" sz="2900" kern="1200" dirty="0"/>
            <a:t> 2 </a:t>
          </a:r>
          <a:r>
            <a:rPr lang="en-US" sz="2900" kern="1200" dirty="0" err="1"/>
            <a:t>farklı</a:t>
          </a:r>
          <a:r>
            <a:rPr lang="en-US" sz="2900" kern="1200" dirty="0"/>
            <a:t> </a:t>
          </a:r>
          <a:r>
            <a:rPr lang="en-US" sz="2900" kern="1200" dirty="0" err="1"/>
            <a:t>anahtar</a:t>
          </a:r>
          <a:r>
            <a:rPr lang="en-US" sz="2900" kern="1200" dirty="0"/>
            <a:t> </a:t>
          </a:r>
          <a:r>
            <a:rPr lang="en-US" sz="2900" kern="1200" dirty="0" err="1"/>
            <a:t>kullanarak</a:t>
          </a:r>
          <a:r>
            <a:rPr lang="en-US" sz="2900" kern="1200" dirty="0"/>
            <a:t> </a:t>
          </a:r>
          <a:r>
            <a:rPr lang="en-US" sz="2900" kern="1200" dirty="0" err="1"/>
            <a:t>şifreleme</a:t>
          </a:r>
          <a:r>
            <a:rPr lang="en-US" sz="2900" kern="1200" dirty="0"/>
            <a:t> </a:t>
          </a:r>
          <a:r>
            <a:rPr lang="en-US" sz="2900" kern="1200" dirty="0" err="1"/>
            <a:t>yapar.Bunların</a:t>
          </a:r>
          <a:r>
            <a:rPr lang="en-US" sz="2900" kern="1200" dirty="0"/>
            <a:t> </a:t>
          </a:r>
          <a:r>
            <a:rPr lang="en-US" sz="2900" kern="1200" dirty="0" err="1"/>
            <a:t>biri</a:t>
          </a:r>
          <a:r>
            <a:rPr lang="en-US" sz="2900" kern="1200" dirty="0"/>
            <a:t> </a:t>
          </a:r>
          <a:r>
            <a:rPr lang="en-US" sz="2900" kern="1200" dirty="0" err="1"/>
            <a:t>şifreleme</a:t>
          </a:r>
          <a:r>
            <a:rPr lang="en-US" sz="2900" kern="1200" dirty="0"/>
            <a:t> </a:t>
          </a:r>
          <a:r>
            <a:rPr lang="en-US" sz="2900" kern="1200" dirty="0" err="1"/>
            <a:t>diğeri</a:t>
          </a:r>
          <a:r>
            <a:rPr lang="en-US" sz="2900" kern="1200" dirty="0"/>
            <a:t> </a:t>
          </a:r>
          <a:r>
            <a:rPr lang="en-US" sz="2900" kern="1200" dirty="0" err="1"/>
            <a:t>i</a:t>
          </a:r>
          <a:r>
            <a:rPr lang="tr-TR" sz="2900" kern="1200" dirty="0"/>
            <a:t>se</a:t>
          </a:r>
          <a:r>
            <a:rPr lang="en-US" sz="2900" kern="1200" dirty="0"/>
            <a:t> </a:t>
          </a:r>
          <a:r>
            <a:rPr lang="en-US" sz="2900" kern="1200" dirty="0" err="1"/>
            <a:t>çözümleme</a:t>
          </a:r>
          <a:r>
            <a:rPr lang="en-US" sz="2900" kern="1200" dirty="0"/>
            <a:t> </a:t>
          </a:r>
          <a:r>
            <a:rPr lang="en-US" sz="2900" kern="1200" dirty="0" err="1"/>
            <a:t>yaparken</a:t>
          </a:r>
          <a:r>
            <a:rPr lang="en-US" sz="2900" kern="1200" dirty="0"/>
            <a:t> </a:t>
          </a:r>
          <a:r>
            <a:rPr lang="en-US" sz="2900" kern="1200" dirty="0" err="1"/>
            <a:t>kullanılır</a:t>
          </a:r>
          <a:r>
            <a:rPr lang="en-US" sz="2900" kern="1200" dirty="0"/>
            <a:t>.</a:t>
          </a:r>
        </a:p>
      </dsp:txBody>
      <dsp:txXfrm>
        <a:off x="123137" y="191283"/>
        <a:ext cx="6585938" cy="2276209"/>
      </dsp:txXfrm>
    </dsp:sp>
    <dsp:sp modelId="{4E46E17D-7FE8-4568-B3E7-981B20B49D59}">
      <dsp:nvSpPr>
        <dsp:cNvPr id="0" name=""/>
        <dsp:cNvSpPr/>
      </dsp:nvSpPr>
      <dsp:spPr>
        <a:xfrm>
          <a:off x="0" y="2674149"/>
          <a:ext cx="6832212" cy="2522483"/>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Bu </a:t>
          </a:r>
          <a:r>
            <a:rPr lang="en-US" sz="2900" kern="1200" dirty="0" err="1"/>
            <a:t>anahtarlara</a:t>
          </a:r>
          <a:r>
            <a:rPr lang="en-US" sz="2900" kern="1200" dirty="0"/>
            <a:t> </a:t>
          </a:r>
          <a:r>
            <a:rPr lang="en-US" sz="2900" kern="1200" dirty="0" err="1"/>
            <a:t>umumi</a:t>
          </a:r>
          <a:r>
            <a:rPr lang="en-US" sz="2900" kern="1200" dirty="0"/>
            <a:t>(public) </a:t>
          </a:r>
          <a:r>
            <a:rPr lang="en-US" sz="2900" kern="1200" dirty="0" err="1"/>
            <a:t>ve</a:t>
          </a:r>
          <a:r>
            <a:rPr lang="en-US" sz="2900" kern="1200" dirty="0"/>
            <a:t> </a:t>
          </a:r>
          <a:r>
            <a:rPr lang="en-US" sz="2900" kern="1200" dirty="0" err="1"/>
            <a:t>gizli</a:t>
          </a:r>
          <a:r>
            <a:rPr lang="en-US" sz="2900" kern="1200" dirty="0"/>
            <a:t> (private) </a:t>
          </a:r>
          <a:r>
            <a:rPr lang="en-US" sz="2900" kern="1200" dirty="0" err="1"/>
            <a:t>anahtarlar</a:t>
          </a:r>
          <a:r>
            <a:rPr lang="en-US" sz="2900" kern="1200" dirty="0"/>
            <a:t> </a:t>
          </a:r>
          <a:r>
            <a:rPr lang="en-US" sz="2900" kern="1200" dirty="0" err="1"/>
            <a:t>adı</a:t>
          </a:r>
          <a:r>
            <a:rPr lang="en-US" sz="2900" kern="1200" dirty="0"/>
            <a:t> </a:t>
          </a:r>
          <a:r>
            <a:rPr lang="en-US" sz="2900" kern="1200" dirty="0" err="1"/>
            <a:t>verilir.RSA</a:t>
          </a:r>
          <a:r>
            <a:rPr lang="tr-TR" sz="2900" kern="1200" dirty="0"/>
            <a:t> ve ECC</a:t>
          </a:r>
          <a:r>
            <a:rPr lang="en-US" sz="2900" kern="1200" dirty="0"/>
            <a:t> </a:t>
          </a:r>
          <a:r>
            <a:rPr lang="en-US" sz="2900" kern="1200" dirty="0" err="1"/>
            <a:t>algoritma</a:t>
          </a:r>
          <a:r>
            <a:rPr lang="tr-TR" sz="2900" kern="1200" dirty="0" err="1"/>
            <a:t>lar</a:t>
          </a:r>
          <a:r>
            <a:rPr lang="en-US" sz="2900" kern="1200" dirty="0"/>
            <a:t>ı </a:t>
          </a:r>
          <a:r>
            <a:rPr lang="en-US" sz="2900" kern="1200" dirty="0" err="1"/>
            <a:t>asimetrik</a:t>
          </a:r>
          <a:r>
            <a:rPr lang="en-US" sz="2900" kern="1200" dirty="0"/>
            <a:t> </a:t>
          </a:r>
          <a:r>
            <a:rPr lang="en-US" sz="2900" kern="1200" dirty="0" err="1"/>
            <a:t>şifreleme</a:t>
          </a:r>
          <a:r>
            <a:rPr lang="en-US" sz="2900" kern="1200" dirty="0"/>
            <a:t> </a:t>
          </a:r>
          <a:r>
            <a:rPr lang="en-US" sz="2900" kern="1200" dirty="0" err="1"/>
            <a:t>algoritmalarına</a:t>
          </a:r>
          <a:r>
            <a:rPr lang="en-US" sz="2900" kern="1200" dirty="0"/>
            <a:t> </a:t>
          </a:r>
          <a:r>
            <a:rPr lang="en-US" sz="2900" kern="1200" dirty="0" err="1"/>
            <a:t>bir</a:t>
          </a:r>
          <a:r>
            <a:rPr lang="en-US" sz="2900" kern="1200" dirty="0"/>
            <a:t> </a:t>
          </a:r>
          <a:r>
            <a:rPr lang="en-US" sz="2900" kern="1200" dirty="0" err="1"/>
            <a:t>örnektir</a:t>
          </a:r>
          <a:r>
            <a:rPr lang="en-US" sz="2900" kern="1200" dirty="0"/>
            <a:t>.</a:t>
          </a:r>
        </a:p>
      </dsp:txBody>
      <dsp:txXfrm>
        <a:off x="123137" y="2797286"/>
        <a:ext cx="6585938" cy="2276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879C6-E0CB-495E-B7C5-5A31DA4865F0}">
      <dsp:nvSpPr>
        <dsp:cNvPr id="0" name=""/>
        <dsp:cNvSpPr/>
      </dsp:nvSpPr>
      <dsp:spPr>
        <a:xfrm>
          <a:off x="2683910" y="731041"/>
          <a:ext cx="563087" cy="91440"/>
        </a:xfrm>
        <a:custGeom>
          <a:avLst/>
          <a:gdLst/>
          <a:ahLst/>
          <a:cxnLst/>
          <a:rect l="0" t="0" r="0" b="0"/>
          <a:pathLst>
            <a:path>
              <a:moveTo>
                <a:pt x="0" y="45720"/>
              </a:moveTo>
              <a:lnTo>
                <a:pt x="56308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0612" y="773792"/>
        <a:ext cx="29684" cy="5936"/>
      </dsp:txXfrm>
    </dsp:sp>
    <dsp:sp modelId="{D484EC02-5F5E-4907-BFCE-78E3547B00F7}">
      <dsp:nvSpPr>
        <dsp:cNvPr id="0" name=""/>
        <dsp:cNvSpPr/>
      </dsp:nvSpPr>
      <dsp:spPr>
        <a:xfrm>
          <a:off x="104462" y="2386"/>
          <a:ext cx="2581248" cy="154874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77850">
            <a:lnSpc>
              <a:spcPct val="90000"/>
            </a:lnSpc>
            <a:spcBef>
              <a:spcPct val="0"/>
            </a:spcBef>
            <a:spcAft>
              <a:spcPct val="35000"/>
            </a:spcAft>
            <a:buNone/>
          </a:pPr>
          <a:r>
            <a:rPr lang="en-US" sz="1300" kern="1200"/>
            <a:t>1)Yeterince büyük iki adet asal sayı seçilir: Bu sayılar örneğimizde </a:t>
          </a:r>
          <a:r>
            <a:rPr lang="en-US" sz="1300" b="1" kern="1200"/>
            <a:t>p</a:t>
          </a:r>
          <a:r>
            <a:rPr lang="en-US" sz="1300" kern="1200"/>
            <a:t> ve </a:t>
          </a:r>
          <a:r>
            <a:rPr lang="en-US" sz="1300" b="1" kern="1200"/>
            <a:t>q</a:t>
          </a:r>
          <a:r>
            <a:rPr lang="en-US" sz="1300" kern="1200"/>
            <a:t> olsunlar.</a:t>
          </a:r>
        </a:p>
      </dsp:txBody>
      <dsp:txXfrm>
        <a:off x="104462" y="2386"/>
        <a:ext cx="2581248" cy="1548749"/>
      </dsp:txXfrm>
    </dsp:sp>
    <dsp:sp modelId="{3BAC30E2-4267-4985-B651-A396D6D4A67A}">
      <dsp:nvSpPr>
        <dsp:cNvPr id="0" name=""/>
        <dsp:cNvSpPr/>
      </dsp:nvSpPr>
      <dsp:spPr>
        <a:xfrm>
          <a:off x="1395086" y="1549335"/>
          <a:ext cx="3645691" cy="563087"/>
        </a:xfrm>
        <a:custGeom>
          <a:avLst/>
          <a:gdLst/>
          <a:ahLst/>
          <a:cxnLst/>
          <a:rect l="0" t="0" r="0" b="0"/>
          <a:pathLst>
            <a:path>
              <a:moveTo>
                <a:pt x="3645691" y="0"/>
              </a:moveTo>
              <a:lnTo>
                <a:pt x="3645691" y="298643"/>
              </a:lnTo>
              <a:lnTo>
                <a:pt x="0" y="298643"/>
              </a:lnTo>
              <a:lnTo>
                <a:pt x="0" y="563087"/>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5589" y="1827910"/>
        <a:ext cx="184685" cy="5936"/>
      </dsp:txXfrm>
    </dsp:sp>
    <dsp:sp modelId="{94E90D38-2C79-4F8D-B8FB-A5C2D0558EC6}">
      <dsp:nvSpPr>
        <dsp:cNvPr id="0" name=""/>
        <dsp:cNvSpPr/>
      </dsp:nvSpPr>
      <dsp:spPr>
        <a:xfrm>
          <a:off x="3279398" y="2386"/>
          <a:ext cx="3522759" cy="1548749"/>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77850">
            <a:lnSpc>
              <a:spcPct val="90000"/>
            </a:lnSpc>
            <a:spcBef>
              <a:spcPct val="0"/>
            </a:spcBef>
            <a:spcAft>
              <a:spcPct val="35000"/>
            </a:spcAft>
            <a:buNone/>
          </a:pPr>
          <a:r>
            <a:rPr lang="en-US" sz="1300" kern="1200" dirty="0"/>
            <a:t>2)</a:t>
          </a:r>
          <a:r>
            <a:rPr lang="en-US" sz="1300" b="1" kern="1200" dirty="0"/>
            <a:t>n=</a:t>
          </a:r>
          <a:r>
            <a:rPr lang="en-US" sz="1300" b="1" kern="1200" dirty="0" err="1"/>
            <a:t>pq</a:t>
          </a:r>
          <a:r>
            <a:rPr lang="en-US" sz="1300" kern="1200" dirty="0"/>
            <a:t> </a:t>
          </a:r>
          <a:r>
            <a:rPr lang="en-US" sz="1300" kern="1200" dirty="0" err="1"/>
            <a:t>hesaplanır</a:t>
          </a:r>
          <a:r>
            <a:rPr lang="en-US" sz="1300" kern="1200" dirty="0"/>
            <a:t>. </a:t>
          </a:r>
          <a:r>
            <a:rPr lang="en-US" sz="1300" kern="1200" dirty="0" err="1"/>
            <a:t>Buradaki</a:t>
          </a:r>
          <a:r>
            <a:rPr lang="en-US" sz="1300" kern="1200" dirty="0"/>
            <a:t> n </a:t>
          </a:r>
          <a:r>
            <a:rPr lang="en-US" sz="1300" kern="1200" dirty="0" err="1"/>
            <a:t>sayısı</a:t>
          </a:r>
          <a:r>
            <a:rPr lang="en-US" sz="1300" kern="1200" dirty="0"/>
            <a:t> </a:t>
          </a:r>
          <a:r>
            <a:rPr lang="en-US" sz="1300" kern="1200" dirty="0" err="1"/>
            <a:t>iki</a:t>
          </a:r>
          <a:r>
            <a:rPr lang="en-US" sz="1300" kern="1200" dirty="0"/>
            <a:t> </a:t>
          </a:r>
          <a:r>
            <a:rPr lang="en-US" sz="1300" kern="1200" dirty="0" err="1"/>
            <a:t>asal</a:t>
          </a:r>
          <a:r>
            <a:rPr lang="en-US" sz="1300" kern="1200" dirty="0"/>
            <a:t> </a:t>
          </a:r>
          <a:r>
            <a:rPr lang="en-US" sz="1300" kern="1200" dirty="0" err="1"/>
            <a:t>sayının</a:t>
          </a:r>
          <a:r>
            <a:rPr lang="en-US" sz="1300" kern="1200" dirty="0"/>
            <a:t> </a:t>
          </a:r>
          <a:r>
            <a:rPr lang="en-US" sz="1300" kern="1200" dirty="0" err="1"/>
            <a:t>çarpımıdır</a:t>
          </a:r>
          <a:r>
            <a:rPr lang="en-US" sz="1300" kern="1200" dirty="0"/>
            <a:t> </a:t>
          </a:r>
          <a:r>
            <a:rPr lang="en-US" sz="1300" kern="1200" dirty="0" err="1"/>
            <a:t>ve</a:t>
          </a:r>
          <a:r>
            <a:rPr lang="en-US" sz="1300" kern="1200" dirty="0"/>
            <a:t> hem </a:t>
          </a:r>
          <a:r>
            <a:rPr lang="en-US" sz="1300" kern="1200" dirty="0" err="1"/>
            <a:t>umumî</a:t>
          </a:r>
          <a:r>
            <a:rPr lang="en-US" sz="1300" kern="1200" dirty="0"/>
            <a:t> hem de </a:t>
          </a:r>
          <a:r>
            <a:rPr lang="en-US" sz="1300" kern="1200" dirty="0" err="1"/>
            <a:t>hususî</a:t>
          </a:r>
          <a:r>
            <a:rPr lang="en-US" sz="1300" kern="1200" dirty="0"/>
            <a:t> </a:t>
          </a:r>
          <a:r>
            <a:rPr lang="en-US" sz="1300" kern="1200" dirty="0" err="1"/>
            <a:t>şifreler</a:t>
          </a:r>
          <a:r>
            <a:rPr lang="en-US" sz="1300" kern="1200" dirty="0"/>
            <a:t> </a:t>
          </a:r>
          <a:r>
            <a:rPr lang="en-US" sz="1300" kern="1200" dirty="0" err="1"/>
            <a:t>için</a:t>
          </a:r>
          <a:r>
            <a:rPr lang="en-US" sz="1300" kern="1200" dirty="0"/>
            <a:t> </a:t>
          </a:r>
          <a:r>
            <a:rPr lang="en-US" sz="1300" kern="1200" dirty="0" err="1"/>
            <a:t>taban</a:t>
          </a:r>
          <a:r>
            <a:rPr lang="en-US" sz="1300" kern="1200" dirty="0"/>
            <a:t> (modulus) </a:t>
          </a:r>
          <a:r>
            <a:rPr lang="en-US" sz="1300" kern="1200" dirty="0" err="1"/>
            <a:t>olarak</a:t>
          </a:r>
          <a:r>
            <a:rPr lang="en-US" sz="1300" kern="1200" dirty="0"/>
            <a:t> </a:t>
          </a:r>
          <a:r>
            <a:rPr lang="en-US" sz="1300" kern="1200" dirty="0" err="1"/>
            <a:t>kabul</a:t>
          </a:r>
          <a:r>
            <a:rPr lang="en-US" sz="1300" kern="1200" dirty="0"/>
            <a:t> </a:t>
          </a:r>
          <a:r>
            <a:rPr lang="en-US" sz="1300" kern="1200" dirty="0" err="1"/>
            <a:t>eder</a:t>
          </a:r>
          <a:r>
            <a:rPr lang="en-US" sz="1300" kern="1200" dirty="0"/>
            <a:t>.</a:t>
          </a:r>
        </a:p>
      </dsp:txBody>
      <dsp:txXfrm>
        <a:off x="3279398" y="2386"/>
        <a:ext cx="3522759" cy="1548749"/>
      </dsp:txXfrm>
    </dsp:sp>
    <dsp:sp modelId="{D3C69960-57D6-4958-AAE4-D90C38A87ABE}">
      <dsp:nvSpPr>
        <dsp:cNvPr id="0" name=""/>
        <dsp:cNvSpPr/>
      </dsp:nvSpPr>
      <dsp:spPr>
        <a:xfrm>
          <a:off x="2683910" y="2873477"/>
          <a:ext cx="563087" cy="91440"/>
        </a:xfrm>
        <a:custGeom>
          <a:avLst/>
          <a:gdLst/>
          <a:ahLst/>
          <a:cxnLst/>
          <a:rect l="0" t="0" r="0" b="0"/>
          <a:pathLst>
            <a:path>
              <a:moveTo>
                <a:pt x="0" y="45720"/>
              </a:moveTo>
              <a:lnTo>
                <a:pt x="563087"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0612" y="2916229"/>
        <a:ext cx="29684" cy="5936"/>
      </dsp:txXfrm>
    </dsp:sp>
    <dsp:sp modelId="{096E62E9-0F5D-4F99-9759-67B084060803}">
      <dsp:nvSpPr>
        <dsp:cNvPr id="0" name=""/>
        <dsp:cNvSpPr/>
      </dsp:nvSpPr>
      <dsp:spPr>
        <a:xfrm>
          <a:off x="104462" y="2144822"/>
          <a:ext cx="2581248" cy="1548749"/>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77850">
            <a:lnSpc>
              <a:spcPct val="90000"/>
            </a:lnSpc>
            <a:spcBef>
              <a:spcPct val="0"/>
            </a:spcBef>
            <a:spcAft>
              <a:spcPct val="35000"/>
            </a:spcAft>
            <a:buNone/>
          </a:pPr>
          <a:r>
            <a:rPr lang="en-US" sz="1300" kern="1200"/>
            <a:t>3)Totient fonksiyonu hesaplanır. Bu örnek için çarpanların ikisi de asal sayı olduğu için </a:t>
          </a:r>
          <a:r>
            <a:rPr lang="el-GR" sz="1300" b="1" kern="1200"/>
            <a:t>φ(</a:t>
          </a:r>
          <a:r>
            <a:rPr lang="en-US" sz="1300" b="1" kern="1200"/>
            <a:t>n) = (p-1)(q-1) </a:t>
          </a:r>
          <a:r>
            <a:rPr lang="en-US" sz="1300" kern="1200"/>
            <a:t>olarak bulunur.</a:t>
          </a:r>
        </a:p>
      </dsp:txBody>
      <dsp:txXfrm>
        <a:off x="104462" y="2144822"/>
        <a:ext cx="2581248" cy="1548749"/>
      </dsp:txXfrm>
    </dsp:sp>
    <dsp:sp modelId="{7337978D-8E5E-45F5-A046-2817D8DCDA5D}">
      <dsp:nvSpPr>
        <dsp:cNvPr id="0" name=""/>
        <dsp:cNvSpPr/>
      </dsp:nvSpPr>
      <dsp:spPr>
        <a:xfrm>
          <a:off x="2058506" y="3521510"/>
          <a:ext cx="3157254" cy="733348"/>
        </a:xfrm>
        <a:custGeom>
          <a:avLst/>
          <a:gdLst/>
          <a:ahLst/>
          <a:cxnLst/>
          <a:rect l="0" t="0" r="0" b="0"/>
          <a:pathLst>
            <a:path>
              <a:moveTo>
                <a:pt x="3157254" y="0"/>
              </a:moveTo>
              <a:lnTo>
                <a:pt x="3157254" y="383774"/>
              </a:lnTo>
              <a:lnTo>
                <a:pt x="0" y="383774"/>
              </a:lnTo>
              <a:lnTo>
                <a:pt x="0" y="733348"/>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5924" y="3885216"/>
        <a:ext cx="162418" cy="5936"/>
      </dsp:txXfrm>
    </dsp:sp>
    <dsp:sp modelId="{1CB58AF0-70C7-4487-9C42-2C60D18F56D0}">
      <dsp:nvSpPr>
        <dsp:cNvPr id="0" name=""/>
        <dsp:cNvSpPr/>
      </dsp:nvSpPr>
      <dsp:spPr>
        <a:xfrm>
          <a:off x="3279398" y="2315084"/>
          <a:ext cx="3872724" cy="120822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77850">
            <a:lnSpc>
              <a:spcPct val="90000"/>
            </a:lnSpc>
            <a:spcBef>
              <a:spcPct val="0"/>
            </a:spcBef>
            <a:spcAft>
              <a:spcPct val="35000"/>
            </a:spcAft>
            <a:buNone/>
          </a:pPr>
          <a:r>
            <a:rPr lang="en-US" sz="1300" kern="1200" dirty="0"/>
            <a:t>4)</a:t>
          </a:r>
          <a:r>
            <a:rPr lang="en-US" sz="1300" kern="1200" dirty="0" err="1"/>
            <a:t>Hesaplanan</a:t>
          </a:r>
          <a:r>
            <a:rPr lang="en-US" sz="1300" kern="1200" dirty="0"/>
            <a:t> totient </a:t>
          </a:r>
          <a:r>
            <a:rPr lang="en-US" sz="1300" kern="1200" dirty="0" err="1"/>
            <a:t>fonksiyonu</a:t>
          </a:r>
          <a:r>
            <a:rPr lang="en-US" sz="1300" kern="1200" dirty="0"/>
            <a:t> </a:t>
          </a:r>
          <a:r>
            <a:rPr lang="en-US" sz="1300" kern="1200" dirty="0" err="1"/>
            <a:t>değeri</a:t>
          </a:r>
          <a:r>
            <a:rPr lang="en-US" sz="1300" kern="1200" dirty="0"/>
            <a:t> (</a:t>
          </a:r>
          <a:r>
            <a:rPr lang="el-GR" sz="1300" kern="1200" dirty="0"/>
            <a:t>φ(</a:t>
          </a:r>
          <a:r>
            <a:rPr lang="en-US" sz="1300" kern="1200" dirty="0"/>
            <a:t>n) ) </a:t>
          </a:r>
          <a:r>
            <a:rPr lang="en-US" sz="1300" kern="1200" dirty="0" err="1"/>
            <a:t>ile</a:t>
          </a:r>
          <a:r>
            <a:rPr lang="en-US" sz="1300" kern="1200" dirty="0"/>
            <a:t> </a:t>
          </a:r>
          <a:r>
            <a:rPr lang="en-US" sz="1300" b="1" kern="1200" dirty="0" err="1"/>
            <a:t>aralarında</a:t>
          </a:r>
          <a:r>
            <a:rPr lang="en-US" sz="1300" b="1" kern="1200" dirty="0"/>
            <a:t> </a:t>
          </a:r>
          <a:r>
            <a:rPr lang="en-US" sz="1300" b="1" kern="1200" dirty="0" err="1"/>
            <a:t>asal</a:t>
          </a:r>
          <a:r>
            <a:rPr lang="en-US" sz="1300" b="1" kern="1200" dirty="0"/>
            <a:t> </a:t>
          </a:r>
          <a:r>
            <a:rPr lang="en-US" sz="1300" b="1" kern="1200" dirty="0" err="1"/>
            <a:t>olan</a:t>
          </a:r>
          <a:r>
            <a:rPr lang="en-US" sz="1300" b="1" kern="1200" dirty="0"/>
            <a:t> </a:t>
          </a:r>
          <a:r>
            <a:rPr lang="en-US" sz="1300" kern="1200" dirty="0" err="1"/>
            <a:t>öyle</a:t>
          </a:r>
          <a:r>
            <a:rPr lang="en-US" sz="1300" kern="1200" dirty="0"/>
            <a:t> </a:t>
          </a:r>
          <a:r>
            <a:rPr lang="en-US" sz="1300" kern="1200" dirty="0" err="1"/>
            <a:t>bir</a:t>
          </a:r>
          <a:r>
            <a:rPr lang="en-US" sz="1300" kern="1200" dirty="0"/>
            <a:t> e </a:t>
          </a:r>
          <a:r>
            <a:rPr lang="en-US" sz="1300" kern="1200" dirty="0" err="1"/>
            <a:t>sayısı</a:t>
          </a:r>
          <a:r>
            <a:rPr lang="en-US" sz="1300" kern="1200" dirty="0"/>
            <a:t> </a:t>
          </a:r>
          <a:r>
            <a:rPr lang="en-US" sz="1300" kern="1200" dirty="0" err="1"/>
            <a:t>alınır</a:t>
          </a:r>
          <a:r>
            <a:rPr lang="en-US" sz="1300" kern="1200" dirty="0"/>
            <a:t> </a:t>
          </a:r>
          <a:r>
            <a:rPr lang="en-US" sz="1300" kern="1200" dirty="0" err="1"/>
            <a:t>ki</a:t>
          </a:r>
          <a:r>
            <a:rPr lang="en-US" sz="1300" kern="1200" dirty="0"/>
            <a:t> </a:t>
          </a:r>
          <a:r>
            <a:rPr lang="en-US" sz="1300" b="1" kern="1200" dirty="0"/>
            <a:t>1 &lt; e &lt; </a:t>
          </a:r>
          <a:r>
            <a:rPr lang="el-GR" sz="1300" b="1" kern="1200" dirty="0"/>
            <a:t>φ(</a:t>
          </a:r>
          <a:r>
            <a:rPr lang="en-US" sz="1300" b="1" kern="1200" dirty="0"/>
            <a:t>n)</a:t>
          </a:r>
          <a:r>
            <a:rPr lang="en-US" sz="1300" kern="1200" dirty="0"/>
            <a:t> </a:t>
          </a:r>
          <a:r>
            <a:rPr lang="en-US" sz="1300" kern="1200" dirty="0" err="1"/>
            <a:t>olmalıdır</a:t>
          </a:r>
          <a:r>
            <a:rPr lang="en-US" sz="1300" kern="1200" dirty="0"/>
            <a:t>. Bu </a:t>
          </a:r>
          <a:r>
            <a:rPr lang="en-US" sz="1300" kern="1200" dirty="0" err="1"/>
            <a:t>seçilen</a:t>
          </a:r>
          <a:r>
            <a:rPr lang="en-US" sz="1300" kern="1200" dirty="0"/>
            <a:t> </a:t>
          </a:r>
          <a:r>
            <a:rPr lang="en-US" sz="1300" b="1" kern="1200" dirty="0"/>
            <a:t>e</a:t>
          </a:r>
          <a:r>
            <a:rPr lang="en-US" sz="1300" kern="1200" dirty="0"/>
            <a:t> </a:t>
          </a:r>
          <a:r>
            <a:rPr lang="en-US" sz="1300" kern="1200" dirty="0" err="1"/>
            <a:t>sayısı</a:t>
          </a:r>
          <a:r>
            <a:rPr lang="en-US" sz="1300" kern="1200" dirty="0"/>
            <a:t> </a:t>
          </a:r>
          <a:r>
            <a:rPr lang="en-US" sz="1300" kern="1200" dirty="0" err="1"/>
            <a:t>umumî</a:t>
          </a:r>
          <a:r>
            <a:rPr lang="en-US" sz="1300" kern="1200" dirty="0"/>
            <a:t> </a:t>
          </a:r>
          <a:r>
            <a:rPr lang="en-US" sz="1300" kern="1200" dirty="0" err="1"/>
            <a:t>anahtar</a:t>
          </a:r>
          <a:r>
            <a:rPr lang="en-US" sz="1300" kern="1200" dirty="0"/>
            <a:t> </a:t>
          </a:r>
          <a:r>
            <a:rPr lang="en-US" sz="1300" kern="1200" dirty="0" err="1"/>
            <a:t>olarak</a:t>
          </a:r>
          <a:r>
            <a:rPr lang="en-US" sz="1300" kern="1200" dirty="0"/>
            <a:t> </a:t>
          </a:r>
          <a:r>
            <a:rPr lang="en-US" sz="1300" kern="1200" dirty="0" err="1"/>
            <a:t>ilan</a:t>
          </a:r>
          <a:r>
            <a:rPr lang="en-US" sz="1300" kern="1200" dirty="0"/>
            <a:t> </a:t>
          </a:r>
          <a:r>
            <a:rPr lang="en-US" sz="1300" kern="1200" dirty="0" err="1"/>
            <a:t>edilebilir</a:t>
          </a:r>
          <a:r>
            <a:rPr lang="en-US" sz="1300" kern="1200" dirty="0"/>
            <a:t>.</a:t>
          </a:r>
        </a:p>
      </dsp:txBody>
      <dsp:txXfrm>
        <a:off x="3279398" y="2315084"/>
        <a:ext cx="3872724" cy="1208225"/>
      </dsp:txXfrm>
    </dsp:sp>
    <dsp:sp modelId="{74FDBF6E-5953-4A3A-8846-E0C7E9DABAF7}">
      <dsp:nvSpPr>
        <dsp:cNvPr id="0" name=""/>
        <dsp:cNvSpPr/>
      </dsp:nvSpPr>
      <dsp:spPr>
        <a:xfrm>
          <a:off x="4010750" y="5247420"/>
          <a:ext cx="563087" cy="91440"/>
        </a:xfrm>
        <a:custGeom>
          <a:avLst/>
          <a:gdLst/>
          <a:ahLst/>
          <a:cxnLst/>
          <a:rect l="0" t="0" r="0" b="0"/>
          <a:pathLst>
            <a:path>
              <a:moveTo>
                <a:pt x="0" y="45720"/>
              </a:moveTo>
              <a:lnTo>
                <a:pt x="563087"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7451" y="5290172"/>
        <a:ext cx="29684" cy="5936"/>
      </dsp:txXfrm>
    </dsp:sp>
    <dsp:sp modelId="{4E6EEF94-AD60-48AE-9B58-39F917E0AF8B}">
      <dsp:nvSpPr>
        <dsp:cNvPr id="0" name=""/>
        <dsp:cNvSpPr/>
      </dsp:nvSpPr>
      <dsp:spPr>
        <a:xfrm>
          <a:off x="104462" y="4287259"/>
          <a:ext cx="3908087" cy="2011763"/>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33400">
            <a:lnSpc>
              <a:spcPct val="90000"/>
            </a:lnSpc>
            <a:spcBef>
              <a:spcPct val="0"/>
            </a:spcBef>
            <a:spcAft>
              <a:spcPct val="35000"/>
            </a:spcAft>
            <a:buNone/>
          </a:pPr>
          <a:r>
            <a:rPr lang="en-US" sz="1200" kern="1200" dirty="0"/>
            <a:t>5)</a:t>
          </a:r>
          <a:r>
            <a:rPr lang="en-US" sz="1200" b="1" kern="1200" dirty="0"/>
            <a:t>d</a:t>
          </a:r>
          <a:r>
            <a:rPr lang="en-US" sz="1200" kern="1200" dirty="0"/>
            <a:t> </a:t>
          </a:r>
          <a:r>
            <a:rPr lang="en-US" sz="1200" kern="1200" dirty="0" err="1"/>
            <a:t>gibi</a:t>
          </a:r>
          <a:r>
            <a:rPr lang="en-US" sz="1200" kern="1200" dirty="0"/>
            <a:t> </a:t>
          </a:r>
          <a:r>
            <a:rPr lang="en-US" sz="1200" kern="1200" dirty="0" err="1"/>
            <a:t>bir</a:t>
          </a:r>
          <a:r>
            <a:rPr lang="en-US" sz="1200" kern="1200" dirty="0"/>
            <a:t> </a:t>
          </a:r>
          <a:r>
            <a:rPr lang="en-US" sz="1200" kern="1200" dirty="0" err="1"/>
            <a:t>sayı</a:t>
          </a:r>
          <a:r>
            <a:rPr lang="en-US" sz="1200" kern="1200" dirty="0"/>
            <a:t> </a:t>
          </a:r>
          <a:r>
            <a:rPr lang="en-US" sz="1200" kern="1200" dirty="0" err="1"/>
            <a:t>hesaplanır</a:t>
          </a:r>
          <a:r>
            <a:rPr lang="en-US" sz="1200" kern="1200" dirty="0"/>
            <a:t> </a:t>
          </a:r>
          <a:r>
            <a:rPr lang="en-US" sz="1200" kern="1200" dirty="0" err="1"/>
            <a:t>ki</a:t>
          </a:r>
          <a:r>
            <a:rPr lang="en-US" sz="1200" kern="1200" dirty="0"/>
            <a:t> </a:t>
          </a:r>
          <a:r>
            <a:rPr lang="en-US" sz="1200" kern="1200" dirty="0" err="1"/>
            <a:t>bu</a:t>
          </a:r>
          <a:r>
            <a:rPr lang="en-US" sz="1200" kern="1200" dirty="0"/>
            <a:t> </a:t>
          </a:r>
          <a:r>
            <a:rPr lang="en-US" sz="1200" kern="1200" dirty="0" err="1"/>
            <a:t>sayı</a:t>
          </a:r>
          <a:r>
            <a:rPr lang="en-US" sz="1200" kern="1200" dirty="0"/>
            <a:t> </a:t>
          </a:r>
          <a:r>
            <a:rPr lang="en-US" sz="1200" kern="1200" dirty="0" err="1"/>
            <a:t>için</a:t>
          </a:r>
          <a:r>
            <a:rPr lang="en-US" sz="1200" kern="1200" dirty="0"/>
            <a:t> </a:t>
          </a:r>
          <a:r>
            <a:rPr lang="en-US" sz="1200" kern="1200" dirty="0" err="1"/>
            <a:t>şu</a:t>
          </a:r>
          <a:r>
            <a:rPr lang="en-US" sz="1200" kern="1200" dirty="0"/>
            <a:t> </a:t>
          </a:r>
          <a:r>
            <a:rPr lang="en-US" sz="1200" kern="1200" dirty="0" err="1"/>
            <a:t>denklik</a:t>
          </a:r>
          <a:r>
            <a:rPr lang="en-US" sz="1200" kern="1200" dirty="0"/>
            <a:t> </a:t>
          </a:r>
          <a:r>
            <a:rPr lang="en-US" sz="1200" kern="1200" dirty="0" err="1"/>
            <a:t>geçerli</a:t>
          </a:r>
          <a:r>
            <a:rPr lang="en-US" sz="1200" kern="1200" dirty="0"/>
            <a:t> </a:t>
          </a:r>
          <a:r>
            <a:rPr lang="en-US" sz="1200" kern="1200" dirty="0" err="1"/>
            <a:t>olmalıdır</a:t>
          </a:r>
          <a:r>
            <a:rPr lang="en-US" sz="1200" kern="1200" dirty="0"/>
            <a:t> : </a:t>
          </a:r>
          <a:r>
            <a:rPr lang="en-US" sz="1200" b="1" kern="1200" dirty="0"/>
            <a:t>de ≡ 1 mod ( </a:t>
          </a:r>
          <a:r>
            <a:rPr lang="el-GR" sz="1200" b="1" kern="1200" dirty="0"/>
            <a:t>φ(</a:t>
          </a:r>
          <a:r>
            <a:rPr lang="en-US" sz="1200" b="1" kern="1200" dirty="0"/>
            <a:t>n) </a:t>
          </a:r>
          <a:r>
            <a:rPr lang="en-US" sz="1200" kern="1200" dirty="0"/>
            <a:t>). Bu d </a:t>
          </a:r>
          <a:r>
            <a:rPr lang="en-US" sz="1200" kern="1200" dirty="0" err="1"/>
            <a:t>değeri</a:t>
          </a:r>
          <a:r>
            <a:rPr lang="en-US" sz="1200" kern="1200" dirty="0"/>
            <a:t> </a:t>
          </a:r>
          <a:r>
            <a:rPr lang="en-US" sz="1200" kern="1200" dirty="0" err="1"/>
            <a:t>hususî</a:t>
          </a:r>
          <a:r>
            <a:rPr lang="en-US" sz="1200" kern="1200" dirty="0"/>
            <a:t> </a:t>
          </a:r>
          <a:r>
            <a:rPr lang="en-US" sz="1200" kern="1200" dirty="0" err="1"/>
            <a:t>şifre</a:t>
          </a:r>
          <a:r>
            <a:rPr lang="en-US" sz="1200" kern="1200" dirty="0"/>
            <a:t> </a:t>
          </a:r>
          <a:r>
            <a:rPr lang="en-US" sz="1200" kern="1200" dirty="0" err="1"/>
            <a:t>olarak</a:t>
          </a:r>
          <a:r>
            <a:rPr lang="en-US" sz="1200" kern="1200" dirty="0"/>
            <a:t> </a:t>
          </a:r>
          <a:r>
            <a:rPr lang="en-US" sz="1200" kern="1200" dirty="0" err="1"/>
            <a:t>saklanır</a:t>
          </a:r>
          <a:r>
            <a:rPr lang="en-US" sz="1200" kern="1200" dirty="0"/>
            <a:t>. Bu </a:t>
          </a:r>
          <a:r>
            <a:rPr lang="en-US" sz="1200" kern="1200" dirty="0" err="1"/>
            <a:t>sayının</a:t>
          </a:r>
          <a:r>
            <a:rPr lang="en-US" sz="1200" kern="1200" dirty="0"/>
            <a:t> </a:t>
          </a:r>
          <a:r>
            <a:rPr lang="en-US" sz="1200" kern="1200" dirty="0" err="1"/>
            <a:t>hesaplanması</a:t>
          </a:r>
          <a:r>
            <a:rPr lang="en-US" sz="1200" kern="1200" dirty="0"/>
            <a:t> </a:t>
          </a:r>
          <a:r>
            <a:rPr lang="en-US" sz="1200" kern="1200" dirty="0" err="1"/>
            <a:t>sırasında</a:t>
          </a:r>
          <a:r>
            <a:rPr lang="en-US" sz="1200" kern="1200" dirty="0"/>
            <a:t> </a:t>
          </a:r>
          <a:r>
            <a:rPr lang="en-US" sz="1200" kern="1200" dirty="0" err="1"/>
            <a:t>uzatılmış</a:t>
          </a:r>
          <a:r>
            <a:rPr lang="en-US" sz="1200" kern="1200" dirty="0"/>
            <a:t> </a:t>
          </a:r>
          <a:r>
            <a:rPr lang="en-US" sz="1200" kern="1200" dirty="0" err="1"/>
            <a:t>öklit</a:t>
          </a:r>
          <a:r>
            <a:rPr lang="en-US" sz="1200" kern="1200" dirty="0"/>
            <a:t> (extended </a:t>
          </a:r>
          <a:r>
            <a:rPr lang="en-US" sz="1200" kern="1200" dirty="0" err="1"/>
            <a:t>euclid</a:t>
          </a:r>
          <a:r>
            <a:rPr lang="en-US" sz="1200" kern="1200" dirty="0"/>
            <a:t>) </a:t>
          </a:r>
          <a:r>
            <a:rPr lang="en-US" sz="1200" kern="1200" dirty="0" err="1"/>
            <a:t>algoritmasından</a:t>
          </a:r>
          <a:r>
            <a:rPr lang="en-US" sz="1200" kern="1200" dirty="0"/>
            <a:t> </a:t>
          </a:r>
          <a:r>
            <a:rPr lang="en-US" sz="1200" kern="1200" dirty="0" err="1"/>
            <a:t>faydalanılır</a:t>
          </a:r>
          <a:r>
            <a:rPr lang="en-US" sz="1200" kern="1200" dirty="0"/>
            <a:t>.</a:t>
          </a:r>
        </a:p>
      </dsp:txBody>
      <dsp:txXfrm>
        <a:off x="104462" y="4287259"/>
        <a:ext cx="3908087" cy="2011763"/>
      </dsp:txXfrm>
    </dsp:sp>
    <dsp:sp modelId="{2F3A40DF-DC4C-4B27-AD0B-23AA5509C6B8}">
      <dsp:nvSpPr>
        <dsp:cNvPr id="0" name=""/>
        <dsp:cNvSpPr/>
      </dsp:nvSpPr>
      <dsp:spPr>
        <a:xfrm>
          <a:off x="4606237" y="4518766"/>
          <a:ext cx="3422219" cy="154874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6483" tIns="132767" rIns="126483" bIns="132767" numCol="1" spcCol="1270" anchor="ctr" anchorCtr="0">
          <a:noAutofit/>
        </a:bodyPr>
        <a:lstStyle/>
        <a:p>
          <a:pPr marL="0" lvl="0" indent="0" algn="ctr" defTabSz="533400">
            <a:lnSpc>
              <a:spcPct val="90000"/>
            </a:lnSpc>
            <a:spcBef>
              <a:spcPct val="0"/>
            </a:spcBef>
            <a:spcAft>
              <a:spcPct val="35000"/>
            </a:spcAft>
            <a:buNone/>
          </a:pPr>
          <a:r>
            <a:rPr lang="en-US" sz="1200" kern="1200" dirty="0"/>
            <a:t>*RSA </a:t>
          </a:r>
          <a:r>
            <a:rPr lang="en-US" sz="1200" kern="1200" dirty="0" err="1"/>
            <a:t>algoritmasının</a:t>
          </a:r>
          <a:r>
            <a:rPr lang="en-US" sz="1200" kern="1200" dirty="0"/>
            <a:t> </a:t>
          </a:r>
          <a:r>
            <a:rPr lang="en-US" sz="1200" kern="1200" dirty="0" err="1"/>
            <a:t>en</a:t>
          </a:r>
          <a:r>
            <a:rPr lang="en-US" sz="1200" kern="1200" dirty="0"/>
            <a:t> </a:t>
          </a:r>
          <a:r>
            <a:rPr lang="en-US" sz="1200" kern="1200" dirty="0" err="1"/>
            <a:t>önemli</a:t>
          </a:r>
          <a:r>
            <a:rPr lang="en-US" sz="1200" kern="1200" dirty="0"/>
            <a:t> </a:t>
          </a:r>
          <a:r>
            <a:rPr lang="en-US" sz="1200" kern="1200" dirty="0" err="1"/>
            <a:t>dez</a:t>
          </a:r>
          <a:r>
            <a:rPr lang="en-US" sz="1200" kern="1200" dirty="0"/>
            <a:t> </a:t>
          </a:r>
          <a:r>
            <a:rPr lang="en-US" sz="1200" kern="1200" dirty="0" err="1"/>
            <a:t>avantajlarından</a:t>
          </a:r>
          <a:r>
            <a:rPr lang="en-US" sz="1200" kern="1200" dirty="0"/>
            <a:t> </a:t>
          </a:r>
          <a:r>
            <a:rPr lang="en-US" sz="1200" kern="1200" dirty="0" err="1"/>
            <a:t>birisi</a:t>
          </a:r>
          <a:r>
            <a:rPr lang="en-US" sz="1200" kern="1200" dirty="0"/>
            <a:t> </a:t>
          </a:r>
          <a:r>
            <a:rPr lang="en-US" sz="1200" kern="1200" dirty="0" err="1"/>
            <a:t>büyük</a:t>
          </a:r>
          <a:r>
            <a:rPr lang="en-US" sz="1200" kern="1200" dirty="0"/>
            <a:t> </a:t>
          </a:r>
          <a:r>
            <a:rPr lang="en-US" sz="1200" kern="1200" dirty="0" err="1"/>
            <a:t>asal</a:t>
          </a:r>
          <a:r>
            <a:rPr lang="en-US" sz="1200" kern="1200" dirty="0"/>
            <a:t> </a:t>
          </a:r>
          <a:r>
            <a:rPr lang="en-US" sz="1200" kern="1200" dirty="0" err="1"/>
            <a:t>sayılar</a:t>
          </a:r>
          <a:r>
            <a:rPr lang="en-US" sz="1200" kern="1200" dirty="0"/>
            <a:t> </a:t>
          </a:r>
          <a:r>
            <a:rPr lang="en-US" sz="1200" kern="1200" dirty="0" err="1"/>
            <a:t>bulmak</a:t>
          </a:r>
          <a:r>
            <a:rPr lang="en-US" sz="1200" kern="1200" dirty="0"/>
            <a:t> </a:t>
          </a:r>
          <a:r>
            <a:rPr lang="en-US" sz="1200" kern="1200" dirty="0" err="1"/>
            <a:t>aşamasında</a:t>
          </a:r>
          <a:r>
            <a:rPr lang="en-US" sz="1200" kern="1200" dirty="0"/>
            <a:t> </a:t>
          </a:r>
          <a:r>
            <a:rPr lang="en-US" sz="1200" kern="1200" dirty="0" err="1"/>
            <a:t>ortaya</a:t>
          </a:r>
          <a:r>
            <a:rPr lang="en-US" sz="1200" kern="1200" dirty="0"/>
            <a:t> </a:t>
          </a:r>
          <a:r>
            <a:rPr lang="en-US" sz="1200" kern="1200" dirty="0" err="1"/>
            <a:t>çıkar</a:t>
          </a:r>
          <a:r>
            <a:rPr lang="en-US" sz="1200" kern="1200" dirty="0"/>
            <a:t>. </a:t>
          </a:r>
          <a:r>
            <a:rPr lang="en-US" sz="1200" kern="1200" dirty="0" err="1"/>
            <a:t>Bilindiği</a:t>
          </a:r>
          <a:r>
            <a:rPr lang="en-US" sz="1200" kern="1200" dirty="0"/>
            <a:t> </a:t>
          </a:r>
          <a:r>
            <a:rPr lang="en-US" sz="1200" kern="1200" dirty="0" err="1"/>
            <a:t>üzere</a:t>
          </a:r>
          <a:r>
            <a:rPr lang="en-US" sz="1200" kern="1200" dirty="0"/>
            <a:t> </a:t>
          </a:r>
          <a:r>
            <a:rPr lang="en-US" sz="1200" kern="1200" dirty="0" err="1"/>
            <a:t>ele</a:t>
          </a:r>
          <a:r>
            <a:rPr lang="en-US" sz="1200" kern="1200" dirty="0"/>
            <a:t> </a:t>
          </a:r>
          <a:r>
            <a:rPr lang="en-US" sz="1200" kern="1200" dirty="0" err="1"/>
            <a:t>alınan</a:t>
          </a:r>
          <a:r>
            <a:rPr lang="en-US" sz="1200" kern="1200" dirty="0"/>
            <a:t> </a:t>
          </a:r>
          <a:r>
            <a:rPr lang="en-US" sz="1200" kern="1200" dirty="0" err="1"/>
            <a:t>bir</a:t>
          </a:r>
          <a:r>
            <a:rPr lang="en-US" sz="1200" kern="1200" dirty="0"/>
            <a:t> </a:t>
          </a:r>
          <a:r>
            <a:rPr lang="en-US" sz="1200" kern="1200" dirty="0" err="1"/>
            <a:t>sayının</a:t>
          </a:r>
          <a:r>
            <a:rPr lang="en-US" sz="1200" kern="1200" dirty="0"/>
            <a:t> </a:t>
          </a:r>
          <a:r>
            <a:rPr lang="en-US" sz="1200" kern="1200" dirty="0" err="1"/>
            <a:t>asal</a:t>
          </a:r>
          <a:r>
            <a:rPr lang="en-US" sz="1200" kern="1200" dirty="0"/>
            <a:t> </a:t>
          </a:r>
          <a:r>
            <a:rPr lang="en-US" sz="1200" kern="1200" dirty="0" err="1"/>
            <a:t>olup</a:t>
          </a:r>
          <a:r>
            <a:rPr lang="en-US" sz="1200" kern="1200" dirty="0"/>
            <a:t> </a:t>
          </a:r>
          <a:r>
            <a:rPr lang="en-US" sz="1200" kern="1200" dirty="0" err="1"/>
            <a:t>olmadığını</a:t>
          </a:r>
          <a:r>
            <a:rPr lang="en-US" sz="1200" kern="1200" dirty="0"/>
            <a:t> </a:t>
          </a:r>
          <a:r>
            <a:rPr lang="en-US" sz="1200" kern="1200" dirty="0" err="1"/>
            <a:t>bulmak</a:t>
          </a:r>
          <a:r>
            <a:rPr lang="en-US" sz="1200" kern="1200" dirty="0"/>
            <a:t> </a:t>
          </a:r>
          <a:r>
            <a:rPr lang="en-US" sz="1200" kern="1200" dirty="0" err="1"/>
            <a:t>kolay</a:t>
          </a:r>
          <a:r>
            <a:rPr lang="en-US" sz="1200" kern="1200" dirty="0"/>
            <a:t> </a:t>
          </a:r>
          <a:r>
            <a:rPr lang="en-US" sz="1200" kern="1200" dirty="0" err="1"/>
            <a:t>bir</a:t>
          </a:r>
          <a:r>
            <a:rPr lang="en-US" sz="1200" kern="1200" dirty="0"/>
            <a:t> </a:t>
          </a:r>
          <a:r>
            <a:rPr lang="en-US" sz="1200" kern="1200" dirty="0" err="1"/>
            <a:t>işlem</a:t>
          </a:r>
          <a:r>
            <a:rPr lang="en-US" sz="1200" kern="1200" dirty="0"/>
            <a:t> </a:t>
          </a:r>
          <a:r>
            <a:rPr lang="en-US" sz="1200" kern="1200" dirty="0" err="1"/>
            <a:t>değildir</a:t>
          </a:r>
          <a:r>
            <a:rPr lang="en-US" sz="1200" kern="1200" dirty="0"/>
            <a:t>. Bunun </a:t>
          </a:r>
          <a:r>
            <a:rPr lang="en-US" sz="1200" kern="1200" dirty="0" err="1"/>
            <a:t>için</a:t>
          </a:r>
          <a:r>
            <a:rPr lang="en-US" sz="1200" kern="1200" dirty="0"/>
            <a:t> </a:t>
          </a:r>
          <a:r>
            <a:rPr lang="en-US" sz="1200" kern="1200" dirty="0" err="1"/>
            <a:t>fermat</a:t>
          </a:r>
          <a:r>
            <a:rPr lang="en-US" sz="1200" kern="1200" dirty="0"/>
            <a:t> </a:t>
          </a:r>
          <a:r>
            <a:rPr lang="en-US" sz="1200" kern="1200" dirty="0" err="1"/>
            <a:t>teoreminden</a:t>
          </a:r>
          <a:r>
            <a:rPr lang="en-US" sz="1200" kern="1200" dirty="0"/>
            <a:t> </a:t>
          </a:r>
          <a:r>
            <a:rPr lang="en-US" sz="1200" kern="1200" dirty="0" err="1"/>
            <a:t>yararlanılabilir</a:t>
          </a:r>
          <a:r>
            <a:rPr lang="en-US" sz="1200" kern="1200" dirty="0"/>
            <a:t>.</a:t>
          </a:r>
        </a:p>
      </dsp:txBody>
      <dsp:txXfrm>
        <a:off x="4606237" y="4518766"/>
        <a:ext cx="3422219" cy="1548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2E586-19B1-461D-88FC-01CFFEF54EBC}">
      <dsp:nvSpPr>
        <dsp:cNvPr id="0" name=""/>
        <dsp:cNvSpPr/>
      </dsp:nvSpPr>
      <dsp:spPr>
        <a:xfrm>
          <a:off x="0" y="728172"/>
          <a:ext cx="6832212" cy="49469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'Hello' kelimesini RSA Algoritmasına göre şifreleyelim;</a:t>
          </a:r>
        </a:p>
      </dsp:txBody>
      <dsp:txXfrm>
        <a:off x="24149" y="752321"/>
        <a:ext cx="6783914" cy="446392"/>
      </dsp:txXfrm>
    </dsp:sp>
    <dsp:sp modelId="{636FB133-18F2-45A7-B6E0-C17B41EC675F}">
      <dsp:nvSpPr>
        <dsp:cNvPr id="0" name=""/>
        <dsp:cNvSpPr/>
      </dsp:nvSpPr>
      <dsp:spPr>
        <a:xfrm>
          <a:off x="0" y="1280462"/>
          <a:ext cx="6832212" cy="494690"/>
        </a:xfrm>
        <a:prstGeom prst="roundRect">
          <a:avLst/>
        </a:prstGeom>
        <a:gradFill rotWithShape="0">
          <a:gsLst>
            <a:gs pos="0">
              <a:schemeClr val="accent2">
                <a:hueOff val="75528"/>
                <a:satOff val="-7999"/>
                <a:lumOff val="-196"/>
                <a:alphaOff val="0"/>
                <a:tint val="96000"/>
                <a:lumMod val="104000"/>
              </a:schemeClr>
            </a:gs>
            <a:gs pos="100000">
              <a:schemeClr val="accent2">
                <a:hueOff val="75528"/>
                <a:satOff val="-7999"/>
                <a:lumOff val="-19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1)</a:t>
          </a:r>
          <a:r>
            <a:rPr lang="en-US" sz="2000" kern="1200" dirty="0" err="1"/>
            <a:t>Öncelikle</a:t>
          </a:r>
          <a:r>
            <a:rPr lang="en-US" sz="2000" kern="1200" dirty="0"/>
            <a:t> </a:t>
          </a:r>
          <a:r>
            <a:rPr lang="en-US" sz="2000" kern="1200" dirty="0" err="1"/>
            <a:t>iki</a:t>
          </a:r>
          <a:r>
            <a:rPr lang="en-US" sz="2000" kern="1200" dirty="0"/>
            <a:t> </a:t>
          </a:r>
          <a:r>
            <a:rPr lang="en-US" sz="2000" kern="1200" dirty="0" err="1"/>
            <a:t>adet</a:t>
          </a:r>
          <a:r>
            <a:rPr lang="en-US" sz="2000" kern="1200" dirty="0"/>
            <a:t> </a:t>
          </a:r>
          <a:r>
            <a:rPr lang="en-US" sz="2000" kern="1200" dirty="0" err="1"/>
            <a:t>asal</a:t>
          </a:r>
          <a:r>
            <a:rPr lang="en-US" sz="2000" kern="1200" dirty="0"/>
            <a:t> </a:t>
          </a:r>
          <a:r>
            <a:rPr lang="en-US" sz="2000" kern="1200" dirty="0" err="1"/>
            <a:t>sayı</a:t>
          </a:r>
          <a:r>
            <a:rPr lang="en-US" sz="2000" kern="1200" dirty="0"/>
            <a:t> </a:t>
          </a:r>
          <a:r>
            <a:rPr lang="en-US" sz="2000" kern="1200" dirty="0" err="1"/>
            <a:t>seçelim</a:t>
          </a:r>
          <a:r>
            <a:rPr lang="en-US" sz="2000" kern="1200" dirty="0"/>
            <a:t> p=11  q=1</a:t>
          </a:r>
          <a:r>
            <a:rPr lang="tr-TR" sz="2000" kern="1200" dirty="0"/>
            <a:t>7</a:t>
          </a:r>
          <a:endParaRPr lang="en-US" sz="2000" kern="1200" dirty="0"/>
        </a:p>
      </dsp:txBody>
      <dsp:txXfrm>
        <a:off x="24149" y="1304611"/>
        <a:ext cx="6783914" cy="446392"/>
      </dsp:txXfrm>
    </dsp:sp>
    <dsp:sp modelId="{C33514E7-999C-4F9E-A375-358CBB7D8EA5}">
      <dsp:nvSpPr>
        <dsp:cNvPr id="0" name=""/>
        <dsp:cNvSpPr/>
      </dsp:nvSpPr>
      <dsp:spPr>
        <a:xfrm>
          <a:off x="0" y="1832753"/>
          <a:ext cx="6832212" cy="494690"/>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2)n=p∗q=11∗17⟹n=187 </a:t>
          </a:r>
        </a:p>
      </dsp:txBody>
      <dsp:txXfrm>
        <a:off x="24149" y="1856902"/>
        <a:ext cx="6783914" cy="446392"/>
      </dsp:txXfrm>
    </dsp:sp>
    <dsp:sp modelId="{A0F8BD51-759D-4692-B160-7D31BCFA0D3A}">
      <dsp:nvSpPr>
        <dsp:cNvPr id="0" name=""/>
        <dsp:cNvSpPr/>
      </dsp:nvSpPr>
      <dsp:spPr>
        <a:xfrm>
          <a:off x="0" y="2385044"/>
          <a:ext cx="6832212" cy="494690"/>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3)T(n)=(p−1)(q−1)=10∗16⟹T(n)=160</a:t>
          </a:r>
        </a:p>
      </dsp:txBody>
      <dsp:txXfrm>
        <a:off x="24149" y="2409193"/>
        <a:ext cx="6783914" cy="446392"/>
      </dsp:txXfrm>
    </dsp:sp>
    <dsp:sp modelId="{E467E145-4C0D-4A15-9B65-F4CB5A48564E}">
      <dsp:nvSpPr>
        <dsp:cNvPr id="0" name=""/>
        <dsp:cNvSpPr/>
      </dsp:nvSpPr>
      <dsp:spPr>
        <a:xfrm>
          <a:off x="0" y="2937334"/>
          <a:ext cx="6832212" cy="494690"/>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4)1&lt;e&lt;T(n)⟹e=3</a:t>
          </a:r>
        </a:p>
      </dsp:txBody>
      <dsp:txXfrm>
        <a:off x="24149" y="2961483"/>
        <a:ext cx="6783914" cy="446392"/>
      </dsp:txXfrm>
    </dsp:sp>
    <dsp:sp modelId="{171C58A8-FB7A-46DD-8DD2-E474462C2139}">
      <dsp:nvSpPr>
        <dsp:cNvPr id="0" name=""/>
        <dsp:cNvSpPr/>
      </dsp:nvSpPr>
      <dsp:spPr>
        <a:xfrm>
          <a:off x="0" y="3489625"/>
          <a:ext cx="6832212" cy="494690"/>
        </a:xfrm>
        <a:prstGeom prst="roundRect">
          <a:avLst/>
        </a:prstGeom>
        <a:gradFill rotWithShape="0">
          <a:gsLst>
            <a:gs pos="0">
              <a:schemeClr val="accent2">
                <a:hueOff val="377637"/>
                <a:satOff val="-39994"/>
                <a:lumOff val="-980"/>
                <a:alphaOff val="0"/>
                <a:tint val="96000"/>
                <a:lumMod val="104000"/>
              </a:schemeClr>
            </a:gs>
            <a:gs pos="100000">
              <a:schemeClr val="accent2">
                <a:hueOff val="377637"/>
                <a:satOff val="-39994"/>
                <a:lumOff val="-98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5)de≡1 mod(T(n)) d=107⟹de=321≡1mod(Tn(n))</a:t>
          </a:r>
        </a:p>
      </dsp:txBody>
      <dsp:txXfrm>
        <a:off x="24149" y="3513774"/>
        <a:ext cx="6783914" cy="446392"/>
      </dsp:txXfrm>
    </dsp:sp>
    <dsp:sp modelId="{A672BD8C-E25A-4935-A569-F75BFEA25593}">
      <dsp:nvSpPr>
        <dsp:cNvPr id="0" name=""/>
        <dsp:cNvSpPr/>
      </dsp:nvSpPr>
      <dsp:spPr>
        <a:xfrm>
          <a:off x="0" y="4041916"/>
          <a:ext cx="6832212" cy="49469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Sonuç olarak public keyimiz ⟹n=187 e=3</a:t>
          </a:r>
        </a:p>
      </dsp:txBody>
      <dsp:txXfrm>
        <a:off x="24149" y="4066065"/>
        <a:ext cx="6783914" cy="4463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B62B5-CE96-4070-8F22-EF57D8A2C595}">
      <dsp:nvSpPr>
        <dsp:cNvPr id="0" name=""/>
        <dsp:cNvSpPr/>
      </dsp:nvSpPr>
      <dsp:spPr>
        <a:xfrm>
          <a:off x="0" y="173721"/>
          <a:ext cx="9973033" cy="92319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1)“H” harfinin ASCII karşılığı olan 72’yi alıyoruz ve m=72</a:t>
          </a:r>
        </a:p>
      </dsp:txBody>
      <dsp:txXfrm>
        <a:off x="45067" y="218788"/>
        <a:ext cx="9882899" cy="833063"/>
      </dsp:txXfrm>
    </dsp:sp>
    <dsp:sp modelId="{C7DE0EA8-CD14-495F-A6E1-3D01D32FE2E6}">
      <dsp:nvSpPr>
        <dsp:cNvPr id="0" name=""/>
        <dsp:cNvSpPr/>
      </dsp:nvSpPr>
      <dsp:spPr>
        <a:xfrm>
          <a:off x="0" y="1140118"/>
          <a:ext cx="9973033" cy="923197"/>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da-DK" sz="1500" kern="1200"/>
            <a:t>2)me=723≡183mod(187)⟹c=183</a:t>
          </a:r>
          <a:endParaRPr lang="en-US" sz="1500" kern="1200"/>
        </a:p>
      </dsp:txBody>
      <dsp:txXfrm>
        <a:off x="45067" y="1185185"/>
        <a:ext cx="9882899" cy="833063"/>
      </dsp:txXfrm>
    </dsp:sp>
    <dsp:sp modelId="{48983917-92BD-45A8-A916-9C6D82BCD479}">
      <dsp:nvSpPr>
        <dsp:cNvPr id="0" name=""/>
        <dsp:cNvSpPr/>
      </dsp:nvSpPr>
      <dsp:spPr>
        <a:xfrm>
          <a:off x="0" y="2106515"/>
          <a:ext cx="9973033" cy="923197"/>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3)Şifrelenmiş “H” harfinin karşılığı 183 olduğundan dolayı saldırganın görebileceği tek şey 183 tür ve 183 ASCII’nin karşılığı ise À harfidir. Bu da hatalıdır.</a:t>
          </a:r>
        </a:p>
      </dsp:txBody>
      <dsp:txXfrm>
        <a:off x="45067" y="2151582"/>
        <a:ext cx="9882899" cy="833063"/>
      </dsp:txXfrm>
    </dsp:sp>
    <dsp:sp modelId="{0BCBA07F-FD64-43D5-A100-57D870D19640}">
      <dsp:nvSpPr>
        <dsp:cNvPr id="0" name=""/>
        <dsp:cNvSpPr/>
      </dsp:nvSpPr>
      <dsp:spPr>
        <a:xfrm>
          <a:off x="0" y="3072912"/>
          <a:ext cx="9973033" cy="92319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4)Şimdi şifrelenmiş karakterimizi de şifre işlemine geçelim.</a:t>
          </a:r>
        </a:p>
      </dsp:txBody>
      <dsp:txXfrm>
        <a:off x="45067" y="3117979"/>
        <a:ext cx="9882899" cy="833063"/>
      </dsp:txXfrm>
    </dsp:sp>
    <dsp:sp modelId="{05AAF370-39E0-4431-B54D-C5C363B07FE3}">
      <dsp:nvSpPr>
        <dsp:cNvPr id="0" name=""/>
        <dsp:cNvSpPr/>
      </dsp:nvSpPr>
      <dsp:spPr>
        <a:xfrm>
          <a:off x="0" y="4039309"/>
          <a:ext cx="9973033" cy="923197"/>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da-DK" sz="1500" kern="1200"/>
            <a:t>5)cd=183107≡72mod(187)⟹m=72</a:t>
          </a:r>
          <a:endParaRPr lang="en-US" sz="1500" kern="1200"/>
        </a:p>
      </dsp:txBody>
      <dsp:txXfrm>
        <a:off x="45067" y="4084376"/>
        <a:ext cx="9882899" cy="833063"/>
      </dsp:txXfrm>
    </dsp:sp>
    <dsp:sp modelId="{C0C4F6D0-5B25-4C44-A89A-59980C4A3F57}">
      <dsp:nvSpPr>
        <dsp:cNvPr id="0" name=""/>
        <dsp:cNvSpPr/>
      </dsp:nvSpPr>
      <dsp:spPr>
        <a:xfrm>
          <a:off x="0" y="5005706"/>
          <a:ext cx="9973033" cy="92319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 6)Alıcımız 72 ASCII kodunu görüyor ve bu da H harfine denk geldiğinden dolayı şifreli karakteri çözmüş oluyor. Bu işlemi metinin tamamına yaptığımız zaman karşı tarafa güvenli bir şekilde ulaştırmış oluruz.</a:t>
          </a:r>
        </a:p>
        <a:p>
          <a:pPr marL="0" lvl="0" indent="0" algn="l" defTabSz="666750">
            <a:lnSpc>
              <a:spcPct val="90000"/>
            </a:lnSpc>
            <a:spcBef>
              <a:spcPct val="0"/>
            </a:spcBef>
            <a:spcAft>
              <a:spcPct val="35000"/>
            </a:spcAft>
            <a:buNone/>
          </a:pPr>
          <a:endParaRPr lang="en-US" sz="1500" kern="1200"/>
        </a:p>
      </dsp:txBody>
      <dsp:txXfrm>
        <a:off x="45067" y="5050773"/>
        <a:ext cx="9882899" cy="833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3D5CD-E09D-48D0-B09E-DCA3903C9A95}">
      <dsp:nvSpPr>
        <dsp:cNvPr id="0" name=""/>
        <dsp:cNvSpPr/>
      </dsp:nvSpPr>
      <dsp:spPr>
        <a:xfrm>
          <a:off x="6247649" y="498886"/>
          <a:ext cx="1445554" cy="14455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CB2476-F255-431C-AADD-A9E0A17826BE}">
      <dsp:nvSpPr>
        <dsp:cNvPr id="0" name=""/>
        <dsp:cNvSpPr/>
      </dsp:nvSpPr>
      <dsp:spPr>
        <a:xfrm>
          <a:off x="2157" y="2008884"/>
          <a:ext cx="4130156"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İyi kurulmuş bir algoritmadır.</a:t>
          </a:r>
          <a:endParaRPr lang="tr-TR" sz="1400" kern="1200"/>
        </a:p>
        <a:p>
          <a:pPr marL="0" lvl="0" indent="0" algn="ctr" defTabSz="622300">
            <a:lnSpc>
              <a:spcPct val="90000"/>
            </a:lnSpc>
            <a:spcBef>
              <a:spcPct val="0"/>
            </a:spcBef>
            <a:spcAft>
              <a:spcPct val="35000"/>
            </a:spcAft>
            <a:buNone/>
            <a:defRPr b="1"/>
          </a:pPr>
          <a:r>
            <a:rPr lang="en-US" sz="1400" kern="1200"/>
            <a:t>Hızlı ve anlaşılması kolay bir algoritmadır.	</a:t>
          </a:r>
        </a:p>
      </dsp:txBody>
      <dsp:txXfrm>
        <a:off x="2157" y="2008884"/>
        <a:ext cx="4130156" cy="668250"/>
      </dsp:txXfrm>
    </dsp:sp>
    <dsp:sp modelId="{E32B5EBA-3DDC-4DFA-BBBE-7253884D417B}">
      <dsp:nvSpPr>
        <dsp:cNvPr id="0" name=""/>
        <dsp:cNvSpPr/>
      </dsp:nvSpPr>
      <dsp:spPr>
        <a:xfrm>
          <a:off x="2157" y="2732436"/>
          <a:ext cx="4130156" cy="477072"/>
        </a:xfrm>
        <a:prstGeom prst="rect">
          <a:avLst/>
        </a:prstGeom>
        <a:noFill/>
        <a:ln>
          <a:noFill/>
        </a:ln>
        <a:effectLst/>
      </dsp:spPr>
      <dsp:style>
        <a:lnRef idx="0">
          <a:scrgbClr r="0" g="0" b="0"/>
        </a:lnRef>
        <a:fillRef idx="0">
          <a:scrgbClr r="0" g="0" b="0"/>
        </a:fillRef>
        <a:effectRef idx="0">
          <a:scrgbClr r="0" g="0" b="0"/>
        </a:effectRef>
        <a:fontRef idx="minor"/>
      </dsp:style>
    </dsp:sp>
    <dsp:sp modelId="{9F50CB4B-B665-4F3E-8636-5535650458A4}">
      <dsp:nvSpPr>
        <dsp:cNvPr id="0" name=""/>
        <dsp:cNvSpPr/>
      </dsp:nvSpPr>
      <dsp:spPr>
        <a:xfrm>
          <a:off x="1346456" y="393635"/>
          <a:ext cx="1445554" cy="1445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38B737-1952-4C5C-9159-AEF4CC36A452}">
      <dsp:nvSpPr>
        <dsp:cNvPr id="0" name=""/>
        <dsp:cNvSpPr/>
      </dsp:nvSpPr>
      <dsp:spPr>
        <a:xfrm>
          <a:off x="4855090" y="2008884"/>
          <a:ext cx="4130156" cy="66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Ölçeklenebilir(scalability) değildir.</a:t>
          </a:r>
          <a:r>
            <a:rPr lang="tr-TR" sz="1400" kern="1200"/>
            <a:t>	</a:t>
          </a:r>
        </a:p>
        <a:p>
          <a:pPr marL="0" lvl="0" indent="0" algn="ctr" defTabSz="622300">
            <a:lnSpc>
              <a:spcPct val="90000"/>
            </a:lnSpc>
            <a:spcBef>
              <a:spcPct val="0"/>
            </a:spcBef>
            <a:spcAft>
              <a:spcPct val="35000"/>
            </a:spcAft>
            <a:buNone/>
            <a:defRPr b="1"/>
          </a:pPr>
          <a:r>
            <a:rPr lang="en-US" sz="1400" kern="1200"/>
            <a:t>Key bit uzunluğu diğer</a:t>
          </a:r>
          <a:r>
            <a:rPr lang="tr-TR" sz="1400" kern="1200"/>
            <a:t>  </a:t>
          </a:r>
          <a:r>
            <a:rPr lang="en-US" sz="1400" kern="1200"/>
            <a:t>algoritmalardan çok daha uzundur.</a:t>
          </a:r>
        </a:p>
      </dsp:txBody>
      <dsp:txXfrm>
        <a:off x="4855090" y="2008884"/>
        <a:ext cx="4130156" cy="668250"/>
      </dsp:txXfrm>
    </dsp:sp>
    <dsp:sp modelId="{E6C25574-5E6A-4514-8738-91ACF23B2C51}">
      <dsp:nvSpPr>
        <dsp:cNvPr id="0" name=""/>
        <dsp:cNvSpPr/>
      </dsp:nvSpPr>
      <dsp:spPr>
        <a:xfrm>
          <a:off x="4855090" y="2732436"/>
          <a:ext cx="4130156" cy="47707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D58A0-EDBF-4E1E-9E73-FC095AD1AF69}">
      <dsp:nvSpPr>
        <dsp:cNvPr id="0" name=""/>
        <dsp:cNvSpPr/>
      </dsp:nvSpPr>
      <dsp:spPr>
        <a:xfrm>
          <a:off x="0" y="156849"/>
          <a:ext cx="6832212" cy="242657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Asimetrik</a:t>
          </a:r>
          <a:r>
            <a:rPr lang="en-US" sz="3400" kern="1200" dirty="0"/>
            <a:t> </a:t>
          </a:r>
          <a:r>
            <a:rPr lang="en-US" sz="3400" kern="1200" dirty="0" err="1"/>
            <a:t>algoritmaların</a:t>
          </a:r>
          <a:r>
            <a:rPr lang="en-US" sz="3400" kern="1200" dirty="0"/>
            <a:t> </a:t>
          </a:r>
          <a:r>
            <a:rPr lang="en-US" sz="3400" kern="1200" dirty="0" err="1"/>
            <a:t>aksine</a:t>
          </a:r>
          <a:r>
            <a:rPr lang="en-US" sz="3400" kern="1200" dirty="0"/>
            <a:t> </a:t>
          </a:r>
          <a:r>
            <a:rPr lang="en-US" sz="3400" kern="1200" dirty="0" err="1"/>
            <a:t>simetrik</a:t>
          </a:r>
          <a:r>
            <a:rPr lang="en-US" sz="3400" kern="1200" dirty="0"/>
            <a:t> </a:t>
          </a:r>
          <a:r>
            <a:rPr lang="en-US" sz="3400" kern="1200" dirty="0" err="1"/>
            <a:t>algoritmalar</a:t>
          </a:r>
          <a:r>
            <a:rPr lang="en-US" sz="3400" kern="1200" dirty="0"/>
            <a:t> </a:t>
          </a:r>
          <a:r>
            <a:rPr lang="en-US" sz="3400" kern="1200" dirty="0" err="1"/>
            <a:t>şifreleme</a:t>
          </a:r>
          <a:r>
            <a:rPr lang="en-US" sz="3400" kern="1200" dirty="0"/>
            <a:t> </a:t>
          </a:r>
          <a:r>
            <a:rPr lang="en-US" sz="3400" kern="1200" dirty="0" err="1"/>
            <a:t>ve</a:t>
          </a:r>
          <a:r>
            <a:rPr lang="en-US" sz="3400" kern="1200" dirty="0"/>
            <a:t> </a:t>
          </a:r>
          <a:r>
            <a:rPr lang="en-US" sz="3400" kern="1200" dirty="0" err="1"/>
            <a:t>çözümleme</a:t>
          </a:r>
          <a:r>
            <a:rPr lang="en-US" sz="3400" kern="1200" dirty="0"/>
            <a:t> </a:t>
          </a:r>
          <a:r>
            <a:rPr lang="en-US" sz="3400" kern="1200" dirty="0" err="1"/>
            <a:t>işlemleri</a:t>
          </a:r>
          <a:r>
            <a:rPr lang="en-US" sz="3400" kern="1200" dirty="0"/>
            <a:t> </a:t>
          </a:r>
          <a:r>
            <a:rPr lang="en-US" sz="3400" kern="1200" dirty="0" err="1"/>
            <a:t>için</a:t>
          </a:r>
          <a:r>
            <a:rPr lang="en-US" sz="3400" kern="1200" dirty="0"/>
            <a:t> 1 </a:t>
          </a:r>
          <a:r>
            <a:rPr lang="en-US" sz="3400" kern="1200" dirty="0" err="1"/>
            <a:t>anahtar</a:t>
          </a:r>
          <a:r>
            <a:rPr lang="en-US" sz="3400" kern="1200" dirty="0"/>
            <a:t> </a:t>
          </a:r>
          <a:r>
            <a:rPr lang="en-US" sz="3400" kern="1200" dirty="0" err="1"/>
            <a:t>kullanır</a:t>
          </a:r>
          <a:r>
            <a:rPr lang="en-US" sz="3400" kern="1200" dirty="0"/>
            <a:t>.</a:t>
          </a:r>
        </a:p>
      </dsp:txBody>
      <dsp:txXfrm>
        <a:off x="118456" y="275305"/>
        <a:ext cx="6595300" cy="2189667"/>
      </dsp:txXfrm>
    </dsp:sp>
    <dsp:sp modelId="{1CB46A8D-B00B-4995-8053-6401BD08961C}">
      <dsp:nvSpPr>
        <dsp:cNvPr id="0" name=""/>
        <dsp:cNvSpPr/>
      </dsp:nvSpPr>
      <dsp:spPr>
        <a:xfrm>
          <a:off x="0" y="2681349"/>
          <a:ext cx="6832212" cy="2426579"/>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En</a:t>
          </a:r>
          <a:r>
            <a:rPr lang="en-US" sz="3400" kern="1200" dirty="0"/>
            <a:t> </a:t>
          </a:r>
          <a:r>
            <a:rPr lang="en-US" sz="3400" kern="1200" dirty="0" err="1"/>
            <a:t>çok</a:t>
          </a:r>
          <a:r>
            <a:rPr lang="en-US" sz="3400" kern="1200" dirty="0"/>
            <a:t> </a:t>
          </a:r>
          <a:r>
            <a:rPr lang="en-US" sz="3400" kern="1200" dirty="0" err="1"/>
            <a:t>bilinen</a:t>
          </a:r>
          <a:r>
            <a:rPr lang="en-US" sz="3400" kern="1200" dirty="0"/>
            <a:t> </a:t>
          </a:r>
          <a:r>
            <a:rPr lang="en-US" sz="3400" kern="1200" dirty="0" err="1"/>
            <a:t>simetrik</a:t>
          </a:r>
          <a:r>
            <a:rPr lang="en-US" sz="3400" kern="1200" dirty="0"/>
            <a:t> </a:t>
          </a:r>
          <a:r>
            <a:rPr lang="en-US" sz="3400" kern="1200" dirty="0" err="1"/>
            <a:t>algoritmalar</a:t>
          </a:r>
          <a:r>
            <a:rPr lang="en-US" sz="3400" kern="1200" dirty="0"/>
            <a:t> DES,3DES,RC4,AES,BLOWFISH </a:t>
          </a:r>
          <a:r>
            <a:rPr lang="en-US" sz="3400" kern="1200" dirty="0" err="1"/>
            <a:t>algoritmalarıdır</a:t>
          </a:r>
          <a:r>
            <a:rPr lang="en-US" sz="3400" kern="1200" dirty="0"/>
            <a:t>.</a:t>
          </a:r>
        </a:p>
      </dsp:txBody>
      <dsp:txXfrm>
        <a:off x="118456" y="2799805"/>
        <a:ext cx="6595300" cy="2189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E822D-C31B-4E5B-84F0-22DA532B52D3}">
      <dsp:nvSpPr>
        <dsp:cNvPr id="0" name=""/>
        <dsp:cNvSpPr/>
      </dsp:nvSpPr>
      <dsp:spPr>
        <a:xfrm>
          <a:off x="4331891" y="1439990"/>
          <a:ext cx="1383889" cy="658605"/>
        </a:xfrm>
        <a:custGeom>
          <a:avLst/>
          <a:gdLst/>
          <a:ahLst/>
          <a:cxnLst/>
          <a:rect l="0" t="0" r="0" b="0"/>
          <a:pathLst>
            <a:path>
              <a:moveTo>
                <a:pt x="0" y="0"/>
              </a:moveTo>
              <a:lnTo>
                <a:pt x="0" y="448820"/>
              </a:lnTo>
              <a:lnTo>
                <a:pt x="1383889" y="448820"/>
              </a:lnTo>
              <a:lnTo>
                <a:pt x="1383889" y="65860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F8F39A-1CD8-4146-88F0-07EC0EFD37B5}">
      <dsp:nvSpPr>
        <dsp:cNvPr id="0" name=""/>
        <dsp:cNvSpPr/>
      </dsp:nvSpPr>
      <dsp:spPr>
        <a:xfrm>
          <a:off x="2948002" y="1439990"/>
          <a:ext cx="1383889" cy="658605"/>
        </a:xfrm>
        <a:custGeom>
          <a:avLst/>
          <a:gdLst/>
          <a:ahLst/>
          <a:cxnLst/>
          <a:rect l="0" t="0" r="0" b="0"/>
          <a:pathLst>
            <a:path>
              <a:moveTo>
                <a:pt x="1383889" y="0"/>
              </a:moveTo>
              <a:lnTo>
                <a:pt x="1383889" y="448820"/>
              </a:lnTo>
              <a:lnTo>
                <a:pt x="0" y="448820"/>
              </a:lnTo>
              <a:lnTo>
                <a:pt x="0" y="658605"/>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5B2C6-BEAA-4E98-BA63-7BF2882FA7B2}">
      <dsp:nvSpPr>
        <dsp:cNvPr id="0" name=""/>
        <dsp:cNvSpPr/>
      </dsp:nvSpPr>
      <dsp:spPr>
        <a:xfrm>
          <a:off x="783324" y="2003"/>
          <a:ext cx="7097133" cy="143798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54195-537A-4A28-BE3E-C853A027AC19}">
      <dsp:nvSpPr>
        <dsp:cNvPr id="0" name=""/>
        <dsp:cNvSpPr/>
      </dsp:nvSpPr>
      <dsp:spPr>
        <a:xfrm>
          <a:off x="1034941" y="241038"/>
          <a:ext cx="7097133" cy="143798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tr-TR" sz="3100" kern="1200" dirty="0"/>
            <a:t>Simetrik Algoritmaların Kullandığı Yöntemler</a:t>
          </a:r>
          <a:endParaRPr lang="en-US" sz="3100" kern="1200" dirty="0"/>
        </a:p>
      </dsp:txBody>
      <dsp:txXfrm>
        <a:off x="1077058" y="283155"/>
        <a:ext cx="7012899" cy="1353752"/>
      </dsp:txXfrm>
    </dsp:sp>
    <dsp:sp modelId="{B081621A-D81A-462C-A635-A0D8FAC031E3}">
      <dsp:nvSpPr>
        <dsp:cNvPr id="0" name=""/>
        <dsp:cNvSpPr/>
      </dsp:nvSpPr>
      <dsp:spPr>
        <a:xfrm>
          <a:off x="1815729" y="2098596"/>
          <a:ext cx="2264546" cy="143798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CE663-52D5-40F1-9128-F741719DEC08}">
      <dsp:nvSpPr>
        <dsp:cNvPr id="0" name=""/>
        <dsp:cNvSpPr/>
      </dsp:nvSpPr>
      <dsp:spPr>
        <a:xfrm>
          <a:off x="2067345" y="2337631"/>
          <a:ext cx="2264546" cy="1437986"/>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tr-TR" sz="3100" kern="1200"/>
            <a:t>1)Akış şifrelemesi </a:t>
          </a:r>
          <a:endParaRPr lang="en-US" sz="3100" kern="1200"/>
        </a:p>
      </dsp:txBody>
      <dsp:txXfrm>
        <a:off x="2109462" y="2379748"/>
        <a:ext cx="2180312" cy="1353752"/>
      </dsp:txXfrm>
    </dsp:sp>
    <dsp:sp modelId="{589F8161-7280-4211-AD75-C7A0DCF5166F}">
      <dsp:nvSpPr>
        <dsp:cNvPr id="0" name=""/>
        <dsp:cNvSpPr/>
      </dsp:nvSpPr>
      <dsp:spPr>
        <a:xfrm>
          <a:off x="4583508" y="2098596"/>
          <a:ext cx="2264546" cy="143798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F679CE-A2D9-4F4F-B0FC-670C7439F7D6}">
      <dsp:nvSpPr>
        <dsp:cNvPr id="0" name=""/>
        <dsp:cNvSpPr/>
      </dsp:nvSpPr>
      <dsp:spPr>
        <a:xfrm>
          <a:off x="4835124" y="2337631"/>
          <a:ext cx="2264546" cy="1437986"/>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tr-TR" sz="3100" kern="1200" dirty="0"/>
            <a:t>2)Blok şifrelemesi</a:t>
          </a:r>
          <a:endParaRPr lang="en-US" sz="3100" kern="1200" dirty="0"/>
        </a:p>
      </dsp:txBody>
      <dsp:txXfrm>
        <a:off x="4877241" y="2379748"/>
        <a:ext cx="2180312" cy="13537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A8664-D9E9-40F9-9260-D2BCB0C8D8CA}">
      <dsp:nvSpPr>
        <dsp:cNvPr id="0" name=""/>
        <dsp:cNvSpPr/>
      </dsp:nvSpPr>
      <dsp:spPr>
        <a:xfrm>
          <a:off x="0" y="97680"/>
          <a:ext cx="6832212" cy="595877"/>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RC4 algoritması şifrelenecek veriyi akan bir bit dizisi olarak algılar.</a:t>
          </a:r>
        </a:p>
      </dsp:txBody>
      <dsp:txXfrm>
        <a:off x="29088" y="126768"/>
        <a:ext cx="6774036" cy="537701"/>
      </dsp:txXfrm>
    </dsp:sp>
    <dsp:sp modelId="{D36D7CC9-5D01-4B0E-ABC4-6D59B7E55953}">
      <dsp:nvSpPr>
        <dsp:cNvPr id="0" name=""/>
        <dsp:cNvSpPr/>
      </dsp:nvSpPr>
      <dsp:spPr>
        <a:xfrm>
          <a:off x="0" y="736757"/>
          <a:ext cx="6832212" cy="595877"/>
        </a:xfrm>
        <a:prstGeom prst="roundRect">
          <a:avLst/>
        </a:prstGeom>
        <a:gradFill rotWithShape="0">
          <a:gsLst>
            <a:gs pos="0">
              <a:schemeClr val="accent2">
                <a:hueOff val="64738"/>
                <a:satOff val="-6856"/>
                <a:lumOff val="-168"/>
                <a:alphaOff val="0"/>
                <a:tint val="96000"/>
                <a:lumMod val="104000"/>
              </a:schemeClr>
            </a:gs>
            <a:gs pos="100000">
              <a:schemeClr val="accent2">
                <a:hueOff val="64738"/>
                <a:satOff val="-6856"/>
                <a:lumOff val="-16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RC4 belirlenen anahtar ile veriyi şifreleyen bir algoritmadır.</a:t>
          </a:r>
        </a:p>
      </dsp:txBody>
      <dsp:txXfrm>
        <a:off x="29088" y="765845"/>
        <a:ext cx="6774036" cy="537701"/>
      </dsp:txXfrm>
    </dsp:sp>
    <dsp:sp modelId="{A9143BDD-424B-4749-BF6C-D9553B903C55}">
      <dsp:nvSpPr>
        <dsp:cNvPr id="0" name=""/>
        <dsp:cNvSpPr/>
      </dsp:nvSpPr>
      <dsp:spPr>
        <a:xfrm>
          <a:off x="0" y="1375834"/>
          <a:ext cx="6832212" cy="595877"/>
        </a:xfrm>
        <a:prstGeom prst="roundRect">
          <a:avLst/>
        </a:prstGeom>
        <a:gradFill rotWithShape="0">
          <a:gsLst>
            <a:gs pos="0">
              <a:schemeClr val="accent2">
                <a:hueOff val="129476"/>
                <a:satOff val="-13712"/>
                <a:lumOff val="-336"/>
                <a:alphaOff val="0"/>
                <a:tint val="96000"/>
                <a:lumMod val="104000"/>
              </a:schemeClr>
            </a:gs>
            <a:gs pos="100000">
              <a:schemeClr val="accent2">
                <a:hueOff val="129476"/>
                <a:satOff val="-13712"/>
                <a:lumOff val="-33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Genellikle hız gerektiren uygulamalarda kullanılır.</a:t>
          </a:r>
        </a:p>
      </dsp:txBody>
      <dsp:txXfrm>
        <a:off x="29088" y="1404922"/>
        <a:ext cx="6774036" cy="537701"/>
      </dsp:txXfrm>
    </dsp:sp>
    <dsp:sp modelId="{13498D1A-5E6A-4C30-AC55-C2344EA75EAB}">
      <dsp:nvSpPr>
        <dsp:cNvPr id="0" name=""/>
        <dsp:cNvSpPr/>
      </dsp:nvSpPr>
      <dsp:spPr>
        <a:xfrm>
          <a:off x="0" y="2014912"/>
          <a:ext cx="6832212" cy="595877"/>
        </a:xfrm>
        <a:prstGeom prst="roundRect">
          <a:avLst/>
        </a:prstGeom>
        <a:gradFill rotWithShape="0">
          <a:gsLst>
            <a:gs pos="0">
              <a:schemeClr val="accent2">
                <a:hueOff val="194214"/>
                <a:satOff val="-20568"/>
                <a:lumOff val="-504"/>
                <a:alphaOff val="0"/>
                <a:tint val="96000"/>
                <a:lumMod val="104000"/>
              </a:schemeClr>
            </a:gs>
            <a:gs pos="100000">
              <a:schemeClr val="accent2">
                <a:hueOff val="194214"/>
                <a:satOff val="-20568"/>
                <a:lumOff val="-50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Şifreleme hızı yüksektir ve MB/sn seviyesindedir.</a:t>
          </a:r>
        </a:p>
      </dsp:txBody>
      <dsp:txXfrm>
        <a:off x="29088" y="2044000"/>
        <a:ext cx="6774036" cy="537701"/>
      </dsp:txXfrm>
    </dsp:sp>
    <dsp:sp modelId="{043B3256-1C5E-48A0-A996-5092AD34E2B1}">
      <dsp:nvSpPr>
        <dsp:cNvPr id="0" name=""/>
        <dsp:cNvSpPr/>
      </dsp:nvSpPr>
      <dsp:spPr>
        <a:xfrm>
          <a:off x="0" y="2653989"/>
          <a:ext cx="6832212" cy="595877"/>
        </a:xfrm>
        <a:prstGeom prst="roundRect">
          <a:avLst/>
        </a:prstGeom>
        <a:gradFill rotWithShape="0">
          <a:gsLst>
            <a:gs pos="0">
              <a:schemeClr val="accent2">
                <a:hueOff val="258951"/>
                <a:satOff val="-27425"/>
                <a:lumOff val="-672"/>
                <a:alphaOff val="0"/>
                <a:tint val="96000"/>
                <a:lumMod val="104000"/>
              </a:schemeClr>
            </a:gs>
            <a:gs pos="100000">
              <a:schemeClr val="accent2">
                <a:hueOff val="258951"/>
                <a:satOff val="-27425"/>
                <a:lumOff val="-67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Güvenliği rastgele bir anahtar kullanımına bağlıdır.</a:t>
          </a:r>
        </a:p>
      </dsp:txBody>
      <dsp:txXfrm>
        <a:off x="29088" y="2683077"/>
        <a:ext cx="6774036" cy="537701"/>
      </dsp:txXfrm>
    </dsp:sp>
    <dsp:sp modelId="{9E985B09-53A9-4A66-A9E3-1F1C1FBD7C77}">
      <dsp:nvSpPr>
        <dsp:cNvPr id="0" name=""/>
        <dsp:cNvSpPr/>
      </dsp:nvSpPr>
      <dsp:spPr>
        <a:xfrm>
          <a:off x="0" y="3293066"/>
          <a:ext cx="6832212" cy="595877"/>
        </a:xfrm>
        <a:prstGeom prst="roundRect">
          <a:avLst/>
        </a:prstGeom>
        <a:gradFill rotWithShape="0">
          <a:gsLst>
            <a:gs pos="0">
              <a:schemeClr val="accent2">
                <a:hueOff val="323689"/>
                <a:satOff val="-34281"/>
                <a:lumOff val="-840"/>
                <a:alphaOff val="0"/>
                <a:tint val="96000"/>
                <a:lumMod val="104000"/>
              </a:schemeClr>
            </a:gs>
            <a:gs pos="100000">
              <a:schemeClr val="accent2">
                <a:hueOff val="323689"/>
                <a:satOff val="-34281"/>
                <a:lumOff val="-84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Anahtar uzunluğu değişkendir.</a:t>
          </a:r>
        </a:p>
      </dsp:txBody>
      <dsp:txXfrm>
        <a:off x="29088" y="3322154"/>
        <a:ext cx="6774036" cy="537701"/>
      </dsp:txXfrm>
    </dsp:sp>
    <dsp:sp modelId="{CFBCF64D-396A-4443-AC50-71B146F47C73}">
      <dsp:nvSpPr>
        <dsp:cNvPr id="0" name=""/>
        <dsp:cNvSpPr/>
      </dsp:nvSpPr>
      <dsp:spPr>
        <a:xfrm>
          <a:off x="0" y="3932144"/>
          <a:ext cx="6832212" cy="595877"/>
        </a:xfrm>
        <a:prstGeom prst="roundRect">
          <a:avLst/>
        </a:prstGeom>
        <a:gradFill rotWithShape="0">
          <a:gsLst>
            <a:gs pos="0">
              <a:schemeClr val="accent2">
                <a:hueOff val="388427"/>
                <a:satOff val="-41137"/>
                <a:lumOff val="-1008"/>
                <a:alphaOff val="0"/>
                <a:tint val="96000"/>
                <a:lumMod val="104000"/>
              </a:schemeClr>
            </a:gs>
            <a:gs pos="100000">
              <a:schemeClr val="accent2">
                <a:hueOff val="388427"/>
                <a:satOff val="-41137"/>
                <a:lumOff val="-100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128 bitlik bir RC4 şifrelemesi sağlam bir şifreleme olarak kabul edilir.</a:t>
          </a:r>
        </a:p>
      </dsp:txBody>
      <dsp:txXfrm>
        <a:off x="29088" y="3961232"/>
        <a:ext cx="6774036" cy="537701"/>
      </dsp:txXfrm>
    </dsp:sp>
    <dsp:sp modelId="{E4A9B92B-BADE-4195-B558-49612CF99F0E}">
      <dsp:nvSpPr>
        <dsp:cNvPr id="0" name=""/>
        <dsp:cNvSpPr/>
      </dsp:nvSpPr>
      <dsp:spPr>
        <a:xfrm>
          <a:off x="0" y="4571221"/>
          <a:ext cx="6832212" cy="595877"/>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Bankacılık ve Dökümantasyon (PDF) şifrelemelerinde yaygın olarak kullanılır.</a:t>
          </a:r>
        </a:p>
      </dsp:txBody>
      <dsp:txXfrm>
        <a:off x="29088" y="4600309"/>
        <a:ext cx="6774036" cy="5377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DD119-DB18-41CE-AE6D-09BB1E46CA94}" type="datetimeFigureOut">
              <a:rPr lang="en-US" smtClean="0"/>
              <a:t>8/8/2019</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19DA4-BE2F-4484-8E39-6D6910D8B7D1}" type="slidenum">
              <a:rPr lang="en-US" smtClean="0"/>
              <a:t>‹#›</a:t>
            </a:fld>
            <a:endParaRPr lang="en-US"/>
          </a:p>
        </p:txBody>
      </p:sp>
    </p:spTree>
    <p:extLst>
      <p:ext uri="{BB962C8B-B14F-4D97-AF65-F5344CB8AC3E}">
        <p14:creationId xmlns:p14="http://schemas.microsoft.com/office/powerpoint/2010/main" val="1298229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36919DA4-BE2F-4484-8E39-6D6910D8B7D1}" type="slidenum">
              <a:rPr lang="en-US" smtClean="0"/>
              <a:t>65</a:t>
            </a:fld>
            <a:endParaRPr lang="en-US"/>
          </a:p>
        </p:txBody>
      </p:sp>
    </p:spTree>
    <p:extLst>
      <p:ext uri="{BB962C8B-B14F-4D97-AF65-F5344CB8AC3E}">
        <p14:creationId xmlns:p14="http://schemas.microsoft.com/office/powerpoint/2010/main" val="200791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352330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336724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3D9769-802E-4ACB-A92B-0D1ABD12D65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903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2810261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3D9769-802E-4ACB-A92B-0D1ABD12D65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4226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3182477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1707665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82498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297554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261961-DE4F-4340-AFAE-AF314AF0572B}"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243651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334954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1261961-DE4F-4340-AFAE-AF314AF0572B}"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51085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1261961-DE4F-4340-AFAE-AF314AF0572B}"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165239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61961-DE4F-4340-AFAE-AF314AF0572B}"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153430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185032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261961-DE4F-4340-AFAE-AF314AF0572B}"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3D9769-802E-4ACB-A92B-0D1ABD12D655}" type="slidenum">
              <a:rPr lang="en-US" smtClean="0"/>
              <a:t>‹#›</a:t>
            </a:fld>
            <a:endParaRPr lang="en-US"/>
          </a:p>
        </p:txBody>
      </p:sp>
    </p:spTree>
    <p:extLst>
      <p:ext uri="{BB962C8B-B14F-4D97-AF65-F5344CB8AC3E}">
        <p14:creationId xmlns:p14="http://schemas.microsoft.com/office/powerpoint/2010/main" val="2921007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261961-DE4F-4340-AFAE-AF314AF0572B}" type="datetimeFigureOut">
              <a:rPr lang="en-US" smtClean="0"/>
              <a:t>8/8/2019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3D9769-802E-4ACB-A92B-0D1ABD12D655}" type="slidenum">
              <a:rPr lang="en-US" smtClean="0"/>
              <a:t>‹#›</a:t>
            </a:fld>
            <a:endParaRPr lang="en-US"/>
          </a:p>
        </p:txBody>
      </p:sp>
    </p:spTree>
    <p:extLst>
      <p:ext uri="{BB962C8B-B14F-4D97-AF65-F5344CB8AC3E}">
        <p14:creationId xmlns:p14="http://schemas.microsoft.com/office/powerpoint/2010/main" val="12113704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pdfs.semanticscholar.org/4888/e84aa24ae68e6466471f79488d288feac670.pdf" TargetMode="External"/><Relationship Id="rId2" Type="http://schemas.openxmlformats.org/officeDocument/2006/relationships/hyperlink" Target="http://dspace.trakya.edu.tr/xmlui/bitstream/handle/1/2816/0149297.pdf?sequence=1&amp;isAllowed=y"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7810021" TargetMode="External"/><Relationship Id="rId4" Type="http://schemas.openxmlformats.org/officeDocument/2006/relationships/hyperlink" Target="https://www.researchgate.net/publication/303318872_A_Hybrid_Cryptography_Technique_for_Improving_Network_Security"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1">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3">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EFBC00E0-EC88-418D-81D3-04053B912FAC}"/>
              </a:ext>
            </a:extLst>
          </p:cNvPr>
          <p:cNvSpPr>
            <a:spLocks noGrp="1"/>
          </p:cNvSpPr>
          <p:nvPr>
            <p:ph type="ctrTitle"/>
          </p:nvPr>
        </p:nvSpPr>
        <p:spPr>
          <a:xfrm>
            <a:off x="540279" y="1795849"/>
            <a:ext cx="3778870" cy="3114818"/>
          </a:xfrm>
        </p:spPr>
        <p:txBody>
          <a:bodyPr>
            <a:normAutofit/>
          </a:bodyPr>
          <a:lstStyle/>
          <a:p>
            <a:r>
              <a:rPr lang="tr-TR" sz="4000">
                <a:solidFill>
                  <a:srgbClr val="FEFFFF"/>
                </a:solidFill>
              </a:rPr>
              <a:t>KRİPTOLOJİ</a:t>
            </a:r>
            <a:endParaRPr lang="en-US" sz="4000">
              <a:solidFill>
                <a:srgbClr val="FEFFFF"/>
              </a:solidFill>
            </a:endParaRPr>
          </a:p>
        </p:txBody>
      </p:sp>
      <p:pic>
        <p:nvPicPr>
          <p:cNvPr id="5" name="Resim 4">
            <a:extLst>
              <a:ext uri="{FF2B5EF4-FFF2-40B4-BE49-F238E27FC236}">
                <a16:creationId xmlns:a16="http://schemas.microsoft.com/office/drawing/2014/main" id="{1A5BA74A-F527-4F12-9AAF-51C214DC1D5C}"/>
              </a:ext>
            </a:extLst>
          </p:cNvPr>
          <p:cNvPicPr>
            <a:picLocks noChangeAspect="1"/>
          </p:cNvPicPr>
          <p:nvPr/>
        </p:nvPicPr>
        <p:blipFill rotWithShape="1">
          <a:blip r:embed="rId2">
            <a:extLst>
              <a:ext uri="{28A0092B-C50C-407E-A947-70E740481C1C}">
                <a14:useLocalDpi xmlns:a14="http://schemas.microsoft.com/office/drawing/2010/main" val="0"/>
              </a:ext>
            </a:extLst>
          </a:blip>
          <a:srcRect l="8764" r="19656" b="9091"/>
          <a:stretch/>
        </p:blipFill>
        <p:spPr>
          <a:xfrm>
            <a:off x="4639732" y="10"/>
            <a:ext cx="7552267" cy="6857990"/>
          </a:xfrm>
          <a:prstGeom prst="rect">
            <a:avLst/>
          </a:prstGeom>
        </p:spPr>
      </p:pic>
      <p:sp>
        <p:nvSpPr>
          <p:cNvPr id="16"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Alt Başlık 2">
            <a:extLst>
              <a:ext uri="{FF2B5EF4-FFF2-40B4-BE49-F238E27FC236}">
                <a16:creationId xmlns:a16="http://schemas.microsoft.com/office/drawing/2014/main" id="{7C17CF24-57A5-4554-8475-226FFC7F8F26}"/>
              </a:ext>
            </a:extLst>
          </p:cNvPr>
          <p:cNvSpPr>
            <a:spLocks noGrp="1"/>
          </p:cNvSpPr>
          <p:nvPr>
            <p:ph type="subTitle" idx="1"/>
          </p:nvPr>
        </p:nvSpPr>
        <p:spPr>
          <a:xfrm>
            <a:off x="540279" y="5189400"/>
            <a:ext cx="3778870" cy="544260"/>
          </a:xfrm>
        </p:spPr>
        <p:txBody>
          <a:bodyPr anchor="ctr">
            <a:normAutofit/>
          </a:bodyPr>
          <a:lstStyle/>
          <a:p>
            <a:endParaRPr lang="en-US" sz="1600">
              <a:solidFill>
                <a:srgbClr val="FEFFFF"/>
              </a:solidFill>
            </a:endParaRPr>
          </a:p>
        </p:txBody>
      </p:sp>
    </p:spTree>
    <p:extLst>
      <p:ext uri="{BB962C8B-B14F-4D97-AF65-F5344CB8AC3E}">
        <p14:creationId xmlns:p14="http://schemas.microsoft.com/office/powerpoint/2010/main" val="131239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İçerik Yer Tutucusu 2">
            <a:extLst>
              <a:ext uri="{FF2B5EF4-FFF2-40B4-BE49-F238E27FC236}">
                <a16:creationId xmlns:a16="http://schemas.microsoft.com/office/drawing/2014/main" id="{68E685CB-84E0-49BA-A01A-BD4467BF5156}"/>
              </a:ext>
            </a:extLst>
          </p:cNvPr>
          <p:cNvGraphicFramePr>
            <a:graphicFrameLocks noGrp="1"/>
          </p:cNvGraphicFramePr>
          <p:nvPr>
            <p:ph idx="1"/>
            <p:extLst>
              <p:ext uri="{D42A27DB-BD31-4B8C-83A1-F6EECF244321}">
                <p14:modId xmlns:p14="http://schemas.microsoft.com/office/powerpoint/2010/main" val="1571084341"/>
              </p:ext>
            </p:extLst>
          </p:nvPr>
        </p:nvGraphicFramePr>
        <p:xfrm>
          <a:off x="1794896" y="208722"/>
          <a:ext cx="9973033" cy="6102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027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87CB3-1113-4838-BD7E-DEE4B480E058}"/>
              </a:ext>
            </a:extLst>
          </p:cNvPr>
          <p:cNvSpPr>
            <a:spLocks noGrp="1"/>
          </p:cNvSpPr>
          <p:nvPr>
            <p:ph type="title"/>
          </p:nvPr>
        </p:nvSpPr>
        <p:spPr/>
        <p:txBody>
          <a:bodyPr/>
          <a:lstStyle/>
          <a:p>
            <a:endParaRPr lang="en-US"/>
          </a:p>
        </p:txBody>
      </p:sp>
      <p:pic>
        <p:nvPicPr>
          <p:cNvPr id="6" name="İçerik Yer Tutucusu 5" descr="metin, harita içeren bir resim&#10;&#10;Açıklama otomatik olarak oluşturuldu">
            <a:extLst>
              <a:ext uri="{FF2B5EF4-FFF2-40B4-BE49-F238E27FC236}">
                <a16:creationId xmlns:a16="http://schemas.microsoft.com/office/drawing/2014/main" id="{F22EA6CF-2F35-4A28-B211-1CE4A9B3D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74"/>
            <a:ext cx="12192000" cy="6847875"/>
          </a:xfrm>
        </p:spPr>
      </p:pic>
    </p:spTree>
    <p:extLst>
      <p:ext uri="{BB962C8B-B14F-4D97-AF65-F5344CB8AC3E}">
        <p14:creationId xmlns:p14="http://schemas.microsoft.com/office/powerpoint/2010/main" val="125985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09DBDEBC-7AE7-43F0-B16B-8974D1E23EF3}"/>
              </a:ext>
            </a:extLst>
          </p:cNvPr>
          <p:cNvSpPr>
            <a:spLocks noGrp="1"/>
          </p:cNvSpPr>
          <p:nvPr>
            <p:ph type="title"/>
          </p:nvPr>
        </p:nvSpPr>
        <p:spPr>
          <a:xfrm>
            <a:off x="1794897" y="624110"/>
            <a:ext cx="9712998" cy="1280890"/>
          </a:xfrm>
        </p:spPr>
        <p:txBody>
          <a:bodyPr>
            <a:normAutofit/>
          </a:bodyPr>
          <a:lstStyle/>
          <a:p>
            <a:br>
              <a:rPr lang="en-US" dirty="0"/>
            </a:br>
            <a:r>
              <a:rPr lang="tr-TR" dirty="0"/>
              <a:t>		RSA A</a:t>
            </a:r>
            <a:r>
              <a:rPr lang="en-US" dirty="0" err="1"/>
              <a:t>vantajları</a:t>
            </a:r>
            <a:r>
              <a:rPr lang="tr-TR" dirty="0"/>
              <a:t> </a:t>
            </a:r>
            <a:r>
              <a:rPr lang="tr-TR" dirty="0" err="1"/>
              <a:t>vs</a:t>
            </a:r>
            <a:r>
              <a:rPr lang="tr-TR" dirty="0"/>
              <a:t> Dezavantajları</a:t>
            </a:r>
            <a:endParaRPr lang="en-US" dirty="0"/>
          </a:p>
        </p:txBody>
      </p:sp>
      <p:sp>
        <p:nvSpPr>
          <p:cNvPr id="30" name="Rectangle 29">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İçerik Yer Tutucusu 2">
            <a:extLst>
              <a:ext uri="{FF2B5EF4-FFF2-40B4-BE49-F238E27FC236}">
                <a16:creationId xmlns:a16="http://schemas.microsoft.com/office/drawing/2014/main" id="{C1B0C7AF-03AB-4571-8EAF-10B5D82E6CCD}"/>
              </a:ext>
            </a:extLst>
          </p:cNvPr>
          <p:cNvGraphicFramePr>
            <a:graphicFrameLocks noGrp="1"/>
          </p:cNvGraphicFramePr>
          <p:nvPr>
            <p:ph idx="1"/>
            <p:extLst>
              <p:ext uri="{D42A27DB-BD31-4B8C-83A1-F6EECF244321}">
                <p14:modId xmlns:p14="http://schemas.microsoft.com/office/powerpoint/2010/main" val="7160563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57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Ä°lgili resim">
            <a:extLst>
              <a:ext uri="{FF2B5EF4-FFF2-40B4-BE49-F238E27FC236}">
                <a16:creationId xmlns:a16="http://schemas.microsoft.com/office/drawing/2014/main" id="{6BBCCC77-3E0C-484D-A268-7139264FA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8"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4536C52F-C11B-4718-8B63-3E4A4346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0927F5C7-67C0-4EB5-AA5D-A5D00F49EE46}"/>
              </a:ext>
            </a:extLst>
          </p:cNvPr>
          <p:cNvSpPr>
            <a:spLocks noGrp="1"/>
          </p:cNvSpPr>
          <p:nvPr>
            <p:ph type="ctrTitle"/>
          </p:nvPr>
        </p:nvSpPr>
        <p:spPr>
          <a:xfrm>
            <a:off x="1083733" y="3962400"/>
            <a:ext cx="8458200" cy="958911"/>
          </a:xfrm>
        </p:spPr>
        <p:txBody>
          <a:bodyPr>
            <a:normAutofit/>
          </a:bodyPr>
          <a:lstStyle/>
          <a:p>
            <a:r>
              <a:rPr lang="tr-TR" sz="4400" dirty="0">
                <a:solidFill>
                  <a:srgbClr val="FEFFFF"/>
                </a:solidFill>
              </a:rPr>
              <a:t>ELİPTİK EĞRİ ŞİFRELEMESİ</a:t>
            </a:r>
            <a:endParaRPr lang="en-US" sz="4400" dirty="0">
              <a:solidFill>
                <a:srgbClr val="FEFFFF"/>
              </a:solidFill>
            </a:endParaRPr>
          </a:p>
        </p:txBody>
      </p:sp>
      <p:sp>
        <p:nvSpPr>
          <p:cNvPr id="3" name="Alt Başlık 2">
            <a:extLst>
              <a:ext uri="{FF2B5EF4-FFF2-40B4-BE49-F238E27FC236}">
                <a16:creationId xmlns:a16="http://schemas.microsoft.com/office/drawing/2014/main" id="{CFC723FB-4C01-4BF9-9E16-5A3B5432590F}"/>
              </a:ext>
            </a:extLst>
          </p:cNvPr>
          <p:cNvSpPr>
            <a:spLocks noGrp="1"/>
          </p:cNvSpPr>
          <p:nvPr>
            <p:ph type="subTitle" idx="1"/>
          </p:nvPr>
        </p:nvSpPr>
        <p:spPr>
          <a:xfrm>
            <a:off x="1083733" y="4944531"/>
            <a:ext cx="8458200" cy="524935"/>
          </a:xfrm>
        </p:spPr>
        <p:txBody>
          <a:bodyPr>
            <a:normAutofit/>
          </a:bodyPr>
          <a:lstStyle/>
          <a:p>
            <a:endParaRPr lang="en-US">
              <a:solidFill>
                <a:srgbClr val="FEFFFF"/>
              </a:solidFill>
            </a:endParaRPr>
          </a:p>
        </p:txBody>
      </p:sp>
    </p:spTree>
    <p:extLst>
      <p:ext uri="{BB962C8B-B14F-4D97-AF65-F5344CB8AC3E}">
        <p14:creationId xmlns:p14="http://schemas.microsoft.com/office/powerpoint/2010/main" val="50740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F54CB0-11A0-4FA5-8BB9-E5B3542ABFC7}"/>
              </a:ext>
            </a:extLst>
          </p:cNvPr>
          <p:cNvSpPr>
            <a:spLocks noGrp="1"/>
          </p:cNvSpPr>
          <p:nvPr>
            <p:ph type="title"/>
          </p:nvPr>
        </p:nvSpPr>
        <p:spPr>
          <a:xfrm>
            <a:off x="649224" y="645106"/>
            <a:ext cx="6574536" cy="1259894"/>
          </a:xfrm>
        </p:spPr>
        <p:txBody>
          <a:bodyPr>
            <a:normAutofit/>
          </a:bodyPr>
          <a:lstStyle/>
          <a:p>
            <a:br>
              <a:rPr lang="en-US"/>
            </a:br>
            <a:r>
              <a:rPr lang="en-US"/>
              <a:t>Ellipsel Eğri Nedir ?</a:t>
            </a:r>
            <a:endParaRPr lang="en-US" dirty="0"/>
          </a:p>
        </p:txBody>
      </p:sp>
      <p:sp>
        <p:nvSpPr>
          <p:cNvPr id="25" name="Rectangle 2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307E1E95-F0B0-4768-B11F-9E5A9E255D84}"/>
              </a:ext>
            </a:extLst>
          </p:cNvPr>
          <p:cNvSpPr>
            <a:spLocks noGrp="1"/>
          </p:cNvSpPr>
          <p:nvPr>
            <p:ph idx="1"/>
          </p:nvPr>
        </p:nvSpPr>
        <p:spPr>
          <a:xfrm>
            <a:off x="649224" y="2133600"/>
            <a:ext cx="6574535" cy="3759253"/>
          </a:xfrm>
        </p:spPr>
        <p:txBody>
          <a:bodyPr>
            <a:normAutofit/>
          </a:bodyPr>
          <a:lstStyle/>
          <a:p>
            <a:pPr>
              <a:lnSpc>
                <a:spcPct val="90000"/>
              </a:lnSpc>
            </a:pPr>
            <a:r>
              <a:rPr lang="en-US"/>
              <a:t>Elipsel eğri (Eliptic curve) , gerçek sayılar kümesi (real numbers) üzerinde tanımlanan ve y2 = x3 + ax + b, genel denklemini x ve y gerçek sayıları için sağlayan eğrinin ismidir. Bu genel denklem için her a ve b değeri farklı bir eğri verir. Örneğin a = -4 ve b = 0.67 değerleri için y2 = x3 – 4x + 0.67 denkelemi elde edilir</a:t>
            </a:r>
            <a:r>
              <a:rPr lang="tr-TR"/>
              <a:t>.</a:t>
            </a:r>
          </a:p>
          <a:p>
            <a:pPr>
              <a:lnSpc>
                <a:spcPct val="90000"/>
              </a:lnSpc>
            </a:pPr>
            <a:endParaRPr lang="tr-TR"/>
          </a:p>
          <a:p>
            <a:pPr>
              <a:lnSpc>
                <a:spcPct val="90000"/>
              </a:lnSpc>
            </a:pPr>
            <a:r>
              <a:rPr lang="en-US"/>
              <a:t>Şayet x3 + ax + b genel denkleminin tekrarlı kökü yoksa veya diğer bir ifadeyle 4a3 + 27b2 değeri 0 değilse , y2 = x3 + ax + b genel denklemi için bir grup oluşturacağı söylenebilir. Elipsel bir grup ile kast edilen, elipsel eğrinin üzerinde tanımlı olan noktalardır ve bu noktalar öyle bir O noktasında sonsuza gider.</a:t>
            </a:r>
          </a:p>
        </p:txBody>
      </p:sp>
      <p:pic>
        <p:nvPicPr>
          <p:cNvPr id="5" name="Resim 4" descr="gök, nesne içeren bir resim&#10;&#10;Açıklama otomatik olarak oluşturuldu">
            <a:extLst>
              <a:ext uri="{FF2B5EF4-FFF2-40B4-BE49-F238E27FC236}">
                <a16:creationId xmlns:a16="http://schemas.microsoft.com/office/drawing/2014/main" id="{B6BBB99D-2451-4CA3-B616-A799842D8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569" y="645106"/>
            <a:ext cx="3508493" cy="5247747"/>
          </a:xfrm>
          <a:prstGeom prst="rect">
            <a:avLst/>
          </a:prstGeom>
        </p:spPr>
      </p:pic>
      <p:sp>
        <p:nvSpPr>
          <p:cNvPr id="2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10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C1C12E-954D-45EA-BF5E-A2EBB0AB07A1}"/>
              </a:ext>
            </a:extLst>
          </p:cNvPr>
          <p:cNvSpPr>
            <a:spLocks noGrp="1"/>
          </p:cNvSpPr>
          <p:nvPr>
            <p:ph type="title"/>
          </p:nvPr>
        </p:nvSpPr>
        <p:spPr>
          <a:xfrm>
            <a:off x="3373062" y="624110"/>
            <a:ext cx="8131550" cy="1280890"/>
          </a:xfrm>
        </p:spPr>
        <p:txBody>
          <a:bodyPr>
            <a:normAutofit/>
          </a:bodyPr>
          <a:lstStyle/>
          <a:p>
            <a:r>
              <a:rPr lang="en-US"/>
              <a:t>Elliptic Curve Cryptography (ECC):</a:t>
            </a:r>
          </a:p>
        </p:txBody>
      </p:sp>
      <p:sp>
        <p:nvSpPr>
          <p:cNvPr id="19" name="Rectangle 18">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2"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3"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4"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5"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6"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7"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8"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9"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0"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1"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2"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3"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5" name="Group 34">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36"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7"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8"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9"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0"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1"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2"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3"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4"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5"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6"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7"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9"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4FF1D7E9-FA95-4D1D-B859-9457612161F0}"/>
              </a:ext>
            </a:extLst>
          </p:cNvPr>
          <p:cNvSpPr>
            <a:spLocks noGrp="1"/>
          </p:cNvSpPr>
          <p:nvPr>
            <p:ph idx="1"/>
          </p:nvPr>
        </p:nvSpPr>
        <p:spPr>
          <a:xfrm>
            <a:off x="3373062" y="2133600"/>
            <a:ext cx="8131550" cy="3777622"/>
          </a:xfrm>
        </p:spPr>
        <p:txBody>
          <a:bodyPr>
            <a:normAutofit/>
          </a:bodyPr>
          <a:lstStyle/>
          <a:p>
            <a:pPr>
              <a:lnSpc>
                <a:spcPct val="90000"/>
              </a:lnSpc>
            </a:pPr>
            <a:r>
              <a:rPr lang="en-US" sz="1500" err="1"/>
              <a:t>Eliptik</a:t>
            </a:r>
            <a:r>
              <a:rPr lang="en-US" sz="1500"/>
              <a:t> </a:t>
            </a:r>
            <a:r>
              <a:rPr lang="en-US" sz="1500" err="1"/>
              <a:t>eğri</a:t>
            </a:r>
            <a:r>
              <a:rPr lang="en-US" sz="1500"/>
              <a:t> </a:t>
            </a:r>
            <a:r>
              <a:rPr lang="en-US" sz="1500" err="1"/>
              <a:t>gruplarının</a:t>
            </a:r>
            <a:r>
              <a:rPr lang="en-US" sz="1500"/>
              <a:t> </a:t>
            </a:r>
            <a:r>
              <a:rPr lang="en-US" sz="1500" err="1"/>
              <a:t>sonlu</a:t>
            </a:r>
            <a:r>
              <a:rPr lang="en-US" sz="1500"/>
              <a:t> </a:t>
            </a:r>
            <a:r>
              <a:rPr lang="en-US" sz="1500" err="1"/>
              <a:t>alanlar</a:t>
            </a:r>
            <a:r>
              <a:rPr lang="en-US" sz="1500"/>
              <a:t> </a:t>
            </a:r>
            <a:r>
              <a:rPr lang="en-US" sz="1500" err="1"/>
              <a:t>üzerinde</a:t>
            </a:r>
            <a:r>
              <a:rPr lang="en-US" sz="1500"/>
              <a:t> </a:t>
            </a:r>
            <a:r>
              <a:rPr lang="en-US" sz="1500" err="1"/>
              <a:t>tanımlanmasının</a:t>
            </a:r>
            <a:r>
              <a:rPr lang="en-US" sz="1500"/>
              <a:t> </a:t>
            </a:r>
            <a:r>
              <a:rPr lang="en-US" sz="1500" err="1"/>
              <a:t>kripto</a:t>
            </a:r>
            <a:r>
              <a:rPr lang="en-US" sz="1500"/>
              <a:t> </a:t>
            </a:r>
            <a:r>
              <a:rPr lang="en-US" sz="1500" err="1"/>
              <a:t>sistem</a:t>
            </a:r>
            <a:r>
              <a:rPr lang="en-US" sz="1500"/>
              <a:t> </a:t>
            </a:r>
            <a:r>
              <a:rPr lang="en-US" sz="1500" err="1"/>
              <a:t>için</a:t>
            </a:r>
            <a:r>
              <a:rPr lang="en-US" sz="1500"/>
              <a:t> </a:t>
            </a:r>
            <a:r>
              <a:rPr lang="en-US" sz="1500" err="1"/>
              <a:t>temel</a:t>
            </a:r>
            <a:r>
              <a:rPr lang="en-US" sz="1500"/>
              <a:t> </a:t>
            </a:r>
            <a:r>
              <a:rPr lang="en-US" sz="1500" err="1"/>
              <a:t>alınması</a:t>
            </a:r>
            <a:r>
              <a:rPr lang="en-US" sz="1500"/>
              <a:t> ilk </a:t>
            </a:r>
            <a:r>
              <a:rPr lang="en-US" sz="1500" err="1"/>
              <a:t>olarak</a:t>
            </a:r>
            <a:r>
              <a:rPr lang="en-US" sz="1500"/>
              <a:t> Neal </a:t>
            </a:r>
            <a:r>
              <a:rPr lang="en-US" sz="1500" err="1"/>
              <a:t>Koblitz</a:t>
            </a:r>
            <a:r>
              <a:rPr lang="en-US" sz="1500"/>
              <a:t> </a:t>
            </a:r>
            <a:r>
              <a:rPr lang="en-US" sz="1500" err="1"/>
              <a:t>ve</a:t>
            </a:r>
            <a:r>
              <a:rPr lang="en-US" sz="1500"/>
              <a:t> Victor Miller in 1985.tarafından </a:t>
            </a:r>
            <a:r>
              <a:rPr lang="en-US" sz="1500" err="1"/>
              <a:t>önerilmiştir.Eliptik</a:t>
            </a:r>
            <a:r>
              <a:rPr lang="en-US" sz="1500"/>
              <a:t> </a:t>
            </a:r>
            <a:r>
              <a:rPr lang="en-US" sz="1500" err="1"/>
              <a:t>eğri</a:t>
            </a:r>
            <a:r>
              <a:rPr lang="en-US" sz="1500"/>
              <a:t> </a:t>
            </a:r>
            <a:r>
              <a:rPr lang="en-US" sz="1500" err="1"/>
              <a:t>yaklaşımı</a:t>
            </a:r>
            <a:r>
              <a:rPr lang="en-US" sz="1500"/>
              <a:t> </a:t>
            </a:r>
            <a:r>
              <a:rPr lang="en-US" sz="1500" err="1"/>
              <a:t>standart</a:t>
            </a:r>
            <a:r>
              <a:rPr lang="en-US" sz="1500"/>
              <a:t> RSA </a:t>
            </a:r>
            <a:r>
              <a:rPr lang="en-US" sz="1500" err="1"/>
              <a:t>sisteminden</a:t>
            </a:r>
            <a:r>
              <a:rPr lang="en-US" sz="1500"/>
              <a:t> </a:t>
            </a:r>
            <a:r>
              <a:rPr lang="en-US" sz="1500" err="1"/>
              <a:t>daha</a:t>
            </a:r>
            <a:r>
              <a:rPr lang="en-US" sz="1500"/>
              <a:t> </a:t>
            </a:r>
            <a:r>
              <a:rPr lang="en-US" sz="1500" err="1"/>
              <a:t>zengin</a:t>
            </a:r>
            <a:r>
              <a:rPr lang="en-US" sz="1500"/>
              <a:t> </a:t>
            </a:r>
            <a:r>
              <a:rPr lang="en-US" sz="1500" err="1"/>
              <a:t>matematiksel</a:t>
            </a:r>
            <a:r>
              <a:rPr lang="en-US" sz="1500"/>
              <a:t> </a:t>
            </a:r>
            <a:r>
              <a:rPr lang="en-US" sz="1500" err="1"/>
              <a:t>prosedürler</a:t>
            </a:r>
            <a:r>
              <a:rPr lang="en-US" sz="1500"/>
              <a:t> </a:t>
            </a:r>
            <a:r>
              <a:rPr lang="en-US" sz="1500" err="1"/>
              <a:t>içermektedir</a:t>
            </a:r>
            <a:r>
              <a:rPr lang="en-US" sz="1500"/>
              <a:t>. Bu </a:t>
            </a:r>
            <a:r>
              <a:rPr lang="en-US" sz="1500" err="1"/>
              <a:t>kripto</a:t>
            </a:r>
            <a:r>
              <a:rPr lang="en-US" sz="1500"/>
              <a:t> </a:t>
            </a:r>
            <a:r>
              <a:rPr lang="en-US" sz="1500" err="1"/>
              <a:t>sistemin</a:t>
            </a:r>
            <a:r>
              <a:rPr lang="en-US" sz="1500"/>
              <a:t> </a:t>
            </a:r>
            <a:r>
              <a:rPr lang="en-US" sz="1500" err="1"/>
              <a:t>temel</a:t>
            </a:r>
            <a:r>
              <a:rPr lang="en-US" sz="1500"/>
              <a:t> </a:t>
            </a:r>
            <a:r>
              <a:rPr lang="en-US" sz="1500" err="1"/>
              <a:t>birimleri</a:t>
            </a:r>
            <a:r>
              <a:rPr lang="en-US" sz="1500"/>
              <a:t> </a:t>
            </a:r>
            <a:r>
              <a:rPr lang="en-US" sz="1500" err="1"/>
              <a:t>eliptik</a:t>
            </a:r>
            <a:r>
              <a:rPr lang="en-US" sz="1500"/>
              <a:t> </a:t>
            </a:r>
            <a:r>
              <a:rPr lang="en-US" sz="1500" err="1"/>
              <a:t>eğri</a:t>
            </a:r>
            <a:r>
              <a:rPr lang="en-US" sz="1500"/>
              <a:t> </a:t>
            </a:r>
            <a:r>
              <a:rPr lang="en-US" sz="1500" err="1"/>
              <a:t>üzerindeki</a:t>
            </a:r>
            <a:r>
              <a:rPr lang="en-US" sz="1500"/>
              <a:t> (</a:t>
            </a:r>
            <a:r>
              <a:rPr lang="en-US" sz="1500" err="1"/>
              <a:t>x,y</a:t>
            </a:r>
            <a:r>
              <a:rPr lang="en-US" sz="1500"/>
              <a:t>) </a:t>
            </a:r>
            <a:r>
              <a:rPr lang="en-US" sz="1500" err="1"/>
              <a:t>noktalarıdır</a:t>
            </a:r>
            <a:r>
              <a:rPr lang="en-US" sz="1500"/>
              <a:t> </a:t>
            </a:r>
            <a:r>
              <a:rPr lang="en-US" sz="1500" err="1"/>
              <a:t>ve</a:t>
            </a:r>
            <a:r>
              <a:rPr lang="en-US" sz="1500"/>
              <a:t> </a:t>
            </a:r>
            <a:r>
              <a:rPr lang="en-US" sz="1500" err="1"/>
              <a:t>Formül</a:t>
            </a:r>
            <a:r>
              <a:rPr lang="en-US" sz="1500"/>
              <a:t> (2)’de </a:t>
            </a:r>
            <a:r>
              <a:rPr lang="en-US" sz="1500" err="1"/>
              <a:t>gösterilmiştir</a:t>
            </a:r>
            <a:r>
              <a:rPr lang="en-US" sz="1500"/>
              <a:t>.</a:t>
            </a:r>
            <a:endParaRPr lang="tr-TR" sz="1500"/>
          </a:p>
          <a:p>
            <a:pPr marL="0" indent="0">
              <a:lnSpc>
                <a:spcPct val="90000"/>
              </a:lnSpc>
              <a:buNone/>
            </a:pPr>
            <a:endParaRPr lang="tr-TR" sz="1500"/>
          </a:p>
          <a:p>
            <a:pPr marL="0" indent="0">
              <a:lnSpc>
                <a:spcPct val="90000"/>
              </a:lnSpc>
              <a:buNone/>
            </a:pPr>
            <a:r>
              <a:rPr lang="tr-TR" sz="1500"/>
              <a:t>					</a:t>
            </a:r>
            <a:r>
              <a:rPr lang="en-US" sz="1500"/>
              <a:t>y2 = x3 + ax + b </a:t>
            </a:r>
            <a:r>
              <a:rPr lang="en-US" sz="1500" err="1"/>
              <a:t>birlikte</a:t>
            </a:r>
            <a:endParaRPr lang="en-US" sz="1500"/>
          </a:p>
          <a:p>
            <a:pPr marL="0" indent="0">
              <a:lnSpc>
                <a:spcPct val="90000"/>
              </a:lnSpc>
              <a:buNone/>
            </a:pPr>
            <a:r>
              <a:rPr lang="tr-TR" sz="1500"/>
              <a:t>					</a:t>
            </a:r>
            <a:r>
              <a:rPr lang="en-US" sz="1500"/>
              <a:t>x, y, a, b </a:t>
            </a:r>
            <a:r>
              <a:rPr lang="az-Cyrl-AZ" sz="1500"/>
              <a:t>Є </a:t>
            </a:r>
            <a:r>
              <a:rPr lang="en-US" sz="1500" err="1"/>
              <a:t>IFp</a:t>
            </a:r>
            <a:r>
              <a:rPr lang="en-US" sz="1500"/>
              <a:t> = {1, 2, 3, . . . , p − 2, p − 1} (2)</a:t>
            </a:r>
          </a:p>
          <a:p>
            <a:pPr>
              <a:lnSpc>
                <a:spcPct val="90000"/>
              </a:lnSpc>
            </a:pPr>
            <a:endParaRPr lang="en-US" sz="1500"/>
          </a:p>
          <a:p>
            <a:pPr>
              <a:lnSpc>
                <a:spcPct val="90000"/>
              </a:lnSpc>
            </a:pPr>
            <a:endParaRPr lang="en-US" sz="1500"/>
          </a:p>
          <a:p>
            <a:pPr>
              <a:lnSpc>
                <a:spcPct val="90000"/>
              </a:lnSpc>
            </a:pPr>
            <a:r>
              <a:rPr lang="en-US" sz="1500" err="1"/>
              <a:t>Herhangi</a:t>
            </a:r>
            <a:r>
              <a:rPr lang="en-US" sz="1500"/>
              <a:t> </a:t>
            </a:r>
            <a:r>
              <a:rPr lang="en-US" sz="1500" err="1"/>
              <a:t>bir</a:t>
            </a:r>
            <a:r>
              <a:rPr lang="en-US" sz="1500"/>
              <a:t> </a:t>
            </a:r>
            <a:r>
              <a:rPr lang="en-US" sz="1500" err="1"/>
              <a:t>kripto</a:t>
            </a:r>
            <a:r>
              <a:rPr lang="en-US" sz="1500"/>
              <a:t> </a:t>
            </a:r>
            <a:r>
              <a:rPr lang="en-US" sz="1500" err="1"/>
              <a:t>sistem</a:t>
            </a:r>
            <a:r>
              <a:rPr lang="en-US" sz="1500"/>
              <a:t> </a:t>
            </a:r>
            <a:r>
              <a:rPr lang="en-US" sz="1500" err="1"/>
              <a:t>için</a:t>
            </a:r>
            <a:r>
              <a:rPr lang="en-US" sz="1500"/>
              <a:t> </a:t>
            </a:r>
            <a:r>
              <a:rPr lang="en-US" sz="1500" err="1"/>
              <a:t>temel</a:t>
            </a:r>
            <a:r>
              <a:rPr lang="en-US" sz="1500"/>
              <a:t> </a:t>
            </a:r>
            <a:r>
              <a:rPr lang="en-US" sz="1500" err="1"/>
              <a:t>bir</a:t>
            </a:r>
            <a:r>
              <a:rPr lang="en-US" sz="1500"/>
              <a:t> durum, o </a:t>
            </a:r>
            <a:r>
              <a:rPr lang="en-US" sz="1500" err="1"/>
              <a:t>sistemin</a:t>
            </a:r>
            <a:r>
              <a:rPr lang="en-US" sz="1500"/>
              <a:t> </a:t>
            </a:r>
            <a:r>
              <a:rPr lang="en-US" sz="1500" err="1"/>
              <a:t>kapalı</a:t>
            </a:r>
            <a:r>
              <a:rPr lang="en-US" sz="1500"/>
              <a:t> </a:t>
            </a:r>
            <a:r>
              <a:rPr lang="en-US" sz="1500" err="1"/>
              <a:t>olmasıdır</a:t>
            </a:r>
            <a:r>
              <a:rPr lang="en-US" sz="1500"/>
              <a:t>. </a:t>
            </a:r>
            <a:r>
              <a:rPr lang="en-US" sz="1500" err="1"/>
              <a:t>Örneğin</a:t>
            </a:r>
            <a:r>
              <a:rPr lang="en-US" sz="1500"/>
              <a:t> </a:t>
            </a:r>
            <a:r>
              <a:rPr lang="en-US" sz="1500" err="1"/>
              <a:t>sistemin</a:t>
            </a:r>
            <a:r>
              <a:rPr lang="en-US" sz="1500"/>
              <a:t> </a:t>
            </a:r>
            <a:r>
              <a:rPr lang="en-US" sz="1500" err="1"/>
              <a:t>diğer</a:t>
            </a:r>
            <a:r>
              <a:rPr lang="en-US" sz="1500"/>
              <a:t> </a:t>
            </a:r>
            <a:r>
              <a:rPr lang="en-US" sz="1500" err="1"/>
              <a:t>elemanları</a:t>
            </a:r>
            <a:r>
              <a:rPr lang="en-US" sz="1500"/>
              <a:t> </a:t>
            </a:r>
            <a:r>
              <a:rPr lang="en-US" sz="1500" err="1"/>
              <a:t>içindeki</a:t>
            </a:r>
            <a:r>
              <a:rPr lang="en-US" sz="1500"/>
              <a:t> </a:t>
            </a:r>
            <a:r>
              <a:rPr lang="en-US" sz="1500" err="1"/>
              <a:t>sistemin</a:t>
            </a:r>
            <a:r>
              <a:rPr lang="en-US" sz="1500"/>
              <a:t> </a:t>
            </a:r>
            <a:r>
              <a:rPr lang="en-US" sz="1500" err="1"/>
              <a:t>sonuçlarının</a:t>
            </a:r>
            <a:r>
              <a:rPr lang="en-US" sz="1500"/>
              <a:t> </a:t>
            </a:r>
            <a:r>
              <a:rPr lang="en-US" sz="1500" err="1"/>
              <a:t>elamanları</a:t>
            </a:r>
            <a:r>
              <a:rPr lang="en-US" sz="1500"/>
              <a:t> </a:t>
            </a:r>
            <a:r>
              <a:rPr lang="en-US" sz="1500" err="1"/>
              <a:t>üzerindeki</a:t>
            </a:r>
            <a:r>
              <a:rPr lang="en-US" sz="1500"/>
              <a:t> </a:t>
            </a:r>
            <a:r>
              <a:rPr lang="en-US" sz="1500" err="1"/>
              <a:t>herhangi</a:t>
            </a:r>
            <a:r>
              <a:rPr lang="en-US" sz="1500"/>
              <a:t> </a:t>
            </a:r>
            <a:r>
              <a:rPr lang="en-US" sz="1500" err="1"/>
              <a:t>bir</a:t>
            </a:r>
            <a:r>
              <a:rPr lang="en-US" sz="1500"/>
              <a:t> </a:t>
            </a:r>
            <a:r>
              <a:rPr lang="en-US" sz="1500" err="1"/>
              <a:t>işlem</a:t>
            </a:r>
            <a:r>
              <a:rPr lang="en-US" sz="1500"/>
              <a:t>. Bu </a:t>
            </a:r>
            <a:r>
              <a:rPr lang="en-US" sz="1500" err="1"/>
              <a:t>kuralın</a:t>
            </a:r>
            <a:r>
              <a:rPr lang="en-US" sz="1500"/>
              <a:t> </a:t>
            </a:r>
            <a:r>
              <a:rPr lang="en-US" sz="1500" err="1"/>
              <a:t>eliptik</a:t>
            </a:r>
            <a:r>
              <a:rPr lang="en-US" sz="1500"/>
              <a:t> </a:t>
            </a:r>
            <a:r>
              <a:rPr lang="en-US" sz="1500" err="1"/>
              <a:t>eğrilerde</a:t>
            </a:r>
            <a:r>
              <a:rPr lang="en-US" sz="1500"/>
              <a:t> </a:t>
            </a:r>
            <a:r>
              <a:rPr lang="en-US" sz="1500" err="1"/>
              <a:t>sistemin</a:t>
            </a:r>
            <a:r>
              <a:rPr lang="en-US" sz="1500"/>
              <a:t> </a:t>
            </a:r>
            <a:r>
              <a:rPr lang="en-US" sz="1500" err="1"/>
              <a:t>kapalılığını</a:t>
            </a:r>
            <a:r>
              <a:rPr lang="en-US" sz="1500"/>
              <a:t> </a:t>
            </a:r>
            <a:r>
              <a:rPr lang="en-US" sz="1500" err="1"/>
              <a:t>sağlaması</a:t>
            </a:r>
            <a:r>
              <a:rPr lang="en-US" sz="1500"/>
              <a:t> </a:t>
            </a:r>
            <a:r>
              <a:rPr lang="en-US" sz="1500" err="1"/>
              <a:t>için</a:t>
            </a:r>
            <a:r>
              <a:rPr lang="en-US" sz="1500"/>
              <a:t> </a:t>
            </a:r>
            <a:r>
              <a:rPr lang="en-US" sz="1500" err="1"/>
              <a:t>standart</a:t>
            </a:r>
            <a:r>
              <a:rPr lang="en-US" sz="1500"/>
              <a:t> </a:t>
            </a:r>
            <a:r>
              <a:rPr lang="en-US" sz="1500" err="1"/>
              <a:t>olmayan</a:t>
            </a:r>
            <a:r>
              <a:rPr lang="en-US" sz="1500"/>
              <a:t> </a:t>
            </a:r>
            <a:r>
              <a:rPr lang="en-US" sz="1500" err="1"/>
              <a:t>toplama</a:t>
            </a:r>
            <a:r>
              <a:rPr lang="en-US" sz="1500"/>
              <a:t> </a:t>
            </a:r>
            <a:r>
              <a:rPr lang="en-US" sz="1500" err="1"/>
              <a:t>ve</a:t>
            </a:r>
            <a:r>
              <a:rPr lang="en-US" sz="1500"/>
              <a:t> </a:t>
            </a:r>
            <a:r>
              <a:rPr lang="en-US" sz="1500" err="1"/>
              <a:t>çıkarma</a:t>
            </a:r>
            <a:r>
              <a:rPr lang="en-US" sz="1500"/>
              <a:t> </a:t>
            </a:r>
            <a:r>
              <a:rPr lang="en-US" sz="1500" err="1"/>
              <a:t>işlemleri</a:t>
            </a:r>
            <a:r>
              <a:rPr lang="en-US" sz="1500"/>
              <a:t> </a:t>
            </a:r>
            <a:r>
              <a:rPr lang="en-US" sz="1500" err="1"/>
              <a:t>tanımlanması</a:t>
            </a:r>
            <a:r>
              <a:rPr lang="en-US" sz="1500"/>
              <a:t> </a:t>
            </a:r>
            <a:r>
              <a:rPr lang="en-US" sz="1500" err="1"/>
              <a:t>gereklidir</a:t>
            </a:r>
            <a:r>
              <a:rPr lang="en-US" sz="1500"/>
              <a:t>.</a:t>
            </a:r>
          </a:p>
        </p:txBody>
      </p:sp>
    </p:spTree>
    <p:extLst>
      <p:ext uri="{BB962C8B-B14F-4D97-AF65-F5344CB8AC3E}">
        <p14:creationId xmlns:p14="http://schemas.microsoft.com/office/powerpoint/2010/main" val="214921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DBECF7D-BE21-422A-B334-F7CF3AEA881A}"/>
              </a:ext>
            </a:extLst>
          </p:cNvPr>
          <p:cNvSpPr>
            <a:spLocks noGrp="1"/>
          </p:cNvSpPr>
          <p:nvPr>
            <p:ph type="title"/>
          </p:nvPr>
        </p:nvSpPr>
        <p:spPr>
          <a:xfrm>
            <a:off x="649224" y="645106"/>
            <a:ext cx="5122652" cy="1259894"/>
          </a:xfrm>
        </p:spPr>
        <p:txBody>
          <a:bodyPr>
            <a:normAutofit/>
          </a:bodyPr>
          <a:lstStyle/>
          <a:p>
            <a:r>
              <a:rPr lang="en-US" dirty="0"/>
              <a:t>ECC VS RSA</a:t>
            </a:r>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E94B15F5-6D0D-4BFE-8B63-07702A4AC852}"/>
              </a:ext>
            </a:extLst>
          </p:cNvPr>
          <p:cNvSpPr>
            <a:spLocks noGrp="1"/>
          </p:cNvSpPr>
          <p:nvPr>
            <p:ph idx="1"/>
          </p:nvPr>
        </p:nvSpPr>
        <p:spPr>
          <a:xfrm>
            <a:off x="649225" y="2133600"/>
            <a:ext cx="5122652" cy="3759253"/>
          </a:xfrm>
        </p:spPr>
        <p:txBody>
          <a:bodyPr>
            <a:normAutofit/>
          </a:bodyPr>
          <a:lstStyle/>
          <a:p>
            <a:r>
              <a:rPr lang="en-US" dirty="0" err="1"/>
              <a:t>Kablosuz</a:t>
            </a:r>
            <a:r>
              <a:rPr lang="en-US" dirty="0"/>
              <a:t> </a:t>
            </a:r>
            <a:r>
              <a:rPr lang="en-US" dirty="0" err="1"/>
              <a:t>ağ</a:t>
            </a:r>
            <a:r>
              <a:rPr lang="en-US" dirty="0"/>
              <a:t> </a:t>
            </a:r>
            <a:r>
              <a:rPr lang="en-US" dirty="0" err="1"/>
              <a:t>kullanıcılarının</a:t>
            </a:r>
            <a:r>
              <a:rPr lang="en-US" dirty="0"/>
              <a:t> </a:t>
            </a:r>
            <a:r>
              <a:rPr lang="en-US" dirty="0" err="1"/>
              <a:t>isteklerine</a:t>
            </a:r>
            <a:r>
              <a:rPr lang="en-US" dirty="0"/>
              <a:t> </a:t>
            </a:r>
            <a:r>
              <a:rPr lang="en-US" dirty="0" err="1"/>
              <a:t>bakıldığında</a:t>
            </a:r>
            <a:r>
              <a:rPr lang="en-US" dirty="0"/>
              <a:t> </a:t>
            </a:r>
            <a:r>
              <a:rPr lang="en-US" dirty="0" err="1"/>
              <a:t>güvenliğin</a:t>
            </a:r>
            <a:r>
              <a:rPr lang="en-US" dirty="0"/>
              <a:t> </a:t>
            </a:r>
            <a:r>
              <a:rPr lang="en-US" dirty="0" err="1"/>
              <a:t>en</a:t>
            </a:r>
            <a:r>
              <a:rPr lang="en-US" dirty="0"/>
              <a:t> </a:t>
            </a:r>
            <a:r>
              <a:rPr lang="en-US" dirty="0" err="1"/>
              <a:t>önemli</a:t>
            </a:r>
            <a:r>
              <a:rPr lang="en-US" dirty="0"/>
              <a:t> </a:t>
            </a:r>
            <a:r>
              <a:rPr lang="en-US" dirty="0" err="1"/>
              <a:t>koşul</a:t>
            </a:r>
            <a:r>
              <a:rPr lang="en-US" dirty="0"/>
              <a:t> </a:t>
            </a:r>
            <a:r>
              <a:rPr lang="en-US" dirty="0" err="1"/>
              <a:t>olduğu</a:t>
            </a:r>
            <a:r>
              <a:rPr lang="en-US" dirty="0"/>
              <a:t> </a:t>
            </a:r>
            <a:r>
              <a:rPr lang="en-US" dirty="0" err="1"/>
              <a:t>gözlenir.Bununla</a:t>
            </a:r>
            <a:r>
              <a:rPr lang="en-US" dirty="0"/>
              <a:t> </a:t>
            </a:r>
            <a:r>
              <a:rPr lang="en-US" dirty="0" err="1"/>
              <a:t>birlikte</a:t>
            </a:r>
            <a:r>
              <a:rPr lang="en-US" dirty="0"/>
              <a:t> </a:t>
            </a:r>
            <a:r>
              <a:rPr lang="en-US" dirty="0" err="1"/>
              <a:t>kablosuz</a:t>
            </a:r>
            <a:r>
              <a:rPr lang="en-US" dirty="0"/>
              <a:t> </a:t>
            </a:r>
            <a:r>
              <a:rPr lang="en-US" dirty="0" err="1"/>
              <a:t>donanımlara</a:t>
            </a:r>
            <a:r>
              <a:rPr lang="tr-TR" dirty="0"/>
              <a:t> </a:t>
            </a:r>
            <a:r>
              <a:rPr lang="en-US" dirty="0" err="1"/>
              <a:t>güvenlik</a:t>
            </a:r>
            <a:r>
              <a:rPr lang="en-US" dirty="0"/>
              <a:t> </a:t>
            </a:r>
            <a:r>
              <a:rPr lang="en-US" dirty="0" err="1"/>
              <a:t>düzeyinin</a:t>
            </a:r>
            <a:r>
              <a:rPr lang="en-US" dirty="0"/>
              <a:t> </a:t>
            </a:r>
            <a:r>
              <a:rPr lang="en-US" dirty="0" err="1"/>
              <a:t>kurulması</a:t>
            </a:r>
            <a:r>
              <a:rPr lang="en-US" dirty="0"/>
              <a:t> </a:t>
            </a:r>
            <a:r>
              <a:rPr lang="en-US" dirty="0" err="1"/>
              <a:t>kaynakların</a:t>
            </a:r>
            <a:r>
              <a:rPr lang="en-US" dirty="0"/>
              <a:t> </a:t>
            </a:r>
            <a:r>
              <a:rPr lang="en-US" dirty="0" err="1"/>
              <a:t>sınırlarına</a:t>
            </a:r>
            <a:r>
              <a:rPr lang="en-US" dirty="0"/>
              <a:t> </a:t>
            </a:r>
            <a:r>
              <a:rPr lang="en-US" dirty="0" err="1"/>
              <a:t>karşı</a:t>
            </a:r>
            <a:r>
              <a:rPr lang="en-US" dirty="0"/>
              <a:t> </a:t>
            </a:r>
            <a:r>
              <a:rPr lang="en-US" dirty="0" err="1"/>
              <a:t>bir</a:t>
            </a:r>
            <a:r>
              <a:rPr lang="en-US" dirty="0"/>
              <a:t> </a:t>
            </a:r>
            <a:r>
              <a:rPr lang="en-US" dirty="0" err="1"/>
              <a:t>meydan</a:t>
            </a:r>
            <a:r>
              <a:rPr lang="tr-TR" dirty="0"/>
              <a:t> </a:t>
            </a:r>
            <a:r>
              <a:rPr lang="en-US" dirty="0" err="1"/>
              <a:t>okuma,kaynakların</a:t>
            </a:r>
            <a:r>
              <a:rPr lang="en-US" dirty="0"/>
              <a:t> </a:t>
            </a:r>
            <a:r>
              <a:rPr lang="en-US" dirty="0" err="1"/>
              <a:t>sınırlarını</a:t>
            </a:r>
            <a:r>
              <a:rPr lang="en-US" dirty="0"/>
              <a:t> </a:t>
            </a:r>
            <a:r>
              <a:rPr lang="en-US" dirty="0" err="1"/>
              <a:t>zorlama</a:t>
            </a:r>
            <a:r>
              <a:rPr lang="en-US" dirty="0"/>
              <a:t> </a:t>
            </a:r>
            <a:r>
              <a:rPr lang="en-US" dirty="0" err="1"/>
              <a:t>anlamına</a:t>
            </a:r>
            <a:r>
              <a:rPr lang="en-US" dirty="0"/>
              <a:t> </a:t>
            </a:r>
            <a:r>
              <a:rPr lang="en-US" dirty="0" err="1"/>
              <a:t>gelebilir</a:t>
            </a:r>
            <a:r>
              <a:rPr lang="tr-TR" dirty="0"/>
              <a:t> </a:t>
            </a:r>
            <a:r>
              <a:rPr lang="en-US" dirty="0"/>
              <a:t>(</a:t>
            </a:r>
            <a:r>
              <a:rPr lang="en-US" dirty="0" err="1"/>
              <a:t>depolama,batarya</a:t>
            </a:r>
            <a:r>
              <a:rPr lang="en-US" dirty="0"/>
              <a:t> </a:t>
            </a:r>
            <a:r>
              <a:rPr lang="en-US" dirty="0" err="1"/>
              <a:t>ömrü,güç</a:t>
            </a:r>
            <a:r>
              <a:rPr lang="en-US" dirty="0"/>
              <a:t> </a:t>
            </a:r>
            <a:r>
              <a:rPr lang="en-US" dirty="0" err="1"/>
              <a:t>oluşumu</a:t>
            </a:r>
            <a:r>
              <a:rPr lang="en-US" dirty="0"/>
              <a:t> </a:t>
            </a:r>
            <a:r>
              <a:rPr lang="en-US" dirty="0" err="1"/>
              <a:t>gibi</a:t>
            </a:r>
            <a:r>
              <a:rPr lang="en-US" dirty="0"/>
              <a:t>).</a:t>
            </a:r>
            <a:r>
              <a:rPr lang="en-US" dirty="0" err="1"/>
              <a:t>Çözüm</a:t>
            </a:r>
            <a:r>
              <a:rPr lang="en-US" dirty="0"/>
              <a:t> </a:t>
            </a:r>
            <a:r>
              <a:rPr lang="en-US" dirty="0" err="1"/>
              <a:t>ise</a:t>
            </a:r>
            <a:r>
              <a:rPr lang="en-US" dirty="0"/>
              <a:t> </a:t>
            </a:r>
            <a:r>
              <a:rPr lang="en-US" dirty="0" err="1"/>
              <a:t>bu</a:t>
            </a:r>
            <a:r>
              <a:rPr lang="en-US" dirty="0"/>
              <a:t> </a:t>
            </a:r>
            <a:r>
              <a:rPr lang="en-US" dirty="0" err="1"/>
              <a:t>kaynaklardan</a:t>
            </a:r>
            <a:r>
              <a:rPr lang="en-US" dirty="0"/>
              <a:t> </a:t>
            </a:r>
            <a:r>
              <a:rPr lang="en-US" dirty="0" err="1"/>
              <a:t>bazılarının</a:t>
            </a:r>
            <a:r>
              <a:rPr lang="en-US" dirty="0"/>
              <a:t> </a:t>
            </a:r>
            <a:r>
              <a:rPr lang="en-US" dirty="0" err="1"/>
              <a:t>küçük</a:t>
            </a:r>
            <a:r>
              <a:rPr lang="en-US" dirty="0"/>
              <a:t> </a:t>
            </a:r>
            <a:r>
              <a:rPr lang="en-US" dirty="0" err="1"/>
              <a:t>pratik</a:t>
            </a:r>
            <a:r>
              <a:rPr lang="en-US" dirty="0"/>
              <a:t> </a:t>
            </a:r>
            <a:r>
              <a:rPr lang="en-US" dirty="0" err="1"/>
              <a:t>değerlerle</a:t>
            </a:r>
            <a:r>
              <a:rPr lang="en-US" dirty="0"/>
              <a:t> </a:t>
            </a:r>
            <a:r>
              <a:rPr lang="en-US" dirty="0" err="1"/>
              <a:t>tüketilmesiyle</a:t>
            </a:r>
            <a:r>
              <a:rPr lang="en-US" dirty="0"/>
              <a:t> </a:t>
            </a:r>
            <a:r>
              <a:rPr lang="en-US" dirty="0" err="1"/>
              <a:t>elde</a:t>
            </a:r>
            <a:r>
              <a:rPr lang="en-US" dirty="0"/>
              <a:t> </a:t>
            </a:r>
            <a:r>
              <a:rPr lang="en-US" dirty="0" err="1"/>
              <a:t>edilebilir</a:t>
            </a:r>
            <a:r>
              <a:rPr lang="en-US" dirty="0"/>
              <a:t>. </a:t>
            </a:r>
          </a:p>
        </p:txBody>
      </p:sp>
      <p:pic>
        <p:nvPicPr>
          <p:cNvPr id="5" name="Resim 4" descr="metin içeren bir resim&#10;&#10;Açıklama otomatik olarak oluşturuldu">
            <a:extLst>
              <a:ext uri="{FF2B5EF4-FFF2-40B4-BE49-F238E27FC236}">
                <a16:creationId xmlns:a16="http://schemas.microsoft.com/office/drawing/2014/main" id="{E0F8ABE1-9DE8-44EE-8C4A-681044635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220" y="1905000"/>
            <a:ext cx="5451627" cy="3052911"/>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74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6DB256B-14D3-42C3-B9B2-D734C341026D}"/>
              </a:ext>
            </a:extLst>
          </p:cNvPr>
          <p:cNvSpPr>
            <a:spLocks noGrp="1"/>
          </p:cNvSpPr>
          <p:nvPr>
            <p:ph type="title"/>
          </p:nvPr>
        </p:nvSpPr>
        <p:spPr>
          <a:xfrm>
            <a:off x="649224" y="645106"/>
            <a:ext cx="5122652" cy="1259894"/>
          </a:xfrm>
        </p:spPr>
        <p:txBody>
          <a:bodyPr>
            <a:normAutofit/>
          </a:bodyPr>
          <a:lstStyle/>
          <a:p>
            <a:endParaRPr lang="en-US"/>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DF4EA5C6-6B1E-424C-930A-5457BD0A5E02}"/>
              </a:ext>
            </a:extLst>
          </p:cNvPr>
          <p:cNvSpPr>
            <a:spLocks noGrp="1"/>
          </p:cNvSpPr>
          <p:nvPr>
            <p:ph idx="1"/>
          </p:nvPr>
        </p:nvSpPr>
        <p:spPr>
          <a:xfrm>
            <a:off x="649225" y="2133600"/>
            <a:ext cx="5122652" cy="3759253"/>
          </a:xfrm>
        </p:spPr>
        <p:txBody>
          <a:bodyPr>
            <a:normAutofit/>
          </a:bodyPr>
          <a:lstStyle/>
          <a:p>
            <a:pPr>
              <a:lnSpc>
                <a:spcPct val="90000"/>
              </a:lnSpc>
            </a:pPr>
            <a:r>
              <a:rPr lang="en-US" sz="1700" dirty="0"/>
              <a:t>RSA </a:t>
            </a:r>
            <a:r>
              <a:rPr lang="en-US" sz="1700" dirty="0" err="1"/>
              <a:t>algoritması</a:t>
            </a:r>
            <a:r>
              <a:rPr lang="en-US" sz="1700" dirty="0"/>
              <a:t> </a:t>
            </a:r>
            <a:r>
              <a:rPr lang="en-US" sz="1700" dirty="0" err="1"/>
              <a:t>ile</a:t>
            </a:r>
            <a:r>
              <a:rPr lang="en-US" sz="1700" dirty="0"/>
              <a:t> </a:t>
            </a:r>
            <a:r>
              <a:rPr lang="en-US" sz="1700" dirty="0" err="1"/>
              <a:t>Eliptik</a:t>
            </a:r>
            <a:r>
              <a:rPr lang="en-US" sz="1700" dirty="0"/>
              <a:t> </a:t>
            </a:r>
            <a:r>
              <a:rPr lang="en-US" sz="1700" dirty="0" err="1"/>
              <a:t>eğri</a:t>
            </a:r>
            <a:r>
              <a:rPr lang="en-US" sz="1700" dirty="0"/>
              <a:t> </a:t>
            </a:r>
            <a:r>
              <a:rPr lang="en-US" sz="1700" dirty="0" err="1"/>
              <a:t>algoritmasının</a:t>
            </a:r>
            <a:r>
              <a:rPr lang="en-US" sz="1700" dirty="0"/>
              <a:t> </a:t>
            </a:r>
            <a:r>
              <a:rPr lang="en-US" sz="1700" dirty="0" err="1"/>
              <a:t>karşılaştırılmasından</a:t>
            </a:r>
            <a:r>
              <a:rPr lang="en-US" sz="1700" dirty="0"/>
              <a:t> da </a:t>
            </a:r>
            <a:r>
              <a:rPr lang="en-US" sz="1700" dirty="0" err="1"/>
              <a:t>anlaşılacağı</a:t>
            </a:r>
            <a:r>
              <a:rPr lang="en-US" sz="1700" dirty="0"/>
              <a:t> </a:t>
            </a:r>
            <a:r>
              <a:rPr lang="en-US" sz="1700" dirty="0" err="1"/>
              <a:t>gibi,gelecekte</a:t>
            </a:r>
            <a:r>
              <a:rPr lang="en-US" sz="1700" dirty="0"/>
              <a:t> </a:t>
            </a:r>
            <a:r>
              <a:rPr lang="en-US" sz="1700" dirty="0" err="1"/>
              <a:t>kullanılması</a:t>
            </a:r>
            <a:r>
              <a:rPr lang="en-US" sz="1700" dirty="0"/>
              <a:t> </a:t>
            </a:r>
            <a:r>
              <a:rPr lang="en-US" sz="1700" dirty="0" err="1"/>
              <a:t>gereken</a:t>
            </a:r>
            <a:r>
              <a:rPr lang="en-US" sz="1700" dirty="0"/>
              <a:t> 1024 bit </a:t>
            </a:r>
            <a:r>
              <a:rPr lang="en-US" sz="1700" dirty="0" err="1"/>
              <a:t>uzunluğundaki</a:t>
            </a:r>
            <a:r>
              <a:rPr lang="en-US" sz="1700" dirty="0"/>
              <a:t> RSA </a:t>
            </a:r>
            <a:r>
              <a:rPr lang="en-US" sz="1700" dirty="0" err="1"/>
              <a:t>anahtarlarının</a:t>
            </a:r>
            <a:r>
              <a:rPr lang="en-US" sz="1700" dirty="0"/>
              <a:t> </a:t>
            </a:r>
            <a:r>
              <a:rPr lang="en-US" sz="1700" dirty="0" err="1"/>
              <a:t>yerine</a:t>
            </a:r>
            <a:r>
              <a:rPr lang="en-US" sz="1700" dirty="0"/>
              <a:t> 160 bit </a:t>
            </a:r>
            <a:r>
              <a:rPr lang="en-US" sz="1700" dirty="0" err="1"/>
              <a:t>uzunluğundaki</a:t>
            </a:r>
            <a:r>
              <a:rPr lang="en-US" sz="1700" dirty="0"/>
              <a:t> </a:t>
            </a:r>
            <a:r>
              <a:rPr lang="en-US" sz="1700" dirty="0" err="1"/>
              <a:t>eliptik</a:t>
            </a:r>
            <a:r>
              <a:rPr lang="en-US" sz="1700" dirty="0"/>
              <a:t> </a:t>
            </a:r>
            <a:r>
              <a:rPr lang="en-US" sz="1700" dirty="0" err="1"/>
              <a:t>eğri</a:t>
            </a:r>
            <a:r>
              <a:rPr lang="en-US" sz="1700" dirty="0"/>
              <a:t> </a:t>
            </a:r>
            <a:r>
              <a:rPr lang="en-US" sz="1700" dirty="0" err="1"/>
              <a:t>anahtarları</a:t>
            </a:r>
            <a:r>
              <a:rPr lang="en-US" sz="1700" dirty="0"/>
              <a:t> </a:t>
            </a:r>
            <a:r>
              <a:rPr lang="en-US" sz="1700" dirty="0" err="1"/>
              <a:t>aynı</a:t>
            </a:r>
            <a:r>
              <a:rPr lang="en-US" sz="1700" dirty="0"/>
              <a:t> </a:t>
            </a:r>
            <a:r>
              <a:rPr lang="en-US" sz="1700" dirty="0" err="1"/>
              <a:t>işlemleri</a:t>
            </a:r>
            <a:r>
              <a:rPr lang="en-US" sz="1700" dirty="0"/>
              <a:t> </a:t>
            </a:r>
            <a:r>
              <a:rPr lang="en-US" sz="1700" dirty="0" err="1"/>
              <a:t>daha</a:t>
            </a:r>
            <a:r>
              <a:rPr lang="en-US" sz="1700" dirty="0"/>
              <a:t> </a:t>
            </a:r>
            <a:r>
              <a:rPr lang="en-US" sz="1700" dirty="0" err="1"/>
              <a:t>kısa</a:t>
            </a:r>
            <a:r>
              <a:rPr lang="en-US" sz="1700" dirty="0"/>
              <a:t> </a:t>
            </a:r>
            <a:r>
              <a:rPr lang="en-US" sz="1700" dirty="0" err="1"/>
              <a:t>sürede</a:t>
            </a:r>
            <a:r>
              <a:rPr lang="tr-TR" sz="1700" dirty="0"/>
              <a:t> </a:t>
            </a:r>
            <a:r>
              <a:rPr lang="en-US" sz="1700" dirty="0" err="1"/>
              <a:t>gerçekleştirebildiği</a:t>
            </a:r>
            <a:r>
              <a:rPr lang="en-US" sz="1700" dirty="0"/>
              <a:t> </a:t>
            </a:r>
            <a:r>
              <a:rPr lang="en-US" sz="1700" dirty="0" err="1"/>
              <a:t>gibi</a:t>
            </a:r>
            <a:r>
              <a:rPr lang="en-US" sz="1700" dirty="0"/>
              <a:t> </a:t>
            </a:r>
            <a:r>
              <a:rPr lang="en-US" sz="1700" dirty="0" err="1"/>
              <a:t>daha</a:t>
            </a:r>
            <a:r>
              <a:rPr lang="en-US" sz="1700" dirty="0"/>
              <a:t> </a:t>
            </a:r>
            <a:r>
              <a:rPr lang="en-US" sz="1700" dirty="0" err="1"/>
              <a:t>düşük</a:t>
            </a:r>
            <a:r>
              <a:rPr lang="en-US" sz="1700" dirty="0"/>
              <a:t> </a:t>
            </a:r>
            <a:r>
              <a:rPr lang="en-US" sz="1700" dirty="0" err="1"/>
              <a:t>anahtar</a:t>
            </a:r>
            <a:r>
              <a:rPr lang="en-US" sz="1700" dirty="0"/>
              <a:t> </a:t>
            </a:r>
            <a:r>
              <a:rPr lang="en-US" sz="1700" dirty="0" err="1"/>
              <a:t>boyutu</a:t>
            </a:r>
            <a:r>
              <a:rPr lang="en-US" sz="1700" dirty="0"/>
              <a:t> </a:t>
            </a:r>
            <a:r>
              <a:rPr lang="en-US" sz="1700" dirty="0" err="1"/>
              <a:t>sağlamasından</a:t>
            </a:r>
            <a:r>
              <a:rPr lang="en-US" sz="1700" dirty="0"/>
              <a:t> </a:t>
            </a:r>
            <a:r>
              <a:rPr lang="en-US" sz="1700" dirty="0" err="1"/>
              <a:t>dolayı</a:t>
            </a:r>
            <a:r>
              <a:rPr lang="en-US" sz="1700" dirty="0"/>
              <a:t> </a:t>
            </a:r>
            <a:r>
              <a:rPr lang="en-US" sz="1700" dirty="0" err="1"/>
              <a:t>gerekli</a:t>
            </a:r>
            <a:r>
              <a:rPr lang="en-US" sz="1700" dirty="0"/>
              <a:t> </a:t>
            </a:r>
            <a:r>
              <a:rPr lang="en-US" sz="1700" dirty="0" err="1"/>
              <a:t>hafıza</a:t>
            </a:r>
            <a:r>
              <a:rPr lang="en-US" sz="1700" dirty="0"/>
              <a:t> </a:t>
            </a:r>
            <a:r>
              <a:rPr lang="en-US" sz="1700" dirty="0" err="1"/>
              <a:t>miktarını</a:t>
            </a:r>
            <a:r>
              <a:rPr lang="en-US" sz="1700" dirty="0"/>
              <a:t> da </a:t>
            </a:r>
            <a:r>
              <a:rPr lang="en-US" sz="1700" dirty="0" err="1"/>
              <a:t>azaltır</a:t>
            </a:r>
            <a:r>
              <a:rPr lang="en-US" sz="1700" dirty="0"/>
              <a:t>.</a:t>
            </a:r>
          </a:p>
          <a:p>
            <a:pPr>
              <a:lnSpc>
                <a:spcPct val="90000"/>
              </a:lnSpc>
            </a:pPr>
            <a:endParaRPr lang="tr-TR" sz="1700" dirty="0"/>
          </a:p>
          <a:p>
            <a:pPr>
              <a:lnSpc>
                <a:spcPct val="90000"/>
              </a:lnSpc>
            </a:pPr>
            <a:r>
              <a:rPr lang="en-US" sz="1700" dirty="0"/>
              <a:t>Bu da </a:t>
            </a:r>
            <a:r>
              <a:rPr lang="en-US" sz="1700" dirty="0" err="1"/>
              <a:t>gösteriyor</a:t>
            </a:r>
            <a:r>
              <a:rPr lang="en-US" sz="1700" dirty="0"/>
              <a:t> </a:t>
            </a:r>
            <a:r>
              <a:rPr lang="en-US" sz="1700" dirty="0" err="1"/>
              <a:t>ki</a:t>
            </a:r>
            <a:r>
              <a:rPr lang="en-US" sz="1700" dirty="0"/>
              <a:t> </a:t>
            </a:r>
            <a:r>
              <a:rPr lang="en-US" sz="1700" dirty="0" err="1"/>
              <a:t>Eliptik</a:t>
            </a:r>
            <a:r>
              <a:rPr lang="en-US" sz="1700" dirty="0"/>
              <a:t> </a:t>
            </a:r>
            <a:r>
              <a:rPr lang="en-US" sz="1700" dirty="0" err="1"/>
              <a:t>Eğri</a:t>
            </a:r>
            <a:r>
              <a:rPr lang="en-US" sz="1700" dirty="0"/>
              <a:t> </a:t>
            </a:r>
            <a:r>
              <a:rPr lang="en-US" sz="1700" dirty="0" err="1"/>
              <a:t>algoritması</a:t>
            </a:r>
            <a:r>
              <a:rPr lang="en-US" sz="1700" dirty="0"/>
              <a:t> </a:t>
            </a:r>
            <a:r>
              <a:rPr lang="en-US" sz="1700" dirty="0" err="1"/>
              <a:t>gerek</a:t>
            </a:r>
            <a:r>
              <a:rPr lang="en-US" sz="1700" dirty="0"/>
              <a:t> </a:t>
            </a:r>
            <a:r>
              <a:rPr lang="en-US" sz="1700" dirty="0" err="1"/>
              <a:t>hız</a:t>
            </a:r>
            <a:r>
              <a:rPr lang="en-US" sz="1700" dirty="0"/>
              <a:t> </a:t>
            </a:r>
            <a:r>
              <a:rPr lang="en-US" sz="1700" dirty="0" err="1"/>
              <a:t>gerek</a:t>
            </a:r>
            <a:r>
              <a:rPr lang="en-US" sz="1700" dirty="0"/>
              <a:t> </a:t>
            </a:r>
            <a:r>
              <a:rPr lang="en-US" sz="1700" dirty="0" err="1"/>
              <a:t>anahtar</a:t>
            </a:r>
            <a:r>
              <a:rPr lang="en-US" sz="1700" dirty="0"/>
              <a:t> </a:t>
            </a:r>
            <a:r>
              <a:rPr lang="en-US" sz="1700" dirty="0" err="1"/>
              <a:t>uzunluğu</a:t>
            </a:r>
            <a:r>
              <a:rPr lang="en-US" sz="1700" dirty="0"/>
              <a:t> </a:t>
            </a:r>
            <a:r>
              <a:rPr lang="en-US" sz="1700" dirty="0" err="1"/>
              <a:t>gerekse</a:t>
            </a:r>
            <a:r>
              <a:rPr lang="en-US" sz="1700" dirty="0"/>
              <a:t> </a:t>
            </a:r>
            <a:r>
              <a:rPr lang="en-US" sz="1700" dirty="0" err="1"/>
              <a:t>süre</a:t>
            </a:r>
            <a:r>
              <a:rPr lang="en-US" sz="1700" dirty="0"/>
              <a:t> </a:t>
            </a:r>
            <a:r>
              <a:rPr lang="en-US" sz="1700" dirty="0" err="1"/>
              <a:t>gibi</a:t>
            </a:r>
            <a:r>
              <a:rPr lang="en-US" sz="1700" dirty="0"/>
              <a:t> </a:t>
            </a:r>
            <a:r>
              <a:rPr lang="en-US" sz="1700" dirty="0" err="1"/>
              <a:t>etkenlerden</a:t>
            </a:r>
            <a:r>
              <a:rPr lang="en-US" sz="1700" dirty="0"/>
              <a:t> </a:t>
            </a:r>
            <a:r>
              <a:rPr lang="en-US" sz="1700" dirty="0" err="1"/>
              <a:t>dolayı</a:t>
            </a:r>
            <a:r>
              <a:rPr lang="en-US" sz="1700" dirty="0"/>
              <a:t> </a:t>
            </a:r>
            <a:r>
              <a:rPr lang="en-US" sz="1700" dirty="0" err="1"/>
              <a:t>en</a:t>
            </a:r>
            <a:r>
              <a:rPr lang="en-US" sz="1700" dirty="0"/>
              <a:t> </a:t>
            </a:r>
            <a:r>
              <a:rPr lang="en-US" sz="1700" dirty="0" err="1"/>
              <a:t>çok</a:t>
            </a:r>
            <a:r>
              <a:rPr lang="en-US" sz="1700" dirty="0"/>
              <a:t> </a:t>
            </a:r>
            <a:r>
              <a:rPr lang="en-US" sz="1700" dirty="0" err="1"/>
              <a:t>kullanılması</a:t>
            </a:r>
            <a:r>
              <a:rPr lang="en-US" sz="1700" dirty="0"/>
              <a:t> </a:t>
            </a:r>
            <a:r>
              <a:rPr lang="en-US" sz="1700" dirty="0" err="1"/>
              <a:t>gereken</a:t>
            </a:r>
            <a:r>
              <a:rPr lang="en-US" sz="1700" dirty="0"/>
              <a:t> </a:t>
            </a:r>
            <a:r>
              <a:rPr lang="en-US" sz="1700" dirty="0" err="1"/>
              <a:t>algoritma</a:t>
            </a:r>
            <a:r>
              <a:rPr lang="en-US" sz="1700" dirty="0"/>
              <a:t> </a:t>
            </a:r>
            <a:r>
              <a:rPr lang="en-US" sz="1700" dirty="0" err="1"/>
              <a:t>olmalıdır</a:t>
            </a:r>
            <a:r>
              <a:rPr lang="en-US" sz="1700" dirty="0"/>
              <a:t>. </a:t>
            </a:r>
          </a:p>
          <a:p>
            <a:pPr>
              <a:lnSpc>
                <a:spcPct val="90000"/>
              </a:lnSpc>
            </a:pPr>
            <a:endParaRPr lang="en-US" sz="1700" dirty="0"/>
          </a:p>
          <a:p>
            <a:pPr>
              <a:lnSpc>
                <a:spcPct val="90000"/>
              </a:lnSpc>
            </a:pPr>
            <a:endParaRPr lang="en-US" sz="1700" dirty="0"/>
          </a:p>
        </p:txBody>
      </p:sp>
      <p:pic>
        <p:nvPicPr>
          <p:cNvPr id="7" name="Graphic 6">
            <a:extLst>
              <a:ext uri="{FF2B5EF4-FFF2-40B4-BE49-F238E27FC236}">
                <a16:creationId xmlns:a16="http://schemas.microsoft.com/office/drawing/2014/main" id="{4825A641-C5EA-4C30-AE6B-5A71D47CAE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737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3FA6CC0-E9B6-4B03-81EA-B8D6F1C7BD53}"/>
              </a:ext>
            </a:extLst>
          </p:cNvPr>
          <p:cNvSpPr>
            <a:spLocks noGrp="1"/>
          </p:cNvSpPr>
          <p:nvPr>
            <p:ph type="title"/>
          </p:nvPr>
        </p:nvSpPr>
        <p:spPr>
          <a:xfrm>
            <a:off x="1259892" y="3101093"/>
            <a:ext cx="2799187" cy="3029344"/>
          </a:xfrm>
        </p:spPr>
        <p:txBody>
          <a:bodyPr>
            <a:normAutofit/>
          </a:bodyPr>
          <a:lstStyle/>
          <a:p>
            <a:r>
              <a:rPr lang="en-US" sz="3200" dirty="0">
                <a:solidFill>
                  <a:schemeClr val="bg1"/>
                </a:solidFill>
              </a:rPr>
              <a:t>SİMETRİK KRİPTO</a:t>
            </a:r>
            <a:r>
              <a:rPr lang="tr-TR" sz="3200" dirty="0">
                <a:solidFill>
                  <a:schemeClr val="bg1"/>
                </a:solidFill>
              </a:rPr>
              <a:t>GRAFİ</a:t>
            </a:r>
            <a:br>
              <a:rPr lang="en-US" sz="3200" dirty="0">
                <a:solidFill>
                  <a:schemeClr val="bg1"/>
                </a:solidFill>
              </a:rPr>
            </a:br>
            <a:endParaRPr lang="en-US" sz="3200" dirty="0">
              <a:solidFill>
                <a:schemeClr val="bg1"/>
              </a:solidFill>
            </a:endParaRPr>
          </a:p>
        </p:txBody>
      </p:sp>
      <p:sp>
        <p:nvSpPr>
          <p:cNvPr id="1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8"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İçerik Yer Tutucusu 2">
            <a:extLst>
              <a:ext uri="{FF2B5EF4-FFF2-40B4-BE49-F238E27FC236}">
                <a16:creationId xmlns:a16="http://schemas.microsoft.com/office/drawing/2014/main" id="{07B0F609-DBB4-4B73-9B52-90C37E6A4C3E}"/>
              </a:ext>
            </a:extLst>
          </p:cNvPr>
          <p:cNvGraphicFramePr>
            <a:graphicFrameLocks noGrp="1"/>
          </p:cNvGraphicFramePr>
          <p:nvPr>
            <p:ph idx="1"/>
            <p:extLst>
              <p:ext uri="{D42A27DB-BD31-4B8C-83A1-F6EECF244321}">
                <p14:modId xmlns:p14="http://schemas.microsoft.com/office/powerpoint/2010/main" val="29939870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90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2" name="Rectangle 65">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3A6191-67E8-457F-A59F-53D89767EDEE}"/>
              </a:ext>
            </a:extLst>
          </p:cNvPr>
          <p:cNvSpPr>
            <a:spLocks noGrp="1"/>
          </p:cNvSpPr>
          <p:nvPr>
            <p:ph type="title"/>
          </p:nvPr>
        </p:nvSpPr>
        <p:spPr>
          <a:xfrm>
            <a:off x="7534655" y="646148"/>
            <a:ext cx="4092173" cy="1324340"/>
          </a:xfrm>
        </p:spPr>
        <p:txBody>
          <a:bodyPr anchor="b">
            <a:normAutofit/>
          </a:bodyPr>
          <a:lstStyle/>
          <a:p>
            <a:endParaRPr lang="en-US" sz="2800"/>
          </a:p>
        </p:txBody>
      </p:sp>
      <p:sp>
        <p:nvSpPr>
          <p:cNvPr id="73" name="Rectangle 67">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5382F"/>
          </a:solidFill>
          <a:ln>
            <a:noFill/>
          </a:ln>
          <a:effectLst/>
        </p:spPr>
        <p:style>
          <a:lnRef idx="1">
            <a:schemeClr val="accent1"/>
          </a:lnRef>
          <a:fillRef idx="3">
            <a:schemeClr val="accent1"/>
          </a:fillRef>
          <a:effectRef idx="2">
            <a:schemeClr val="accent1"/>
          </a:effectRef>
          <a:fontRef idx="minor">
            <a:schemeClr val="lt1"/>
          </a:fontRef>
        </p:style>
      </p:sp>
      <p:pic>
        <p:nvPicPr>
          <p:cNvPr id="52" name="İçerik Yer Tutucusu 4">
            <a:extLst>
              <a:ext uri="{FF2B5EF4-FFF2-40B4-BE49-F238E27FC236}">
                <a16:creationId xmlns:a16="http://schemas.microsoft.com/office/drawing/2014/main" id="{3150D41A-0631-4B23-B449-32DFB6B73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72" y="1483919"/>
            <a:ext cx="6301856" cy="3886200"/>
          </a:xfrm>
          <a:prstGeom prst="rect">
            <a:avLst/>
          </a:prstGeom>
        </p:spPr>
      </p:pic>
      <p:sp>
        <p:nvSpPr>
          <p:cNvPr id="54" name="Content Placeholder 53">
            <a:extLst>
              <a:ext uri="{FF2B5EF4-FFF2-40B4-BE49-F238E27FC236}">
                <a16:creationId xmlns:a16="http://schemas.microsoft.com/office/drawing/2014/main" id="{9F9C6C12-30A4-4DF2-BE39-6F159C68ADCA}"/>
              </a:ext>
            </a:extLst>
          </p:cNvPr>
          <p:cNvSpPr>
            <a:spLocks noGrp="1"/>
          </p:cNvSpPr>
          <p:nvPr>
            <p:ph idx="1"/>
          </p:nvPr>
        </p:nvSpPr>
        <p:spPr>
          <a:xfrm>
            <a:off x="7532950" y="2255492"/>
            <a:ext cx="4093878" cy="3521740"/>
          </a:xfrm>
        </p:spPr>
        <p:txBody>
          <a:bodyPr>
            <a:normAutofit/>
          </a:bodyPr>
          <a:lstStyle/>
          <a:p>
            <a:endParaRPr lang="tr-TR" dirty="0"/>
          </a:p>
          <a:p>
            <a:endParaRPr lang="tr-TR" dirty="0"/>
          </a:p>
          <a:p>
            <a:r>
              <a:rPr lang="tr-TR" dirty="0"/>
              <a:t>Tek bir anahtar kullanımı olduğundan alıcı tarafına anahtar iletimi dikkat edilmesi gereken konulardandır.</a:t>
            </a:r>
            <a:endParaRPr lang="en-US" dirty="0"/>
          </a:p>
        </p:txBody>
      </p:sp>
    </p:spTree>
    <p:extLst>
      <p:ext uri="{BB962C8B-B14F-4D97-AF65-F5344CB8AC3E}">
        <p14:creationId xmlns:p14="http://schemas.microsoft.com/office/powerpoint/2010/main" val="349257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F8055692-D99B-4E58-BC64-C346F08BA8FF}"/>
              </a:ext>
            </a:extLst>
          </p:cNvPr>
          <p:cNvSpPr>
            <a:spLocks noGrp="1"/>
          </p:cNvSpPr>
          <p:nvPr>
            <p:ph type="title"/>
          </p:nvPr>
        </p:nvSpPr>
        <p:spPr>
          <a:xfrm>
            <a:off x="1843391" y="624110"/>
            <a:ext cx="9383408" cy="1280890"/>
          </a:xfrm>
        </p:spPr>
        <p:txBody>
          <a:bodyPr>
            <a:normAutofit/>
          </a:bodyPr>
          <a:lstStyle/>
          <a:p>
            <a:r>
              <a:rPr lang="tr-TR">
                <a:solidFill>
                  <a:srgbClr val="FFFFFF"/>
                </a:solidFill>
              </a:rPr>
              <a:t>Kriptoloji Nedir ?</a:t>
            </a:r>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6DC06A3F-CC27-4A91-853F-3210C8ABA777}"/>
              </a:ext>
            </a:extLst>
          </p:cNvPr>
          <p:cNvSpPr>
            <a:spLocks noGrp="1"/>
          </p:cNvSpPr>
          <p:nvPr>
            <p:ph idx="1"/>
          </p:nvPr>
        </p:nvSpPr>
        <p:spPr>
          <a:xfrm>
            <a:off x="1843392" y="2623930"/>
            <a:ext cx="9383408" cy="3287292"/>
          </a:xfrm>
        </p:spPr>
        <p:txBody>
          <a:bodyPr>
            <a:normAutofit/>
          </a:bodyPr>
          <a:lstStyle/>
          <a:p>
            <a:r>
              <a:rPr lang="en-US" dirty="0" err="1"/>
              <a:t>Şifre</a:t>
            </a:r>
            <a:r>
              <a:rPr lang="en-US" dirty="0"/>
              <a:t> </a:t>
            </a:r>
            <a:r>
              <a:rPr lang="en-US" dirty="0" err="1"/>
              <a:t>bilimi</a:t>
            </a:r>
            <a:r>
              <a:rPr lang="en-US" dirty="0"/>
              <a:t> </a:t>
            </a:r>
            <a:r>
              <a:rPr lang="en-US" dirty="0" err="1"/>
              <a:t>olarak</a:t>
            </a:r>
            <a:r>
              <a:rPr lang="en-US" dirty="0"/>
              <a:t> </a:t>
            </a:r>
            <a:r>
              <a:rPr lang="en-US" dirty="0" err="1"/>
              <a:t>adlandırılan</a:t>
            </a:r>
            <a:r>
              <a:rPr lang="en-US" dirty="0"/>
              <a:t> </a:t>
            </a:r>
            <a:r>
              <a:rPr lang="en-US" dirty="0" err="1"/>
              <a:t>bu</a:t>
            </a:r>
            <a:r>
              <a:rPr lang="en-US" dirty="0"/>
              <a:t> </a:t>
            </a:r>
            <a:r>
              <a:rPr lang="en-US" dirty="0" err="1"/>
              <a:t>bilim</a:t>
            </a:r>
            <a:r>
              <a:rPr lang="en-US" dirty="0"/>
              <a:t> </a:t>
            </a:r>
            <a:r>
              <a:rPr lang="en-US" dirty="0" err="1"/>
              <a:t>türünde</a:t>
            </a:r>
            <a:r>
              <a:rPr lang="en-US" dirty="0"/>
              <a:t>, </a:t>
            </a:r>
            <a:r>
              <a:rPr lang="en-US" dirty="0" err="1"/>
              <a:t>gizli</a:t>
            </a:r>
            <a:r>
              <a:rPr lang="en-US" dirty="0"/>
              <a:t> </a:t>
            </a:r>
            <a:r>
              <a:rPr lang="en-US" dirty="0" err="1"/>
              <a:t>tutulmak</a:t>
            </a:r>
            <a:r>
              <a:rPr lang="en-US" dirty="0"/>
              <a:t> </a:t>
            </a:r>
            <a:r>
              <a:rPr lang="en-US" dirty="0" err="1"/>
              <a:t>istenen</a:t>
            </a:r>
            <a:r>
              <a:rPr lang="en-US" dirty="0"/>
              <a:t> </a:t>
            </a:r>
            <a:r>
              <a:rPr lang="en-US" dirty="0" err="1"/>
              <a:t>şeyler</a:t>
            </a:r>
            <a:r>
              <a:rPr lang="en-US" dirty="0"/>
              <a:t> </a:t>
            </a:r>
            <a:r>
              <a:rPr lang="en-US" dirty="0" err="1"/>
              <a:t>bir</a:t>
            </a:r>
            <a:r>
              <a:rPr lang="en-US" dirty="0"/>
              <a:t> </a:t>
            </a:r>
            <a:r>
              <a:rPr lang="en-US" dirty="0" err="1"/>
              <a:t>sistem</a:t>
            </a:r>
            <a:r>
              <a:rPr lang="en-US" dirty="0"/>
              <a:t> </a:t>
            </a:r>
            <a:r>
              <a:rPr lang="en-US" dirty="0" err="1"/>
              <a:t>dahilinde</a:t>
            </a:r>
            <a:r>
              <a:rPr lang="en-US" dirty="0"/>
              <a:t> </a:t>
            </a:r>
            <a:r>
              <a:rPr lang="en-US" dirty="0" err="1"/>
              <a:t>değişik</a:t>
            </a:r>
            <a:r>
              <a:rPr lang="en-US" dirty="0"/>
              <a:t> </a:t>
            </a:r>
            <a:r>
              <a:rPr lang="en-US" dirty="0" err="1"/>
              <a:t>tarz</a:t>
            </a:r>
            <a:r>
              <a:rPr lang="en-US" dirty="0"/>
              <a:t> </a:t>
            </a:r>
            <a:r>
              <a:rPr lang="en-US" dirty="0" err="1"/>
              <a:t>ve</a:t>
            </a:r>
            <a:r>
              <a:rPr lang="en-US" dirty="0"/>
              <a:t> </a:t>
            </a:r>
            <a:r>
              <a:rPr lang="en-US" dirty="0" err="1"/>
              <a:t>yöntemler</a:t>
            </a:r>
            <a:r>
              <a:rPr lang="en-US" dirty="0"/>
              <a:t> </a:t>
            </a:r>
            <a:r>
              <a:rPr lang="en-US" dirty="0" err="1"/>
              <a:t>sayesinde</a:t>
            </a:r>
            <a:r>
              <a:rPr lang="en-US" dirty="0"/>
              <a:t> </a:t>
            </a:r>
            <a:r>
              <a:rPr lang="en-US" dirty="0" err="1"/>
              <a:t>şifrelenir</a:t>
            </a:r>
            <a:r>
              <a:rPr lang="en-US" dirty="0"/>
              <a:t>. </a:t>
            </a:r>
            <a:r>
              <a:rPr lang="en-US" dirty="0" err="1"/>
              <a:t>Tabi</a:t>
            </a:r>
            <a:r>
              <a:rPr lang="en-US" dirty="0"/>
              <a:t> </a:t>
            </a:r>
            <a:r>
              <a:rPr lang="en-US" dirty="0" err="1"/>
              <a:t>kriptoloji</a:t>
            </a:r>
            <a:r>
              <a:rPr lang="en-US" dirty="0"/>
              <a:t> </a:t>
            </a:r>
            <a:r>
              <a:rPr lang="en-US" dirty="0" err="1"/>
              <a:t>biliminin</a:t>
            </a:r>
            <a:r>
              <a:rPr lang="en-US" dirty="0"/>
              <a:t> </a:t>
            </a:r>
            <a:r>
              <a:rPr lang="en-US" dirty="0" err="1"/>
              <a:t>ilgi</a:t>
            </a:r>
            <a:r>
              <a:rPr lang="en-US" dirty="0"/>
              <a:t> </a:t>
            </a:r>
            <a:r>
              <a:rPr lang="en-US" dirty="0" err="1"/>
              <a:t>alanı</a:t>
            </a:r>
            <a:r>
              <a:rPr lang="en-US" dirty="0"/>
              <a:t> </a:t>
            </a:r>
            <a:r>
              <a:rPr lang="en-US" dirty="0" err="1"/>
              <a:t>burada</a:t>
            </a:r>
            <a:r>
              <a:rPr lang="en-US" dirty="0"/>
              <a:t> </a:t>
            </a:r>
            <a:r>
              <a:rPr lang="en-US" dirty="0" err="1"/>
              <a:t>bitmemektedir</a:t>
            </a:r>
            <a:r>
              <a:rPr lang="en-US" dirty="0"/>
              <a:t>. </a:t>
            </a:r>
            <a:r>
              <a:rPr lang="en-US" dirty="0" err="1"/>
              <a:t>Aynı</a:t>
            </a:r>
            <a:r>
              <a:rPr lang="en-US" dirty="0"/>
              <a:t> </a:t>
            </a:r>
            <a:r>
              <a:rPr lang="en-US" dirty="0" err="1"/>
              <a:t>zamanda</a:t>
            </a:r>
            <a:r>
              <a:rPr lang="en-US" dirty="0"/>
              <a:t> </a:t>
            </a:r>
            <a:r>
              <a:rPr lang="en-US" dirty="0" err="1"/>
              <a:t>kriptoloji</a:t>
            </a:r>
            <a:r>
              <a:rPr lang="en-US" dirty="0"/>
              <a:t> </a:t>
            </a:r>
            <a:r>
              <a:rPr lang="en-US" dirty="0" err="1"/>
              <a:t>bilimi</a:t>
            </a:r>
            <a:r>
              <a:rPr lang="en-US" dirty="0"/>
              <a:t>, </a:t>
            </a:r>
            <a:r>
              <a:rPr lang="en-US" dirty="0" err="1"/>
              <a:t>şifrelenen</a:t>
            </a:r>
            <a:r>
              <a:rPr lang="en-US" dirty="0"/>
              <a:t> </a:t>
            </a:r>
            <a:r>
              <a:rPr lang="en-US" dirty="0" err="1"/>
              <a:t>iletilerin</a:t>
            </a:r>
            <a:r>
              <a:rPr lang="en-US" dirty="0"/>
              <a:t> </a:t>
            </a:r>
            <a:r>
              <a:rPr lang="en-US" dirty="0" err="1"/>
              <a:t>deşifre</a:t>
            </a:r>
            <a:r>
              <a:rPr lang="en-US" dirty="0"/>
              <a:t> </a:t>
            </a:r>
            <a:r>
              <a:rPr lang="en-US" dirty="0" err="1"/>
              <a:t>edilmemesi</a:t>
            </a:r>
            <a:r>
              <a:rPr lang="en-US" dirty="0"/>
              <a:t> </a:t>
            </a:r>
            <a:r>
              <a:rPr lang="en-US" dirty="0" err="1"/>
              <a:t>için</a:t>
            </a:r>
            <a:r>
              <a:rPr lang="en-US" dirty="0"/>
              <a:t> de </a:t>
            </a:r>
            <a:r>
              <a:rPr lang="en-US" dirty="0" err="1"/>
              <a:t>çalışmalar</a:t>
            </a:r>
            <a:r>
              <a:rPr lang="en-US" dirty="0"/>
              <a:t> </a:t>
            </a:r>
            <a:r>
              <a:rPr lang="en-US" dirty="0" err="1"/>
              <a:t>yapmaktadır</a:t>
            </a:r>
            <a:r>
              <a:rPr lang="en-US" dirty="0"/>
              <a:t>.</a:t>
            </a:r>
          </a:p>
          <a:p>
            <a:endParaRPr lang="en-US" dirty="0"/>
          </a:p>
        </p:txBody>
      </p:sp>
      <p:pic>
        <p:nvPicPr>
          <p:cNvPr id="3074" name="Picture 2" descr="Åifreleme ile ilgili gÃ¶rsel sonucu">
            <a:extLst>
              <a:ext uri="{FF2B5EF4-FFF2-40B4-BE49-F238E27FC236}">
                <a16:creationId xmlns:a16="http://schemas.microsoft.com/office/drawing/2014/main" id="{7F16C4C7-4780-4BA8-B30B-0FCE57C9C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424" y="4032603"/>
            <a:ext cx="6223151" cy="219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27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1" name="Group 2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Başlık 1">
            <a:extLst>
              <a:ext uri="{FF2B5EF4-FFF2-40B4-BE49-F238E27FC236}">
                <a16:creationId xmlns:a16="http://schemas.microsoft.com/office/drawing/2014/main" id="{865388EA-71D8-4A90-90E0-37B72B9EFE06}"/>
              </a:ext>
            </a:extLst>
          </p:cNvPr>
          <p:cNvSpPr>
            <a:spLocks noGrp="1"/>
          </p:cNvSpPr>
          <p:nvPr>
            <p:ph type="title"/>
          </p:nvPr>
        </p:nvSpPr>
        <p:spPr>
          <a:xfrm>
            <a:off x="2592925" y="624110"/>
            <a:ext cx="8911687" cy="1280890"/>
          </a:xfrm>
        </p:spPr>
        <p:txBody>
          <a:bodyPr>
            <a:normAutofit/>
          </a:bodyPr>
          <a:lstStyle/>
          <a:p>
            <a:endParaRPr lang="en-US" dirty="0"/>
          </a:p>
        </p:txBody>
      </p:sp>
      <p:grpSp>
        <p:nvGrpSpPr>
          <p:cNvPr id="35" name="Group 3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9" name="Rectangle 4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İçerik Yer Tutucusu 2">
            <a:extLst>
              <a:ext uri="{FF2B5EF4-FFF2-40B4-BE49-F238E27FC236}">
                <a16:creationId xmlns:a16="http://schemas.microsoft.com/office/drawing/2014/main" id="{F6615D3E-A752-4566-9E41-75DEB170A4B5}"/>
              </a:ext>
            </a:extLst>
          </p:cNvPr>
          <p:cNvGraphicFramePr>
            <a:graphicFrameLocks noGrp="1"/>
          </p:cNvGraphicFramePr>
          <p:nvPr>
            <p:ph idx="1"/>
            <p:extLst>
              <p:ext uri="{D42A27DB-BD31-4B8C-83A1-F6EECF244321}">
                <p14:modId xmlns:p14="http://schemas.microsoft.com/office/powerpoint/2010/main" val="929091229"/>
              </p:ext>
            </p:extLst>
          </p:nvPr>
        </p:nvGraphicFramePr>
        <p:xfrm>
          <a:off x="1897917" y="1534231"/>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485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3" name="Rectangle 82">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80C76238-D70F-4EB1-8D39-CFC95BC0E287}"/>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3100">
                <a:solidFill>
                  <a:srgbClr val="FEFFFF"/>
                </a:solidFill>
              </a:rPr>
              <a:t>Akış Şifrelemesi(Stream Cipher)</a:t>
            </a:r>
          </a:p>
        </p:txBody>
      </p:sp>
      <p:sp>
        <p:nvSpPr>
          <p:cNvPr id="87"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İçerik Yer Tutucusu 2">
            <a:extLst>
              <a:ext uri="{FF2B5EF4-FFF2-40B4-BE49-F238E27FC236}">
                <a16:creationId xmlns:a16="http://schemas.microsoft.com/office/drawing/2014/main" id="{0BEABE05-6D40-48CC-AD0B-5A8561100F78}"/>
              </a:ext>
            </a:extLst>
          </p:cNvPr>
          <p:cNvSpPr>
            <a:spLocks noGrp="1"/>
          </p:cNvSpPr>
          <p:nvPr>
            <p:ph idx="1"/>
          </p:nvPr>
        </p:nvSpPr>
        <p:spPr>
          <a:xfrm>
            <a:off x="540279" y="5189400"/>
            <a:ext cx="3778870" cy="544260"/>
          </a:xfrm>
        </p:spPr>
        <p:txBody>
          <a:bodyPr vert="horz" lIns="91440" tIns="45720" rIns="91440" bIns="45720" rtlCol="0" anchor="ctr">
            <a:normAutofit/>
          </a:bodyPr>
          <a:lstStyle/>
          <a:p>
            <a:pPr marL="0" indent="0">
              <a:lnSpc>
                <a:spcPct val="90000"/>
              </a:lnSpc>
              <a:buNone/>
            </a:pPr>
            <a:r>
              <a:rPr lang="en-US" sz="1600">
                <a:solidFill>
                  <a:srgbClr val="FEFFFF"/>
                </a:solidFill>
              </a:rPr>
              <a:t>Algoritma mesajı 1'er bit şeklinde şifreler ve çözümler.Örn:RC4</a:t>
            </a:r>
          </a:p>
        </p:txBody>
      </p:sp>
      <p:pic>
        <p:nvPicPr>
          <p:cNvPr id="5" name="Resim 4">
            <a:extLst>
              <a:ext uri="{FF2B5EF4-FFF2-40B4-BE49-F238E27FC236}">
                <a16:creationId xmlns:a16="http://schemas.microsoft.com/office/drawing/2014/main" id="{9A35E5AD-D53A-45F1-AE62-2526BDA00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7994" y="2018077"/>
            <a:ext cx="5640502" cy="2829147"/>
          </a:xfrm>
          <a:prstGeom prst="rect">
            <a:avLst/>
          </a:prstGeom>
        </p:spPr>
      </p:pic>
    </p:spTree>
    <p:extLst>
      <p:ext uri="{BB962C8B-B14F-4D97-AF65-F5344CB8AC3E}">
        <p14:creationId xmlns:p14="http://schemas.microsoft.com/office/powerpoint/2010/main" val="3664243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38879C-806E-4FD7-A12B-601FACE811E8}"/>
              </a:ext>
            </a:extLst>
          </p:cNvPr>
          <p:cNvSpPr>
            <a:spLocks noGrp="1"/>
          </p:cNvSpPr>
          <p:nvPr>
            <p:ph type="title"/>
          </p:nvPr>
        </p:nvSpPr>
        <p:spPr>
          <a:xfrm>
            <a:off x="2592925" y="3979877"/>
            <a:ext cx="8911687" cy="778589"/>
          </a:xfrm>
        </p:spPr>
        <p:txBody>
          <a:bodyPr anchor="b">
            <a:normAutofit/>
          </a:bodyPr>
          <a:lstStyle/>
          <a:p>
            <a:r>
              <a:rPr lang="tr-TR" sz="2800"/>
              <a:t>Blok Şifrelemesi(Block Cipher)</a:t>
            </a:r>
            <a:endParaRPr lang="en-US" sz="2800"/>
          </a:p>
        </p:txBody>
      </p:sp>
      <p:sp>
        <p:nvSpPr>
          <p:cNvPr id="64" name="Rectangle 63">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Resim 6">
            <a:extLst>
              <a:ext uri="{FF2B5EF4-FFF2-40B4-BE49-F238E27FC236}">
                <a16:creationId xmlns:a16="http://schemas.microsoft.com/office/drawing/2014/main" id="{09696C71-70A5-4F4F-8BB8-791D2D473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799" y="615880"/>
            <a:ext cx="7993374" cy="3217333"/>
          </a:xfrm>
          <a:prstGeom prst="rect">
            <a:avLst/>
          </a:prstGeom>
        </p:spPr>
      </p:pic>
      <p:sp>
        <p:nvSpPr>
          <p:cNvPr id="66"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3" name="İçerik Yer Tutucusu 2">
            <a:extLst>
              <a:ext uri="{FF2B5EF4-FFF2-40B4-BE49-F238E27FC236}">
                <a16:creationId xmlns:a16="http://schemas.microsoft.com/office/drawing/2014/main" id="{FA2F249F-EFFD-4394-859F-E0F7DB23C05C}"/>
              </a:ext>
            </a:extLst>
          </p:cNvPr>
          <p:cNvSpPr>
            <a:spLocks noGrp="1"/>
          </p:cNvSpPr>
          <p:nvPr>
            <p:ph idx="1"/>
          </p:nvPr>
        </p:nvSpPr>
        <p:spPr>
          <a:xfrm>
            <a:off x="2589212" y="4845585"/>
            <a:ext cx="8915400" cy="1280890"/>
          </a:xfrm>
        </p:spPr>
        <p:txBody>
          <a:bodyPr>
            <a:normAutofit/>
          </a:bodyPr>
          <a:lstStyle/>
          <a:p>
            <a:r>
              <a:rPr lang="en-US"/>
              <a:t>Algorima mesajı belli bloklara böler ve her blok için belirtilen anahtara göre şifreleme işlemi</a:t>
            </a:r>
            <a:r>
              <a:rPr lang="tr-TR"/>
              <a:t> uygulanır.Örn:DES,3DES,AES</a:t>
            </a:r>
            <a:endParaRPr lang="en-US"/>
          </a:p>
        </p:txBody>
      </p:sp>
    </p:spTree>
    <p:extLst>
      <p:ext uri="{BB962C8B-B14F-4D97-AF65-F5344CB8AC3E}">
        <p14:creationId xmlns:p14="http://schemas.microsoft.com/office/powerpoint/2010/main" val="1900413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0CCCE755-6DEA-40DB-A747-6FC386A56832}"/>
              </a:ext>
            </a:extLst>
          </p:cNvPr>
          <p:cNvSpPr>
            <a:spLocks noGrp="1"/>
          </p:cNvSpPr>
          <p:nvPr>
            <p:ph type="title"/>
          </p:nvPr>
        </p:nvSpPr>
        <p:spPr>
          <a:xfrm>
            <a:off x="1843391" y="624110"/>
            <a:ext cx="9383408" cy="1280890"/>
          </a:xfrm>
        </p:spPr>
        <p:txBody>
          <a:bodyPr>
            <a:normAutofit/>
          </a:bodyPr>
          <a:lstStyle/>
          <a:p>
            <a:r>
              <a:rPr lang="en-US" sz="3300">
                <a:solidFill>
                  <a:srgbClr val="FFFFFF"/>
                </a:solidFill>
              </a:rPr>
              <a:t>MODERN BLOK ŞİFRELEME ALGORİTMALARI</a:t>
            </a:r>
            <a:br>
              <a:rPr lang="en-US" sz="3300">
                <a:solidFill>
                  <a:srgbClr val="FFFFFF"/>
                </a:solidFill>
              </a:rPr>
            </a:br>
            <a:endParaRPr lang="en-US" sz="3300">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9E63DF83-AFE4-4DAF-8061-AFFA14F9E7C6}"/>
              </a:ext>
            </a:extLst>
          </p:cNvPr>
          <p:cNvSpPr>
            <a:spLocks noGrp="1"/>
          </p:cNvSpPr>
          <p:nvPr>
            <p:ph idx="1"/>
          </p:nvPr>
        </p:nvSpPr>
        <p:spPr>
          <a:xfrm>
            <a:off x="1147864" y="2623930"/>
            <a:ext cx="10078936" cy="3287292"/>
          </a:xfrm>
        </p:spPr>
        <p:txBody>
          <a:bodyPr>
            <a:normAutofit/>
          </a:bodyPr>
          <a:lstStyle/>
          <a:p>
            <a:pPr>
              <a:lnSpc>
                <a:spcPct val="90000"/>
              </a:lnSpc>
            </a:pPr>
            <a:r>
              <a:rPr lang="en-US" sz="1500" dirty="0"/>
              <a:t>Blok </a:t>
            </a:r>
            <a:r>
              <a:rPr lang="en-US" sz="1500" dirty="0" err="1"/>
              <a:t>Şifreleme</a:t>
            </a:r>
            <a:r>
              <a:rPr lang="en-US" sz="1500" dirty="0"/>
              <a:t> </a:t>
            </a:r>
            <a:r>
              <a:rPr lang="en-US" sz="1500" dirty="0" err="1"/>
              <a:t>Algoritmaları</a:t>
            </a:r>
            <a:r>
              <a:rPr lang="en-US" sz="1500" dirty="0"/>
              <a:t> </a:t>
            </a:r>
            <a:r>
              <a:rPr lang="en-US" sz="1500" dirty="0" err="1"/>
              <a:t>veriyi</a:t>
            </a:r>
            <a:r>
              <a:rPr lang="en-US" sz="1500" dirty="0"/>
              <a:t> </a:t>
            </a:r>
            <a:r>
              <a:rPr lang="en-US" sz="1500" dirty="0" err="1"/>
              <a:t>bloklar</a:t>
            </a:r>
            <a:r>
              <a:rPr lang="en-US" sz="1500" dirty="0"/>
              <a:t> </a:t>
            </a:r>
            <a:r>
              <a:rPr lang="en-US" sz="1500" dirty="0" err="1"/>
              <a:t>halinde</a:t>
            </a:r>
            <a:r>
              <a:rPr lang="en-US" sz="1500" dirty="0"/>
              <a:t> </a:t>
            </a:r>
            <a:r>
              <a:rPr lang="en-US" sz="1500" dirty="0" err="1"/>
              <a:t>işlemektedir</a:t>
            </a:r>
            <a:r>
              <a:rPr lang="en-US" sz="1500" dirty="0"/>
              <a:t>. </a:t>
            </a:r>
            <a:r>
              <a:rPr lang="en-US" sz="1500" dirty="0" err="1"/>
              <a:t>Bazen</a:t>
            </a:r>
            <a:r>
              <a:rPr lang="en-US" sz="1500" dirty="0"/>
              <a:t> </a:t>
            </a:r>
            <a:r>
              <a:rPr lang="en-US" sz="1500" dirty="0" err="1"/>
              <a:t>bağımsız</a:t>
            </a:r>
            <a:endParaRPr lang="en-US" sz="1500" dirty="0"/>
          </a:p>
          <a:p>
            <a:pPr marL="0" indent="0">
              <a:lnSpc>
                <a:spcPct val="90000"/>
              </a:lnSpc>
              <a:buNone/>
            </a:pPr>
            <a:r>
              <a:rPr lang="en-US" sz="1500" dirty="0" err="1"/>
              <a:t>bazen</a:t>
            </a:r>
            <a:r>
              <a:rPr lang="en-US" sz="1500" dirty="0"/>
              <a:t> </a:t>
            </a:r>
            <a:r>
              <a:rPr lang="en-US" sz="1500" dirty="0" err="1"/>
              <a:t>birbirine</a:t>
            </a:r>
            <a:r>
              <a:rPr lang="en-US" sz="1500" dirty="0"/>
              <a:t> </a:t>
            </a:r>
            <a:r>
              <a:rPr lang="en-US" sz="1500" dirty="0" err="1"/>
              <a:t>bağlı</a:t>
            </a:r>
            <a:r>
              <a:rPr lang="en-US" sz="1500" dirty="0"/>
              <a:t> </a:t>
            </a:r>
            <a:r>
              <a:rPr lang="en-US" sz="1500" dirty="0" err="1"/>
              <a:t>olarak</a:t>
            </a:r>
            <a:r>
              <a:rPr lang="en-US" sz="1500" dirty="0"/>
              <a:t> </a:t>
            </a:r>
            <a:r>
              <a:rPr lang="en-US" sz="1500" dirty="0" err="1"/>
              <a:t>şifrelemektedir</a:t>
            </a:r>
            <a:r>
              <a:rPr lang="en-US" sz="1500" dirty="0"/>
              <a:t>. Blok </a:t>
            </a:r>
            <a:r>
              <a:rPr lang="en-US" sz="1500" dirty="0" err="1"/>
              <a:t>şifreleme</a:t>
            </a:r>
            <a:r>
              <a:rPr lang="en-US" sz="1500" dirty="0"/>
              <a:t> </a:t>
            </a:r>
            <a:r>
              <a:rPr lang="en-US" sz="1500" dirty="0" err="1"/>
              <a:t>şifrelenecek</a:t>
            </a:r>
            <a:r>
              <a:rPr lang="en-US" sz="1500" dirty="0"/>
              <a:t> </a:t>
            </a:r>
            <a:r>
              <a:rPr lang="en-US" sz="1500" dirty="0" err="1"/>
              <a:t>bir</a:t>
            </a:r>
            <a:r>
              <a:rPr lang="en-US" sz="1500" dirty="0"/>
              <a:t> </a:t>
            </a:r>
            <a:r>
              <a:rPr lang="en-US" sz="1500" dirty="0" err="1"/>
              <a:t>blok</a:t>
            </a:r>
            <a:r>
              <a:rPr lang="en-US" sz="1500" dirty="0"/>
              <a:t> </a:t>
            </a:r>
            <a:r>
              <a:rPr lang="en-US" sz="1500" dirty="0" err="1"/>
              <a:t>bilgiyi</a:t>
            </a:r>
            <a:endParaRPr lang="en-US" sz="1500" dirty="0"/>
          </a:p>
          <a:p>
            <a:pPr marL="0" indent="0">
              <a:lnSpc>
                <a:spcPct val="90000"/>
              </a:lnSpc>
              <a:buNone/>
            </a:pPr>
            <a:r>
              <a:rPr lang="en-US" sz="1500" dirty="0" err="1"/>
              <a:t>alır</a:t>
            </a:r>
            <a:r>
              <a:rPr lang="en-US" sz="1500" dirty="0"/>
              <a:t> (</a:t>
            </a:r>
            <a:r>
              <a:rPr lang="en-US" sz="1500" dirty="0" err="1"/>
              <a:t>genelde</a:t>
            </a:r>
            <a:r>
              <a:rPr lang="en-US" sz="1500" dirty="0"/>
              <a:t> 64 bit) </a:t>
            </a:r>
            <a:r>
              <a:rPr lang="en-US" sz="1500" dirty="0" err="1"/>
              <a:t>ve</a:t>
            </a:r>
            <a:r>
              <a:rPr lang="en-US" sz="1500" dirty="0"/>
              <a:t> </a:t>
            </a:r>
            <a:r>
              <a:rPr lang="en-US" sz="1500" dirty="0" err="1"/>
              <a:t>tek</a:t>
            </a:r>
            <a:r>
              <a:rPr lang="en-US" sz="1500" dirty="0"/>
              <a:t> </a:t>
            </a:r>
            <a:r>
              <a:rPr lang="en-US" sz="1500" dirty="0" err="1"/>
              <a:t>anahtarı</a:t>
            </a:r>
            <a:r>
              <a:rPr lang="en-US" sz="1500" dirty="0"/>
              <a:t> </a:t>
            </a:r>
            <a:r>
              <a:rPr lang="en-US" sz="1500" dirty="0" err="1"/>
              <a:t>ile</a:t>
            </a:r>
            <a:r>
              <a:rPr lang="en-US" sz="1500" dirty="0"/>
              <a:t> </a:t>
            </a:r>
            <a:r>
              <a:rPr lang="en-US" sz="1500" dirty="0" err="1"/>
              <a:t>seçilmiş</a:t>
            </a:r>
            <a:r>
              <a:rPr lang="en-US" sz="1500" dirty="0"/>
              <a:t> </a:t>
            </a:r>
            <a:r>
              <a:rPr lang="en-US" sz="1500" dirty="0" err="1"/>
              <a:t>fonksiyonu</a:t>
            </a:r>
            <a:r>
              <a:rPr lang="en-US" sz="1500" dirty="0"/>
              <a:t> </a:t>
            </a:r>
            <a:r>
              <a:rPr lang="en-US" sz="1500" dirty="0" err="1"/>
              <a:t>kullanarak</a:t>
            </a:r>
            <a:r>
              <a:rPr lang="en-US" sz="1500" dirty="0"/>
              <a:t> </a:t>
            </a:r>
            <a:r>
              <a:rPr lang="en-US" sz="1500" dirty="0" err="1"/>
              <a:t>onu</a:t>
            </a:r>
            <a:r>
              <a:rPr lang="en-US" sz="1500" dirty="0"/>
              <a:t> </a:t>
            </a:r>
            <a:r>
              <a:rPr lang="en-US" sz="1500" dirty="0" err="1"/>
              <a:t>aynı</a:t>
            </a:r>
            <a:endParaRPr lang="en-US" sz="1500" dirty="0"/>
          </a:p>
          <a:p>
            <a:pPr marL="0" indent="0">
              <a:lnSpc>
                <a:spcPct val="90000"/>
              </a:lnSpc>
              <a:buNone/>
            </a:pPr>
            <a:r>
              <a:rPr lang="en-US" sz="1500" dirty="0" err="1"/>
              <a:t>boyuttaki</a:t>
            </a:r>
            <a:r>
              <a:rPr lang="en-US" sz="1500" dirty="0"/>
              <a:t> </a:t>
            </a:r>
            <a:r>
              <a:rPr lang="en-US" sz="1500" dirty="0" err="1"/>
              <a:t>başka</a:t>
            </a:r>
            <a:r>
              <a:rPr lang="en-US" sz="1500" dirty="0"/>
              <a:t> </a:t>
            </a:r>
            <a:r>
              <a:rPr lang="en-US" sz="1500" dirty="0" err="1"/>
              <a:t>bir</a:t>
            </a:r>
            <a:r>
              <a:rPr lang="en-US" sz="1500" dirty="0"/>
              <a:t> </a:t>
            </a:r>
            <a:r>
              <a:rPr lang="en-US" sz="1500" dirty="0" err="1"/>
              <a:t>bloğa</a:t>
            </a:r>
            <a:r>
              <a:rPr lang="en-US" sz="1500" dirty="0"/>
              <a:t> </a:t>
            </a:r>
            <a:r>
              <a:rPr lang="en-US" sz="1500" dirty="0" err="1"/>
              <a:t>dönüştürür</a:t>
            </a:r>
            <a:r>
              <a:rPr lang="en-US" sz="1500" dirty="0"/>
              <a:t>. </a:t>
            </a:r>
          </a:p>
          <a:p>
            <a:pPr marL="0" indent="0">
              <a:lnSpc>
                <a:spcPct val="90000"/>
              </a:lnSpc>
              <a:buNone/>
            </a:pPr>
            <a:r>
              <a:rPr lang="en-US" sz="1500" dirty="0"/>
              <a:t> </a:t>
            </a:r>
          </a:p>
          <a:p>
            <a:pPr>
              <a:lnSpc>
                <a:spcPct val="90000"/>
              </a:lnSpc>
            </a:pPr>
            <a:r>
              <a:rPr lang="en-US" sz="1500" dirty="0"/>
              <a:t>Blok </a:t>
            </a:r>
            <a:r>
              <a:rPr lang="en-US" sz="1500" dirty="0" err="1"/>
              <a:t>şifreler</a:t>
            </a:r>
            <a:r>
              <a:rPr lang="en-US" sz="1500" dirty="0"/>
              <a:t>, </a:t>
            </a:r>
            <a:r>
              <a:rPr lang="en-US" sz="1500" dirty="0" err="1"/>
              <a:t>Shannon’un</a:t>
            </a:r>
            <a:r>
              <a:rPr lang="en-US" sz="1500" dirty="0"/>
              <a:t> </a:t>
            </a:r>
            <a:r>
              <a:rPr lang="en-US" sz="1500" dirty="0" err="1"/>
              <a:t>önerdiği</a:t>
            </a:r>
            <a:r>
              <a:rPr lang="en-US" sz="1500" dirty="0"/>
              <a:t> </a:t>
            </a:r>
            <a:r>
              <a:rPr lang="en-US" sz="1500" dirty="0" err="1"/>
              <a:t>karıştırma</a:t>
            </a:r>
            <a:r>
              <a:rPr lang="en-US" sz="1500" dirty="0"/>
              <a:t> (confusion) </a:t>
            </a:r>
            <a:r>
              <a:rPr lang="en-US" sz="1500" dirty="0" err="1"/>
              <a:t>ve</a:t>
            </a:r>
            <a:r>
              <a:rPr lang="en-US" sz="1500" dirty="0"/>
              <a:t> </a:t>
            </a:r>
            <a:r>
              <a:rPr lang="en-US" sz="1500" dirty="0" err="1"/>
              <a:t>yayılma</a:t>
            </a:r>
            <a:r>
              <a:rPr lang="en-US" sz="1500" dirty="0"/>
              <a:t> (diffusion) </a:t>
            </a:r>
            <a:r>
              <a:rPr lang="en-US" sz="1500" dirty="0" err="1"/>
              <a:t>tekniklerine</a:t>
            </a:r>
            <a:r>
              <a:rPr lang="en-US" sz="1500" dirty="0"/>
              <a:t> </a:t>
            </a:r>
            <a:r>
              <a:rPr lang="en-US" sz="1500" dirty="0" err="1"/>
              <a:t>dayanır</a:t>
            </a:r>
            <a:r>
              <a:rPr lang="en-US" sz="1500" dirty="0"/>
              <a:t>. </a:t>
            </a:r>
            <a:r>
              <a:rPr lang="en-US" sz="1500" dirty="0" err="1"/>
              <a:t>Karıştırma</a:t>
            </a:r>
            <a:r>
              <a:rPr lang="tr-TR" sz="1500" dirty="0"/>
              <a:t> </a:t>
            </a:r>
            <a:r>
              <a:rPr lang="en-US" sz="1500" dirty="0" err="1"/>
              <a:t>şifreli</a:t>
            </a:r>
            <a:r>
              <a:rPr lang="en-US" sz="1500" dirty="0"/>
              <a:t> </a:t>
            </a:r>
            <a:r>
              <a:rPr lang="en-US" sz="1500" dirty="0" err="1"/>
              <a:t>metin</a:t>
            </a:r>
            <a:r>
              <a:rPr lang="en-US" sz="1500" dirty="0"/>
              <a:t> </a:t>
            </a:r>
            <a:r>
              <a:rPr lang="en-US" sz="1500" dirty="0" err="1"/>
              <a:t>ve</a:t>
            </a:r>
            <a:r>
              <a:rPr lang="en-US" sz="1500" dirty="0"/>
              <a:t> </a:t>
            </a:r>
            <a:r>
              <a:rPr lang="en-US" sz="1500" dirty="0" err="1"/>
              <a:t>açık</a:t>
            </a:r>
            <a:r>
              <a:rPr lang="en-US" sz="1500" dirty="0"/>
              <a:t> </a:t>
            </a:r>
            <a:r>
              <a:rPr lang="en-US" sz="1500" dirty="0" err="1"/>
              <a:t>metin</a:t>
            </a:r>
            <a:r>
              <a:rPr lang="en-US" sz="1500" dirty="0"/>
              <a:t> </a:t>
            </a:r>
            <a:r>
              <a:rPr lang="en-US" sz="1500" dirty="0" err="1"/>
              <a:t>arasındaki</a:t>
            </a:r>
            <a:r>
              <a:rPr lang="en-US" sz="1500" dirty="0"/>
              <a:t> </a:t>
            </a:r>
            <a:r>
              <a:rPr lang="en-US" sz="1500" dirty="0" err="1"/>
              <a:t>ilişkiyi</a:t>
            </a:r>
            <a:r>
              <a:rPr lang="en-US" sz="1500" dirty="0"/>
              <a:t> </a:t>
            </a:r>
            <a:r>
              <a:rPr lang="en-US" sz="1500" dirty="0" err="1"/>
              <a:t>gizlemeyi</a:t>
            </a:r>
            <a:r>
              <a:rPr lang="en-US" sz="1500" dirty="0"/>
              <a:t> </a:t>
            </a:r>
            <a:r>
              <a:rPr lang="en-US" sz="1500" dirty="0" err="1"/>
              <a:t>amaçlarken</a:t>
            </a:r>
            <a:r>
              <a:rPr lang="en-US" sz="1500" dirty="0"/>
              <a:t>, </a:t>
            </a:r>
            <a:r>
              <a:rPr lang="en-US" sz="1500" dirty="0" err="1"/>
              <a:t>yayılma</a:t>
            </a:r>
            <a:r>
              <a:rPr lang="en-US" sz="1500" dirty="0"/>
              <a:t> </a:t>
            </a:r>
            <a:r>
              <a:rPr lang="en-US" sz="1500" dirty="0" err="1"/>
              <a:t>açık</a:t>
            </a:r>
            <a:r>
              <a:rPr lang="tr-TR" sz="1500" dirty="0"/>
              <a:t> </a:t>
            </a:r>
            <a:r>
              <a:rPr lang="en-US" sz="1500" dirty="0" err="1"/>
              <a:t>metindeki</a:t>
            </a:r>
            <a:r>
              <a:rPr lang="en-US" sz="1500" dirty="0"/>
              <a:t> </a:t>
            </a:r>
            <a:r>
              <a:rPr lang="en-US" sz="1500" dirty="0" err="1"/>
              <a:t>izlerin</a:t>
            </a:r>
            <a:r>
              <a:rPr lang="en-US" sz="1500" dirty="0"/>
              <a:t> </a:t>
            </a:r>
            <a:r>
              <a:rPr lang="en-US" sz="1500" dirty="0" err="1"/>
              <a:t>şifreli</a:t>
            </a:r>
            <a:r>
              <a:rPr lang="en-US" sz="1500" dirty="0"/>
              <a:t> </a:t>
            </a:r>
            <a:r>
              <a:rPr lang="en-US" sz="1500" dirty="0" err="1"/>
              <a:t>metinde</a:t>
            </a:r>
            <a:r>
              <a:rPr lang="en-US" sz="1500" dirty="0"/>
              <a:t> </a:t>
            </a:r>
            <a:r>
              <a:rPr lang="en-US" sz="1500" dirty="0" err="1"/>
              <a:t>sezilmemesini</a:t>
            </a:r>
            <a:r>
              <a:rPr lang="en-US" sz="1500" dirty="0"/>
              <a:t> </a:t>
            </a:r>
            <a:r>
              <a:rPr lang="en-US" sz="1500" dirty="0" err="1"/>
              <a:t>sağlamak</a:t>
            </a:r>
            <a:r>
              <a:rPr lang="en-US" sz="1500" dirty="0"/>
              <a:t> </a:t>
            </a:r>
            <a:r>
              <a:rPr lang="en-US" sz="1500" dirty="0" err="1"/>
              <a:t>için</a:t>
            </a:r>
            <a:r>
              <a:rPr lang="en-US" sz="1500" dirty="0"/>
              <a:t> </a:t>
            </a:r>
            <a:r>
              <a:rPr lang="en-US" sz="1500" dirty="0" err="1"/>
              <a:t>kullanılır</a:t>
            </a:r>
            <a:r>
              <a:rPr lang="en-US" sz="1500" dirty="0"/>
              <a:t>. </a:t>
            </a:r>
            <a:r>
              <a:rPr lang="en-US" sz="1500" dirty="0" err="1"/>
              <a:t>Karıştırma</a:t>
            </a:r>
            <a:r>
              <a:rPr lang="en-US" sz="1500" dirty="0"/>
              <a:t> </a:t>
            </a:r>
            <a:r>
              <a:rPr lang="en-US" sz="1500" dirty="0" err="1"/>
              <a:t>ve</a:t>
            </a:r>
            <a:r>
              <a:rPr lang="tr-TR" sz="1500" dirty="0"/>
              <a:t> </a:t>
            </a:r>
            <a:r>
              <a:rPr lang="en-US" sz="1500" dirty="0" err="1"/>
              <a:t>yayılma</a:t>
            </a:r>
            <a:r>
              <a:rPr lang="en-US" sz="1500" dirty="0"/>
              <a:t>, </a:t>
            </a:r>
            <a:r>
              <a:rPr lang="en-US" sz="1500" dirty="0" err="1"/>
              <a:t>sırasıyla</a:t>
            </a:r>
            <a:r>
              <a:rPr lang="en-US" sz="1500" dirty="0"/>
              <a:t> </a:t>
            </a:r>
            <a:r>
              <a:rPr lang="en-US" sz="1500" dirty="0" err="1"/>
              <a:t>yerdeğiştirme</a:t>
            </a:r>
            <a:r>
              <a:rPr lang="en-US" sz="1500" dirty="0"/>
              <a:t> </a:t>
            </a:r>
            <a:r>
              <a:rPr lang="en-US" sz="1500" dirty="0" err="1"/>
              <a:t>ve</a:t>
            </a:r>
            <a:r>
              <a:rPr lang="en-US" sz="1500" dirty="0"/>
              <a:t> </a:t>
            </a:r>
            <a:r>
              <a:rPr lang="en-US" sz="1500" dirty="0" err="1"/>
              <a:t>lineer</a:t>
            </a:r>
            <a:r>
              <a:rPr lang="en-US" sz="1500" dirty="0"/>
              <a:t> </a:t>
            </a:r>
            <a:r>
              <a:rPr lang="en-US" sz="1500" dirty="0" err="1"/>
              <a:t>transformasyon</a:t>
            </a:r>
            <a:r>
              <a:rPr lang="en-US" sz="1500" dirty="0"/>
              <a:t> </a:t>
            </a:r>
            <a:r>
              <a:rPr lang="en-US" sz="1500" dirty="0" err="1"/>
              <a:t>işlemleri</a:t>
            </a:r>
            <a:r>
              <a:rPr lang="en-US" sz="1500" dirty="0"/>
              <a:t> </a:t>
            </a:r>
            <a:r>
              <a:rPr lang="en-US" sz="1500" dirty="0" err="1"/>
              <a:t>ile</a:t>
            </a:r>
            <a:r>
              <a:rPr lang="en-US" sz="1500" dirty="0"/>
              <a:t> </a:t>
            </a:r>
            <a:r>
              <a:rPr lang="en-US" sz="1500" dirty="0" err="1"/>
              <a:t>gerçeklenir</a:t>
            </a:r>
            <a:r>
              <a:rPr lang="en-US" sz="1500" dirty="0"/>
              <a:t>.</a:t>
            </a:r>
          </a:p>
          <a:p>
            <a:pPr>
              <a:lnSpc>
                <a:spcPct val="90000"/>
              </a:lnSpc>
            </a:pPr>
            <a:r>
              <a:rPr lang="en-US" sz="1500" dirty="0"/>
              <a:t>Feistel </a:t>
            </a:r>
            <a:r>
              <a:rPr lang="en-US" sz="1500" dirty="0" err="1"/>
              <a:t>ağları</a:t>
            </a:r>
            <a:r>
              <a:rPr lang="en-US" sz="1500" dirty="0"/>
              <a:t> </a:t>
            </a:r>
            <a:r>
              <a:rPr lang="en-US" sz="1500" dirty="0" err="1"/>
              <a:t>ve</a:t>
            </a:r>
            <a:r>
              <a:rPr lang="en-US" sz="1500" dirty="0"/>
              <a:t> </a:t>
            </a:r>
            <a:r>
              <a:rPr lang="en-US" sz="1500" dirty="0" err="1"/>
              <a:t>Yerdeğiştirme-Permütasyon</a:t>
            </a:r>
            <a:r>
              <a:rPr lang="en-US" sz="1500" dirty="0"/>
              <a:t> </a:t>
            </a:r>
            <a:r>
              <a:rPr lang="en-US" sz="1500" dirty="0" err="1"/>
              <a:t>ağları</a:t>
            </a:r>
            <a:r>
              <a:rPr lang="en-US" sz="1500" dirty="0"/>
              <a:t> </a:t>
            </a:r>
            <a:r>
              <a:rPr lang="en-US" sz="1500" dirty="0" err="1"/>
              <a:t>olmak</a:t>
            </a:r>
            <a:r>
              <a:rPr lang="en-US" sz="1500" dirty="0"/>
              <a:t> </a:t>
            </a:r>
            <a:r>
              <a:rPr lang="en-US" sz="1500" dirty="0" err="1"/>
              <a:t>üzere</a:t>
            </a:r>
            <a:r>
              <a:rPr lang="en-US" sz="1500" dirty="0"/>
              <a:t> </a:t>
            </a:r>
            <a:r>
              <a:rPr lang="en-US" sz="1500" dirty="0" err="1"/>
              <a:t>iki</a:t>
            </a:r>
            <a:r>
              <a:rPr lang="en-US" sz="1500" dirty="0"/>
              <a:t> </a:t>
            </a:r>
            <a:r>
              <a:rPr lang="en-US" sz="1500" dirty="0" err="1"/>
              <a:t>ana</a:t>
            </a:r>
            <a:r>
              <a:rPr lang="en-US" sz="1500" dirty="0"/>
              <a:t> </a:t>
            </a:r>
            <a:r>
              <a:rPr lang="en-US" sz="1500" dirty="0" err="1"/>
              <a:t>blok</a:t>
            </a:r>
            <a:r>
              <a:rPr lang="en-US" sz="1500" dirty="0"/>
              <a:t> </a:t>
            </a:r>
            <a:r>
              <a:rPr lang="en-US" sz="1500" dirty="0" err="1"/>
              <a:t>şifreleme</a:t>
            </a:r>
            <a:r>
              <a:rPr lang="tr-TR" sz="1500" dirty="0"/>
              <a:t> </a:t>
            </a:r>
            <a:r>
              <a:rPr lang="en-US" sz="1500" dirty="0" err="1"/>
              <a:t>mimarisi</a:t>
            </a:r>
            <a:r>
              <a:rPr lang="en-US" sz="1500" dirty="0"/>
              <a:t> </a:t>
            </a:r>
            <a:r>
              <a:rPr lang="en-US" sz="1500" dirty="0" err="1"/>
              <a:t>vardır</a:t>
            </a:r>
            <a:r>
              <a:rPr lang="en-US" sz="1500" dirty="0"/>
              <a:t>. Her </a:t>
            </a:r>
            <a:r>
              <a:rPr lang="en-US" sz="1500" dirty="0" err="1"/>
              <a:t>ikisi</a:t>
            </a:r>
            <a:r>
              <a:rPr lang="en-US" sz="1500" dirty="0"/>
              <a:t> de </a:t>
            </a:r>
            <a:r>
              <a:rPr lang="en-US" sz="1500" dirty="0" err="1"/>
              <a:t>yerdeğiştirme</a:t>
            </a:r>
            <a:r>
              <a:rPr lang="en-US" sz="1500" dirty="0"/>
              <a:t> </a:t>
            </a:r>
            <a:r>
              <a:rPr lang="en-US" sz="1500" dirty="0" err="1"/>
              <a:t>ve</a:t>
            </a:r>
            <a:r>
              <a:rPr lang="en-US" sz="1500" dirty="0"/>
              <a:t> </a:t>
            </a:r>
            <a:r>
              <a:rPr lang="en-US" sz="1500" dirty="0" err="1"/>
              <a:t>lineer</a:t>
            </a:r>
            <a:r>
              <a:rPr lang="en-US" sz="1500" dirty="0"/>
              <a:t> </a:t>
            </a:r>
            <a:r>
              <a:rPr lang="en-US" sz="1500" dirty="0" err="1"/>
              <a:t>transformasyonu</a:t>
            </a:r>
            <a:r>
              <a:rPr lang="en-US" sz="1500" dirty="0"/>
              <a:t> </a:t>
            </a:r>
            <a:r>
              <a:rPr lang="en-US" sz="1500" dirty="0" err="1"/>
              <a:t>kullanır</a:t>
            </a:r>
            <a:r>
              <a:rPr lang="en-US" sz="1500" dirty="0"/>
              <a:t>. </a:t>
            </a:r>
          </a:p>
          <a:p>
            <a:pPr>
              <a:lnSpc>
                <a:spcPct val="90000"/>
              </a:lnSpc>
            </a:pPr>
            <a:endParaRPr lang="en-US" sz="1500" dirty="0"/>
          </a:p>
        </p:txBody>
      </p:sp>
    </p:spTree>
    <p:extLst>
      <p:ext uri="{BB962C8B-B14F-4D97-AF65-F5344CB8AC3E}">
        <p14:creationId xmlns:p14="http://schemas.microsoft.com/office/powerpoint/2010/main" val="4078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5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6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6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6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6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6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6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8" name="Group 6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7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7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7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7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7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7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8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8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0E5A1694-CD41-4EDF-8ED7-E4CE78B8E3AE}"/>
              </a:ext>
            </a:extLst>
          </p:cNvPr>
          <p:cNvSpPr>
            <a:spLocks noGrp="1"/>
          </p:cNvSpPr>
          <p:nvPr>
            <p:ph idx="1"/>
          </p:nvPr>
        </p:nvSpPr>
        <p:spPr>
          <a:xfrm>
            <a:off x="2952165" y="894945"/>
            <a:ext cx="8552447" cy="5427577"/>
          </a:xfrm>
        </p:spPr>
        <p:txBody>
          <a:bodyPr>
            <a:noAutofit/>
          </a:bodyPr>
          <a:lstStyle/>
          <a:p>
            <a:pPr>
              <a:lnSpc>
                <a:spcPct val="90000"/>
              </a:lnSpc>
            </a:pPr>
            <a:r>
              <a:rPr lang="en-US" sz="1200" b="1" dirty="0"/>
              <a:t>ANAHTAR(KEY)</a:t>
            </a:r>
            <a:r>
              <a:rPr lang="tr-TR" sz="1200" b="1" dirty="0"/>
              <a:t>:</a:t>
            </a:r>
            <a:endParaRPr lang="en-US" sz="1200" b="1" dirty="0"/>
          </a:p>
          <a:p>
            <a:pPr>
              <a:lnSpc>
                <a:spcPct val="90000"/>
              </a:lnSpc>
            </a:pPr>
            <a:r>
              <a:rPr lang="en-US" sz="1200" dirty="0"/>
              <a:t>Blok </a:t>
            </a:r>
            <a:r>
              <a:rPr lang="en-US" sz="1200" dirty="0" err="1"/>
              <a:t>şifreleme</a:t>
            </a:r>
            <a:r>
              <a:rPr lang="en-US" sz="1200" dirty="0"/>
              <a:t> </a:t>
            </a:r>
            <a:r>
              <a:rPr lang="en-US" sz="1200" dirty="0" err="1"/>
              <a:t>algoritmalarında</a:t>
            </a:r>
            <a:r>
              <a:rPr lang="en-US" sz="1200" dirty="0"/>
              <a:t> </a:t>
            </a:r>
            <a:r>
              <a:rPr lang="en-US" sz="1200" dirty="0" err="1"/>
              <a:t>anahtarın</a:t>
            </a:r>
            <a:r>
              <a:rPr lang="en-US" sz="1200" dirty="0"/>
              <a:t> </a:t>
            </a:r>
            <a:r>
              <a:rPr lang="en-US" sz="1200" dirty="0" err="1"/>
              <a:t>uzunluğu</a:t>
            </a:r>
            <a:r>
              <a:rPr lang="en-US" sz="1200" dirty="0"/>
              <a:t> yada bit </a:t>
            </a:r>
            <a:r>
              <a:rPr lang="en-US" sz="1200" dirty="0" err="1"/>
              <a:t>sayısı</a:t>
            </a:r>
            <a:r>
              <a:rPr lang="en-US" sz="1200" dirty="0"/>
              <a:t> </a:t>
            </a:r>
            <a:r>
              <a:rPr lang="en-US" sz="1200" dirty="0" err="1"/>
              <a:t>en</a:t>
            </a:r>
            <a:r>
              <a:rPr lang="en-US" sz="1200" dirty="0"/>
              <a:t> </a:t>
            </a:r>
            <a:r>
              <a:rPr lang="en-US" sz="1200" dirty="0" err="1"/>
              <a:t>temel</a:t>
            </a:r>
            <a:r>
              <a:rPr lang="tr-TR" sz="1200" dirty="0"/>
              <a:t> </a:t>
            </a:r>
            <a:r>
              <a:rPr lang="en-US" sz="1200" dirty="0" err="1"/>
              <a:t>saldırı</a:t>
            </a:r>
            <a:r>
              <a:rPr lang="en-US" sz="1200" dirty="0"/>
              <a:t> </a:t>
            </a:r>
            <a:r>
              <a:rPr lang="en-US" sz="1200" dirty="0" err="1"/>
              <a:t>olan</a:t>
            </a:r>
            <a:r>
              <a:rPr lang="en-US" sz="1200" dirty="0"/>
              <a:t> </a:t>
            </a:r>
            <a:r>
              <a:rPr lang="en-US" sz="1200" dirty="0" err="1"/>
              <a:t>geniş</a:t>
            </a:r>
            <a:r>
              <a:rPr lang="en-US" sz="1200" dirty="0"/>
              <a:t> </a:t>
            </a:r>
            <a:r>
              <a:rPr lang="en-US" sz="1200" dirty="0" err="1"/>
              <a:t>anahtar</a:t>
            </a:r>
            <a:r>
              <a:rPr lang="en-US" sz="1200" dirty="0"/>
              <a:t> </a:t>
            </a:r>
            <a:r>
              <a:rPr lang="en-US" sz="1200" dirty="0" err="1"/>
              <a:t>arama</a:t>
            </a:r>
            <a:r>
              <a:rPr lang="en-US" sz="1200" dirty="0"/>
              <a:t> </a:t>
            </a:r>
            <a:r>
              <a:rPr lang="en-US" sz="1200" dirty="0" err="1"/>
              <a:t>saldırısına</a:t>
            </a:r>
            <a:r>
              <a:rPr lang="en-US" sz="1200" dirty="0"/>
              <a:t> </a:t>
            </a:r>
            <a:r>
              <a:rPr lang="en-US" sz="1200" dirty="0" err="1"/>
              <a:t>karşın</a:t>
            </a:r>
            <a:r>
              <a:rPr lang="en-US" sz="1200" dirty="0"/>
              <a:t> </a:t>
            </a:r>
            <a:r>
              <a:rPr lang="en-US" sz="1200" dirty="0" err="1"/>
              <a:t>güçlü</a:t>
            </a:r>
            <a:r>
              <a:rPr lang="en-US" sz="1200" dirty="0"/>
              <a:t> </a:t>
            </a:r>
            <a:r>
              <a:rPr lang="en-US" sz="1200" dirty="0" err="1"/>
              <a:t>olmalıdır</a:t>
            </a:r>
            <a:r>
              <a:rPr lang="en-US" sz="1200" dirty="0"/>
              <a:t>. </a:t>
            </a:r>
            <a:r>
              <a:rPr lang="en-US" sz="1200" dirty="0" err="1"/>
              <a:t>Örneğin</a:t>
            </a:r>
            <a:r>
              <a:rPr lang="en-US" sz="1200" dirty="0"/>
              <a:t> DES</a:t>
            </a:r>
            <a:r>
              <a:rPr lang="tr-TR" sz="1200" dirty="0"/>
              <a:t> </a:t>
            </a:r>
            <a:r>
              <a:rPr lang="en-US" sz="1200" dirty="0" err="1"/>
              <a:t>algoritması</a:t>
            </a:r>
            <a:r>
              <a:rPr lang="en-US" sz="1200" dirty="0"/>
              <a:t> 56-bit </a:t>
            </a:r>
            <a:r>
              <a:rPr lang="en-US" sz="1200" dirty="0" err="1"/>
              <a:t>anahtar</a:t>
            </a:r>
            <a:r>
              <a:rPr lang="en-US" sz="1200" dirty="0"/>
              <a:t> </a:t>
            </a:r>
            <a:r>
              <a:rPr lang="en-US" sz="1200" dirty="0" err="1"/>
              <a:t>kullanırken</a:t>
            </a:r>
            <a:r>
              <a:rPr lang="en-US" sz="1200" dirty="0"/>
              <a:t> AES, </a:t>
            </a:r>
            <a:r>
              <a:rPr lang="en-US" sz="1200" dirty="0" err="1"/>
              <a:t>algoritması</a:t>
            </a:r>
            <a:r>
              <a:rPr lang="en-US" sz="1200" dirty="0"/>
              <a:t> </a:t>
            </a:r>
            <a:r>
              <a:rPr lang="en-US" sz="1200" dirty="0" err="1"/>
              <a:t>DES’in</a:t>
            </a:r>
            <a:r>
              <a:rPr lang="en-US" sz="1200" dirty="0"/>
              <a:t> </a:t>
            </a:r>
            <a:r>
              <a:rPr lang="en-US" sz="1200" dirty="0" err="1"/>
              <a:t>bu</a:t>
            </a:r>
            <a:r>
              <a:rPr lang="en-US" sz="1200" dirty="0"/>
              <a:t> </a:t>
            </a:r>
            <a:r>
              <a:rPr lang="en-US" sz="1200" dirty="0" err="1"/>
              <a:t>zaafını</a:t>
            </a:r>
            <a:r>
              <a:rPr lang="en-US" sz="1200" dirty="0"/>
              <a:t> </a:t>
            </a:r>
            <a:r>
              <a:rPr lang="en-US" sz="1200" dirty="0" err="1"/>
              <a:t>örter</a:t>
            </a:r>
            <a:r>
              <a:rPr lang="tr-TR" sz="1200" dirty="0"/>
              <a:t> </a:t>
            </a:r>
            <a:r>
              <a:rPr lang="en-US" sz="1200" dirty="0" err="1"/>
              <a:t>niteliktedir</a:t>
            </a:r>
            <a:r>
              <a:rPr lang="en-US" sz="1200" dirty="0"/>
              <a:t> </a:t>
            </a:r>
            <a:r>
              <a:rPr lang="en-US" sz="1200" dirty="0" err="1"/>
              <a:t>ve</a:t>
            </a:r>
            <a:r>
              <a:rPr lang="en-US" sz="1200" dirty="0"/>
              <a:t> 128, 192, 256 bit </a:t>
            </a:r>
            <a:r>
              <a:rPr lang="en-US" sz="1200" dirty="0" err="1"/>
              <a:t>anahtar</a:t>
            </a:r>
            <a:r>
              <a:rPr lang="en-US" sz="1200" dirty="0"/>
              <a:t> </a:t>
            </a:r>
            <a:r>
              <a:rPr lang="en-US" sz="1200" dirty="0" err="1"/>
              <a:t>seçenekleri</a:t>
            </a:r>
            <a:r>
              <a:rPr lang="en-US" sz="1200" dirty="0"/>
              <a:t> </a:t>
            </a:r>
            <a:r>
              <a:rPr lang="en-US" sz="1200" dirty="0" err="1"/>
              <a:t>mevcuttur</a:t>
            </a:r>
            <a:r>
              <a:rPr lang="en-US" sz="1200" dirty="0"/>
              <a:t>. </a:t>
            </a:r>
            <a:r>
              <a:rPr lang="en-US" sz="1200" dirty="0" err="1"/>
              <a:t>Ayrıca</a:t>
            </a:r>
            <a:r>
              <a:rPr lang="en-US" sz="1200" dirty="0"/>
              <a:t> </a:t>
            </a:r>
            <a:r>
              <a:rPr lang="en-US" sz="1200" dirty="0" err="1"/>
              <a:t>anahtarın</a:t>
            </a:r>
            <a:r>
              <a:rPr lang="tr-TR" sz="1200" dirty="0"/>
              <a:t> </a:t>
            </a:r>
            <a:r>
              <a:rPr lang="en-US" sz="1200" dirty="0" err="1"/>
              <a:t>rastlantısal</a:t>
            </a:r>
            <a:r>
              <a:rPr lang="en-US" sz="1200" dirty="0"/>
              <a:t> </a:t>
            </a:r>
            <a:r>
              <a:rPr lang="en-US" sz="1200" dirty="0" err="1"/>
              <a:t>olması</a:t>
            </a:r>
            <a:r>
              <a:rPr lang="en-US" sz="1200" dirty="0"/>
              <a:t> </a:t>
            </a:r>
            <a:r>
              <a:rPr lang="en-US" sz="1200" dirty="0" err="1"/>
              <a:t>gerekmektedir</a:t>
            </a:r>
            <a:r>
              <a:rPr lang="en-US" sz="1200" dirty="0"/>
              <a:t>.</a:t>
            </a:r>
          </a:p>
          <a:p>
            <a:pPr marL="0" indent="0">
              <a:lnSpc>
                <a:spcPct val="90000"/>
              </a:lnSpc>
              <a:buNone/>
            </a:pPr>
            <a:endParaRPr lang="en-US" sz="1200" dirty="0"/>
          </a:p>
          <a:p>
            <a:pPr>
              <a:lnSpc>
                <a:spcPct val="90000"/>
              </a:lnSpc>
            </a:pPr>
            <a:r>
              <a:rPr lang="en-US" sz="1200" b="1" dirty="0"/>
              <a:t>DÖNGÜ SAYISI(ROUND)</a:t>
            </a:r>
            <a:r>
              <a:rPr lang="tr-TR" sz="1200" b="1" dirty="0"/>
              <a:t>:</a:t>
            </a:r>
            <a:endParaRPr lang="en-US" sz="1200" b="1" dirty="0"/>
          </a:p>
          <a:p>
            <a:pPr>
              <a:lnSpc>
                <a:spcPct val="90000"/>
              </a:lnSpc>
            </a:pPr>
            <a:r>
              <a:rPr lang="en-US" sz="1200" dirty="0"/>
              <a:t>Blok </a:t>
            </a:r>
            <a:r>
              <a:rPr lang="en-US" sz="1200" dirty="0" err="1"/>
              <a:t>şifreleme</a:t>
            </a:r>
            <a:r>
              <a:rPr lang="en-US" sz="1200" dirty="0"/>
              <a:t> </a:t>
            </a:r>
            <a:r>
              <a:rPr lang="en-US" sz="1200" dirty="0" err="1"/>
              <a:t>algoritmalarında</a:t>
            </a:r>
            <a:r>
              <a:rPr lang="en-US" sz="1200" dirty="0"/>
              <a:t> </a:t>
            </a:r>
            <a:r>
              <a:rPr lang="en-US" sz="1200" dirty="0" err="1"/>
              <a:t>döngü</a:t>
            </a:r>
            <a:r>
              <a:rPr lang="en-US" sz="1200" dirty="0"/>
              <a:t> </a:t>
            </a:r>
            <a:r>
              <a:rPr lang="en-US" sz="1200" dirty="0" err="1"/>
              <a:t>sayısı</a:t>
            </a:r>
            <a:r>
              <a:rPr lang="en-US" sz="1200" dirty="0"/>
              <a:t> </a:t>
            </a:r>
            <a:r>
              <a:rPr lang="en-US" sz="1200" dirty="0" err="1"/>
              <a:t>iyi</a:t>
            </a:r>
            <a:r>
              <a:rPr lang="en-US" sz="1200" dirty="0"/>
              <a:t> </a:t>
            </a:r>
            <a:r>
              <a:rPr lang="en-US" sz="1200" dirty="0" err="1"/>
              <a:t>seçilmek</a:t>
            </a:r>
            <a:r>
              <a:rPr lang="en-US" sz="1200" dirty="0"/>
              <a:t> </a:t>
            </a:r>
            <a:r>
              <a:rPr lang="en-US" sz="1200" dirty="0" err="1"/>
              <a:t>zorundadır</a:t>
            </a:r>
            <a:r>
              <a:rPr lang="en-US" sz="1200" dirty="0"/>
              <a:t>. </a:t>
            </a:r>
            <a:r>
              <a:rPr lang="en-US" sz="1200" dirty="0" err="1"/>
              <a:t>Çünkü</a:t>
            </a:r>
            <a:r>
              <a:rPr lang="tr-TR" sz="1200" dirty="0"/>
              <a:t> </a:t>
            </a:r>
            <a:r>
              <a:rPr lang="en-US" sz="1200" dirty="0" err="1"/>
              <a:t>lineer</a:t>
            </a:r>
            <a:r>
              <a:rPr lang="en-US" sz="1200" dirty="0"/>
              <a:t> </a:t>
            </a:r>
            <a:r>
              <a:rPr lang="en-US" sz="1200" dirty="0" err="1"/>
              <a:t>transformasyon</a:t>
            </a:r>
            <a:r>
              <a:rPr lang="en-US" sz="1200" dirty="0"/>
              <a:t> </a:t>
            </a:r>
            <a:r>
              <a:rPr lang="en-US" sz="1200" dirty="0" err="1"/>
              <a:t>ve</a:t>
            </a:r>
            <a:r>
              <a:rPr lang="en-US" sz="1200" dirty="0"/>
              <a:t> </a:t>
            </a:r>
            <a:r>
              <a:rPr lang="en-US" sz="1200" dirty="0" err="1"/>
              <a:t>yerdeğiştirmelerin</a:t>
            </a:r>
            <a:r>
              <a:rPr lang="en-US" sz="1200" dirty="0"/>
              <a:t> </a:t>
            </a:r>
            <a:r>
              <a:rPr lang="en-US" sz="1200" dirty="0" err="1"/>
              <a:t>bu</a:t>
            </a:r>
            <a:r>
              <a:rPr lang="en-US" sz="1200" dirty="0"/>
              <a:t> </a:t>
            </a:r>
            <a:r>
              <a:rPr lang="en-US" sz="1200" dirty="0" err="1"/>
              <a:t>seçilen</a:t>
            </a:r>
            <a:r>
              <a:rPr lang="en-US" sz="1200" dirty="0"/>
              <a:t> </a:t>
            </a:r>
            <a:r>
              <a:rPr lang="en-US" sz="1200" dirty="0" err="1"/>
              <a:t>değerle</a:t>
            </a:r>
            <a:r>
              <a:rPr lang="en-US" sz="1200" dirty="0"/>
              <a:t> </a:t>
            </a:r>
            <a:r>
              <a:rPr lang="en-US" sz="1200" dirty="0" err="1"/>
              <a:t>algoritmaya</a:t>
            </a:r>
            <a:r>
              <a:rPr lang="en-US" sz="1200" dirty="0"/>
              <a:t> </a:t>
            </a:r>
            <a:r>
              <a:rPr lang="en-US" sz="1200" dirty="0" err="1"/>
              <a:t>yeterli</a:t>
            </a:r>
            <a:r>
              <a:rPr lang="en-US" sz="1200" dirty="0"/>
              <a:t> </a:t>
            </a:r>
            <a:r>
              <a:rPr lang="en-US" sz="1200" dirty="0" err="1"/>
              <a:t>gücü</a:t>
            </a:r>
            <a:r>
              <a:rPr lang="tr-TR" sz="1200" dirty="0"/>
              <a:t> </a:t>
            </a:r>
            <a:r>
              <a:rPr lang="en-US" sz="1200" dirty="0" err="1"/>
              <a:t>vermesi</a:t>
            </a:r>
            <a:r>
              <a:rPr lang="en-US" sz="1200" dirty="0"/>
              <a:t> </a:t>
            </a:r>
            <a:r>
              <a:rPr lang="en-US" sz="1200" dirty="0" err="1"/>
              <a:t>gerekmektedir</a:t>
            </a:r>
            <a:r>
              <a:rPr lang="en-US" sz="1200" dirty="0"/>
              <a:t>. </a:t>
            </a:r>
            <a:r>
              <a:rPr lang="en-US" sz="1200" dirty="0" err="1"/>
              <a:t>Ayrıca</a:t>
            </a:r>
            <a:r>
              <a:rPr lang="en-US" sz="1200" dirty="0"/>
              <a:t> </a:t>
            </a:r>
            <a:r>
              <a:rPr lang="en-US" sz="1200" dirty="0" err="1"/>
              <a:t>yapılan</a:t>
            </a:r>
            <a:r>
              <a:rPr lang="en-US" sz="1200" dirty="0"/>
              <a:t> </a:t>
            </a:r>
            <a:r>
              <a:rPr lang="en-US" sz="1200" dirty="0" err="1"/>
              <a:t>saldırıların</a:t>
            </a:r>
            <a:r>
              <a:rPr lang="en-US" sz="1200" dirty="0"/>
              <a:t> </a:t>
            </a:r>
            <a:r>
              <a:rPr lang="en-US" sz="1200" dirty="0" err="1"/>
              <a:t>başarısız</a:t>
            </a:r>
            <a:r>
              <a:rPr lang="en-US" sz="1200" dirty="0"/>
              <a:t> </a:t>
            </a:r>
            <a:r>
              <a:rPr lang="en-US" sz="1200" dirty="0" err="1"/>
              <a:t>olması</a:t>
            </a:r>
            <a:r>
              <a:rPr lang="en-US" sz="1200" dirty="0"/>
              <a:t> </a:t>
            </a:r>
            <a:r>
              <a:rPr lang="en-US" sz="1200" dirty="0" err="1"/>
              <a:t>için</a:t>
            </a:r>
            <a:r>
              <a:rPr lang="en-US" sz="1200" dirty="0"/>
              <a:t> </a:t>
            </a:r>
            <a:r>
              <a:rPr lang="en-US" sz="1200" dirty="0" err="1"/>
              <a:t>en</a:t>
            </a:r>
            <a:r>
              <a:rPr lang="en-US" sz="1200" dirty="0"/>
              <a:t> </a:t>
            </a:r>
            <a:r>
              <a:rPr lang="en-US" sz="1200" dirty="0" err="1"/>
              <a:t>önemli</a:t>
            </a:r>
            <a:r>
              <a:rPr lang="tr-TR" sz="1200" dirty="0"/>
              <a:t> </a:t>
            </a:r>
            <a:r>
              <a:rPr lang="en-US" sz="1200" dirty="0" err="1"/>
              <a:t>şartlardan</a:t>
            </a:r>
            <a:r>
              <a:rPr lang="en-US" sz="1200" dirty="0"/>
              <a:t> </a:t>
            </a:r>
            <a:r>
              <a:rPr lang="en-US" sz="1200" dirty="0" err="1"/>
              <a:t>biridir</a:t>
            </a:r>
            <a:r>
              <a:rPr lang="en-US" sz="1200" dirty="0"/>
              <a:t>. Bu </a:t>
            </a:r>
            <a:r>
              <a:rPr lang="en-US" sz="1200" dirty="0" err="1"/>
              <a:t>sayı</a:t>
            </a:r>
            <a:r>
              <a:rPr lang="en-US" sz="1200" dirty="0"/>
              <a:t> </a:t>
            </a:r>
            <a:r>
              <a:rPr lang="en-US" sz="1200" dirty="0" err="1"/>
              <a:t>için</a:t>
            </a:r>
            <a:r>
              <a:rPr lang="en-US" sz="1200" dirty="0"/>
              <a:t> </a:t>
            </a:r>
            <a:r>
              <a:rPr lang="en-US" sz="1200" dirty="0" err="1"/>
              <a:t>herhangi</a:t>
            </a:r>
            <a:r>
              <a:rPr lang="en-US" sz="1200" dirty="0"/>
              <a:t> </a:t>
            </a:r>
            <a:r>
              <a:rPr lang="en-US" sz="1200" dirty="0" err="1"/>
              <a:t>bir</a:t>
            </a:r>
            <a:r>
              <a:rPr lang="en-US" sz="1200" dirty="0"/>
              <a:t> </a:t>
            </a:r>
            <a:r>
              <a:rPr lang="en-US" sz="1200" dirty="0" err="1"/>
              <a:t>teorik</a:t>
            </a:r>
            <a:r>
              <a:rPr lang="en-US" sz="1200" dirty="0"/>
              <a:t> </a:t>
            </a:r>
            <a:r>
              <a:rPr lang="en-US" sz="1200" dirty="0" err="1"/>
              <a:t>hesaplama</a:t>
            </a:r>
            <a:r>
              <a:rPr lang="en-US" sz="1200" dirty="0"/>
              <a:t> </a:t>
            </a:r>
            <a:r>
              <a:rPr lang="en-US" sz="1200" dirty="0" err="1"/>
              <a:t>olmamasına</a:t>
            </a:r>
            <a:r>
              <a:rPr lang="en-US" sz="1200" dirty="0"/>
              <a:t> </a:t>
            </a:r>
            <a:r>
              <a:rPr lang="en-US" sz="1200" dirty="0" err="1"/>
              <a:t>rağmen</a:t>
            </a:r>
            <a:r>
              <a:rPr lang="en-US" sz="1200" dirty="0"/>
              <a:t> Lars</a:t>
            </a:r>
            <a:r>
              <a:rPr lang="tr-TR" sz="1200" dirty="0"/>
              <a:t> </a:t>
            </a:r>
            <a:r>
              <a:rPr lang="en-US" sz="1200" dirty="0" err="1"/>
              <a:t>Knudsen’e</a:t>
            </a:r>
            <a:r>
              <a:rPr lang="en-US" sz="1200" dirty="0"/>
              <a:t> </a:t>
            </a:r>
            <a:r>
              <a:rPr lang="en-US" sz="1200" dirty="0" err="1"/>
              <a:t>göre</a:t>
            </a:r>
            <a:r>
              <a:rPr lang="en-US" sz="1200" dirty="0"/>
              <a:t> </a:t>
            </a:r>
            <a:r>
              <a:rPr lang="en-US" sz="1200" dirty="0" err="1"/>
              <a:t>kabaca</a:t>
            </a:r>
            <a:r>
              <a:rPr lang="en-US" sz="1200" dirty="0"/>
              <a:t> </a:t>
            </a:r>
            <a:r>
              <a:rPr lang="en-US" sz="1200" dirty="0" err="1"/>
              <a:t>döngü</a:t>
            </a:r>
            <a:r>
              <a:rPr lang="en-US" sz="1200" dirty="0"/>
              <a:t> </a:t>
            </a:r>
            <a:r>
              <a:rPr lang="en-US" sz="1200" dirty="0" err="1"/>
              <a:t>sayısı</a:t>
            </a:r>
            <a:r>
              <a:rPr lang="en-US" sz="1200" dirty="0"/>
              <a:t>;</a:t>
            </a:r>
            <a:endParaRPr lang="tr-TR" sz="1200" dirty="0"/>
          </a:p>
          <a:p>
            <a:pPr marL="0" indent="0">
              <a:lnSpc>
                <a:spcPct val="90000"/>
              </a:lnSpc>
              <a:buNone/>
            </a:pPr>
            <a:r>
              <a:rPr lang="en-US" sz="1200" dirty="0"/>
              <a:t>                                                      </a:t>
            </a:r>
            <a:r>
              <a:rPr lang="tr-TR" sz="1200" dirty="0"/>
              <a:t>			</a:t>
            </a:r>
            <a:r>
              <a:rPr lang="en-US" sz="1200" dirty="0"/>
              <a:t>r &gt;= </a:t>
            </a:r>
            <a:r>
              <a:rPr lang="en-US" sz="1200" dirty="0" err="1"/>
              <a:t>dn</a:t>
            </a:r>
            <a:r>
              <a:rPr lang="en-US" sz="1200" dirty="0"/>
              <a:t>/w (1)</a:t>
            </a:r>
          </a:p>
          <a:p>
            <a:pPr marL="0" indent="0">
              <a:lnSpc>
                <a:spcPct val="90000"/>
              </a:lnSpc>
              <a:buNone/>
            </a:pPr>
            <a:r>
              <a:rPr lang="en-US" sz="1200" dirty="0"/>
              <a:t> </a:t>
            </a:r>
          </a:p>
          <a:p>
            <a:pPr>
              <a:lnSpc>
                <a:spcPct val="90000"/>
              </a:lnSpc>
            </a:pPr>
            <a:r>
              <a:rPr lang="en-US" sz="1200" dirty="0"/>
              <a:t>(1) </a:t>
            </a:r>
            <a:r>
              <a:rPr lang="en-US" sz="1200" dirty="0" err="1"/>
              <a:t>deki</a:t>
            </a:r>
            <a:r>
              <a:rPr lang="en-US" sz="1200" dirty="0"/>
              <a:t> </a:t>
            </a:r>
            <a:r>
              <a:rPr lang="en-US" sz="1200" dirty="0" err="1"/>
              <a:t>gibi</a:t>
            </a:r>
            <a:r>
              <a:rPr lang="en-US" sz="1200" dirty="0"/>
              <a:t> </a:t>
            </a:r>
            <a:r>
              <a:rPr lang="en-US" sz="1200" dirty="0" err="1"/>
              <a:t>olmalıdır</a:t>
            </a:r>
            <a:r>
              <a:rPr lang="en-US" sz="1200" dirty="0"/>
              <a:t>. </a:t>
            </a:r>
            <a:r>
              <a:rPr lang="en-US" sz="1200" dirty="0" err="1"/>
              <a:t>Burada</a:t>
            </a:r>
            <a:r>
              <a:rPr lang="en-US" sz="1200" dirty="0"/>
              <a:t> r </a:t>
            </a:r>
            <a:r>
              <a:rPr lang="en-US" sz="1200" dirty="0" err="1"/>
              <a:t>döngü</a:t>
            </a:r>
            <a:r>
              <a:rPr lang="en-US" sz="1200" dirty="0"/>
              <a:t> </a:t>
            </a:r>
            <a:r>
              <a:rPr lang="en-US" sz="1200" dirty="0" err="1"/>
              <a:t>sayısını</a:t>
            </a:r>
            <a:r>
              <a:rPr lang="en-US" sz="1200" dirty="0"/>
              <a:t>, d </a:t>
            </a:r>
            <a:r>
              <a:rPr lang="en-US" sz="1200" dirty="0" err="1"/>
              <a:t>yerdeğiştirme</a:t>
            </a:r>
            <a:r>
              <a:rPr lang="en-US" sz="1200" dirty="0"/>
              <a:t> </a:t>
            </a:r>
            <a:r>
              <a:rPr lang="en-US" sz="1200" dirty="0" err="1"/>
              <a:t>durumuna</a:t>
            </a:r>
            <a:r>
              <a:rPr lang="en-US" sz="1200" dirty="0"/>
              <a:t> </a:t>
            </a:r>
            <a:r>
              <a:rPr lang="en-US" sz="1200" dirty="0" err="1"/>
              <a:t>bir</a:t>
            </a:r>
            <a:r>
              <a:rPr lang="en-US" sz="1200" dirty="0"/>
              <a:t> </a:t>
            </a:r>
            <a:r>
              <a:rPr lang="en-US" sz="1200" dirty="0" err="1"/>
              <a:t>word’ü</a:t>
            </a:r>
            <a:r>
              <a:rPr lang="tr-TR" sz="1200" dirty="0"/>
              <a:t> </a:t>
            </a:r>
            <a:r>
              <a:rPr lang="en-US" sz="1200" dirty="0" err="1"/>
              <a:t>almak</a:t>
            </a:r>
            <a:r>
              <a:rPr lang="en-US" sz="1200" dirty="0"/>
              <a:t> </a:t>
            </a:r>
            <a:r>
              <a:rPr lang="en-US" sz="1200" dirty="0" err="1"/>
              <a:t>için</a:t>
            </a:r>
            <a:r>
              <a:rPr lang="en-US" sz="1200" dirty="0"/>
              <a:t> </a:t>
            </a:r>
            <a:r>
              <a:rPr lang="en-US" sz="1200" dirty="0" err="1"/>
              <a:t>gerekli</a:t>
            </a:r>
            <a:r>
              <a:rPr lang="en-US" sz="1200" dirty="0"/>
              <a:t> </a:t>
            </a:r>
            <a:r>
              <a:rPr lang="en-US" sz="1200" dirty="0" err="1"/>
              <a:t>maksimum</a:t>
            </a:r>
            <a:r>
              <a:rPr lang="en-US" sz="1200" dirty="0"/>
              <a:t> </a:t>
            </a:r>
            <a:r>
              <a:rPr lang="en-US" sz="1200" dirty="0" err="1"/>
              <a:t>döngü</a:t>
            </a:r>
            <a:r>
              <a:rPr lang="en-US" sz="1200" dirty="0"/>
              <a:t> </a:t>
            </a:r>
            <a:r>
              <a:rPr lang="en-US" sz="1200" dirty="0" err="1"/>
              <a:t>sayısını</a:t>
            </a:r>
            <a:r>
              <a:rPr lang="en-US" sz="1200" dirty="0"/>
              <a:t>, n </a:t>
            </a:r>
            <a:r>
              <a:rPr lang="en-US" sz="1200" dirty="0" err="1"/>
              <a:t>blok</a:t>
            </a:r>
            <a:r>
              <a:rPr lang="en-US" sz="1200" dirty="0"/>
              <a:t> </a:t>
            </a:r>
            <a:r>
              <a:rPr lang="en-US" sz="1200" dirty="0" err="1"/>
              <a:t>genişliğini</a:t>
            </a:r>
            <a:r>
              <a:rPr lang="en-US" sz="1200" dirty="0"/>
              <a:t>, w </a:t>
            </a:r>
            <a:r>
              <a:rPr lang="en-US" sz="1200" dirty="0" err="1"/>
              <a:t>ise</a:t>
            </a:r>
            <a:r>
              <a:rPr lang="en-US" sz="1200" dirty="0"/>
              <a:t> </a:t>
            </a:r>
            <a:r>
              <a:rPr lang="en-US" sz="1200" dirty="0" err="1"/>
              <a:t>tüm</a:t>
            </a:r>
            <a:r>
              <a:rPr lang="en-US" sz="1200" dirty="0"/>
              <a:t> </a:t>
            </a:r>
            <a:r>
              <a:rPr lang="en-US" sz="1200" dirty="0" err="1"/>
              <a:t>şifrede</a:t>
            </a:r>
            <a:r>
              <a:rPr lang="tr-TR" sz="1200" dirty="0"/>
              <a:t> </a:t>
            </a:r>
            <a:r>
              <a:rPr lang="en-US" sz="1200" dirty="0" err="1"/>
              <a:t>yerdeğiştirme</a:t>
            </a:r>
            <a:r>
              <a:rPr lang="en-US" sz="1200" dirty="0"/>
              <a:t> </a:t>
            </a:r>
            <a:r>
              <a:rPr lang="en-US" sz="1200" dirty="0" err="1"/>
              <a:t>durumuna</a:t>
            </a:r>
            <a:r>
              <a:rPr lang="en-US" sz="1200" dirty="0"/>
              <a:t> </a:t>
            </a:r>
            <a:r>
              <a:rPr lang="en-US" sz="1200" dirty="0" err="1"/>
              <a:t>giriş</a:t>
            </a:r>
            <a:r>
              <a:rPr lang="en-US" sz="1200" dirty="0"/>
              <a:t> </a:t>
            </a:r>
            <a:r>
              <a:rPr lang="en-US" sz="1200" dirty="0" err="1"/>
              <a:t>olan</a:t>
            </a:r>
            <a:r>
              <a:rPr lang="en-US" sz="1200" dirty="0"/>
              <a:t> minimum word </a:t>
            </a:r>
            <a:r>
              <a:rPr lang="en-US" sz="1200" dirty="0" err="1"/>
              <a:t>genişliğini</a:t>
            </a:r>
            <a:r>
              <a:rPr lang="en-US" sz="1200" dirty="0"/>
              <a:t> </a:t>
            </a:r>
            <a:r>
              <a:rPr lang="en-US" sz="1200" dirty="0" err="1"/>
              <a:t>temsil</a:t>
            </a:r>
            <a:r>
              <a:rPr lang="en-US" sz="1200" dirty="0"/>
              <a:t> </a:t>
            </a:r>
            <a:r>
              <a:rPr lang="en-US" sz="1200" dirty="0" err="1"/>
              <a:t>etmektedir</a:t>
            </a:r>
            <a:r>
              <a:rPr lang="en-US" sz="1200" dirty="0"/>
              <a:t>. (1) de</a:t>
            </a:r>
            <a:r>
              <a:rPr lang="tr-TR" sz="1200" dirty="0"/>
              <a:t> </a:t>
            </a:r>
            <a:r>
              <a:rPr lang="en-US" sz="1200" dirty="0" err="1"/>
              <a:t>yayılma</a:t>
            </a:r>
            <a:r>
              <a:rPr lang="en-US" sz="1200" dirty="0"/>
              <a:t> </a:t>
            </a:r>
            <a:r>
              <a:rPr lang="en-US" sz="1200" dirty="0" err="1"/>
              <a:t>tekniği</a:t>
            </a:r>
            <a:r>
              <a:rPr lang="en-US" sz="1200" dirty="0"/>
              <a:t> </a:t>
            </a:r>
            <a:r>
              <a:rPr lang="en-US" sz="1200" dirty="0" err="1"/>
              <a:t>ihmal</a:t>
            </a:r>
            <a:r>
              <a:rPr lang="en-US" sz="1200" dirty="0"/>
              <a:t> </a:t>
            </a:r>
            <a:r>
              <a:rPr lang="en-US" sz="1200" dirty="0" err="1"/>
              <a:t>edilmiştir</a:t>
            </a:r>
            <a:r>
              <a:rPr lang="en-US" sz="1200" dirty="0"/>
              <a:t>. </a:t>
            </a:r>
            <a:r>
              <a:rPr lang="en-US" sz="1200" dirty="0" err="1"/>
              <a:t>Şekil</a:t>
            </a:r>
            <a:r>
              <a:rPr lang="en-US" sz="1200" dirty="0"/>
              <a:t> 2, Lars </a:t>
            </a:r>
            <a:r>
              <a:rPr lang="en-US" sz="1200" dirty="0" err="1"/>
              <a:t>Knudsen’e</a:t>
            </a:r>
            <a:r>
              <a:rPr lang="en-US" sz="1200" dirty="0"/>
              <a:t> </a:t>
            </a:r>
            <a:r>
              <a:rPr lang="en-US" sz="1200" dirty="0" err="1"/>
              <a:t>göre</a:t>
            </a:r>
            <a:r>
              <a:rPr lang="en-US" sz="1200" dirty="0"/>
              <a:t> </a:t>
            </a:r>
            <a:r>
              <a:rPr lang="en-US" sz="1200" dirty="0" err="1"/>
              <a:t>bazı</a:t>
            </a:r>
            <a:r>
              <a:rPr lang="en-US" sz="1200" dirty="0"/>
              <a:t> </a:t>
            </a:r>
            <a:r>
              <a:rPr lang="en-US" sz="1200" dirty="0" err="1"/>
              <a:t>algoritmaların</a:t>
            </a:r>
            <a:r>
              <a:rPr lang="tr-TR" sz="1200" dirty="0"/>
              <a:t> </a:t>
            </a:r>
            <a:r>
              <a:rPr lang="en-US" sz="1200" dirty="0" err="1"/>
              <a:t>döngü</a:t>
            </a:r>
            <a:r>
              <a:rPr lang="en-US" sz="1200" dirty="0"/>
              <a:t> </a:t>
            </a:r>
            <a:r>
              <a:rPr lang="en-US" sz="1200" dirty="0" err="1"/>
              <a:t>sayılarının</a:t>
            </a:r>
            <a:r>
              <a:rPr lang="en-US" sz="1200" dirty="0"/>
              <a:t> </a:t>
            </a:r>
            <a:r>
              <a:rPr lang="en-US" sz="1200" dirty="0" err="1"/>
              <a:t>neler</a:t>
            </a:r>
            <a:r>
              <a:rPr lang="en-US" sz="1200" dirty="0"/>
              <a:t> </a:t>
            </a:r>
            <a:r>
              <a:rPr lang="en-US" sz="1200" dirty="0" err="1"/>
              <a:t>olması</a:t>
            </a:r>
            <a:r>
              <a:rPr lang="en-US" sz="1200" dirty="0"/>
              <a:t> </a:t>
            </a:r>
            <a:r>
              <a:rPr lang="en-US" sz="1200" dirty="0" err="1"/>
              <a:t>gerektiğini</a:t>
            </a:r>
            <a:r>
              <a:rPr lang="en-US" sz="1200" dirty="0"/>
              <a:t> </a:t>
            </a:r>
            <a:r>
              <a:rPr lang="en-US" sz="1200" dirty="0" err="1"/>
              <a:t>göstermektedir</a:t>
            </a:r>
            <a:r>
              <a:rPr lang="en-US" sz="1200" dirty="0"/>
              <a:t>.</a:t>
            </a:r>
          </a:p>
          <a:p>
            <a:pPr>
              <a:lnSpc>
                <a:spcPct val="90000"/>
              </a:lnSpc>
            </a:pPr>
            <a:r>
              <a:rPr lang="en-US" sz="1200" b="1" dirty="0"/>
              <a:t>S KUTULARI </a:t>
            </a:r>
          </a:p>
          <a:p>
            <a:pPr>
              <a:lnSpc>
                <a:spcPct val="90000"/>
              </a:lnSpc>
            </a:pPr>
            <a:r>
              <a:rPr lang="en-US" sz="1200" dirty="0"/>
              <a:t>S-</a:t>
            </a:r>
            <a:r>
              <a:rPr lang="en-US" sz="1200" dirty="0" err="1"/>
              <a:t>kutuları</a:t>
            </a:r>
            <a:r>
              <a:rPr lang="en-US" sz="1200" dirty="0"/>
              <a:t> </a:t>
            </a:r>
            <a:r>
              <a:rPr lang="en-US" sz="1200" dirty="0" err="1"/>
              <a:t>ismini</a:t>
            </a:r>
            <a:r>
              <a:rPr lang="en-US" sz="1200" dirty="0"/>
              <a:t> </a:t>
            </a:r>
            <a:r>
              <a:rPr lang="en-US" sz="1200" dirty="0" err="1"/>
              <a:t>ingilizcedeki</a:t>
            </a:r>
            <a:r>
              <a:rPr lang="en-US" sz="1200" dirty="0"/>
              <a:t> substitution (</a:t>
            </a:r>
            <a:r>
              <a:rPr lang="en-US" sz="1200" dirty="0" err="1"/>
              <a:t>yerine</a:t>
            </a:r>
            <a:r>
              <a:rPr lang="en-US" sz="1200" dirty="0"/>
              <a:t> </a:t>
            </a:r>
            <a:r>
              <a:rPr lang="en-US" sz="1200" dirty="0" err="1"/>
              <a:t>koyma</a:t>
            </a:r>
            <a:r>
              <a:rPr lang="en-US" sz="1200" dirty="0"/>
              <a:t>, </a:t>
            </a:r>
            <a:r>
              <a:rPr lang="en-US" sz="1200" dirty="0" err="1"/>
              <a:t>ikâme</a:t>
            </a:r>
            <a:r>
              <a:rPr lang="en-US" sz="1200" dirty="0"/>
              <a:t> </a:t>
            </a:r>
            <a:r>
              <a:rPr lang="en-US" sz="1200" dirty="0" err="1"/>
              <a:t>etme</a:t>
            </a:r>
            <a:r>
              <a:rPr lang="en-US" sz="1200" dirty="0"/>
              <a:t>) </a:t>
            </a:r>
            <a:r>
              <a:rPr lang="en-US" sz="1200" dirty="0" err="1"/>
              <a:t>kelimesinden</a:t>
            </a:r>
            <a:r>
              <a:rPr lang="en-US" sz="1200" dirty="0"/>
              <a:t> </a:t>
            </a:r>
            <a:r>
              <a:rPr lang="en-US" sz="1200" dirty="0" err="1"/>
              <a:t>alır</a:t>
            </a:r>
            <a:r>
              <a:rPr lang="en-US" sz="1200" dirty="0"/>
              <a:t>.  </a:t>
            </a:r>
            <a:r>
              <a:rPr lang="en-US" sz="1200" dirty="0" err="1"/>
              <a:t>Genellikle</a:t>
            </a:r>
            <a:r>
              <a:rPr lang="en-US" sz="1200" dirty="0"/>
              <a:t> </a:t>
            </a:r>
            <a:r>
              <a:rPr lang="en-US" sz="1200" dirty="0" err="1"/>
              <a:t>simetrik</a:t>
            </a:r>
            <a:r>
              <a:rPr lang="en-US" sz="1200" dirty="0"/>
              <a:t> </a:t>
            </a:r>
            <a:r>
              <a:rPr lang="en-US" sz="1200" dirty="0" err="1"/>
              <a:t>şifreleme</a:t>
            </a:r>
            <a:r>
              <a:rPr lang="en-US" sz="1200" dirty="0"/>
              <a:t> </a:t>
            </a:r>
            <a:r>
              <a:rPr lang="en-US" sz="1200" dirty="0" err="1"/>
              <a:t>çeşidinden</a:t>
            </a:r>
            <a:r>
              <a:rPr lang="en-US" sz="1200" dirty="0"/>
              <a:t> </a:t>
            </a:r>
            <a:r>
              <a:rPr lang="en-US" sz="1200" dirty="0" err="1"/>
              <a:t>blok</a:t>
            </a:r>
            <a:r>
              <a:rPr lang="en-US" sz="1200" dirty="0"/>
              <a:t> </a:t>
            </a:r>
            <a:r>
              <a:rPr lang="en-US" sz="1200" dirty="0" err="1"/>
              <a:t>şifreleme</a:t>
            </a:r>
            <a:r>
              <a:rPr lang="en-US" sz="1200" dirty="0"/>
              <a:t> </a:t>
            </a:r>
            <a:r>
              <a:rPr lang="en-US" sz="1200" dirty="0" err="1"/>
              <a:t>kullanan</a:t>
            </a:r>
            <a:r>
              <a:rPr lang="en-US" sz="1200" dirty="0"/>
              <a:t> </a:t>
            </a:r>
            <a:r>
              <a:rPr lang="en-US" sz="1200" dirty="0" err="1"/>
              <a:t>yöntemlerde</a:t>
            </a:r>
            <a:r>
              <a:rPr lang="en-US" sz="1200" dirty="0"/>
              <a:t> </a:t>
            </a:r>
            <a:r>
              <a:rPr lang="en-US" sz="1200" dirty="0" err="1"/>
              <a:t>bulunur</a:t>
            </a:r>
            <a:r>
              <a:rPr lang="en-US" sz="1200" dirty="0"/>
              <a:t>. </a:t>
            </a:r>
            <a:r>
              <a:rPr lang="en-US" sz="1200" dirty="0" err="1"/>
              <a:t>Amaç</a:t>
            </a:r>
            <a:r>
              <a:rPr lang="en-US" sz="1200" dirty="0"/>
              <a:t> </a:t>
            </a:r>
            <a:r>
              <a:rPr lang="en-US" sz="1200" dirty="0" err="1"/>
              <a:t>bir</a:t>
            </a:r>
            <a:r>
              <a:rPr lang="en-US" sz="1200" dirty="0"/>
              <a:t> </a:t>
            </a:r>
            <a:r>
              <a:rPr lang="en-US" sz="1200" dirty="0" err="1"/>
              <a:t>tablo</a:t>
            </a:r>
            <a:r>
              <a:rPr lang="en-US" sz="1200" dirty="0"/>
              <a:t> </a:t>
            </a:r>
            <a:r>
              <a:rPr lang="en-US" sz="1200" dirty="0" err="1"/>
              <a:t>vasıtası</a:t>
            </a:r>
            <a:r>
              <a:rPr lang="en-US" sz="1200" dirty="0"/>
              <a:t> </a:t>
            </a:r>
            <a:r>
              <a:rPr lang="en-US" sz="1200" dirty="0" err="1"/>
              <a:t>ile</a:t>
            </a:r>
            <a:r>
              <a:rPr lang="en-US" sz="1200" dirty="0"/>
              <a:t> </a:t>
            </a:r>
            <a:r>
              <a:rPr lang="en-US" sz="1200" dirty="0" err="1"/>
              <a:t>kimin</a:t>
            </a:r>
            <a:r>
              <a:rPr lang="en-US" sz="1200" dirty="0"/>
              <a:t> </a:t>
            </a:r>
            <a:r>
              <a:rPr lang="en-US" sz="1200" dirty="0" err="1"/>
              <a:t>kiminle</a:t>
            </a:r>
            <a:r>
              <a:rPr lang="en-US" sz="1200" dirty="0"/>
              <a:t> </a:t>
            </a:r>
            <a:r>
              <a:rPr lang="en-US" sz="1200" dirty="0" err="1"/>
              <a:t>yer</a:t>
            </a:r>
            <a:r>
              <a:rPr lang="en-US" sz="1200" dirty="0"/>
              <a:t> </a:t>
            </a:r>
            <a:r>
              <a:rPr lang="en-US" sz="1200" dirty="0" err="1"/>
              <a:t>değiştireceğinin</a:t>
            </a:r>
            <a:r>
              <a:rPr lang="en-US" sz="1200" dirty="0"/>
              <a:t> </a:t>
            </a:r>
            <a:r>
              <a:rPr lang="en-US" sz="1200" dirty="0" err="1"/>
              <a:t>belirlenmesidir.S-kutuları</a:t>
            </a:r>
            <a:r>
              <a:rPr lang="en-US" sz="1200" dirty="0"/>
              <a:t> DES </a:t>
            </a:r>
            <a:r>
              <a:rPr lang="en-US" sz="1200" dirty="0" err="1"/>
              <a:t>gibi</a:t>
            </a:r>
            <a:r>
              <a:rPr lang="en-US" sz="1200" dirty="0"/>
              <a:t> </a:t>
            </a:r>
            <a:r>
              <a:rPr lang="en-US" sz="1200" dirty="0" err="1"/>
              <a:t>bazı</a:t>
            </a:r>
            <a:r>
              <a:rPr lang="en-US" sz="1200" dirty="0"/>
              <a:t> </a:t>
            </a:r>
            <a:r>
              <a:rPr lang="en-US" sz="1200" dirty="0" err="1"/>
              <a:t>şifreleme</a:t>
            </a:r>
            <a:r>
              <a:rPr lang="en-US" sz="1200" dirty="0"/>
              <a:t> </a:t>
            </a:r>
            <a:r>
              <a:rPr lang="en-US" sz="1200" dirty="0" err="1"/>
              <a:t>algoritmalarında</a:t>
            </a:r>
            <a:r>
              <a:rPr lang="en-US" sz="1200" dirty="0"/>
              <a:t>, </a:t>
            </a:r>
            <a:r>
              <a:rPr lang="en-US" sz="1200" dirty="0" err="1"/>
              <a:t>sistemin</a:t>
            </a:r>
            <a:r>
              <a:rPr lang="en-US" sz="1200" dirty="0"/>
              <a:t> </a:t>
            </a:r>
            <a:r>
              <a:rPr lang="en-US" sz="1200" dirty="0" err="1"/>
              <a:t>içerisinde</a:t>
            </a:r>
            <a:r>
              <a:rPr lang="en-US" sz="1200" dirty="0"/>
              <a:t> </a:t>
            </a:r>
            <a:r>
              <a:rPr lang="en-US" sz="1200" dirty="0" err="1"/>
              <a:t>sabit</a:t>
            </a:r>
            <a:r>
              <a:rPr lang="en-US" sz="1200" dirty="0"/>
              <a:t> </a:t>
            </a:r>
            <a:r>
              <a:rPr lang="en-US" sz="1200" dirty="0" err="1"/>
              <a:t>olarak</a:t>
            </a:r>
            <a:r>
              <a:rPr lang="en-US" sz="1200" dirty="0"/>
              <a:t> </a:t>
            </a:r>
            <a:r>
              <a:rPr lang="en-US" sz="1200" dirty="0" err="1"/>
              <a:t>tutulmakta</a:t>
            </a:r>
            <a:r>
              <a:rPr lang="en-US" sz="1200" dirty="0"/>
              <a:t> </a:t>
            </a:r>
            <a:r>
              <a:rPr lang="en-US" sz="1200" dirty="0" err="1"/>
              <a:t>olduğu</a:t>
            </a:r>
            <a:r>
              <a:rPr lang="en-US" sz="1200" dirty="0"/>
              <a:t> </a:t>
            </a:r>
            <a:r>
              <a:rPr lang="en-US" sz="1200" dirty="0" err="1"/>
              <a:t>gibi</a:t>
            </a:r>
            <a:r>
              <a:rPr lang="en-US" sz="1200" dirty="0"/>
              <a:t> </a:t>
            </a:r>
            <a:r>
              <a:rPr lang="en-US" sz="1200" dirty="0" err="1"/>
              <a:t>örneğin</a:t>
            </a:r>
            <a:r>
              <a:rPr lang="en-US" sz="1200" dirty="0"/>
              <a:t> </a:t>
            </a:r>
            <a:r>
              <a:rPr lang="en-US" sz="1200" dirty="0" err="1"/>
              <a:t>Balon</a:t>
            </a:r>
            <a:r>
              <a:rPr lang="en-US" sz="1200" dirty="0"/>
              <a:t> </a:t>
            </a:r>
            <a:r>
              <a:rPr lang="en-US" sz="1200" dirty="0" err="1"/>
              <a:t>Balığı</a:t>
            </a:r>
            <a:r>
              <a:rPr lang="en-US" sz="1200" dirty="0"/>
              <a:t> </a:t>
            </a:r>
            <a:r>
              <a:rPr lang="en-US" sz="1200" dirty="0" err="1"/>
              <a:t>Şifrelemesi</a:t>
            </a:r>
            <a:r>
              <a:rPr lang="en-US" sz="1200" dirty="0"/>
              <a:t> (Blowfish cipher) </a:t>
            </a:r>
            <a:r>
              <a:rPr lang="en-US" sz="1200" dirty="0" err="1"/>
              <a:t>yönteminde</a:t>
            </a:r>
            <a:r>
              <a:rPr lang="en-US" sz="1200" dirty="0"/>
              <a:t> </a:t>
            </a:r>
            <a:r>
              <a:rPr lang="en-US" sz="1200" dirty="0" err="1"/>
              <a:t>dinamik</a:t>
            </a:r>
            <a:r>
              <a:rPr lang="en-US" sz="1200" dirty="0"/>
              <a:t> </a:t>
            </a:r>
            <a:r>
              <a:rPr lang="en-US" sz="1200" dirty="0" err="1"/>
              <a:t>olarak</a:t>
            </a:r>
            <a:r>
              <a:rPr lang="en-US" sz="1200" dirty="0"/>
              <a:t> </a:t>
            </a:r>
            <a:r>
              <a:rPr lang="en-US" sz="1200" dirty="0" err="1"/>
              <a:t>üretilmektedir.S</a:t>
            </a:r>
            <a:r>
              <a:rPr lang="en-US" sz="1200" dirty="0"/>
              <a:t> </a:t>
            </a:r>
            <a:r>
              <a:rPr lang="en-US" sz="1200" dirty="0" err="1"/>
              <a:t>kutuları</a:t>
            </a:r>
            <a:r>
              <a:rPr lang="en-US" sz="1200" dirty="0"/>
              <a:t> </a:t>
            </a:r>
            <a:r>
              <a:rPr lang="en-US" sz="1200" dirty="0" err="1"/>
              <a:t>bir</a:t>
            </a:r>
            <a:r>
              <a:rPr lang="en-US" sz="1200" dirty="0"/>
              <a:t> </a:t>
            </a:r>
            <a:r>
              <a:rPr lang="en-US" sz="1200" dirty="0" err="1"/>
              <a:t>blok</a:t>
            </a:r>
            <a:r>
              <a:rPr lang="en-US" sz="1200" dirty="0"/>
              <a:t> </a:t>
            </a:r>
            <a:r>
              <a:rPr lang="en-US" sz="1200" dirty="0" err="1"/>
              <a:t>şifreleme</a:t>
            </a:r>
            <a:r>
              <a:rPr lang="en-US" sz="1200" dirty="0"/>
              <a:t> </a:t>
            </a:r>
            <a:r>
              <a:rPr lang="en-US" sz="1200" dirty="0" err="1"/>
              <a:t>algoritmasının</a:t>
            </a:r>
            <a:r>
              <a:rPr lang="en-US" sz="1200" dirty="0"/>
              <a:t> </a:t>
            </a:r>
            <a:r>
              <a:rPr lang="en-US" sz="1200" dirty="0" err="1"/>
              <a:t>en</a:t>
            </a:r>
            <a:r>
              <a:rPr lang="en-US" sz="1200" dirty="0"/>
              <a:t> </a:t>
            </a:r>
            <a:r>
              <a:rPr lang="en-US" sz="1200" dirty="0" err="1"/>
              <a:t>önemli</a:t>
            </a:r>
            <a:r>
              <a:rPr lang="en-US" sz="1200" dirty="0"/>
              <a:t> </a:t>
            </a:r>
            <a:r>
              <a:rPr lang="en-US" sz="1200" dirty="0" err="1"/>
              <a:t>ana</a:t>
            </a:r>
            <a:r>
              <a:rPr lang="en-US" sz="1200" dirty="0"/>
              <a:t> </a:t>
            </a:r>
            <a:r>
              <a:rPr lang="en-US" sz="1200" dirty="0" err="1"/>
              <a:t>elemanıdır</a:t>
            </a:r>
            <a:r>
              <a:rPr lang="en-US" sz="1200" dirty="0"/>
              <a:t>. </a:t>
            </a:r>
            <a:r>
              <a:rPr lang="en-US" sz="1200" dirty="0" err="1"/>
              <a:t>Çünkü</a:t>
            </a:r>
            <a:r>
              <a:rPr lang="en-US" sz="1200" dirty="0"/>
              <a:t> </a:t>
            </a:r>
            <a:r>
              <a:rPr lang="en-US" sz="1200" dirty="0" err="1"/>
              <a:t>algoritmadaki</a:t>
            </a:r>
            <a:r>
              <a:rPr lang="en-US" sz="1200" dirty="0"/>
              <a:t> </a:t>
            </a:r>
            <a:r>
              <a:rPr lang="en-US" sz="1200" dirty="0" err="1"/>
              <a:t>tek</a:t>
            </a:r>
            <a:r>
              <a:rPr lang="en-US" sz="1200" dirty="0"/>
              <a:t> non-</a:t>
            </a:r>
            <a:r>
              <a:rPr lang="en-US" sz="1200" dirty="0" err="1"/>
              <a:t>lineer</a:t>
            </a:r>
            <a:r>
              <a:rPr lang="en-US" sz="1200" dirty="0"/>
              <a:t> </a:t>
            </a:r>
            <a:r>
              <a:rPr lang="en-US" sz="1200" dirty="0" err="1"/>
              <a:t>yapıdır</a:t>
            </a:r>
            <a:r>
              <a:rPr lang="en-US" sz="1200" dirty="0"/>
              <a:t> </a:t>
            </a:r>
            <a:r>
              <a:rPr lang="en-US" sz="1200" dirty="0" err="1"/>
              <a:t>ve</a:t>
            </a:r>
            <a:r>
              <a:rPr lang="en-US" sz="1200" dirty="0"/>
              <a:t> </a:t>
            </a:r>
            <a:r>
              <a:rPr lang="en-US" sz="1200" dirty="0" err="1"/>
              <a:t>dolayısıyla</a:t>
            </a:r>
            <a:r>
              <a:rPr lang="en-US" sz="1200" dirty="0"/>
              <a:t> </a:t>
            </a:r>
            <a:r>
              <a:rPr lang="en-US" sz="1200" dirty="0" err="1"/>
              <a:t>algoritmaya</a:t>
            </a:r>
            <a:r>
              <a:rPr lang="en-US" sz="1200" dirty="0"/>
              <a:t> </a:t>
            </a:r>
            <a:r>
              <a:rPr lang="en-US" sz="1200" dirty="0" err="1"/>
              <a:t>gücünü</a:t>
            </a:r>
            <a:r>
              <a:rPr lang="en-US" sz="1200" dirty="0"/>
              <a:t> </a:t>
            </a:r>
            <a:r>
              <a:rPr lang="en-US" sz="1200" dirty="0" err="1"/>
              <a:t>vermektedir</a:t>
            </a:r>
            <a:r>
              <a:rPr lang="en-US" sz="1200" dirty="0"/>
              <a:t>.</a:t>
            </a:r>
          </a:p>
          <a:p>
            <a:pPr>
              <a:lnSpc>
                <a:spcPct val="90000"/>
              </a:lnSpc>
            </a:pPr>
            <a:endParaRPr lang="tr-TR" sz="1200" dirty="0"/>
          </a:p>
          <a:p>
            <a:pPr>
              <a:lnSpc>
                <a:spcPct val="90000"/>
              </a:lnSpc>
            </a:pPr>
            <a:endParaRPr lang="tr-TR" sz="1200" dirty="0"/>
          </a:p>
          <a:p>
            <a:pPr>
              <a:lnSpc>
                <a:spcPct val="90000"/>
              </a:lnSpc>
            </a:pPr>
            <a:endParaRPr lang="en-US" sz="1200" dirty="0"/>
          </a:p>
          <a:p>
            <a:pPr>
              <a:lnSpc>
                <a:spcPct val="90000"/>
              </a:lnSpc>
            </a:pPr>
            <a:endParaRPr lang="en-US" sz="1200" dirty="0"/>
          </a:p>
        </p:txBody>
      </p:sp>
    </p:spTree>
    <p:extLst>
      <p:ext uri="{BB962C8B-B14F-4D97-AF65-F5344CB8AC3E}">
        <p14:creationId xmlns:p14="http://schemas.microsoft.com/office/powerpoint/2010/main" val="10584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4A111-4A15-4D5E-A58D-2F3D8FAF231F}"/>
              </a:ext>
            </a:extLst>
          </p:cNvPr>
          <p:cNvSpPr>
            <a:spLocks noGrp="1"/>
          </p:cNvSpPr>
          <p:nvPr>
            <p:ph type="title"/>
          </p:nvPr>
        </p:nvSpPr>
        <p:spPr>
          <a:xfrm>
            <a:off x="2592925" y="624110"/>
            <a:ext cx="8911687" cy="1280890"/>
          </a:xfrm>
        </p:spPr>
        <p:txBody>
          <a:bodyPr/>
          <a:lstStyle/>
          <a:p>
            <a:endParaRPr lang="en-US"/>
          </a:p>
        </p:txBody>
      </p:sp>
      <p:pic>
        <p:nvPicPr>
          <p:cNvPr id="5" name="İçerik Yer Tutucusu 4" descr="ekran görüntüsü içeren bir resim&#10;&#10;Açıklama otomatik olarak oluşturuldu">
            <a:extLst>
              <a:ext uri="{FF2B5EF4-FFF2-40B4-BE49-F238E27FC236}">
                <a16:creationId xmlns:a16="http://schemas.microsoft.com/office/drawing/2014/main" id="{2266B83E-295D-4434-B3FB-99F23C4739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009" y="2188023"/>
            <a:ext cx="9541981" cy="3684875"/>
          </a:xfrm>
        </p:spPr>
      </p:pic>
    </p:spTree>
    <p:extLst>
      <p:ext uri="{BB962C8B-B14F-4D97-AF65-F5344CB8AC3E}">
        <p14:creationId xmlns:p14="http://schemas.microsoft.com/office/powerpoint/2010/main" val="61694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E47800-017C-425C-A6A3-AB607F1C75E3}"/>
              </a:ext>
            </a:extLst>
          </p:cNvPr>
          <p:cNvSpPr>
            <a:spLocks noGrp="1"/>
          </p:cNvSpPr>
          <p:nvPr>
            <p:ph type="title"/>
          </p:nvPr>
        </p:nvSpPr>
        <p:spPr/>
        <p:txBody>
          <a:bodyPr/>
          <a:lstStyle/>
          <a:p>
            <a:r>
              <a:rPr lang="tr-TR" dirty="0" err="1"/>
              <a:t>Salting</a:t>
            </a:r>
            <a:br>
              <a:rPr lang="tr-TR" dirty="0"/>
            </a:br>
            <a:endParaRPr lang="en-US" dirty="0"/>
          </a:p>
        </p:txBody>
      </p:sp>
      <p:sp>
        <p:nvSpPr>
          <p:cNvPr id="3" name="İçerik Yer Tutucusu 2">
            <a:extLst>
              <a:ext uri="{FF2B5EF4-FFF2-40B4-BE49-F238E27FC236}">
                <a16:creationId xmlns:a16="http://schemas.microsoft.com/office/drawing/2014/main" id="{9747641A-8CFC-4689-B157-126D50A6F1AE}"/>
              </a:ext>
            </a:extLst>
          </p:cNvPr>
          <p:cNvSpPr>
            <a:spLocks noGrp="1"/>
          </p:cNvSpPr>
          <p:nvPr>
            <p:ph idx="1"/>
          </p:nvPr>
        </p:nvSpPr>
        <p:spPr>
          <a:xfrm>
            <a:off x="1175657" y="1904999"/>
            <a:ext cx="10468947" cy="4626429"/>
          </a:xfrm>
        </p:spPr>
        <p:txBody>
          <a:bodyPr>
            <a:normAutofit/>
          </a:bodyPr>
          <a:lstStyle/>
          <a:p>
            <a:r>
              <a:rPr lang="en-US" dirty="0"/>
              <a:t>Salt, </a:t>
            </a:r>
            <a:r>
              <a:rPr lang="en-US" dirty="0" err="1"/>
              <a:t>verinin</a:t>
            </a:r>
            <a:r>
              <a:rPr lang="en-US" dirty="0"/>
              <a:t> </a:t>
            </a:r>
            <a:r>
              <a:rPr lang="en-US" dirty="0" err="1"/>
              <a:t>kendine</a:t>
            </a:r>
            <a:r>
              <a:rPr lang="en-US" dirty="0"/>
              <a:t> </a:t>
            </a:r>
            <a:r>
              <a:rPr lang="en-US" dirty="0" err="1"/>
              <a:t>özel</a:t>
            </a:r>
            <a:r>
              <a:rPr lang="en-US" dirty="0"/>
              <a:t> </a:t>
            </a:r>
            <a:r>
              <a:rPr lang="en-US" dirty="0" err="1"/>
              <a:t>bir</a:t>
            </a:r>
            <a:r>
              <a:rPr lang="en-US" dirty="0"/>
              <a:t> </a:t>
            </a:r>
            <a:r>
              <a:rPr lang="en-US" dirty="0" err="1"/>
              <a:t>değeridir</a:t>
            </a:r>
            <a:r>
              <a:rPr lang="en-US" dirty="0"/>
              <a:t>. Salting </a:t>
            </a:r>
            <a:r>
              <a:rPr lang="en-US" dirty="0" err="1"/>
              <a:t>ise</a:t>
            </a:r>
            <a:r>
              <a:rPr lang="en-US" dirty="0"/>
              <a:t>, </a:t>
            </a:r>
            <a:r>
              <a:rPr lang="en-US" dirty="0" err="1"/>
              <a:t>bir</a:t>
            </a:r>
            <a:r>
              <a:rPr lang="en-US" dirty="0"/>
              <a:t> </a:t>
            </a:r>
            <a:r>
              <a:rPr lang="en-US" dirty="0" err="1"/>
              <a:t>veriyi</a:t>
            </a:r>
            <a:r>
              <a:rPr lang="en-US" dirty="0"/>
              <a:t> </a:t>
            </a:r>
            <a:r>
              <a:rPr lang="en-US" dirty="0" err="1"/>
              <a:t>hashlerken</a:t>
            </a:r>
            <a:r>
              <a:rPr lang="en-US" dirty="0"/>
              <a:t> </a:t>
            </a:r>
            <a:r>
              <a:rPr lang="en-US" dirty="0" err="1"/>
              <a:t>bu</a:t>
            </a:r>
            <a:r>
              <a:rPr lang="en-US" dirty="0"/>
              <a:t> Salt </a:t>
            </a:r>
            <a:r>
              <a:rPr lang="en-US" dirty="0" err="1"/>
              <a:t>değerini</a:t>
            </a:r>
            <a:r>
              <a:rPr lang="en-US" dirty="0"/>
              <a:t> </a:t>
            </a:r>
            <a:r>
              <a:rPr lang="en-US" dirty="0" err="1"/>
              <a:t>verinin</a:t>
            </a:r>
            <a:r>
              <a:rPr lang="en-US" dirty="0"/>
              <a:t> </a:t>
            </a:r>
            <a:r>
              <a:rPr lang="en-US" dirty="0" err="1"/>
              <a:t>başına</a:t>
            </a:r>
            <a:r>
              <a:rPr lang="en-US" dirty="0"/>
              <a:t> </a:t>
            </a:r>
            <a:r>
              <a:rPr lang="en-US" dirty="0" err="1"/>
              <a:t>ya</a:t>
            </a:r>
            <a:r>
              <a:rPr lang="en-US" dirty="0"/>
              <a:t> da </a:t>
            </a:r>
            <a:r>
              <a:rPr lang="en-US" dirty="0" err="1"/>
              <a:t>sonuna</a:t>
            </a:r>
            <a:r>
              <a:rPr lang="en-US" dirty="0"/>
              <a:t> </a:t>
            </a:r>
            <a:r>
              <a:rPr lang="en-US" dirty="0" err="1"/>
              <a:t>ekleyerek</a:t>
            </a:r>
            <a:r>
              <a:rPr lang="en-US" dirty="0"/>
              <a:t> hash </a:t>
            </a:r>
            <a:r>
              <a:rPr lang="en-US" dirty="0" err="1"/>
              <a:t>oluşturma</a:t>
            </a:r>
            <a:r>
              <a:rPr lang="en-US" dirty="0"/>
              <a:t> </a:t>
            </a:r>
            <a:r>
              <a:rPr lang="en-US" dirty="0" err="1"/>
              <a:t>işlemini</a:t>
            </a:r>
            <a:r>
              <a:rPr lang="en-US" dirty="0"/>
              <a:t> </a:t>
            </a:r>
            <a:r>
              <a:rPr lang="en-US" dirty="0" err="1"/>
              <a:t>bu</a:t>
            </a:r>
            <a:r>
              <a:rPr lang="en-US" dirty="0"/>
              <a:t> </a:t>
            </a:r>
            <a:r>
              <a:rPr lang="en-US" dirty="0" err="1"/>
              <a:t>şekilde</a:t>
            </a:r>
            <a:r>
              <a:rPr lang="en-US" dirty="0"/>
              <a:t> </a:t>
            </a:r>
            <a:r>
              <a:rPr lang="en-US" dirty="0" err="1"/>
              <a:t>gerçekleştirmektir</a:t>
            </a:r>
            <a:r>
              <a:rPr lang="en-US" dirty="0"/>
              <a:t>. </a:t>
            </a:r>
            <a:endParaRPr lang="tr-TR" dirty="0"/>
          </a:p>
          <a:p>
            <a:endParaRPr lang="tr-TR" dirty="0"/>
          </a:p>
          <a:p>
            <a:endParaRPr lang="tr-TR" dirty="0"/>
          </a:p>
          <a:p>
            <a:endParaRPr lang="tr-TR" dirty="0"/>
          </a:p>
          <a:p>
            <a:pPr marL="857250" lvl="2" indent="0">
              <a:buNone/>
            </a:pPr>
            <a:r>
              <a:rPr lang="tr-TR" dirty="0"/>
              <a:t>				</a:t>
            </a:r>
            <a:r>
              <a:rPr lang="tr-TR" sz="1800" dirty="0"/>
              <a:t>	</a:t>
            </a:r>
            <a:r>
              <a:rPr lang="en-US" sz="1800" dirty="0" err="1"/>
              <a:t>SaltedHash</a:t>
            </a:r>
            <a:r>
              <a:rPr lang="en-US" sz="1800" dirty="0"/>
              <a:t> = </a:t>
            </a:r>
            <a:r>
              <a:rPr lang="en-US" sz="1800" dirty="0" err="1"/>
              <a:t>hashfunc</a:t>
            </a:r>
            <a:r>
              <a:rPr lang="en-US" sz="1800" dirty="0"/>
              <a:t>(</a:t>
            </a:r>
            <a:r>
              <a:rPr lang="en-US" sz="1800" dirty="0" err="1"/>
              <a:t>password+salt</a:t>
            </a:r>
            <a:r>
              <a:rPr lang="en-US" sz="1800" dirty="0"/>
              <a:t>)</a:t>
            </a:r>
            <a:br>
              <a:rPr lang="en-US" sz="1800" dirty="0"/>
            </a:br>
            <a:r>
              <a:rPr lang="tr-TR" sz="1800" dirty="0"/>
              <a:t>								</a:t>
            </a:r>
            <a:r>
              <a:rPr lang="en-US" sz="1800" dirty="0" err="1"/>
              <a:t>ya</a:t>
            </a:r>
            <a:r>
              <a:rPr lang="en-US" sz="1800" dirty="0"/>
              <a:t> da</a:t>
            </a:r>
            <a:br>
              <a:rPr lang="en-US" sz="1800" dirty="0"/>
            </a:br>
            <a:r>
              <a:rPr lang="tr-TR" sz="1800" dirty="0"/>
              <a:t>				</a:t>
            </a:r>
            <a:r>
              <a:rPr lang="en-US" sz="1800" dirty="0" err="1"/>
              <a:t>SaltedHash</a:t>
            </a:r>
            <a:r>
              <a:rPr lang="en-US" sz="1800" dirty="0"/>
              <a:t> = </a:t>
            </a:r>
            <a:r>
              <a:rPr lang="en-US" sz="1800" dirty="0" err="1"/>
              <a:t>hashfunc</a:t>
            </a:r>
            <a:r>
              <a:rPr lang="en-US" sz="1800" dirty="0"/>
              <a:t>(</a:t>
            </a:r>
            <a:r>
              <a:rPr lang="en-US" sz="1800" dirty="0" err="1"/>
              <a:t>hashfunc</a:t>
            </a:r>
            <a:r>
              <a:rPr lang="en-US" sz="1800" dirty="0"/>
              <a:t>(password)+salt)</a:t>
            </a:r>
          </a:p>
          <a:p>
            <a:pPr marL="857250" lvl="2" indent="0">
              <a:buNone/>
            </a:pPr>
            <a:endParaRPr lang="tr-TR" dirty="0"/>
          </a:p>
          <a:p>
            <a:pPr marL="857250" lvl="2" indent="0">
              <a:buNone/>
            </a:pPr>
            <a:endParaRPr lang="tr-TR" dirty="0"/>
          </a:p>
        </p:txBody>
      </p:sp>
    </p:spTree>
    <p:extLst>
      <p:ext uri="{BB962C8B-B14F-4D97-AF65-F5344CB8AC3E}">
        <p14:creationId xmlns:p14="http://schemas.microsoft.com/office/powerpoint/2010/main" val="217080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325480-5835-45A2-B35B-04FA1BBB0666}"/>
              </a:ext>
            </a:extLst>
          </p:cNvPr>
          <p:cNvSpPr>
            <a:spLocks noGrp="1"/>
          </p:cNvSpPr>
          <p:nvPr>
            <p:ph type="title"/>
          </p:nvPr>
        </p:nvSpPr>
        <p:spPr/>
        <p:txBody>
          <a:bodyPr/>
          <a:lstStyle/>
          <a:p>
            <a:r>
              <a:rPr lang="tr-TR" dirty="0" err="1"/>
              <a:t>Salting</a:t>
            </a:r>
            <a:r>
              <a:rPr lang="tr-TR" dirty="0"/>
              <a:t> İşlemine Örnek</a:t>
            </a:r>
            <a:endParaRPr lang="en-US" dirty="0"/>
          </a:p>
        </p:txBody>
      </p:sp>
      <p:sp>
        <p:nvSpPr>
          <p:cNvPr id="5" name="Rectangle 2">
            <a:extLst>
              <a:ext uri="{FF2B5EF4-FFF2-40B4-BE49-F238E27FC236}">
                <a16:creationId xmlns:a16="http://schemas.microsoft.com/office/drawing/2014/main" id="{426FD443-08D7-4858-A63F-2037AB15A628}"/>
              </a:ext>
            </a:extLst>
          </p:cNvPr>
          <p:cNvSpPr>
            <a:spLocks noGrp="1" noChangeArrowheads="1"/>
          </p:cNvSpPr>
          <p:nvPr>
            <p:ph idx="1"/>
          </p:nvPr>
        </p:nvSpPr>
        <p:spPr bwMode="auto">
          <a:xfrm>
            <a:off x="1573374" y="2317694"/>
            <a:ext cx="9306120" cy="2635307"/>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fakt-web"/>
              </a:rPr>
              <a:t>Prepending the Salt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Password: </a:t>
            </a:r>
            <a:r>
              <a:rPr kumimoji="0" lang="en-US" altLang="en-US" sz="1100" b="0" i="0" u="none" strike="noStrike" cap="none" normalizeH="0" baseline="0" dirty="0">
                <a:ln>
                  <a:noFill/>
                </a:ln>
                <a:solidFill>
                  <a:srgbClr val="242424"/>
                </a:solidFill>
                <a:effectLst/>
                <a:latin typeface="Roboto Mono"/>
              </a:rPr>
              <a:t>farm1990M0O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Salt: </a:t>
            </a:r>
            <a:r>
              <a:rPr kumimoji="0" lang="en-US" altLang="en-US" sz="1100" b="0" i="0" u="none" strike="noStrike" cap="none" normalizeH="0" baseline="0" dirty="0">
                <a:ln>
                  <a:noFill/>
                </a:ln>
                <a:solidFill>
                  <a:srgbClr val="242424"/>
                </a:solidFill>
                <a:effectLst/>
                <a:latin typeface="Roboto Mono"/>
              </a:rPr>
              <a:t>f1nd1ngn3m0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Salted input: </a:t>
            </a:r>
            <a:r>
              <a:rPr kumimoji="0" lang="en-US" altLang="en-US" sz="1100" b="0" i="0" u="none" strike="noStrike" cap="none" normalizeH="0" baseline="0" dirty="0">
                <a:ln>
                  <a:noFill/>
                </a:ln>
                <a:solidFill>
                  <a:srgbClr val="242424"/>
                </a:solidFill>
                <a:effectLst/>
                <a:latin typeface="Roboto Mono"/>
              </a:rPr>
              <a:t>f1nd1ngn3m0farm1990M0O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Hash (SHA-256): </a:t>
            </a:r>
            <a:r>
              <a:rPr kumimoji="0" lang="en-US" altLang="en-US" sz="1100" b="0" i="0" u="none" strike="noStrike" cap="none" normalizeH="0" baseline="0" dirty="0">
                <a:ln>
                  <a:noFill/>
                </a:ln>
                <a:solidFill>
                  <a:srgbClr val="242424"/>
                </a:solidFill>
                <a:effectLst/>
                <a:latin typeface="Roboto Mono"/>
              </a:rPr>
              <a:t>7528ed35c6ebf7e4661a02fd98ab88d92ccf4e48a4b27338fcc194b90ae8855c</a:t>
            </a:r>
            <a:endParaRPr kumimoji="0" lang="tr-TR" altLang="en-US" sz="1100" b="0" i="0" u="none" strike="noStrike" cap="none" normalizeH="0" baseline="0" dirty="0">
              <a:ln>
                <a:noFill/>
              </a:ln>
              <a:solidFill>
                <a:srgbClr val="242424"/>
              </a:solidFill>
              <a:effectLst/>
              <a:latin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fakt-web"/>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fakt-web"/>
              </a:rPr>
              <a:t>Appending the Salt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Password: </a:t>
            </a:r>
            <a:r>
              <a:rPr kumimoji="0" lang="en-US" altLang="en-US" sz="1100" b="0" i="0" u="none" strike="noStrike" cap="none" normalizeH="0" baseline="0" dirty="0">
                <a:ln>
                  <a:noFill/>
                </a:ln>
                <a:solidFill>
                  <a:srgbClr val="242424"/>
                </a:solidFill>
                <a:effectLst/>
                <a:latin typeface="Roboto Mono"/>
              </a:rPr>
              <a:t>farm1990M0O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Salt: </a:t>
            </a:r>
            <a:r>
              <a:rPr kumimoji="0" lang="en-US" altLang="en-US" sz="1100" b="0" i="0" u="none" strike="noStrike" cap="none" normalizeH="0" baseline="0" dirty="0">
                <a:ln>
                  <a:noFill/>
                </a:ln>
                <a:solidFill>
                  <a:srgbClr val="242424"/>
                </a:solidFill>
                <a:effectLst/>
                <a:latin typeface="Roboto Mono"/>
              </a:rPr>
              <a:t>f1nd1ngn3m0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Salted input: </a:t>
            </a:r>
            <a:r>
              <a:rPr kumimoji="0" lang="en-US" altLang="en-US" sz="1100" b="0" i="0" u="none" strike="noStrike" cap="none" normalizeH="0" baseline="0" dirty="0">
                <a:ln>
                  <a:noFill/>
                </a:ln>
                <a:solidFill>
                  <a:srgbClr val="242424"/>
                </a:solidFill>
                <a:effectLst/>
                <a:latin typeface="Roboto Mono"/>
              </a:rPr>
              <a:t>farm1990M0Of1nd1ngn3m0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42424"/>
                </a:solidFill>
                <a:effectLst/>
                <a:latin typeface="fakt-web"/>
              </a:rPr>
              <a:t>Hash (SHA-256): </a:t>
            </a:r>
            <a:r>
              <a:rPr kumimoji="0" lang="en-US" altLang="en-US" sz="1100" b="0" i="0" u="none" strike="noStrike" cap="none" normalizeH="0" baseline="0" dirty="0">
                <a:ln>
                  <a:noFill/>
                </a:ln>
                <a:solidFill>
                  <a:srgbClr val="242424"/>
                </a:solidFill>
                <a:effectLst/>
                <a:latin typeface="Roboto Mono"/>
              </a:rPr>
              <a:t>07dbb6e6832da0841dd79701200e4b179f1a94a7b3dd26f612817f3c03117434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366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975763-C738-498D-921E-D4003C53CCE9}"/>
              </a:ext>
            </a:extLst>
          </p:cNvPr>
          <p:cNvSpPr>
            <a:spLocks noGrp="1"/>
          </p:cNvSpPr>
          <p:nvPr>
            <p:ph type="title"/>
          </p:nvPr>
        </p:nvSpPr>
        <p:spPr>
          <a:xfrm>
            <a:off x="1898747" y="605449"/>
            <a:ext cx="8911687" cy="1280890"/>
          </a:xfrm>
        </p:spPr>
        <p:txBody>
          <a:bodyPr/>
          <a:lstStyle/>
          <a:p>
            <a:r>
              <a:rPr lang="tr-TR" b="1" dirty="0" err="1"/>
              <a:t>Salting</a:t>
            </a:r>
            <a:r>
              <a:rPr lang="tr-TR" b="1" dirty="0"/>
              <a:t> İşleminin Yararları :</a:t>
            </a:r>
            <a:br>
              <a:rPr lang="tr-TR" b="1" dirty="0"/>
            </a:br>
            <a:endParaRPr lang="en-US" dirty="0"/>
          </a:p>
        </p:txBody>
      </p:sp>
      <p:sp>
        <p:nvSpPr>
          <p:cNvPr id="3" name="İçerik Yer Tutucusu 2">
            <a:extLst>
              <a:ext uri="{FF2B5EF4-FFF2-40B4-BE49-F238E27FC236}">
                <a16:creationId xmlns:a16="http://schemas.microsoft.com/office/drawing/2014/main" id="{B667EF97-115F-4504-825B-F60C925DFBE6}"/>
              </a:ext>
            </a:extLst>
          </p:cNvPr>
          <p:cNvSpPr>
            <a:spLocks noGrp="1"/>
          </p:cNvSpPr>
          <p:nvPr>
            <p:ph idx="1"/>
          </p:nvPr>
        </p:nvSpPr>
        <p:spPr>
          <a:xfrm>
            <a:off x="1898747" y="2124269"/>
            <a:ext cx="8915400" cy="3777622"/>
          </a:xfrm>
        </p:spPr>
        <p:txBody>
          <a:bodyPr/>
          <a:lstStyle/>
          <a:p>
            <a:pPr fontAlgn="base"/>
            <a:r>
              <a:rPr lang="tr-TR" b="1" dirty="0"/>
              <a:t>1)</a:t>
            </a:r>
            <a:r>
              <a:rPr lang="en-US" dirty="0" err="1"/>
              <a:t>Şifrenin</a:t>
            </a:r>
            <a:r>
              <a:rPr lang="en-US" dirty="0"/>
              <a:t> </a:t>
            </a:r>
            <a:r>
              <a:rPr lang="en-US" dirty="0" err="1"/>
              <a:t>uzunluğunu</a:t>
            </a:r>
            <a:r>
              <a:rPr lang="en-US" dirty="0"/>
              <a:t> </a:t>
            </a:r>
            <a:r>
              <a:rPr lang="en-US" dirty="0" err="1"/>
              <a:t>ve</a:t>
            </a:r>
            <a:r>
              <a:rPr lang="en-US" dirty="0"/>
              <a:t> </a:t>
            </a:r>
            <a:r>
              <a:rPr lang="en-US" dirty="0" err="1"/>
              <a:t>karmaşıklığını</a:t>
            </a:r>
            <a:r>
              <a:rPr lang="en-US" dirty="0"/>
              <a:t> </a:t>
            </a:r>
            <a:r>
              <a:rPr lang="en-US" dirty="0" err="1"/>
              <a:t>arttırıyor</a:t>
            </a:r>
            <a:r>
              <a:rPr lang="en-US" dirty="0"/>
              <a:t>. Bu </a:t>
            </a:r>
            <a:r>
              <a:rPr lang="en-US" dirty="0" err="1"/>
              <a:t>sayede</a:t>
            </a:r>
            <a:r>
              <a:rPr lang="en-US" dirty="0"/>
              <a:t> hem brute force, hem de rainbow attack </a:t>
            </a:r>
            <a:r>
              <a:rPr lang="en-US" dirty="0" err="1"/>
              <a:t>saldırılarına</a:t>
            </a:r>
            <a:r>
              <a:rPr lang="en-US" dirty="0"/>
              <a:t> </a:t>
            </a:r>
            <a:r>
              <a:rPr lang="en-US" dirty="0" err="1"/>
              <a:t>karşı</a:t>
            </a:r>
            <a:r>
              <a:rPr lang="en-US" dirty="0"/>
              <a:t> </a:t>
            </a:r>
            <a:r>
              <a:rPr lang="en-US" dirty="0" err="1"/>
              <a:t>savunmamız</a:t>
            </a:r>
            <a:r>
              <a:rPr lang="en-US" dirty="0"/>
              <a:t> </a:t>
            </a:r>
            <a:r>
              <a:rPr lang="en-US" dirty="0" err="1"/>
              <a:t>artıyor</a:t>
            </a:r>
            <a:r>
              <a:rPr lang="en-US" dirty="0"/>
              <a:t>.</a:t>
            </a:r>
            <a:endParaRPr lang="tr-TR" dirty="0"/>
          </a:p>
          <a:p>
            <a:pPr fontAlgn="base"/>
            <a:endParaRPr lang="en-US" dirty="0"/>
          </a:p>
          <a:p>
            <a:pPr fontAlgn="base"/>
            <a:r>
              <a:rPr lang="en-US" b="1" dirty="0"/>
              <a:t>2)</a:t>
            </a:r>
            <a:r>
              <a:rPr lang="en-US" dirty="0"/>
              <a:t> Hacker</a:t>
            </a:r>
            <a:r>
              <a:rPr lang="tr-TR" dirty="0"/>
              <a:t>,</a:t>
            </a:r>
            <a:r>
              <a:rPr lang="en-US" dirty="0"/>
              <a:t> salt </a:t>
            </a:r>
            <a:r>
              <a:rPr lang="en-US" dirty="0" err="1"/>
              <a:t>olarak</a:t>
            </a:r>
            <a:r>
              <a:rPr lang="en-US" dirty="0"/>
              <a:t> ne </a:t>
            </a:r>
            <a:r>
              <a:rPr lang="en-US" dirty="0" err="1"/>
              <a:t>kullandığımızı</a:t>
            </a:r>
            <a:r>
              <a:rPr lang="en-US" dirty="0"/>
              <a:t> </a:t>
            </a:r>
            <a:r>
              <a:rPr lang="en-US" dirty="0" err="1"/>
              <a:t>bulsa</a:t>
            </a:r>
            <a:r>
              <a:rPr lang="en-US" dirty="0"/>
              <a:t> bile, her </a:t>
            </a:r>
            <a:r>
              <a:rPr lang="en-US" dirty="0" err="1"/>
              <a:t>kullanıcı</a:t>
            </a:r>
            <a:r>
              <a:rPr lang="en-US" dirty="0"/>
              <a:t> </a:t>
            </a:r>
            <a:r>
              <a:rPr lang="en-US" dirty="0" err="1"/>
              <a:t>için</a:t>
            </a:r>
            <a:r>
              <a:rPr lang="en-US" dirty="0"/>
              <a:t> </a:t>
            </a:r>
            <a:r>
              <a:rPr lang="en-US" dirty="0" err="1"/>
              <a:t>tek</a:t>
            </a:r>
            <a:r>
              <a:rPr lang="en-US" dirty="0"/>
              <a:t> </a:t>
            </a:r>
            <a:r>
              <a:rPr lang="en-US" dirty="0" err="1"/>
              <a:t>tek</a:t>
            </a:r>
            <a:r>
              <a:rPr lang="en-US" dirty="0"/>
              <a:t> rainbow table </a:t>
            </a:r>
            <a:r>
              <a:rPr lang="en-US" dirty="0" err="1"/>
              <a:t>üretmesi</a:t>
            </a:r>
            <a:r>
              <a:rPr lang="en-US" dirty="0"/>
              <a:t> </a:t>
            </a:r>
            <a:r>
              <a:rPr lang="en-US" dirty="0" err="1"/>
              <a:t>gerekiyor</a:t>
            </a:r>
            <a:r>
              <a:rPr lang="en-US" dirty="0"/>
              <a:t> </a:t>
            </a:r>
            <a:r>
              <a:rPr lang="en-US" dirty="0" err="1"/>
              <a:t>ve</a:t>
            </a:r>
            <a:r>
              <a:rPr lang="en-US" dirty="0"/>
              <a:t> </a:t>
            </a:r>
            <a:r>
              <a:rPr lang="en-US" dirty="0" err="1"/>
              <a:t>bu</a:t>
            </a:r>
            <a:r>
              <a:rPr lang="en-US" dirty="0"/>
              <a:t> </a:t>
            </a:r>
            <a:r>
              <a:rPr lang="en-US" dirty="0" err="1"/>
              <a:t>yöntemle</a:t>
            </a:r>
            <a:r>
              <a:rPr lang="en-US" dirty="0"/>
              <a:t> </a:t>
            </a:r>
            <a:r>
              <a:rPr lang="en-US" dirty="0" err="1"/>
              <a:t>bir</a:t>
            </a:r>
            <a:r>
              <a:rPr lang="en-US" dirty="0"/>
              <a:t> </a:t>
            </a:r>
            <a:r>
              <a:rPr lang="en-US" dirty="0" err="1"/>
              <a:t>seferde</a:t>
            </a:r>
            <a:r>
              <a:rPr lang="en-US" dirty="0"/>
              <a:t> </a:t>
            </a:r>
            <a:r>
              <a:rPr lang="en-US" dirty="0" err="1"/>
              <a:t>yalnızca</a:t>
            </a:r>
            <a:r>
              <a:rPr lang="en-US" dirty="0"/>
              <a:t> </a:t>
            </a:r>
            <a:r>
              <a:rPr lang="en-US" dirty="0" err="1"/>
              <a:t>tek</a:t>
            </a:r>
            <a:r>
              <a:rPr lang="en-US" dirty="0"/>
              <a:t> </a:t>
            </a:r>
            <a:r>
              <a:rPr lang="en-US" dirty="0" err="1"/>
              <a:t>bir</a:t>
            </a:r>
            <a:r>
              <a:rPr lang="en-US" dirty="0"/>
              <a:t> </a:t>
            </a:r>
            <a:r>
              <a:rPr lang="en-US" dirty="0" err="1"/>
              <a:t>kullanıcının</a:t>
            </a:r>
            <a:r>
              <a:rPr lang="en-US" dirty="0"/>
              <a:t> </a:t>
            </a:r>
            <a:r>
              <a:rPr lang="en-US" dirty="0" err="1"/>
              <a:t>şifresini</a:t>
            </a:r>
            <a:r>
              <a:rPr lang="en-US" dirty="0"/>
              <a:t> </a:t>
            </a:r>
            <a:r>
              <a:rPr lang="en-US" dirty="0" err="1"/>
              <a:t>sorgulayabiliyor</a:t>
            </a:r>
            <a:r>
              <a:rPr lang="en-US" dirty="0"/>
              <a:t>. Salting </a:t>
            </a:r>
            <a:r>
              <a:rPr lang="en-US" dirty="0" err="1"/>
              <a:t>yapmadan</a:t>
            </a:r>
            <a:r>
              <a:rPr lang="en-US" dirty="0"/>
              <a:t> </a:t>
            </a:r>
            <a:r>
              <a:rPr lang="en-US" dirty="0" err="1"/>
              <a:t>önce</a:t>
            </a:r>
            <a:r>
              <a:rPr lang="en-US" dirty="0"/>
              <a:t> </a:t>
            </a:r>
            <a:r>
              <a:rPr lang="en-US" dirty="0" err="1"/>
              <a:t>tek</a:t>
            </a:r>
            <a:r>
              <a:rPr lang="en-US" dirty="0"/>
              <a:t> </a:t>
            </a:r>
            <a:r>
              <a:rPr lang="en-US" dirty="0" err="1"/>
              <a:t>sorguda</a:t>
            </a:r>
            <a:r>
              <a:rPr lang="en-US" dirty="0"/>
              <a:t> </a:t>
            </a:r>
            <a:r>
              <a:rPr lang="en-US" dirty="0" err="1"/>
              <a:t>tüm</a:t>
            </a:r>
            <a:r>
              <a:rPr lang="en-US" dirty="0"/>
              <a:t> </a:t>
            </a:r>
            <a:r>
              <a:rPr lang="en-US" dirty="0" err="1"/>
              <a:t>kullanıcıların</a:t>
            </a:r>
            <a:r>
              <a:rPr lang="en-US" dirty="0"/>
              <a:t> </a:t>
            </a:r>
            <a:r>
              <a:rPr lang="en-US" dirty="0" err="1"/>
              <a:t>şifresini</a:t>
            </a:r>
            <a:r>
              <a:rPr lang="en-US" dirty="0"/>
              <a:t> </a:t>
            </a:r>
            <a:r>
              <a:rPr lang="en-US" dirty="0" err="1"/>
              <a:t>kontrol</a:t>
            </a:r>
            <a:r>
              <a:rPr lang="en-US" dirty="0"/>
              <a:t> </a:t>
            </a:r>
            <a:r>
              <a:rPr lang="en-US" dirty="0" err="1"/>
              <a:t>edebiliyordu</a:t>
            </a:r>
            <a:r>
              <a:rPr lang="en-US" dirty="0"/>
              <a:t>.</a:t>
            </a:r>
            <a:endParaRPr lang="tr-TR" dirty="0"/>
          </a:p>
          <a:p>
            <a:pPr fontAlgn="base"/>
            <a:endParaRPr lang="en-US" dirty="0"/>
          </a:p>
          <a:p>
            <a:pPr fontAlgn="base"/>
            <a:r>
              <a:rPr lang="en-US" b="1" dirty="0"/>
              <a:t>3)</a:t>
            </a:r>
            <a:r>
              <a:rPr lang="en-US" dirty="0"/>
              <a:t> </a:t>
            </a:r>
            <a:r>
              <a:rPr lang="en-US" dirty="0" err="1"/>
              <a:t>Şifresi</a:t>
            </a:r>
            <a:r>
              <a:rPr lang="en-US" dirty="0"/>
              <a:t> </a:t>
            </a:r>
            <a:r>
              <a:rPr lang="en-US" dirty="0" err="1"/>
              <a:t>aynı</a:t>
            </a:r>
            <a:r>
              <a:rPr lang="en-US" dirty="0"/>
              <a:t> </a:t>
            </a:r>
            <a:r>
              <a:rPr lang="en-US" dirty="0" err="1"/>
              <a:t>olan</a:t>
            </a:r>
            <a:r>
              <a:rPr lang="en-US" dirty="0"/>
              <a:t> </a:t>
            </a:r>
            <a:r>
              <a:rPr lang="en-US" dirty="0" err="1"/>
              <a:t>kişilerin</a:t>
            </a:r>
            <a:r>
              <a:rPr lang="en-US" dirty="0"/>
              <a:t> bile </a:t>
            </a:r>
            <a:r>
              <a:rPr lang="en-US" dirty="0" err="1"/>
              <a:t>veritabanında</a:t>
            </a:r>
            <a:r>
              <a:rPr lang="en-US" dirty="0"/>
              <a:t> </a:t>
            </a:r>
            <a:r>
              <a:rPr lang="en-US" dirty="0" err="1"/>
              <a:t>kayıtlı</a:t>
            </a:r>
            <a:r>
              <a:rPr lang="en-US" dirty="0"/>
              <a:t> hash </a:t>
            </a:r>
            <a:r>
              <a:rPr lang="en-US" dirty="0" err="1"/>
              <a:t>değerleri</a:t>
            </a:r>
            <a:r>
              <a:rPr lang="en-US" dirty="0"/>
              <a:t> </a:t>
            </a:r>
            <a:r>
              <a:rPr lang="en-US" dirty="0" err="1"/>
              <a:t>farklı</a:t>
            </a:r>
            <a:r>
              <a:rPr lang="en-US" dirty="0"/>
              <a:t> </a:t>
            </a:r>
            <a:r>
              <a:rPr lang="en-US" dirty="0" err="1"/>
              <a:t>oluyor</a:t>
            </a:r>
            <a:r>
              <a:rPr lang="en-US" dirty="0"/>
              <a:t>.</a:t>
            </a:r>
          </a:p>
          <a:p>
            <a:endParaRPr lang="tr-TR" dirty="0"/>
          </a:p>
          <a:p>
            <a:endParaRPr lang="en-US" dirty="0"/>
          </a:p>
        </p:txBody>
      </p:sp>
    </p:spTree>
    <p:extLst>
      <p:ext uri="{BB962C8B-B14F-4D97-AF65-F5344CB8AC3E}">
        <p14:creationId xmlns:p14="http://schemas.microsoft.com/office/powerpoint/2010/main" val="417644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559F20F9-6BB3-491B-9E77-B7E319848FD9}"/>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DES-3DES</a:t>
            </a:r>
            <a:r>
              <a:rPr lang="tr-TR" sz="3200" dirty="0">
                <a:solidFill>
                  <a:srgbClr val="FEFFFF"/>
                </a:solidFill>
              </a:rPr>
              <a:t> ALGORİTMALARI</a:t>
            </a:r>
            <a:r>
              <a:rPr lang="en-US" sz="3200" dirty="0">
                <a:solidFill>
                  <a:srgbClr val="FEFFFF"/>
                </a:solidFill>
              </a:rPr>
              <a:t>:</a:t>
            </a:r>
          </a:p>
        </p:txBody>
      </p:sp>
      <p:sp>
        <p:nvSpPr>
          <p:cNvPr id="3" name="İçerik Yer Tutucusu 2">
            <a:extLst>
              <a:ext uri="{FF2B5EF4-FFF2-40B4-BE49-F238E27FC236}">
                <a16:creationId xmlns:a16="http://schemas.microsoft.com/office/drawing/2014/main" id="{3C12C440-C5AF-4FC4-B49B-4851A9D5D735}"/>
              </a:ext>
            </a:extLst>
          </p:cNvPr>
          <p:cNvSpPr>
            <a:spLocks noGrp="1"/>
          </p:cNvSpPr>
          <p:nvPr>
            <p:ph idx="1"/>
          </p:nvPr>
        </p:nvSpPr>
        <p:spPr>
          <a:xfrm>
            <a:off x="541866" y="2032000"/>
            <a:ext cx="7145867" cy="3879222"/>
          </a:xfrm>
        </p:spPr>
        <p:txBody>
          <a:bodyPr>
            <a:normAutofit/>
          </a:bodyPr>
          <a:lstStyle/>
          <a:p>
            <a:pPr>
              <a:lnSpc>
                <a:spcPct val="90000"/>
              </a:lnSpc>
            </a:pPr>
            <a:r>
              <a:rPr lang="en-US" sz="1500" dirty="0">
                <a:solidFill>
                  <a:srgbClr val="FEFFFF"/>
                </a:solidFill>
              </a:rPr>
              <a:t>Blok </a:t>
            </a:r>
            <a:r>
              <a:rPr lang="en-US" sz="1500" dirty="0" err="1">
                <a:solidFill>
                  <a:srgbClr val="FEFFFF"/>
                </a:solidFill>
              </a:rPr>
              <a:t>şifreleme</a:t>
            </a:r>
            <a:r>
              <a:rPr lang="en-US" sz="1500" dirty="0">
                <a:solidFill>
                  <a:srgbClr val="FEFFFF"/>
                </a:solidFill>
              </a:rPr>
              <a:t> </a:t>
            </a:r>
            <a:r>
              <a:rPr lang="en-US" sz="1500" dirty="0" err="1">
                <a:solidFill>
                  <a:srgbClr val="FEFFFF"/>
                </a:solidFill>
              </a:rPr>
              <a:t>algoritmasıdır</a:t>
            </a:r>
            <a:r>
              <a:rPr lang="en-US" sz="1500" dirty="0">
                <a:solidFill>
                  <a:srgbClr val="FEFFFF"/>
                </a:solidFill>
              </a:rPr>
              <a:t>. </a:t>
            </a:r>
            <a:r>
              <a:rPr lang="en-US" sz="1500" dirty="0" err="1">
                <a:solidFill>
                  <a:srgbClr val="FEFFFF"/>
                </a:solidFill>
              </a:rPr>
              <a:t>Şifrelemeyi</a:t>
            </a:r>
            <a:r>
              <a:rPr lang="en-US" sz="1500" dirty="0">
                <a:solidFill>
                  <a:srgbClr val="FEFFFF"/>
                </a:solidFill>
              </a:rPr>
              <a:t> </a:t>
            </a:r>
            <a:r>
              <a:rPr lang="en-US" sz="1500" dirty="0" err="1">
                <a:solidFill>
                  <a:srgbClr val="FEFFFF"/>
                </a:solidFill>
              </a:rPr>
              <a:t>metin</a:t>
            </a:r>
            <a:r>
              <a:rPr lang="en-US" sz="1500" dirty="0">
                <a:solidFill>
                  <a:srgbClr val="FEFFFF"/>
                </a:solidFill>
              </a:rPr>
              <a:t> </a:t>
            </a:r>
            <a:r>
              <a:rPr lang="en-US" sz="1500" dirty="0" err="1">
                <a:solidFill>
                  <a:srgbClr val="FEFFFF"/>
                </a:solidFill>
              </a:rPr>
              <a:t>uzunlukları</a:t>
            </a:r>
            <a:r>
              <a:rPr lang="en-US" sz="1500" dirty="0">
                <a:solidFill>
                  <a:srgbClr val="FEFFFF"/>
                </a:solidFill>
              </a:rPr>
              <a:t> belli </a:t>
            </a:r>
            <a:r>
              <a:rPr lang="en-US" sz="1500" dirty="0" err="1">
                <a:solidFill>
                  <a:srgbClr val="FEFFFF"/>
                </a:solidFill>
              </a:rPr>
              <a:t>olan</a:t>
            </a:r>
            <a:r>
              <a:rPr lang="en-US" sz="1500" dirty="0">
                <a:solidFill>
                  <a:srgbClr val="FEFFFF"/>
                </a:solidFill>
              </a:rPr>
              <a:t> </a:t>
            </a:r>
            <a:r>
              <a:rPr lang="en-US" sz="1500" dirty="0" err="1">
                <a:solidFill>
                  <a:srgbClr val="FEFFFF"/>
                </a:solidFill>
              </a:rPr>
              <a:t>bloklar</a:t>
            </a:r>
            <a:r>
              <a:rPr lang="en-US" sz="1500" dirty="0">
                <a:solidFill>
                  <a:srgbClr val="FEFFFF"/>
                </a:solidFill>
              </a:rPr>
              <a:t> </a:t>
            </a:r>
            <a:r>
              <a:rPr lang="en-US" sz="1500" dirty="0" err="1">
                <a:solidFill>
                  <a:srgbClr val="FEFFFF"/>
                </a:solidFill>
              </a:rPr>
              <a:t>halinde</a:t>
            </a:r>
            <a:r>
              <a:rPr lang="en-US" sz="1500" dirty="0">
                <a:solidFill>
                  <a:srgbClr val="FEFFFF"/>
                </a:solidFill>
              </a:rPr>
              <a:t> </a:t>
            </a:r>
            <a:r>
              <a:rPr lang="en-US" sz="1500" dirty="0" err="1">
                <a:solidFill>
                  <a:srgbClr val="FEFFFF"/>
                </a:solidFill>
              </a:rPr>
              <a:t>gerçekleştirir</a:t>
            </a:r>
            <a:r>
              <a:rPr lang="en-US" sz="1500" dirty="0">
                <a:solidFill>
                  <a:srgbClr val="FEFFFF"/>
                </a:solidFill>
              </a:rPr>
              <a:t>.  DES </a:t>
            </a:r>
            <a:r>
              <a:rPr lang="en-US" sz="1500" dirty="0" err="1">
                <a:solidFill>
                  <a:srgbClr val="FEFFFF"/>
                </a:solidFill>
              </a:rPr>
              <a:t>algoritması</a:t>
            </a:r>
            <a:r>
              <a:rPr lang="en-US" sz="1500" dirty="0">
                <a:solidFill>
                  <a:srgbClr val="FEFFFF"/>
                </a:solidFill>
              </a:rPr>
              <a:t> 64 </a:t>
            </a:r>
            <a:r>
              <a:rPr lang="en-US" sz="1500" dirty="0" err="1">
                <a:solidFill>
                  <a:srgbClr val="FEFFFF"/>
                </a:solidFill>
              </a:rPr>
              <a:t>bitlik</a:t>
            </a:r>
            <a:r>
              <a:rPr lang="en-US" sz="1500" dirty="0">
                <a:solidFill>
                  <a:srgbClr val="FEFFFF"/>
                </a:solidFill>
              </a:rPr>
              <a:t> </a:t>
            </a:r>
            <a:r>
              <a:rPr lang="en-US" sz="1500" dirty="0" err="1">
                <a:solidFill>
                  <a:srgbClr val="FEFFFF"/>
                </a:solidFill>
              </a:rPr>
              <a:t>anahtar</a:t>
            </a:r>
            <a:r>
              <a:rPr lang="en-US" sz="1500" dirty="0">
                <a:solidFill>
                  <a:srgbClr val="FEFFFF"/>
                </a:solidFill>
              </a:rPr>
              <a:t> </a:t>
            </a:r>
            <a:r>
              <a:rPr lang="en-US" sz="1500" dirty="0" err="1">
                <a:solidFill>
                  <a:srgbClr val="FEFFFF"/>
                </a:solidFill>
              </a:rPr>
              <a:t>uzunluğuna</a:t>
            </a:r>
            <a:r>
              <a:rPr lang="en-US" sz="1500" dirty="0">
                <a:solidFill>
                  <a:srgbClr val="FEFFFF"/>
                </a:solidFill>
              </a:rPr>
              <a:t> </a:t>
            </a:r>
            <a:r>
              <a:rPr lang="en-US" sz="1500" dirty="0" err="1">
                <a:solidFill>
                  <a:srgbClr val="FEFFFF"/>
                </a:solidFill>
              </a:rPr>
              <a:t>sahip</a:t>
            </a:r>
            <a:r>
              <a:rPr lang="en-US" sz="1500" dirty="0">
                <a:solidFill>
                  <a:srgbClr val="FEFFFF"/>
                </a:solidFill>
              </a:rPr>
              <a:t> </a:t>
            </a:r>
            <a:r>
              <a:rPr lang="en-US" sz="1500" dirty="0" err="1">
                <a:solidFill>
                  <a:srgbClr val="FEFFFF"/>
                </a:solidFill>
              </a:rPr>
              <a:t>olmasına</a:t>
            </a:r>
            <a:r>
              <a:rPr lang="en-US" sz="1500" dirty="0">
                <a:solidFill>
                  <a:srgbClr val="FEFFFF"/>
                </a:solidFill>
              </a:rPr>
              <a:t> </a:t>
            </a:r>
            <a:r>
              <a:rPr lang="en-US" sz="1500" dirty="0" err="1">
                <a:solidFill>
                  <a:srgbClr val="FEFFFF"/>
                </a:solidFill>
              </a:rPr>
              <a:t>rağmen</a:t>
            </a:r>
            <a:r>
              <a:rPr lang="en-US" sz="1500" dirty="0">
                <a:solidFill>
                  <a:srgbClr val="FEFFFF"/>
                </a:solidFill>
              </a:rPr>
              <a:t> 56 bit </a:t>
            </a:r>
            <a:r>
              <a:rPr lang="en-US" sz="1500" dirty="0" err="1">
                <a:solidFill>
                  <a:srgbClr val="FEFFFF"/>
                </a:solidFill>
              </a:rPr>
              <a:t>uzunluğunda</a:t>
            </a:r>
            <a:r>
              <a:rPr lang="en-US" sz="1500" dirty="0">
                <a:solidFill>
                  <a:srgbClr val="FEFFFF"/>
                </a:solidFill>
              </a:rPr>
              <a:t> </a:t>
            </a:r>
            <a:r>
              <a:rPr lang="en-US" sz="1500" dirty="0" err="1">
                <a:solidFill>
                  <a:srgbClr val="FEFFFF"/>
                </a:solidFill>
              </a:rPr>
              <a:t>simetrik</a:t>
            </a:r>
            <a:r>
              <a:rPr lang="en-US" sz="1500" dirty="0">
                <a:solidFill>
                  <a:srgbClr val="FEFFFF"/>
                </a:solidFill>
              </a:rPr>
              <a:t> </a:t>
            </a:r>
            <a:r>
              <a:rPr lang="en-US" sz="1500" dirty="0" err="1">
                <a:solidFill>
                  <a:srgbClr val="FEFFFF"/>
                </a:solidFill>
              </a:rPr>
              <a:t>kriptolama</a:t>
            </a:r>
            <a:r>
              <a:rPr lang="en-US" sz="1500" dirty="0">
                <a:solidFill>
                  <a:srgbClr val="FEFFFF"/>
                </a:solidFill>
              </a:rPr>
              <a:t> </a:t>
            </a:r>
            <a:r>
              <a:rPr lang="en-US" sz="1500" dirty="0" err="1">
                <a:solidFill>
                  <a:srgbClr val="FEFFFF"/>
                </a:solidFill>
              </a:rPr>
              <a:t>tekniği</a:t>
            </a:r>
            <a:r>
              <a:rPr lang="en-US" sz="1500" dirty="0">
                <a:solidFill>
                  <a:srgbClr val="FEFFFF"/>
                </a:solidFill>
              </a:rPr>
              <a:t> </a:t>
            </a:r>
            <a:r>
              <a:rPr lang="en-US" sz="1500" dirty="0" err="1">
                <a:solidFill>
                  <a:srgbClr val="FEFFFF"/>
                </a:solidFill>
              </a:rPr>
              <a:t>kullanan</a:t>
            </a:r>
            <a:r>
              <a:rPr lang="en-US" sz="1500" dirty="0">
                <a:solidFill>
                  <a:srgbClr val="FEFFFF"/>
                </a:solidFill>
              </a:rPr>
              <a:t> </a:t>
            </a:r>
            <a:r>
              <a:rPr lang="en-US" sz="1500" dirty="0" err="1">
                <a:solidFill>
                  <a:srgbClr val="FEFFFF"/>
                </a:solidFill>
              </a:rPr>
              <a:t>bir</a:t>
            </a:r>
            <a:r>
              <a:rPr lang="en-US" sz="1500" dirty="0">
                <a:solidFill>
                  <a:srgbClr val="FEFFFF"/>
                </a:solidFill>
              </a:rPr>
              <a:t> </a:t>
            </a:r>
            <a:r>
              <a:rPr lang="en-US" sz="1500" dirty="0" err="1">
                <a:solidFill>
                  <a:srgbClr val="FEFFFF"/>
                </a:solidFill>
              </a:rPr>
              <a:t>sistemdir</a:t>
            </a:r>
            <a:r>
              <a:rPr lang="en-US" sz="1500" dirty="0">
                <a:solidFill>
                  <a:srgbClr val="FEFFFF"/>
                </a:solidFill>
              </a:rPr>
              <a:t>. Her </a:t>
            </a:r>
            <a:r>
              <a:rPr lang="en-US" sz="1500" dirty="0" err="1">
                <a:solidFill>
                  <a:srgbClr val="FEFFFF"/>
                </a:solidFill>
              </a:rPr>
              <a:t>kullanımında</a:t>
            </a:r>
            <a:r>
              <a:rPr lang="en-US" sz="1500" dirty="0">
                <a:solidFill>
                  <a:srgbClr val="FEFFFF"/>
                </a:solidFill>
              </a:rPr>
              <a:t> o </a:t>
            </a:r>
            <a:r>
              <a:rPr lang="en-US" sz="1500" dirty="0" err="1">
                <a:solidFill>
                  <a:srgbClr val="FEFFFF"/>
                </a:solidFill>
              </a:rPr>
              <a:t>kullanıma</a:t>
            </a:r>
            <a:r>
              <a:rPr lang="en-US" sz="1500" dirty="0">
                <a:solidFill>
                  <a:srgbClr val="FEFFFF"/>
                </a:solidFill>
              </a:rPr>
              <a:t> </a:t>
            </a:r>
            <a:r>
              <a:rPr lang="en-US" sz="1500" dirty="0" err="1">
                <a:solidFill>
                  <a:srgbClr val="FEFFFF"/>
                </a:solidFill>
              </a:rPr>
              <a:t>özel</a:t>
            </a:r>
            <a:r>
              <a:rPr lang="en-US" sz="1500" dirty="0">
                <a:solidFill>
                  <a:srgbClr val="FEFFFF"/>
                </a:solidFill>
              </a:rPr>
              <a:t> </a:t>
            </a:r>
            <a:r>
              <a:rPr lang="en-US" sz="1500" dirty="0" err="1">
                <a:solidFill>
                  <a:srgbClr val="FEFFFF"/>
                </a:solidFill>
              </a:rPr>
              <a:t>yeni</a:t>
            </a:r>
            <a:r>
              <a:rPr lang="en-US" sz="1500" dirty="0">
                <a:solidFill>
                  <a:srgbClr val="FEFFFF"/>
                </a:solidFill>
              </a:rPr>
              <a:t> </a:t>
            </a:r>
            <a:r>
              <a:rPr lang="en-US" sz="1500" dirty="0" err="1">
                <a:solidFill>
                  <a:srgbClr val="FEFFFF"/>
                </a:solidFill>
              </a:rPr>
              <a:t>bir</a:t>
            </a:r>
            <a:r>
              <a:rPr lang="en-US" sz="1500" dirty="0">
                <a:solidFill>
                  <a:srgbClr val="FEFFFF"/>
                </a:solidFill>
              </a:rPr>
              <a:t> </a:t>
            </a:r>
            <a:r>
              <a:rPr lang="en-US" sz="1500" dirty="0" err="1">
                <a:solidFill>
                  <a:srgbClr val="FEFFFF"/>
                </a:solidFill>
              </a:rPr>
              <a:t>anahtar</a:t>
            </a:r>
            <a:r>
              <a:rPr lang="en-US" sz="1500" dirty="0">
                <a:solidFill>
                  <a:srgbClr val="FEFFFF"/>
                </a:solidFill>
              </a:rPr>
              <a:t> </a:t>
            </a:r>
            <a:r>
              <a:rPr lang="en-US" sz="1500" dirty="0" err="1">
                <a:solidFill>
                  <a:srgbClr val="FEFFFF"/>
                </a:solidFill>
              </a:rPr>
              <a:t>yaratması</a:t>
            </a:r>
            <a:r>
              <a:rPr lang="en-US" sz="1500" dirty="0">
                <a:solidFill>
                  <a:srgbClr val="FEFFFF"/>
                </a:solidFill>
              </a:rPr>
              <a:t> </a:t>
            </a:r>
            <a:r>
              <a:rPr lang="en-US" sz="1500" dirty="0" err="1">
                <a:solidFill>
                  <a:srgbClr val="FEFFFF"/>
                </a:solidFill>
              </a:rPr>
              <a:t>DES’in</a:t>
            </a:r>
            <a:r>
              <a:rPr lang="en-US" sz="1500" dirty="0">
                <a:solidFill>
                  <a:srgbClr val="FEFFFF"/>
                </a:solidFill>
              </a:rPr>
              <a:t> </a:t>
            </a:r>
            <a:r>
              <a:rPr lang="en-US" sz="1500" dirty="0" err="1">
                <a:solidFill>
                  <a:srgbClr val="FEFFFF"/>
                </a:solidFill>
              </a:rPr>
              <a:t>güçlü</a:t>
            </a:r>
            <a:r>
              <a:rPr lang="en-US" sz="1500" dirty="0">
                <a:solidFill>
                  <a:srgbClr val="FEFFFF"/>
                </a:solidFill>
              </a:rPr>
              <a:t> </a:t>
            </a:r>
            <a:r>
              <a:rPr lang="en-US" sz="1500" dirty="0" err="1">
                <a:solidFill>
                  <a:srgbClr val="FEFFFF"/>
                </a:solidFill>
              </a:rPr>
              <a:t>yanı</a:t>
            </a:r>
            <a:r>
              <a:rPr lang="en-US" sz="1500" dirty="0">
                <a:solidFill>
                  <a:srgbClr val="FEFFFF"/>
                </a:solidFill>
              </a:rPr>
              <a:t> </a:t>
            </a:r>
            <a:r>
              <a:rPr lang="en-US" sz="1500" dirty="0" err="1">
                <a:solidFill>
                  <a:srgbClr val="FEFFFF"/>
                </a:solidFill>
              </a:rPr>
              <a:t>olup</a:t>
            </a:r>
            <a:r>
              <a:rPr lang="en-US" sz="1500" dirty="0">
                <a:solidFill>
                  <a:srgbClr val="FEFFFF"/>
                </a:solidFill>
              </a:rPr>
              <a:t>, </a:t>
            </a:r>
            <a:r>
              <a:rPr lang="en-US" sz="1500" dirty="0" err="1">
                <a:solidFill>
                  <a:srgbClr val="FEFFFF"/>
                </a:solidFill>
              </a:rPr>
              <a:t>günümüz</a:t>
            </a:r>
            <a:r>
              <a:rPr lang="en-US" sz="1500" dirty="0">
                <a:solidFill>
                  <a:srgbClr val="FEFFFF"/>
                </a:solidFill>
              </a:rPr>
              <a:t> </a:t>
            </a:r>
            <a:r>
              <a:rPr lang="en-US" sz="1500" dirty="0" err="1">
                <a:solidFill>
                  <a:srgbClr val="FEFFFF"/>
                </a:solidFill>
              </a:rPr>
              <a:t>teknolojisi</a:t>
            </a:r>
            <a:r>
              <a:rPr lang="en-US" sz="1500" dirty="0">
                <a:solidFill>
                  <a:srgbClr val="FEFFFF"/>
                </a:solidFill>
              </a:rPr>
              <a:t> </a:t>
            </a:r>
            <a:r>
              <a:rPr lang="en-US" sz="1500" dirty="0" err="1">
                <a:solidFill>
                  <a:srgbClr val="FEFFFF"/>
                </a:solidFill>
              </a:rPr>
              <a:t>için</a:t>
            </a:r>
            <a:r>
              <a:rPr lang="en-US" sz="1500" dirty="0">
                <a:solidFill>
                  <a:srgbClr val="FEFFFF"/>
                </a:solidFill>
              </a:rPr>
              <a:t> </a:t>
            </a:r>
            <a:r>
              <a:rPr lang="en-US" sz="1500" dirty="0" err="1">
                <a:solidFill>
                  <a:srgbClr val="FEFFFF"/>
                </a:solidFill>
              </a:rPr>
              <a:t>algoritmasının</a:t>
            </a:r>
            <a:r>
              <a:rPr lang="en-US" sz="1500" dirty="0">
                <a:solidFill>
                  <a:srgbClr val="FEFFFF"/>
                </a:solidFill>
              </a:rPr>
              <a:t> </a:t>
            </a:r>
            <a:r>
              <a:rPr lang="en-US" sz="1500" dirty="0" err="1">
                <a:solidFill>
                  <a:srgbClr val="FEFFFF"/>
                </a:solidFill>
              </a:rPr>
              <a:t>yavaş</a:t>
            </a:r>
            <a:r>
              <a:rPr lang="en-US" sz="1500" dirty="0">
                <a:solidFill>
                  <a:srgbClr val="FEFFFF"/>
                </a:solidFill>
              </a:rPr>
              <a:t> </a:t>
            </a:r>
            <a:r>
              <a:rPr lang="en-US" sz="1500" dirty="0" err="1">
                <a:solidFill>
                  <a:srgbClr val="FEFFFF"/>
                </a:solidFill>
              </a:rPr>
              <a:t>ve</a:t>
            </a:r>
            <a:r>
              <a:rPr lang="en-US" sz="1500" dirty="0">
                <a:solidFill>
                  <a:srgbClr val="FEFFFF"/>
                </a:solidFill>
              </a:rPr>
              <a:t> 56-bit’lik </a:t>
            </a:r>
            <a:r>
              <a:rPr lang="en-US" sz="1500" dirty="0" err="1">
                <a:solidFill>
                  <a:srgbClr val="FEFFFF"/>
                </a:solidFill>
              </a:rPr>
              <a:t>anahtar</a:t>
            </a:r>
            <a:r>
              <a:rPr lang="en-US" sz="1500" dirty="0">
                <a:solidFill>
                  <a:srgbClr val="FEFFFF"/>
                </a:solidFill>
              </a:rPr>
              <a:t> </a:t>
            </a:r>
            <a:r>
              <a:rPr lang="en-US" sz="1500" dirty="0" err="1">
                <a:solidFill>
                  <a:srgbClr val="FEFFFF"/>
                </a:solidFill>
              </a:rPr>
              <a:t>uzunluğunun</a:t>
            </a:r>
            <a:r>
              <a:rPr lang="en-US" sz="1500" dirty="0">
                <a:solidFill>
                  <a:srgbClr val="FEFFFF"/>
                </a:solidFill>
              </a:rPr>
              <a:t> </a:t>
            </a:r>
            <a:r>
              <a:rPr lang="en-US" sz="1500" dirty="0" err="1">
                <a:solidFill>
                  <a:srgbClr val="FEFFFF"/>
                </a:solidFill>
              </a:rPr>
              <a:t>yetersiz</a:t>
            </a:r>
            <a:r>
              <a:rPr lang="en-US" sz="1500" dirty="0">
                <a:solidFill>
                  <a:srgbClr val="FEFFFF"/>
                </a:solidFill>
              </a:rPr>
              <a:t> </a:t>
            </a:r>
            <a:r>
              <a:rPr lang="en-US" sz="1500" dirty="0" err="1">
                <a:solidFill>
                  <a:srgbClr val="FEFFFF"/>
                </a:solidFill>
              </a:rPr>
              <a:t>kalması</a:t>
            </a:r>
            <a:r>
              <a:rPr lang="en-US" sz="1500" dirty="0">
                <a:solidFill>
                  <a:srgbClr val="FEFFFF"/>
                </a:solidFill>
              </a:rPr>
              <a:t> </a:t>
            </a:r>
            <a:r>
              <a:rPr lang="en-US" sz="1500" dirty="0" err="1">
                <a:solidFill>
                  <a:srgbClr val="FEFFFF"/>
                </a:solidFill>
              </a:rPr>
              <a:t>DES’in</a:t>
            </a:r>
            <a:r>
              <a:rPr lang="en-US" sz="1500" dirty="0">
                <a:solidFill>
                  <a:srgbClr val="FEFFFF"/>
                </a:solidFill>
              </a:rPr>
              <a:t> </a:t>
            </a:r>
            <a:r>
              <a:rPr lang="en-US" sz="1500" dirty="0" err="1">
                <a:solidFill>
                  <a:srgbClr val="FEFFFF"/>
                </a:solidFill>
              </a:rPr>
              <a:t>zayıf</a:t>
            </a:r>
            <a:r>
              <a:rPr lang="en-US" sz="1500" dirty="0">
                <a:solidFill>
                  <a:srgbClr val="FEFFFF"/>
                </a:solidFill>
              </a:rPr>
              <a:t> </a:t>
            </a:r>
            <a:r>
              <a:rPr lang="en-US" sz="1500" dirty="0" err="1">
                <a:solidFill>
                  <a:srgbClr val="FEFFFF"/>
                </a:solidFill>
              </a:rPr>
              <a:t>yönleridir</a:t>
            </a:r>
            <a:r>
              <a:rPr lang="en-US" sz="1500" dirty="0">
                <a:solidFill>
                  <a:srgbClr val="FEFFFF"/>
                </a:solidFill>
              </a:rPr>
              <a:t>. 2000’li </a:t>
            </a:r>
            <a:r>
              <a:rPr lang="en-US" sz="1500" dirty="0" err="1">
                <a:solidFill>
                  <a:srgbClr val="FEFFFF"/>
                </a:solidFill>
              </a:rPr>
              <a:t>yılların</a:t>
            </a:r>
            <a:r>
              <a:rPr lang="en-US" sz="1500" dirty="0">
                <a:solidFill>
                  <a:srgbClr val="FEFFFF"/>
                </a:solidFill>
              </a:rPr>
              <a:t> </a:t>
            </a:r>
            <a:r>
              <a:rPr lang="en-US" sz="1500" dirty="0" err="1">
                <a:solidFill>
                  <a:srgbClr val="FEFFFF"/>
                </a:solidFill>
              </a:rPr>
              <a:t>başında</a:t>
            </a:r>
            <a:r>
              <a:rPr lang="en-US" sz="1500" dirty="0">
                <a:solidFill>
                  <a:srgbClr val="FEFFFF"/>
                </a:solidFill>
              </a:rPr>
              <a:t> </a:t>
            </a:r>
            <a:r>
              <a:rPr lang="en-US" sz="1500" dirty="0" err="1">
                <a:solidFill>
                  <a:srgbClr val="FEFFFF"/>
                </a:solidFill>
              </a:rPr>
              <a:t>kırılmasıyla</a:t>
            </a:r>
            <a:r>
              <a:rPr lang="en-US" sz="1500" dirty="0">
                <a:solidFill>
                  <a:srgbClr val="FEFFFF"/>
                </a:solidFill>
              </a:rPr>
              <a:t> </a:t>
            </a:r>
            <a:r>
              <a:rPr lang="en-US" sz="1500" dirty="0" err="1">
                <a:solidFill>
                  <a:srgbClr val="FEFFFF"/>
                </a:solidFill>
              </a:rPr>
              <a:t>günümüz</a:t>
            </a:r>
            <a:r>
              <a:rPr lang="en-US" sz="1500" dirty="0">
                <a:solidFill>
                  <a:srgbClr val="FEFFFF"/>
                </a:solidFill>
              </a:rPr>
              <a:t> </a:t>
            </a:r>
            <a:r>
              <a:rPr lang="en-US" sz="1500" dirty="0" err="1">
                <a:solidFill>
                  <a:srgbClr val="FEFFFF"/>
                </a:solidFill>
              </a:rPr>
              <a:t>teknoliojsi</a:t>
            </a:r>
            <a:r>
              <a:rPr lang="en-US" sz="1500" dirty="0">
                <a:solidFill>
                  <a:srgbClr val="FEFFFF"/>
                </a:solidFill>
              </a:rPr>
              <a:t> </a:t>
            </a:r>
            <a:r>
              <a:rPr lang="en-US" sz="1500" dirty="0" err="1">
                <a:solidFill>
                  <a:srgbClr val="FEFFFF"/>
                </a:solidFill>
              </a:rPr>
              <a:t>için</a:t>
            </a:r>
            <a:r>
              <a:rPr lang="en-US" sz="1500" dirty="0">
                <a:solidFill>
                  <a:srgbClr val="FEFFFF"/>
                </a:solidFill>
              </a:rPr>
              <a:t> </a:t>
            </a:r>
            <a:r>
              <a:rPr lang="en-US" sz="1500" dirty="0" err="1">
                <a:solidFill>
                  <a:srgbClr val="FEFFFF"/>
                </a:solidFill>
              </a:rPr>
              <a:t>yetersiz</a:t>
            </a:r>
            <a:r>
              <a:rPr lang="en-US" sz="1500" dirty="0">
                <a:solidFill>
                  <a:srgbClr val="FEFFFF"/>
                </a:solidFill>
              </a:rPr>
              <a:t> </a:t>
            </a:r>
            <a:r>
              <a:rPr lang="en-US" sz="1500" dirty="0" err="1">
                <a:solidFill>
                  <a:srgbClr val="FEFFFF"/>
                </a:solidFill>
              </a:rPr>
              <a:t>kaldığı</a:t>
            </a:r>
            <a:r>
              <a:rPr lang="en-US" sz="1500" dirty="0">
                <a:solidFill>
                  <a:srgbClr val="FEFFFF"/>
                </a:solidFill>
              </a:rPr>
              <a:t> </a:t>
            </a:r>
            <a:r>
              <a:rPr lang="en-US" sz="1500" dirty="0" err="1">
                <a:solidFill>
                  <a:srgbClr val="FEFFFF"/>
                </a:solidFill>
              </a:rPr>
              <a:t>görülmüştür</a:t>
            </a:r>
            <a:r>
              <a:rPr lang="en-US" sz="1500" dirty="0">
                <a:solidFill>
                  <a:srgbClr val="FEFFFF"/>
                </a:solidFill>
              </a:rPr>
              <a:t> </a:t>
            </a:r>
            <a:r>
              <a:rPr lang="en-US" sz="1500" dirty="0" err="1">
                <a:solidFill>
                  <a:srgbClr val="FEFFFF"/>
                </a:solidFill>
              </a:rPr>
              <a:t>ve</a:t>
            </a:r>
            <a:r>
              <a:rPr lang="en-US" sz="1500" dirty="0">
                <a:solidFill>
                  <a:srgbClr val="FEFFFF"/>
                </a:solidFill>
              </a:rPr>
              <a:t> </a:t>
            </a:r>
            <a:r>
              <a:rPr lang="en-US" sz="1500" dirty="0" err="1">
                <a:solidFill>
                  <a:srgbClr val="FEFFFF"/>
                </a:solidFill>
              </a:rPr>
              <a:t>itibarını</a:t>
            </a:r>
            <a:r>
              <a:rPr lang="en-US" sz="1500" dirty="0">
                <a:solidFill>
                  <a:srgbClr val="FEFFFF"/>
                </a:solidFill>
              </a:rPr>
              <a:t> </a:t>
            </a:r>
            <a:r>
              <a:rPr lang="en-US" sz="1500" dirty="0" err="1">
                <a:solidFill>
                  <a:srgbClr val="FEFFFF"/>
                </a:solidFill>
              </a:rPr>
              <a:t>kaybetmiştir</a:t>
            </a:r>
            <a:r>
              <a:rPr lang="en-US" sz="1500" dirty="0">
                <a:solidFill>
                  <a:srgbClr val="FEFFFF"/>
                </a:solidFill>
              </a:rPr>
              <a:t>. </a:t>
            </a:r>
            <a:r>
              <a:rPr lang="en-US" sz="1500" dirty="0" err="1">
                <a:solidFill>
                  <a:srgbClr val="FEFFFF"/>
                </a:solidFill>
              </a:rPr>
              <a:t>DES"in</a:t>
            </a:r>
            <a:r>
              <a:rPr lang="en-US" sz="1500" dirty="0">
                <a:solidFill>
                  <a:srgbClr val="FEFFFF"/>
                </a:solidFill>
              </a:rPr>
              <a:t> </a:t>
            </a:r>
            <a:r>
              <a:rPr lang="en-US" sz="1500" dirty="0" err="1">
                <a:solidFill>
                  <a:srgbClr val="FEFFFF"/>
                </a:solidFill>
              </a:rPr>
              <a:t>algoritmasından</a:t>
            </a:r>
            <a:r>
              <a:rPr lang="en-US" sz="1500" dirty="0">
                <a:solidFill>
                  <a:srgbClr val="FEFFFF"/>
                </a:solidFill>
              </a:rPr>
              <a:t> </a:t>
            </a:r>
            <a:r>
              <a:rPr lang="en-US" sz="1500" dirty="0" err="1">
                <a:solidFill>
                  <a:srgbClr val="FEFFFF"/>
                </a:solidFill>
              </a:rPr>
              <a:t>kaynaklanan</a:t>
            </a:r>
            <a:r>
              <a:rPr lang="en-US" sz="1500" dirty="0">
                <a:solidFill>
                  <a:srgbClr val="FEFFFF"/>
                </a:solidFill>
              </a:rPr>
              <a:t> </a:t>
            </a:r>
            <a:r>
              <a:rPr lang="en-US" sz="1500" dirty="0" err="1">
                <a:solidFill>
                  <a:srgbClr val="FEFFFF"/>
                </a:solidFill>
              </a:rPr>
              <a:t>bu</a:t>
            </a:r>
            <a:r>
              <a:rPr lang="en-US" sz="1500" dirty="0">
                <a:solidFill>
                  <a:srgbClr val="FEFFFF"/>
                </a:solidFill>
              </a:rPr>
              <a:t> </a:t>
            </a:r>
            <a:r>
              <a:rPr lang="en-US" sz="1500" dirty="0" err="1">
                <a:solidFill>
                  <a:srgbClr val="FEFFFF"/>
                </a:solidFill>
              </a:rPr>
              <a:t>sorunlar</a:t>
            </a:r>
            <a:r>
              <a:rPr lang="en-US" sz="1500" dirty="0">
                <a:solidFill>
                  <a:srgbClr val="FEFFFF"/>
                </a:solidFill>
              </a:rPr>
              <a:t> "Triple DES" </a:t>
            </a:r>
            <a:r>
              <a:rPr lang="en-US" sz="1500" dirty="0" err="1">
                <a:solidFill>
                  <a:srgbClr val="FEFFFF"/>
                </a:solidFill>
              </a:rPr>
              <a:t>ya</a:t>
            </a:r>
            <a:r>
              <a:rPr lang="en-US" sz="1500" dirty="0">
                <a:solidFill>
                  <a:srgbClr val="FEFFFF"/>
                </a:solidFill>
              </a:rPr>
              <a:t> da "DES-3" </a:t>
            </a:r>
            <a:r>
              <a:rPr lang="en-US" sz="1500" dirty="0" err="1">
                <a:solidFill>
                  <a:srgbClr val="FEFFFF"/>
                </a:solidFill>
              </a:rPr>
              <a:t>olarak</a:t>
            </a:r>
            <a:r>
              <a:rPr lang="en-US" sz="1500" dirty="0">
                <a:solidFill>
                  <a:srgbClr val="FEFFFF"/>
                </a:solidFill>
              </a:rPr>
              <a:t> </a:t>
            </a:r>
            <a:r>
              <a:rPr lang="en-US" sz="1500" dirty="0" err="1">
                <a:solidFill>
                  <a:srgbClr val="FEFFFF"/>
                </a:solidFill>
              </a:rPr>
              <a:t>bilinen</a:t>
            </a:r>
            <a:r>
              <a:rPr lang="en-US" sz="1500" dirty="0">
                <a:solidFill>
                  <a:srgbClr val="FEFFFF"/>
                </a:solidFill>
              </a:rPr>
              <a:t> </a:t>
            </a:r>
            <a:r>
              <a:rPr lang="en-US" sz="1500" dirty="0" err="1">
                <a:solidFill>
                  <a:srgbClr val="FEFFFF"/>
                </a:solidFill>
              </a:rPr>
              <a:t>yeni</a:t>
            </a:r>
            <a:r>
              <a:rPr lang="en-US" sz="1500" dirty="0">
                <a:solidFill>
                  <a:srgbClr val="FEFFFF"/>
                </a:solidFill>
              </a:rPr>
              <a:t> </a:t>
            </a:r>
            <a:r>
              <a:rPr lang="en-US" sz="1500" dirty="0" err="1">
                <a:solidFill>
                  <a:srgbClr val="FEFFFF"/>
                </a:solidFill>
              </a:rPr>
              <a:t>bir</a:t>
            </a:r>
            <a:r>
              <a:rPr lang="en-US" sz="1500" dirty="0">
                <a:solidFill>
                  <a:srgbClr val="FEFFFF"/>
                </a:solidFill>
              </a:rPr>
              <a:t> </a:t>
            </a:r>
            <a:r>
              <a:rPr lang="en-US" sz="1500" dirty="0" err="1">
                <a:solidFill>
                  <a:srgbClr val="FEFFFF"/>
                </a:solidFill>
              </a:rPr>
              <a:t>algoritma</a:t>
            </a:r>
            <a:r>
              <a:rPr lang="en-US" sz="1500" dirty="0">
                <a:solidFill>
                  <a:srgbClr val="FEFFFF"/>
                </a:solidFill>
              </a:rPr>
              <a:t> </a:t>
            </a:r>
            <a:r>
              <a:rPr lang="en-US" sz="1500" dirty="0" err="1">
                <a:solidFill>
                  <a:srgbClr val="FEFFFF"/>
                </a:solidFill>
              </a:rPr>
              <a:t>ile</a:t>
            </a:r>
            <a:r>
              <a:rPr lang="en-US" sz="1500" dirty="0">
                <a:solidFill>
                  <a:srgbClr val="FEFFFF"/>
                </a:solidFill>
              </a:rPr>
              <a:t> </a:t>
            </a:r>
            <a:r>
              <a:rPr lang="en-US" sz="1500" dirty="0" err="1">
                <a:solidFill>
                  <a:srgbClr val="FEFFFF"/>
                </a:solidFill>
              </a:rPr>
              <a:t>düzeltilmiştir</a:t>
            </a:r>
            <a:r>
              <a:rPr lang="en-US" sz="1500" dirty="0">
                <a:solidFill>
                  <a:srgbClr val="FEFFFF"/>
                </a:solidFill>
              </a:rPr>
              <a:t>. SSH </a:t>
            </a:r>
            <a:r>
              <a:rPr lang="en-US" sz="1500" dirty="0" err="1">
                <a:solidFill>
                  <a:srgbClr val="FEFFFF"/>
                </a:solidFill>
              </a:rPr>
              <a:t>gibi</a:t>
            </a:r>
            <a:r>
              <a:rPr lang="en-US" sz="1500" dirty="0">
                <a:solidFill>
                  <a:srgbClr val="FEFFFF"/>
                </a:solidFill>
              </a:rPr>
              <a:t> </a:t>
            </a:r>
            <a:r>
              <a:rPr lang="en-US" sz="1500" dirty="0" err="1">
                <a:solidFill>
                  <a:srgbClr val="FEFFFF"/>
                </a:solidFill>
              </a:rPr>
              <a:t>günümüzde</a:t>
            </a:r>
            <a:r>
              <a:rPr lang="en-US" sz="1500" dirty="0">
                <a:solidFill>
                  <a:srgbClr val="FEFFFF"/>
                </a:solidFill>
              </a:rPr>
              <a:t> </a:t>
            </a:r>
            <a:r>
              <a:rPr lang="en-US" sz="1500" dirty="0" err="1">
                <a:solidFill>
                  <a:srgbClr val="FEFFFF"/>
                </a:solidFill>
              </a:rPr>
              <a:t>kullanılan</a:t>
            </a:r>
            <a:r>
              <a:rPr lang="en-US" sz="1500" dirty="0">
                <a:solidFill>
                  <a:srgbClr val="FEFFFF"/>
                </a:solidFill>
              </a:rPr>
              <a:t> </a:t>
            </a:r>
            <a:r>
              <a:rPr lang="en-US" sz="1500" dirty="0" err="1">
                <a:solidFill>
                  <a:srgbClr val="FEFFFF"/>
                </a:solidFill>
              </a:rPr>
              <a:t>çoğu</a:t>
            </a:r>
            <a:r>
              <a:rPr lang="en-US" sz="1500" dirty="0">
                <a:solidFill>
                  <a:srgbClr val="FEFFFF"/>
                </a:solidFill>
              </a:rPr>
              <a:t> </a:t>
            </a:r>
            <a:r>
              <a:rPr lang="en-US" sz="1500" dirty="0" err="1">
                <a:solidFill>
                  <a:srgbClr val="FEFFFF"/>
                </a:solidFill>
              </a:rPr>
              <a:t>uygulama</a:t>
            </a:r>
            <a:r>
              <a:rPr lang="en-US" sz="1500" dirty="0">
                <a:solidFill>
                  <a:srgbClr val="FEFFFF"/>
                </a:solidFill>
              </a:rPr>
              <a:t> 3DES"i </a:t>
            </a:r>
            <a:r>
              <a:rPr lang="en-US" sz="1500" dirty="0" err="1">
                <a:solidFill>
                  <a:srgbClr val="FEFFFF"/>
                </a:solidFill>
              </a:rPr>
              <a:t>kullanmaktadır</a:t>
            </a:r>
            <a:r>
              <a:rPr lang="en-US" sz="1500" dirty="0">
                <a:solidFill>
                  <a:srgbClr val="FEFFFF"/>
                </a:solidFill>
              </a:rPr>
              <a:t>. 3DES </a:t>
            </a:r>
            <a:r>
              <a:rPr lang="en-US" sz="1500" dirty="0" err="1">
                <a:solidFill>
                  <a:srgbClr val="FEFFFF"/>
                </a:solidFill>
              </a:rPr>
              <a:t>algoritması</a:t>
            </a:r>
            <a:r>
              <a:rPr lang="en-US" sz="1500" dirty="0">
                <a:solidFill>
                  <a:srgbClr val="FEFFFF"/>
                </a:solidFill>
              </a:rPr>
              <a:t> DES </a:t>
            </a:r>
            <a:r>
              <a:rPr lang="en-US" sz="1500" dirty="0" err="1">
                <a:solidFill>
                  <a:srgbClr val="FEFFFF"/>
                </a:solidFill>
              </a:rPr>
              <a:t>şifrelemesinin</a:t>
            </a:r>
            <a:r>
              <a:rPr lang="en-US" sz="1500" dirty="0">
                <a:solidFill>
                  <a:srgbClr val="FEFFFF"/>
                </a:solidFill>
              </a:rPr>
              <a:t> 3 </a:t>
            </a:r>
            <a:r>
              <a:rPr lang="en-US" sz="1500" dirty="0" err="1">
                <a:solidFill>
                  <a:srgbClr val="FEFFFF"/>
                </a:solidFill>
              </a:rPr>
              <a:t>kere</a:t>
            </a:r>
            <a:r>
              <a:rPr lang="en-US" sz="1500" dirty="0">
                <a:solidFill>
                  <a:srgbClr val="FEFFFF"/>
                </a:solidFill>
              </a:rPr>
              <a:t> art </a:t>
            </a:r>
            <a:r>
              <a:rPr lang="en-US" sz="1500" dirty="0" err="1">
                <a:solidFill>
                  <a:srgbClr val="FEFFFF"/>
                </a:solidFill>
              </a:rPr>
              <a:t>arda</a:t>
            </a:r>
            <a:r>
              <a:rPr lang="en-US" sz="1500" dirty="0">
                <a:solidFill>
                  <a:srgbClr val="FEFFFF"/>
                </a:solidFill>
              </a:rPr>
              <a:t> </a:t>
            </a:r>
            <a:r>
              <a:rPr lang="en-US" sz="1500" dirty="0" err="1">
                <a:solidFill>
                  <a:srgbClr val="FEFFFF"/>
                </a:solidFill>
              </a:rPr>
              <a:t>yapılması</a:t>
            </a:r>
            <a:r>
              <a:rPr lang="en-US" sz="1500" dirty="0">
                <a:solidFill>
                  <a:srgbClr val="FEFFFF"/>
                </a:solidFill>
              </a:rPr>
              <a:t> </a:t>
            </a:r>
            <a:r>
              <a:rPr lang="en-US" sz="1500" dirty="0" err="1">
                <a:solidFill>
                  <a:srgbClr val="FEFFFF"/>
                </a:solidFill>
              </a:rPr>
              <a:t>şeklinde</a:t>
            </a:r>
            <a:r>
              <a:rPr lang="en-US" sz="1500" dirty="0">
                <a:solidFill>
                  <a:srgbClr val="FEFFFF"/>
                </a:solidFill>
              </a:rPr>
              <a:t> </a:t>
            </a:r>
            <a:r>
              <a:rPr lang="en-US" sz="1500" dirty="0" err="1">
                <a:solidFill>
                  <a:srgbClr val="FEFFFF"/>
                </a:solidFill>
              </a:rPr>
              <a:t>çalışır</a:t>
            </a:r>
            <a:r>
              <a:rPr lang="en-US" sz="1500" dirty="0">
                <a:solidFill>
                  <a:srgbClr val="FEFFFF"/>
                </a:solidFill>
              </a:rPr>
              <a:t>. Bu </a:t>
            </a:r>
            <a:r>
              <a:rPr lang="en-US" sz="1500" dirty="0" err="1">
                <a:solidFill>
                  <a:srgbClr val="FEFFFF"/>
                </a:solidFill>
              </a:rPr>
              <a:t>yüzden</a:t>
            </a:r>
            <a:r>
              <a:rPr lang="en-US" sz="1500" dirty="0">
                <a:solidFill>
                  <a:srgbClr val="FEFFFF"/>
                </a:solidFill>
              </a:rPr>
              <a:t> </a:t>
            </a:r>
            <a:r>
              <a:rPr lang="en-US" sz="1500" dirty="0" err="1">
                <a:solidFill>
                  <a:srgbClr val="FEFFFF"/>
                </a:solidFill>
              </a:rPr>
              <a:t>DES’e</a:t>
            </a:r>
            <a:r>
              <a:rPr lang="en-US" sz="1500" dirty="0">
                <a:solidFill>
                  <a:srgbClr val="FEFFFF"/>
                </a:solidFill>
              </a:rPr>
              <a:t> </a:t>
            </a:r>
            <a:r>
              <a:rPr lang="en-US" sz="1500" dirty="0" err="1">
                <a:solidFill>
                  <a:srgbClr val="FEFFFF"/>
                </a:solidFill>
              </a:rPr>
              <a:t>göre</a:t>
            </a:r>
            <a:r>
              <a:rPr lang="en-US" sz="1500" dirty="0">
                <a:solidFill>
                  <a:srgbClr val="FEFFFF"/>
                </a:solidFill>
              </a:rPr>
              <a:t> 3 </a:t>
            </a:r>
            <a:r>
              <a:rPr lang="en-US" sz="1500" dirty="0" err="1">
                <a:solidFill>
                  <a:srgbClr val="FEFFFF"/>
                </a:solidFill>
              </a:rPr>
              <a:t>kat</a:t>
            </a:r>
            <a:r>
              <a:rPr lang="en-US" sz="1500" dirty="0">
                <a:solidFill>
                  <a:srgbClr val="FEFFFF"/>
                </a:solidFill>
              </a:rPr>
              <a:t> </a:t>
            </a:r>
            <a:r>
              <a:rPr lang="en-US" sz="1500" dirty="0" err="1">
                <a:solidFill>
                  <a:srgbClr val="FEFFFF"/>
                </a:solidFill>
              </a:rPr>
              <a:t>daha</a:t>
            </a:r>
            <a:r>
              <a:rPr lang="en-US" sz="1500" dirty="0">
                <a:solidFill>
                  <a:srgbClr val="FEFFFF"/>
                </a:solidFill>
              </a:rPr>
              <a:t> </a:t>
            </a:r>
            <a:r>
              <a:rPr lang="en-US" sz="1500" dirty="0" err="1">
                <a:solidFill>
                  <a:srgbClr val="FEFFFF"/>
                </a:solidFill>
              </a:rPr>
              <a:t>yavaştır</a:t>
            </a:r>
            <a:r>
              <a:rPr lang="en-US" sz="1500" dirty="0">
                <a:solidFill>
                  <a:srgbClr val="FEFFFF"/>
                </a:solidFill>
              </a:rPr>
              <a:t>. </a:t>
            </a:r>
            <a:r>
              <a:rPr lang="en-US" sz="1500" dirty="0" err="1">
                <a:solidFill>
                  <a:srgbClr val="FEFFFF"/>
                </a:solidFill>
              </a:rPr>
              <a:t>Bununla</a:t>
            </a:r>
            <a:r>
              <a:rPr lang="en-US" sz="1500" dirty="0">
                <a:solidFill>
                  <a:srgbClr val="FEFFFF"/>
                </a:solidFill>
              </a:rPr>
              <a:t> </a:t>
            </a:r>
            <a:r>
              <a:rPr lang="en-US" sz="1500" dirty="0" err="1">
                <a:solidFill>
                  <a:srgbClr val="FEFFFF"/>
                </a:solidFill>
              </a:rPr>
              <a:t>birlikte</a:t>
            </a:r>
            <a:r>
              <a:rPr lang="en-US" sz="1500" dirty="0">
                <a:solidFill>
                  <a:srgbClr val="FEFFFF"/>
                </a:solidFill>
              </a:rPr>
              <a:t> 3DES </a:t>
            </a:r>
            <a:r>
              <a:rPr lang="en-US" sz="1500" dirty="0" err="1">
                <a:solidFill>
                  <a:srgbClr val="FEFFFF"/>
                </a:solidFill>
              </a:rPr>
              <a:t>şifreleme</a:t>
            </a:r>
            <a:r>
              <a:rPr lang="en-US" sz="1500" dirty="0">
                <a:solidFill>
                  <a:srgbClr val="FEFFFF"/>
                </a:solidFill>
              </a:rPr>
              <a:t> </a:t>
            </a:r>
            <a:r>
              <a:rPr lang="en-US" sz="1500" dirty="0" err="1">
                <a:solidFill>
                  <a:srgbClr val="FEFFFF"/>
                </a:solidFill>
              </a:rPr>
              <a:t>yapmak</a:t>
            </a:r>
            <a:r>
              <a:rPr lang="en-US" sz="1500" dirty="0">
                <a:solidFill>
                  <a:srgbClr val="FEFFFF"/>
                </a:solidFill>
              </a:rPr>
              <a:t> </a:t>
            </a:r>
            <a:r>
              <a:rPr lang="en-US" sz="1500" dirty="0" err="1">
                <a:solidFill>
                  <a:srgbClr val="FEFFFF"/>
                </a:solidFill>
              </a:rPr>
              <a:t>için</a:t>
            </a:r>
            <a:r>
              <a:rPr lang="en-US" sz="1500" dirty="0">
                <a:solidFill>
                  <a:srgbClr val="FEFFFF"/>
                </a:solidFill>
              </a:rPr>
              <a:t> </a:t>
            </a:r>
            <a:r>
              <a:rPr lang="en-US" sz="1500" dirty="0" err="1">
                <a:solidFill>
                  <a:srgbClr val="FEFFFF"/>
                </a:solidFill>
              </a:rPr>
              <a:t>uzunluğu</a:t>
            </a:r>
            <a:r>
              <a:rPr lang="en-US" sz="1500" dirty="0">
                <a:solidFill>
                  <a:srgbClr val="FEFFFF"/>
                </a:solidFill>
              </a:rPr>
              <a:t> 24 </a:t>
            </a:r>
            <a:r>
              <a:rPr lang="en-US" sz="1500" dirty="0" err="1">
                <a:solidFill>
                  <a:srgbClr val="FEFFFF"/>
                </a:solidFill>
              </a:rPr>
              <a:t>bayt</a:t>
            </a:r>
            <a:r>
              <a:rPr lang="en-US" sz="1500" dirty="0">
                <a:solidFill>
                  <a:srgbClr val="FEFFFF"/>
                </a:solidFill>
              </a:rPr>
              <a:t> </a:t>
            </a:r>
            <a:r>
              <a:rPr lang="en-US" sz="1500" dirty="0" err="1">
                <a:solidFill>
                  <a:srgbClr val="FEFFFF"/>
                </a:solidFill>
              </a:rPr>
              <a:t>olan</a:t>
            </a:r>
            <a:r>
              <a:rPr lang="en-US" sz="1500" dirty="0">
                <a:solidFill>
                  <a:srgbClr val="FEFFFF"/>
                </a:solidFill>
              </a:rPr>
              <a:t> </a:t>
            </a:r>
            <a:r>
              <a:rPr lang="en-US" sz="1500" dirty="0" err="1">
                <a:solidFill>
                  <a:srgbClr val="FEFFFF"/>
                </a:solidFill>
              </a:rPr>
              <a:t>bir</a:t>
            </a:r>
            <a:r>
              <a:rPr lang="en-US" sz="1500" dirty="0">
                <a:solidFill>
                  <a:srgbClr val="FEFFFF"/>
                </a:solidFill>
              </a:rPr>
              <a:t> </a:t>
            </a:r>
            <a:r>
              <a:rPr lang="en-US" sz="1500" dirty="0" err="1">
                <a:solidFill>
                  <a:srgbClr val="FEFFFF"/>
                </a:solidFill>
              </a:rPr>
              <a:t>anahtar</a:t>
            </a:r>
            <a:r>
              <a:rPr lang="en-US" sz="1500" dirty="0">
                <a:solidFill>
                  <a:srgbClr val="FEFFFF"/>
                </a:solidFill>
              </a:rPr>
              <a:t> </a:t>
            </a:r>
            <a:r>
              <a:rPr lang="en-US" sz="1500" dirty="0" err="1">
                <a:solidFill>
                  <a:srgbClr val="FEFFFF"/>
                </a:solidFill>
              </a:rPr>
              <a:t>kullanılır</a:t>
            </a:r>
            <a:r>
              <a:rPr lang="en-US" sz="1500" dirty="0">
                <a:solidFill>
                  <a:srgbClr val="FEFFFF"/>
                </a:solidFill>
              </a:rPr>
              <a:t>. Her </a:t>
            </a:r>
            <a:r>
              <a:rPr lang="en-US" sz="1500" dirty="0" err="1">
                <a:solidFill>
                  <a:srgbClr val="FEFFFF"/>
                </a:solidFill>
              </a:rPr>
              <a:t>bayt</a:t>
            </a:r>
            <a:r>
              <a:rPr lang="en-US" sz="1500" dirty="0">
                <a:solidFill>
                  <a:srgbClr val="FEFFFF"/>
                </a:solidFill>
              </a:rPr>
              <a:t> </a:t>
            </a:r>
            <a:r>
              <a:rPr lang="en-US" sz="1500" dirty="0" err="1">
                <a:solidFill>
                  <a:srgbClr val="FEFFFF"/>
                </a:solidFill>
              </a:rPr>
              <a:t>için</a:t>
            </a:r>
            <a:r>
              <a:rPr lang="en-US" sz="1500" dirty="0">
                <a:solidFill>
                  <a:srgbClr val="FEFFFF"/>
                </a:solidFill>
              </a:rPr>
              <a:t> 1 </a:t>
            </a:r>
            <a:r>
              <a:rPr lang="en-US" sz="1500" dirty="0" err="1">
                <a:solidFill>
                  <a:srgbClr val="FEFFFF"/>
                </a:solidFill>
              </a:rPr>
              <a:t>eşlik</a:t>
            </a:r>
            <a:r>
              <a:rPr lang="en-US" sz="1500" dirty="0">
                <a:solidFill>
                  <a:srgbClr val="FEFFFF"/>
                </a:solidFill>
              </a:rPr>
              <a:t> </a:t>
            </a:r>
            <a:r>
              <a:rPr lang="en-US" sz="1500" dirty="0" err="1">
                <a:solidFill>
                  <a:srgbClr val="FEFFFF"/>
                </a:solidFill>
              </a:rPr>
              <a:t>biti</a:t>
            </a:r>
            <a:r>
              <a:rPr lang="en-US" sz="1500" dirty="0">
                <a:solidFill>
                  <a:srgbClr val="FEFFFF"/>
                </a:solidFill>
              </a:rPr>
              <a:t> </a:t>
            </a:r>
            <a:r>
              <a:rPr lang="en-US" sz="1500" dirty="0" err="1">
                <a:solidFill>
                  <a:srgbClr val="FEFFFF"/>
                </a:solidFill>
              </a:rPr>
              <a:t>vardır</a:t>
            </a:r>
            <a:r>
              <a:rPr lang="en-US" sz="1500" dirty="0">
                <a:solidFill>
                  <a:srgbClr val="FEFFFF"/>
                </a:solidFill>
              </a:rPr>
              <a:t>. </a:t>
            </a:r>
            <a:r>
              <a:rPr lang="en-US" sz="1500" dirty="0" err="1">
                <a:solidFill>
                  <a:srgbClr val="FEFFFF"/>
                </a:solidFill>
              </a:rPr>
              <a:t>Dolayısıyla</a:t>
            </a:r>
            <a:r>
              <a:rPr lang="en-US" sz="1500" dirty="0">
                <a:solidFill>
                  <a:srgbClr val="FEFFFF"/>
                </a:solidFill>
              </a:rPr>
              <a:t> </a:t>
            </a:r>
            <a:r>
              <a:rPr lang="en-US" sz="1500" dirty="0" err="1">
                <a:solidFill>
                  <a:srgbClr val="FEFFFF"/>
                </a:solidFill>
              </a:rPr>
              <a:t>anahtarın</a:t>
            </a:r>
            <a:r>
              <a:rPr lang="en-US" sz="1500" dirty="0">
                <a:solidFill>
                  <a:srgbClr val="FEFFFF"/>
                </a:solidFill>
              </a:rPr>
              <a:t> </a:t>
            </a:r>
            <a:r>
              <a:rPr lang="en-US" sz="1500" dirty="0" err="1">
                <a:solidFill>
                  <a:srgbClr val="FEFFFF"/>
                </a:solidFill>
              </a:rPr>
              <a:t>uzunluğu</a:t>
            </a:r>
            <a:r>
              <a:rPr lang="en-US" sz="1500" dirty="0">
                <a:solidFill>
                  <a:srgbClr val="FEFFFF"/>
                </a:solidFill>
              </a:rPr>
              <a:t> 168 </a:t>
            </a:r>
            <a:r>
              <a:rPr lang="en-US" sz="1500" dirty="0" err="1">
                <a:solidFill>
                  <a:srgbClr val="FEFFFF"/>
                </a:solidFill>
              </a:rPr>
              <a:t>bittir</a:t>
            </a:r>
            <a:r>
              <a:rPr lang="en-US" sz="1500" dirty="0">
                <a:solidFill>
                  <a:srgbClr val="FEFFFF"/>
                </a:solidFill>
              </a:rPr>
              <a:t>. </a:t>
            </a:r>
            <a:r>
              <a:rPr lang="en-US" sz="1500" dirty="0" err="1">
                <a:solidFill>
                  <a:srgbClr val="FEFFFF"/>
                </a:solidFill>
              </a:rPr>
              <a:t>AES’in</a:t>
            </a:r>
            <a:r>
              <a:rPr lang="en-US" sz="1500" dirty="0">
                <a:solidFill>
                  <a:srgbClr val="FEFFFF"/>
                </a:solidFill>
              </a:rPr>
              <a:t> </a:t>
            </a:r>
            <a:r>
              <a:rPr lang="en-US" sz="1500" dirty="0" err="1">
                <a:solidFill>
                  <a:srgbClr val="FEFFFF"/>
                </a:solidFill>
              </a:rPr>
              <a:t>geliştirilmesiyle</a:t>
            </a:r>
            <a:r>
              <a:rPr lang="en-US" sz="1500" dirty="0">
                <a:solidFill>
                  <a:srgbClr val="FEFFFF"/>
                </a:solidFill>
              </a:rPr>
              <a:t> </a:t>
            </a:r>
            <a:r>
              <a:rPr lang="en-US" sz="1500" dirty="0" err="1">
                <a:solidFill>
                  <a:srgbClr val="FEFFFF"/>
                </a:solidFill>
              </a:rPr>
              <a:t>etkinliğini</a:t>
            </a:r>
            <a:r>
              <a:rPr lang="en-US" sz="1500" dirty="0">
                <a:solidFill>
                  <a:srgbClr val="FEFFFF"/>
                </a:solidFill>
              </a:rPr>
              <a:t> </a:t>
            </a:r>
            <a:r>
              <a:rPr lang="en-US" sz="1500" dirty="0" err="1">
                <a:solidFill>
                  <a:srgbClr val="FEFFFF"/>
                </a:solidFill>
              </a:rPr>
              <a:t>kaybetmiştir</a:t>
            </a:r>
            <a:r>
              <a:rPr lang="en-US" sz="1500" dirty="0">
                <a:solidFill>
                  <a:srgbClr val="FEFFFF"/>
                </a:solidFill>
              </a:rPr>
              <a:t> </a:t>
            </a:r>
            <a:r>
              <a:rPr lang="en-US" sz="1500" dirty="0" err="1">
                <a:solidFill>
                  <a:srgbClr val="FEFFFF"/>
                </a:solidFill>
              </a:rPr>
              <a:t>çünkü</a:t>
            </a:r>
            <a:r>
              <a:rPr lang="en-US" sz="1500" dirty="0">
                <a:solidFill>
                  <a:srgbClr val="FEFFFF"/>
                </a:solidFill>
              </a:rPr>
              <a:t> </a:t>
            </a:r>
            <a:r>
              <a:rPr lang="en-US" sz="1500" dirty="0" err="1">
                <a:solidFill>
                  <a:srgbClr val="FEFFFF"/>
                </a:solidFill>
              </a:rPr>
              <a:t>daha</a:t>
            </a:r>
            <a:r>
              <a:rPr lang="en-US" sz="1500" dirty="0">
                <a:solidFill>
                  <a:srgbClr val="FEFFFF"/>
                </a:solidFill>
              </a:rPr>
              <a:t> </a:t>
            </a:r>
            <a:r>
              <a:rPr lang="en-US" sz="1500" dirty="0" err="1">
                <a:solidFill>
                  <a:srgbClr val="FEFFFF"/>
                </a:solidFill>
              </a:rPr>
              <a:t>gelişmiş</a:t>
            </a:r>
            <a:r>
              <a:rPr lang="en-US" sz="1500" dirty="0">
                <a:solidFill>
                  <a:srgbClr val="FEFFFF"/>
                </a:solidFill>
              </a:rPr>
              <a:t> </a:t>
            </a:r>
            <a:r>
              <a:rPr lang="en-US" sz="1500" dirty="0" err="1">
                <a:solidFill>
                  <a:srgbClr val="FEFFFF"/>
                </a:solidFill>
              </a:rPr>
              <a:t>bir</a:t>
            </a:r>
            <a:r>
              <a:rPr lang="en-US" sz="1500" dirty="0">
                <a:solidFill>
                  <a:srgbClr val="FEFFFF"/>
                </a:solidFill>
              </a:rPr>
              <a:t> </a:t>
            </a:r>
            <a:r>
              <a:rPr lang="en-US" sz="1500" dirty="0" err="1">
                <a:solidFill>
                  <a:srgbClr val="FEFFFF"/>
                </a:solidFill>
              </a:rPr>
              <a:t>algoritmaya</a:t>
            </a:r>
            <a:r>
              <a:rPr lang="en-US" sz="1500" dirty="0">
                <a:solidFill>
                  <a:srgbClr val="FEFFFF"/>
                </a:solidFill>
              </a:rPr>
              <a:t> </a:t>
            </a:r>
            <a:r>
              <a:rPr lang="en-US" sz="1500" dirty="0" err="1">
                <a:solidFill>
                  <a:srgbClr val="FEFFFF"/>
                </a:solidFill>
              </a:rPr>
              <a:t>sahip</a:t>
            </a:r>
            <a:r>
              <a:rPr lang="en-US" sz="1500" dirty="0">
                <a:solidFill>
                  <a:srgbClr val="FEFFFF"/>
                </a:solidFill>
              </a:rPr>
              <a:t> </a:t>
            </a:r>
            <a:r>
              <a:rPr lang="en-US" sz="1500" dirty="0" err="1">
                <a:solidFill>
                  <a:srgbClr val="FEFFFF"/>
                </a:solidFill>
              </a:rPr>
              <a:t>olan</a:t>
            </a:r>
            <a:r>
              <a:rPr lang="en-US" sz="1500" dirty="0">
                <a:solidFill>
                  <a:srgbClr val="FEFFFF"/>
                </a:solidFill>
              </a:rPr>
              <a:t> AES </a:t>
            </a:r>
            <a:r>
              <a:rPr lang="en-US" sz="1500" dirty="0" err="1">
                <a:solidFill>
                  <a:srgbClr val="FEFFFF"/>
                </a:solidFill>
              </a:rPr>
              <a:t>şifreleme</a:t>
            </a:r>
            <a:r>
              <a:rPr lang="en-US" sz="1500" dirty="0">
                <a:solidFill>
                  <a:srgbClr val="FEFFFF"/>
                </a:solidFill>
              </a:rPr>
              <a:t> </a:t>
            </a:r>
            <a:r>
              <a:rPr lang="en-US" sz="1500" dirty="0" err="1">
                <a:solidFill>
                  <a:srgbClr val="FEFFFF"/>
                </a:solidFill>
              </a:rPr>
              <a:t>yöntemine</a:t>
            </a:r>
            <a:r>
              <a:rPr lang="en-US" sz="1500" dirty="0">
                <a:solidFill>
                  <a:srgbClr val="FEFFFF"/>
                </a:solidFill>
              </a:rPr>
              <a:t> </a:t>
            </a:r>
            <a:r>
              <a:rPr lang="en-US" sz="1500" dirty="0" err="1">
                <a:solidFill>
                  <a:srgbClr val="FEFFFF"/>
                </a:solidFill>
              </a:rPr>
              <a:t>göre</a:t>
            </a:r>
            <a:r>
              <a:rPr lang="en-US" sz="1500" dirty="0">
                <a:solidFill>
                  <a:srgbClr val="FEFFFF"/>
                </a:solidFill>
              </a:rPr>
              <a:t> 6 </a:t>
            </a:r>
            <a:r>
              <a:rPr lang="en-US" sz="1500" dirty="0" err="1">
                <a:solidFill>
                  <a:srgbClr val="FEFFFF"/>
                </a:solidFill>
              </a:rPr>
              <a:t>kat</a:t>
            </a:r>
            <a:r>
              <a:rPr lang="en-US" sz="1500" dirty="0">
                <a:solidFill>
                  <a:srgbClr val="FEFFFF"/>
                </a:solidFill>
              </a:rPr>
              <a:t> </a:t>
            </a:r>
            <a:r>
              <a:rPr lang="en-US" sz="1500" dirty="0" err="1">
                <a:solidFill>
                  <a:srgbClr val="FEFFFF"/>
                </a:solidFill>
              </a:rPr>
              <a:t>daha</a:t>
            </a:r>
            <a:r>
              <a:rPr lang="en-US" sz="1500" dirty="0">
                <a:solidFill>
                  <a:srgbClr val="FEFFFF"/>
                </a:solidFill>
              </a:rPr>
              <a:t> </a:t>
            </a:r>
            <a:r>
              <a:rPr lang="en-US" sz="1500" dirty="0" err="1">
                <a:solidFill>
                  <a:srgbClr val="FEFFFF"/>
                </a:solidFill>
              </a:rPr>
              <a:t>yavaş</a:t>
            </a:r>
            <a:r>
              <a:rPr lang="en-US" sz="1500" dirty="0">
                <a:solidFill>
                  <a:srgbClr val="FEFFFF"/>
                </a:solidFill>
              </a:rPr>
              <a:t> </a:t>
            </a:r>
            <a:r>
              <a:rPr lang="en-US" sz="1500" dirty="0" err="1">
                <a:solidFill>
                  <a:srgbClr val="FEFFFF"/>
                </a:solidFill>
              </a:rPr>
              <a:t>çalışır</a:t>
            </a:r>
            <a:r>
              <a:rPr lang="en-US" sz="1500" dirty="0">
                <a:solidFill>
                  <a:srgbClr val="FEFFFF"/>
                </a:solidFill>
              </a:rPr>
              <a:t>.</a:t>
            </a:r>
          </a:p>
          <a:p>
            <a:pPr>
              <a:lnSpc>
                <a:spcPct val="90000"/>
              </a:lnSpc>
            </a:pPr>
            <a:endParaRPr lang="en-US" sz="1500" dirty="0">
              <a:solidFill>
                <a:srgbClr val="FEFFFF"/>
              </a:solidFill>
            </a:endParaRPr>
          </a:p>
        </p:txBody>
      </p:sp>
      <p:pic>
        <p:nvPicPr>
          <p:cNvPr id="7" name="Graphic 6">
            <a:extLst>
              <a:ext uri="{FF2B5EF4-FFF2-40B4-BE49-F238E27FC236}">
                <a16:creationId xmlns:a16="http://schemas.microsoft.com/office/drawing/2014/main" id="{A5B53260-4CE9-494A-AB1D-F86D89518E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25594541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B279D1-9E4D-481B-BFEC-52B0E51A1AF2}"/>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BA1A8265-7177-4FA8-8F9D-653C33290FF9}"/>
              </a:ext>
            </a:extLst>
          </p:cNvPr>
          <p:cNvSpPr>
            <a:spLocks noGrp="1"/>
          </p:cNvSpPr>
          <p:nvPr>
            <p:ph idx="1"/>
          </p:nvPr>
        </p:nvSpPr>
        <p:spPr/>
        <p:txBody>
          <a:bodyPr/>
          <a:lstStyle/>
          <a:p>
            <a:endParaRPr lang="en-US" dirty="0"/>
          </a:p>
        </p:txBody>
      </p:sp>
      <p:pic>
        <p:nvPicPr>
          <p:cNvPr id="4" name="Resim 3" descr="ekran görüntüsü içeren bir resim&#10;&#10;Açıklama otomatik olarak oluşturuldu">
            <a:extLst>
              <a:ext uri="{FF2B5EF4-FFF2-40B4-BE49-F238E27FC236}">
                <a16:creationId xmlns:a16="http://schemas.microsoft.com/office/drawing/2014/main" id="{164C9EB0-0033-448E-8380-FE1B08C6B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9"/>
            <a:ext cx="12192000" cy="6834731"/>
          </a:xfrm>
          <a:prstGeom prst="rect">
            <a:avLst/>
          </a:prstGeom>
        </p:spPr>
      </p:pic>
    </p:spTree>
    <p:extLst>
      <p:ext uri="{BB962C8B-B14F-4D97-AF65-F5344CB8AC3E}">
        <p14:creationId xmlns:p14="http://schemas.microsoft.com/office/powerpoint/2010/main" val="2962280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DA40745-388F-456B-9B9B-CD19FE0EBD9D}"/>
              </a:ext>
            </a:extLst>
          </p:cNvPr>
          <p:cNvSpPr>
            <a:spLocks noGrp="1"/>
          </p:cNvSpPr>
          <p:nvPr>
            <p:ph type="title"/>
          </p:nvPr>
        </p:nvSpPr>
        <p:spPr>
          <a:xfrm>
            <a:off x="1259893" y="3101093"/>
            <a:ext cx="2454052" cy="3029344"/>
          </a:xfrm>
        </p:spPr>
        <p:txBody>
          <a:bodyPr>
            <a:normAutofit/>
          </a:bodyPr>
          <a:lstStyle/>
          <a:p>
            <a:r>
              <a:rPr lang="en-US" sz="2500" dirty="0">
                <a:solidFill>
                  <a:schemeClr val="bg1"/>
                </a:solidFill>
              </a:rPr>
              <a:t>RC4</a:t>
            </a:r>
            <a:r>
              <a:rPr lang="tr-TR" sz="2500" dirty="0">
                <a:solidFill>
                  <a:schemeClr val="bg1"/>
                </a:solidFill>
              </a:rPr>
              <a:t> ALGORİTMASI</a:t>
            </a:r>
            <a:r>
              <a:rPr lang="en-US" sz="2500" dirty="0">
                <a:solidFill>
                  <a:schemeClr val="bg1"/>
                </a:solidFill>
              </a:rPr>
              <a:t>:</a:t>
            </a:r>
            <a:br>
              <a:rPr lang="en-US" sz="2500" dirty="0">
                <a:solidFill>
                  <a:schemeClr val="bg1"/>
                </a:solidFill>
              </a:rPr>
            </a:br>
            <a:endParaRPr lang="en-US" sz="2500" dirty="0">
              <a:solidFill>
                <a:schemeClr val="bg1"/>
              </a:solidFill>
            </a:endParaRP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71F559CF-ED22-416C-B458-B534D2210F4D}"/>
              </a:ext>
            </a:extLst>
          </p:cNvPr>
          <p:cNvGraphicFramePr>
            <a:graphicFrameLocks noGrp="1"/>
          </p:cNvGraphicFramePr>
          <p:nvPr>
            <p:ph idx="1"/>
            <p:extLst>
              <p:ext uri="{D42A27DB-BD31-4B8C-83A1-F6EECF244321}">
                <p14:modId xmlns:p14="http://schemas.microsoft.com/office/powerpoint/2010/main" val="370270156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66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Resim 4">
            <a:extLst>
              <a:ext uri="{FF2B5EF4-FFF2-40B4-BE49-F238E27FC236}">
                <a16:creationId xmlns:a16="http://schemas.microsoft.com/office/drawing/2014/main" id="{191219BD-9D43-4EF2-9AB4-24EA8EBFBC90}"/>
              </a:ext>
            </a:extLst>
          </p:cNvPr>
          <p:cNvPicPr>
            <a:picLocks noChangeAspect="1"/>
          </p:cNvPicPr>
          <p:nvPr/>
        </p:nvPicPr>
        <p:blipFill rotWithShape="1">
          <a:blip r:embed="rId2">
            <a:extLst>
              <a:ext uri="{28A0092B-C50C-407E-A947-70E740481C1C}">
                <a14:useLocalDpi xmlns:a14="http://schemas.microsoft.com/office/drawing/2010/main" val="0"/>
              </a:ext>
            </a:extLst>
          </a:blip>
          <a:srcRect l="3148" t="7693" r="12749" b="-1"/>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4536C52F-C11B-4718-8B63-3E4A4346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62AA133D-AB57-4937-999D-EECE8ABACAC7}"/>
              </a:ext>
            </a:extLst>
          </p:cNvPr>
          <p:cNvSpPr>
            <a:spLocks noGrp="1"/>
          </p:cNvSpPr>
          <p:nvPr>
            <p:ph type="ctrTitle"/>
          </p:nvPr>
        </p:nvSpPr>
        <p:spPr>
          <a:xfrm>
            <a:off x="1083733" y="3962400"/>
            <a:ext cx="8458200" cy="958911"/>
          </a:xfrm>
        </p:spPr>
        <p:txBody>
          <a:bodyPr>
            <a:normAutofit/>
          </a:bodyPr>
          <a:lstStyle/>
          <a:p>
            <a:r>
              <a:rPr lang="tr-TR" sz="4400" dirty="0">
                <a:solidFill>
                  <a:srgbClr val="FEFFFF"/>
                </a:solidFill>
              </a:rPr>
              <a:t>AES ALGORİTMASI</a:t>
            </a:r>
            <a:endParaRPr lang="en-US" sz="4400" dirty="0">
              <a:solidFill>
                <a:srgbClr val="FEFFFF"/>
              </a:solidFill>
            </a:endParaRPr>
          </a:p>
        </p:txBody>
      </p:sp>
      <p:sp>
        <p:nvSpPr>
          <p:cNvPr id="3" name="Alt Başlık 2">
            <a:extLst>
              <a:ext uri="{FF2B5EF4-FFF2-40B4-BE49-F238E27FC236}">
                <a16:creationId xmlns:a16="http://schemas.microsoft.com/office/drawing/2014/main" id="{B77354DC-7428-419A-9217-CB447A1B7A0D}"/>
              </a:ext>
            </a:extLst>
          </p:cNvPr>
          <p:cNvSpPr>
            <a:spLocks noGrp="1"/>
          </p:cNvSpPr>
          <p:nvPr>
            <p:ph type="subTitle" idx="1"/>
          </p:nvPr>
        </p:nvSpPr>
        <p:spPr>
          <a:xfrm>
            <a:off x="1083733" y="4944531"/>
            <a:ext cx="8458200" cy="524935"/>
          </a:xfrm>
        </p:spPr>
        <p:txBody>
          <a:bodyPr>
            <a:normAutofit/>
          </a:bodyPr>
          <a:lstStyle/>
          <a:p>
            <a:endParaRPr lang="en-US">
              <a:solidFill>
                <a:srgbClr val="FEFFFF"/>
              </a:solidFill>
            </a:endParaRPr>
          </a:p>
        </p:txBody>
      </p:sp>
    </p:spTree>
    <p:extLst>
      <p:ext uri="{BB962C8B-B14F-4D97-AF65-F5344CB8AC3E}">
        <p14:creationId xmlns:p14="http://schemas.microsoft.com/office/powerpoint/2010/main" val="296866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7C4CB00-A192-4F72-BDD6-04A4FBB8ED59}"/>
              </a:ext>
            </a:extLst>
          </p:cNvPr>
          <p:cNvSpPr>
            <a:spLocks noGrp="1"/>
          </p:cNvSpPr>
          <p:nvPr>
            <p:ph type="title"/>
          </p:nvPr>
        </p:nvSpPr>
        <p:spPr>
          <a:xfrm>
            <a:off x="1843391" y="624110"/>
            <a:ext cx="9383408" cy="1280890"/>
          </a:xfrm>
        </p:spPr>
        <p:txBody>
          <a:bodyPr>
            <a:normAutofit/>
          </a:bodyPr>
          <a:lstStyle/>
          <a:p>
            <a:r>
              <a:rPr lang="tr-TR">
                <a:solidFill>
                  <a:srgbClr val="FFFFFF"/>
                </a:solidFill>
              </a:rPr>
              <a:t>AES TARİHÇESİ</a:t>
            </a:r>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1BEB4A46-1885-462E-9164-A653E16F50B0}"/>
              </a:ext>
            </a:extLst>
          </p:cNvPr>
          <p:cNvSpPr>
            <a:spLocks noGrp="1"/>
          </p:cNvSpPr>
          <p:nvPr>
            <p:ph idx="1"/>
          </p:nvPr>
        </p:nvSpPr>
        <p:spPr>
          <a:xfrm>
            <a:off x="729574" y="2623930"/>
            <a:ext cx="10497226" cy="3287292"/>
          </a:xfrm>
        </p:spPr>
        <p:txBody>
          <a:bodyPr>
            <a:normAutofit/>
          </a:bodyPr>
          <a:lstStyle/>
          <a:p>
            <a:pPr>
              <a:lnSpc>
                <a:spcPct val="90000"/>
              </a:lnSpc>
            </a:pPr>
            <a:r>
              <a:rPr lang="en-US" sz="1700" dirty="0"/>
              <a:t> AES, ABD </a:t>
            </a:r>
            <a:r>
              <a:rPr lang="en-US" sz="1700" dirty="0" err="1"/>
              <a:t>Ulusal</a:t>
            </a:r>
            <a:r>
              <a:rPr lang="en-US" sz="1700" dirty="0"/>
              <a:t> </a:t>
            </a:r>
            <a:r>
              <a:rPr lang="en-US" sz="1700" dirty="0" err="1"/>
              <a:t>Standart</a:t>
            </a:r>
            <a:r>
              <a:rPr lang="en-US" sz="1700" dirty="0"/>
              <a:t> </a:t>
            </a:r>
            <a:r>
              <a:rPr lang="en-US" sz="1700" dirty="0" err="1"/>
              <a:t>ve</a:t>
            </a:r>
            <a:r>
              <a:rPr lang="en-US" sz="1700" dirty="0"/>
              <a:t> </a:t>
            </a:r>
            <a:r>
              <a:rPr lang="en-US" sz="1700" dirty="0" err="1"/>
              <a:t>Teknoloji</a:t>
            </a:r>
            <a:r>
              <a:rPr lang="en-US" sz="1700" dirty="0"/>
              <a:t> </a:t>
            </a:r>
            <a:r>
              <a:rPr lang="en-US" sz="1700" dirty="0" err="1"/>
              <a:t>Enstitüsü</a:t>
            </a:r>
            <a:r>
              <a:rPr lang="en-US" sz="1700" dirty="0"/>
              <a:t> (NIST) </a:t>
            </a:r>
            <a:r>
              <a:rPr lang="en-US" sz="1700" dirty="0" err="1"/>
              <a:t>tarafından</a:t>
            </a:r>
            <a:r>
              <a:rPr lang="en-US" sz="1700" dirty="0"/>
              <a:t> 26 </a:t>
            </a:r>
            <a:r>
              <a:rPr lang="en-US" sz="1700" dirty="0" err="1"/>
              <a:t>Kasım</a:t>
            </a:r>
            <a:r>
              <a:rPr lang="en-US" sz="1700" dirty="0"/>
              <a:t> 2001 </a:t>
            </a:r>
            <a:r>
              <a:rPr lang="en-US" sz="1700" dirty="0" err="1"/>
              <a:t>tarihinde</a:t>
            </a:r>
            <a:r>
              <a:rPr lang="en-US" sz="1700" dirty="0"/>
              <a:t> US FIPS PUB 197 </a:t>
            </a:r>
            <a:r>
              <a:rPr lang="en-US" sz="1700" dirty="0" err="1"/>
              <a:t>kodlu</a:t>
            </a:r>
            <a:r>
              <a:rPr lang="en-US" sz="1700" dirty="0"/>
              <a:t> </a:t>
            </a:r>
            <a:r>
              <a:rPr lang="en-US" sz="1700" dirty="0" err="1"/>
              <a:t>dokümanla</a:t>
            </a:r>
            <a:r>
              <a:rPr lang="en-US" sz="1700" dirty="0"/>
              <a:t> </a:t>
            </a:r>
            <a:r>
              <a:rPr lang="en-US" sz="1700" dirty="0" err="1"/>
              <a:t>duyurulmuştur</a:t>
            </a:r>
            <a:r>
              <a:rPr lang="en-US" sz="1700" dirty="0"/>
              <a:t>. </a:t>
            </a:r>
            <a:endParaRPr lang="tr-TR" sz="1700" dirty="0"/>
          </a:p>
          <a:p>
            <a:pPr>
              <a:lnSpc>
                <a:spcPct val="90000"/>
              </a:lnSpc>
            </a:pPr>
            <a:r>
              <a:rPr lang="en-US" sz="1700" dirty="0" err="1"/>
              <a:t>Standartlaştırma</a:t>
            </a:r>
            <a:r>
              <a:rPr lang="en-US" sz="1700" dirty="0"/>
              <a:t> 5 </a:t>
            </a:r>
            <a:r>
              <a:rPr lang="en-US" sz="1700" dirty="0" err="1"/>
              <a:t>yıl</a:t>
            </a:r>
            <a:r>
              <a:rPr lang="en-US" sz="1700" dirty="0"/>
              <a:t> </a:t>
            </a:r>
            <a:r>
              <a:rPr lang="en-US" sz="1700" dirty="0" err="1"/>
              <a:t>süren</a:t>
            </a:r>
            <a:r>
              <a:rPr lang="en-US" sz="1700" dirty="0"/>
              <a:t> </a:t>
            </a:r>
            <a:r>
              <a:rPr lang="en-US" sz="1700" dirty="0" err="1"/>
              <a:t>bir</a:t>
            </a:r>
            <a:r>
              <a:rPr lang="en-US" sz="1700" dirty="0"/>
              <a:t> zaman </a:t>
            </a:r>
            <a:r>
              <a:rPr lang="en-US" sz="1700" dirty="0" err="1"/>
              <a:t>zarfında</a:t>
            </a:r>
            <a:r>
              <a:rPr lang="en-US" sz="1700" dirty="0"/>
              <a:t> </a:t>
            </a:r>
            <a:r>
              <a:rPr lang="en-US" sz="1700" dirty="0" err="1"/>
              <a:t>tamamlanmıştır</a:t>
            </a:r>
            <a:r>
              <a:rPr lang="en-US" sz="1700" dirty="0"/>
              <a:t>. Bu </a:t>
            </a:r>
            <a:r>
              <a:rPr lang="en-US" sz="1700" dirty="0" err="1"/>
              <a:t>süreçte</a:t>
            </a:r>
            <a:r>
              <a:rPr lang="en-US" sz="1700" dirty="0"/>
              <a:t> AES </a:t>
            </a:r>
            <a:r>
              <a:rPr lang="en-US" sz="1700" dirty="0" err="1"/>
              <a:t>adayı</a:t>
            </a:r>
            <a:r>
              <a:rPr lang="en-US" sz="1700" dirty="0"/>
              <a:t> </a:t>
            </a:r>
            <a:r>
              <a:rPr lang="en-US" sz="1700" dirty="0" err="1"/>
              <a:t>olarak</a:t>
            </a:r>
            <a:r>
              <a:rPr lang="en-US" sz="1700" dirty="0"/>
              <a:t> 15 </a:t>
            </a:r>
            <a:r>
              <a:rPr lang="en-US" sz="1700" dirty="0" err="1"/>
              <a:t>tasarım</a:t>
            </a:r>
            <a:r>
              <a:rPr lang="en-US" sz="1700" dirty="0"/>
              <a:t> </a:t>
            </a:r>
            <a:r>
              <a:rPr lang="en-US" sz="1700" dirty="0" err="1"/>
              <a:t>sunulmuş</a:t>
            </a:r>
            <a:r>
              <a:rPr lang="en-US" sz="1700" dirty="0"/>
              <a:t>, </a:t>
            </a:r>
            <a:r>
              <a:rPr lang="en-US" sz="1700" dirty="0" err="1"/>
              <a:t>tasarımlar</a:t>
            </a:r>
            <a:r>
              <a:rPr lang="en-US" sz="1700" dirty="0"/>
              <a:t> </a:t>
            </a:r>
            <a:r>
              <a:rPr lang="en-US" sz="1700" dirty="0" err="1"/>
              <a:t>güvenlik</a:t>
            </a:r>
            <a:r>
              <a:rPr lang="en-US" sz="1700" dirty="0"/>
              <a:t> </a:t>
            </a:r>
            <a:r>
              <a:rPr lang="en-US" sz="1700" dirty="0" err="1"/>
              <a:t>ve</a:t>
            </a:r>
            <a:r>
              <a:rPr lang="en-US" sz="1700" dirty="0"/>
              <a:t> </a:t>
            </a:r>
            <a:r>
              <a:rPr lang="en-US" sz="1700" dirty="0" err="1"/>
              <a:t>performans</a:t>
            </a:r>
            <a:r>
              <a:rPr lang="en-US" sz="1700" dirty="0"/>
              <a:t> </a:t>
            </a:r>
            <a:r>
              <a:rPr lang="en-US" sz="1700" dirty="0" err="1"/>
              <a:t>açısından</a:t>
            </a:r>
            <a:r>
              <a:rPr lang="en-US" sz="1700" dirty="0"/>
              <a:t> </a:t>
            </a:r>
            <a:r>
              <a:rPr lang="en-US" sz="1700" dirty="0" err="1"/>
              <a:t>değerlendirildikten</a:t>
            </a:r>
            <a:r>
              <a:rPr lang="en-US" sz="1700" dirty="0"/>
              <a:t> </a:t>
            </a:r>
            <a:r>
              <a:rPr lang="en-US" sz="1700" dirty="0" err="1"/>
              <a:t>sonra</a:t>
            </a:r>
            <a:r>
              <a:rPr lang="en-US" sz="1700" dirty="0"/>
              <a:t> </a:t>
            </a:r>
            <a:r>
              <a:rPr lang="en-US" sz="1700" dirty="0" err="1"/>
              <a:t>en</a:t>
            </a:r>
            <a:r>
              <a:rPr lang="en-US" sz="1700" dirty="0"/>
              <a:t> </a:t>
            </a:r>
            <a:r>
              <a:rPr lang="en-US" sz="1700" dirty="0" err="1"/>
              <a:t>uygun</a:t>
            </a:r>
            <a:r>
              <a:rPr lang="en-US" sz="1700" dirty="0"/>
              <a:t> </a:t>
            </a:r>
            <a:r>
              <a:rPr lang="en-US" sz="1700" dirty="0" err="1"/>
              <a:t>tasarım</a:t>
            </a:r>
            <a:r>
              <a:rPr lang="en-US" sz="1700" dirty="0"/>
              <a:t> </a:t>
            </a:r>
            <a:r>
              <a:rPr lang="en-US" sz="1700" dirty="0" err="1"/>
              <a:t>standart</a:t>
            </a:r>
            <a:r>
              <a:rPr lang="en-US" sz="1700" dirty="0"/>
              <a:t> </a:t>
            </a:r>
            <a:r>
              <a:rPr lang="en-US" sz="1700" dirty="0" err="1"/>
              <a:t>şifreleme</a:t>
            </a:r>
            <a:r>
              <a:rPr lang="en-US" sz="1700" dirty="0"/>
              <a:t> </a:t>
            </a:r>
            <a:r>
              <a:rPr lang="en-US" sz="1700" dirty="0" err="1"/>
              <a:t>algoritması</a:t>
            </a:r>
            <a:r>
              <a:rPr lang="en-US" sz="1700" dirty="0"/>
              <a:t> </a:t>
            </a:r>
            <a:r>
              <a:rPr lang="en-US" sz="1700" dirty="0" err="1"/>
              <a:t>olarak</a:t>
            </a:r>
            <a:r>
              <a:rPr lang="en-US" sz="1700" dirty="0"/>
              <a:t> </a:t>
            </a:r>
            <a:r>
              <a:rPr lang="en-US" sz="1700" dirty="0" err="1"/>
              <a:t>seçilmiştir</a:t>
            </a:r>
            <a:r>
              <a:rPr lang="en-US" sz="1700" dirty="0"/>
              <a:t>. Federal </a:t>
            </a:r>
            <a:r>
              <a:rPr lang="en-US" sz="1700" dirty="0" err="1"/>
              <a:t>hükûmetin</a:t>
            </a:r>
            <a:r>
              <a:rPr lang="en-US" sz="1700" dirty="0"/>
              <a:t> </a:t>
            </a:r>
            <a:r>
              <a:rPr lang="en-US" sz="1700" dirty="0" err="1"/>
              <a:t>Ticaret</a:t>
            </a:r>
            <a:r>
              <a:rPr lang="en-US" sz="1700" dirty="0"/>
              <a:t> </a:t>
            </a:r>
            <a:r>
              <a:rPr lang="en-US" sz="1700" dirty="0" err="1"/>
              <a:t>Müsteşarı'nın</a:t>
            </a:r>
            <a:r>
              <a:rPr lang="en-US" sz="1700" dirty="0"/>
              <a:t> </a:t>
            </a:r>
            <a:r>
              <a:rPr lang="en-US" sz="1700" dirty="0" err="1"/>
              <a:t>onayının</a:t>
            </a:r>
            <a:r>
              <a:rPr lang="en-US" sz="1700" dirty="0"/>
              <a:t> </a:t>
            </a:r>
            <a:r>
              <a:rPr lang="en-US" sz="1700" dirty="0" err="1"/>
              <a:t>ardından</a:t>
            </a:r>
            <a:r>
              <a:rPr lang="en-US" sz="1700" dirty="0"/>
              <a:t> 26 </a:t>
            </a:r>
            <a:r>
              <a:rPr lang="en-US" sz="1700" dirty="0" err="1"/>
              <a:t>Mayıs</a:t>
            </a:r>
            <a:r>
              <a:rPr lang="en-US" sz="1700" dirty="0"/>
              <a:t> 2002 </a:t>
            </a:r>
            <a:r>
              <a:rPr lang="en-US" sz="1700" dirty="0" err="1"/>
              <a:t>tarihinde</a:t>
            </a:r>
            <a:r>
              <a:rPr lang="en-US" sz="1700" dirty="0"/>
              <a:t> </a:t>
            </a:r>
            <a:r>
              <a:rPr lang="en-US" sz="1700" dirty="0" err="1"/>
              <a:t>resmî</a:t>
            </a:r>
            <a:r>
              <a:rPr lang="en-US" sz="1700" dirty="0"/>
              <a:t> </a:t>
            </a:r>
            <a:r>
              <a:rPr lang="en-US" sz="1700" dirty="0" err="1"/>
              <a:t>olarak</a:t>
            </a:r>
            <a:r>
              <a:rPr lang="en-US" sz="1700" dirty="0"/>
              <a:t> </a:t>
            </a:r>
            <a:r>
              <a:rPr lang="en-US" sz="1700" dirty="0" err="1"/>
              <a:t>etkin</a:t>
            </a:r>
            <a:r>
              <a:rPr lang="en-US" sz="1700" dirty="0"/>
              <a:t> </a:t>
            </a:r>
            <a:r>
              <a:rPr lang="en-US" sz="1700" dirty="0" err="1"/>
              <a:t>hâle</a:t>
            </a:r>
            <a:r>
              <a:rPr lang="en-US" sz="1700" dirty="0"/>
              <a:t> </a:t>
            </a:r>
            <a:r>
              <a:rPr lang="en-US" sz="1700" dirty="0" err="1"/>
              <a:t>gelmiştir</a:t>
            </a:r>
            <a:r>
              <a:rPr lang="en-US" sz="1700" dirty="0"/>
              <a:t>. </a:t>
            </a:r>
            <a:r>
              <a:rPr lang="en-US" sz="1700" dirty="0" err="1"/>
              <a:t>Hâlihazırda</a:t>
            </a:r>
            <a:r>
              <a:rPr lang="en-US" sz="1700" dirty="0"/>
              <a:t> </a:t>
            </a:r>
            <a:r>
              <a:rPr lang="en-US" sz="1700" dirty="0" err="1"/>
              <a:t>birçok</a:t>
            </a:r>
            <a:r>
              <a:rPr lang="en-US" sz="1700" dirty="0"/>
              <a:t> </a:t>
            </a:r>
            <a:r>
              <a:rPr lang="en-US" sz="1700" dirty="0" err="1"/>
              <a:t>şifreleme</a:t>
            </a:r>
            <a:r>
              <a:rPr lang="en-US" sz="1700" dirty="0"/>
              <a:t> </a:t>
            </a:r>
            <a:r>
              <a:rPr lang="en-US" sz="1700" dirty="0" err="1"/>
              <a:t>paketinde</a:t>
            </a:r>
            <a:r>
              <a:rPr lang="en-US" sz="1700" dirty="0"/>
              <a:t> </a:t>
            </a:r>
            <a:r>
              <a:rPr lang="en-US" sz="1700" dirty="0" err="1"/>
              <a:t>yer</a:t>
            </a:r>
            <a:r>
              <a:rPr lang="en-US" sz="1700" dirty="0"/>
              <a:t> </a:t>
            </a:r>
            <a:r>
              <a:rPr lang="en-US" sz="1700" dirty="0" err="1"/>
              <a:t>alan</a:t>
            </a:r>
            <a:r>
              <a:rPr lang="en-US" sz="1700" dirty="0"/>
              <a:t> </a:t>
            </a:r>
            <a:r>
              <a:rPr lang="en-US" sz="1700" dirty="0" err="1"/>
              <a:t>algoritma</a:t>
            </a:r>
            <a:r>
              <a:rPr lang="en-US" sz="1700" dirty="0"/>
              <a:t> </a:t>
            </a:r>
            <a:r>
              <a:rPr lang="en-US" sz="1700" dirty="0" err="1"/>
              <a:t>Amerikan</a:t>
            </a:r>
            <a:r>
              <a:rPr lang="en-US" sz="1700" dirty="0"/>
              <a:t> </a:t>
            </a:r>
            <a:r>
              <a:rPr lang="en-US" sz="1700" dirty="0" err="1"/>
              <a:t>Ulusal</a:t>
            </a:r>
            <a:r>
              <a:rPr lang="en-US" sz="1700" dirty="0"/>
              <a:t> </a:t>
            </a:r>
            <a:r>
              <a:rPr lang="en-US" sz="1700" dirty="0" err="1"/>
              <a:t>Güvenlik</a:t>
            </a:r>
            <a:r>
              <a:rPr lang="en-US" sz="1700" dirty="0"/>
              <a:t> </a:t>
            </a:r>
            <a:r>
              <a:rPr lang="en-US" sz="1700" dirty="0" err="1"/>
              <a:t>Teşkilatı</a:t>
            </a:r>
            <a:r>
              <a:rPr lang="en-US" sz="1700" dirty="0"/>
              <a:t> (NSA - National Security Agency) </a:t>
            </a:r>
            <a:r>
              <a:rPr lang="en-US" sz="1700" dirty="0" err="1"/>
              <a:t>tarafından</a:t>
            </a:r>
            <a:r>
              <a:rPr lang="en-US" sz="1700" dirty="0"/>
              <a:t> </a:t>
            </a:r>
            <a:r>
              <a:rPr lang="en-US" sz="1700" dirty="0" err="1"/>
              <a:t>çok</a:t>
            </a:r>
            <a:r>
              <a:rPr lang="en-US" sz="1700" dirty="0"/>
              <a:t> </a:t>
            </a:r>
            <a:r>
              <a:rPr lang="en-US" sz="1700" dirty="0" err="1"/>
              <a:t>gizli</a:t>
            </a:r>
            <a:r>
              <a:rPr lang="en-US" sz="1700" dirty="0"/>
              <a:t> </a:t>
            </a:r>
            <a:r>
              <a:rPr lang="en-US" sz="1700" dirty="0" err="1"/>
              <a:t>bilginin</a:t>
            </a:r>
            <a:r>
              <a:rPr lang="en-US" sz="1700" dirty="0"/>
              <a:t> </a:t>
            </a:r>
            <a:r>
              <a:rPr lang="en-US" sz="1700" dirty="0" err="1"/>
              <a:t>şifrelenmesinde</a:t>
            </a:r>
            <a:r>
              <a:rPr lang="en-US" sz="1700" dirty="0"/>
              <a:t> </a:t>
            </a:r>
            <a:r>
              <a:rPr lang="en-US" sz="1700" dirty="0" err="1"/>
              <a:t>kullanımı</a:t>
            </a:r>
            <a:r>
              <a:rPr lang="en-US" sz="1700" dirty="0"/>
              <a:t> </a:t>
            </a:r>
            <a:r>
              <a:rPr lang="en-US" sz="1700" dirty="0" err="1"/>
              <a:t>onaylanan</a:t>
            </a:r>
            <a:r>
              <a:rPr lang="en-US" sz="1700" dirty="0"/>
              <a:t> </a:t>
            </a:r>
            <a:r>
              <a:rPr lang="en-US" sz="1700" dirty="0" err="1"/>
              <a:t>kamuya</a:t>
            </a:r>
            <a:r>
              <a:rPr lang="en-US" sz="1700" dirty="0"/>
              <a:t> </a:t>
            </a:r>
            <a:r>
              <a:rPr lang="en-US" sz="1700" dirty="0" err="1"/>
              <a:t>açık</a:t>
            </a:r>
            <a:r>
              <a:rPr lang="en-US" sz="1700" dirty="0"/>
              <a:t> ilk </a:t>
            </a:r>
            <a:r>
              <a:rPr lang="en-US" sz="1700" dirty="0" err="1"/>
              <a:t>şifreleme</a:t>
            </a:r>
            <a:r>
              <a:rPr lang="en-US" sz="1700" dirty="0"/>
              <a:t> </a:t>
            </a:r>
            <a:r>
              <a:rPr lang="en-US" sz="1700" dirty="0" err="1"/>
              <a:t>algoritmasıdır</a:t>
            </a:r>
            <a:r>
              <a:rPr lang="en-US" sz="1700" dirty="0"/>
              <a:t>. </a:t>
            </a:r>
          </a:p>
          <a:p>
            <a:pPr>
              <a:lnSpc>
                <a:spcPct val="90000"/>
              </a:lnSpc>
            </a:pPr>
            <a:r>
              <a:rPr lang="en-US" sz="1700" dirty="0"/>
              <a:t> AES </a:t>
            </a:r>
            <a:r>
              <a:rPr lang="en-US" sz="1700" dirty="0" err="1"/>
              <a:t>ile</a:t>
            </a:r>
            <a:r>
              <a:rPr lang="en-US" sz="1700" dirty="0"/>
              <a:t> </a:t>
            </a:r>
            <a:r>
              <a:rPr lang="en-US" sz="1700" dirty="0" err="1"/>
              <a:t>standartlaştırılan</a:t>
            </a:r>
            <a:r>
              <a:rPr lang="en-US" sz="1700" dirty="0"/>
              <a:t> </a:t>
            </a:r>
            <a:r>
              <a:rPr lang="en-US" sz="1700" dirty="0" err="1"/>
              <a:t>algoritma</a:t>
            </a:r>
            <a:r>
              <a:rPr lang="en-US" sz="1700" dirty="0"/>
              <a:t>, </a:t>
            </a:r>
            <a:r>
              <a:rPr lang="en-US" sz="1700" dirty="0" err="1"/>
              <a:t>esas</a:t>
            </a:r>
            <a:r>
              <a:rPr lang="en-US" sz="1700" dirty="0"/>
              <a:t> </a:t>
            </a:r>
            <a:r>
              <a:rPr lang="en-US" sz="1700" dirty="0" err="1"/>
              <a:t>olarak</a:t>
            </a:r>
            <a:r>
              <a:rPr lang="en-US" sz="1700" dirty="0"/>
              <a:t> Vincent </a:t>
            </a:r>
            <a:r>
              <a:rPr lang="en-US" sz="1700" dirty="0" err="1"/>
              <a:t>Rijmen</a:t>
            </a:r>
            <a:r>
              <a:rPr lang="en-US" sz="1700" dirty="0"/>
              <a:t> </a:t>
            </a:r>
            <a:r>
              <a:rPr lang="en-US" sz="1700" dirty="0" err="1"/>
              <a:t>ve</a:t>
            </a:r>
            <a:r>
              <a:rPr lang="en-US" sz="1700" dirty="0"/>
              <a:t> Joan Daemen </a:t>
            </a:r>
            <a:r>
              <a:rPr lang="en-US" sz="1700" dirty="0" err="1"/>
              <a:t>tarafından</a:t>
            </a:r>
            <a:r>
              <a:rPr lang="en-US" sz="1700" dirty="0"/>
              <a:t> </a:t>
            </a:r>
            <a:r>
              <a:rPr lang="en-US" sz="1700" dirty="0" err="1"/>
              <a:t>geliştirilen</a:t>
            </a:r>
            <a:r>
              <a:rPr lang="en-US" sz="1700" dirty="0"/>
              <a:t> </a:t>
            </a:r>
            <a:r>
              <a:rPr lang="en-US" sz="1700" dirty="0" err="1"/>
              <a:t>Rijndael</a:t>
            </a:r>
            <a:r>
              <a:rPr lang="en-US" sz="1700" dirty="0"/>
              <a:t> </a:t>
            </a:r>
            <a:r>
              <a:rPr lang="en-US" sz="1700" dirty="0" err="1"/>
              <a:t>algoritmasında</a:t>
            </a:r>
            <a:r>
              <a:rPr lang="en-US" sz="1700" dirty="0"/>
              <a:t> </a:t>
            </a:r>
            <a:r>
              <a:rPr lang="en-US" sz="1700" dirty="0" err="1"/>
              <a:t>bazı</a:t>
            </a:r>
            <a:r>
              <a:rPr lang="en-US" sz="1700" dirty="0"/>
              <a:t> </a:t>
            </a:r>
            <a:r>
              <a:rPr lang="en-US" sz="1700" dirty="0" err="1"/>
              <a:t>değişiklikler</a:t>
            </a:r>
            <a:r>
              <a:rPr lang="en-US" sz="1700" dirty="0"/>
              <a:t> </a:t>
            </a:r>
            <a:r>
              <a:rPr lang="en-US" sz="1700" dirty="0" err="1"/>
              <a:t>yapılarak</a:t>
            </a:r>
            <a:r>
              <a:rPr lang="en-US" sz="1700" dirty="0"/>
              <a:t> </a:t>
            </a:r>
            <a:r>
              <a:rPr lang="en-US" sz="1700" dirty="0" err="1"/>
              <a:t>oluşturulmuştur</a:t>
            </a:r>
            <a:r>
              <a:rPr lang="en-US" sz="1700" dirty="0"/>
              <a:t>. </a:t>
            </a:r>
            <a:r>
              <a:rPr lang="en-US" sz="1700" dirty="0" err="1"/>
              <a:t>Rijndael</a:t>
            </a:r>
            <a:r>
              <a:rPr lang="en-US" sz="1700" dirty="0"/>
              <a:t>, </a:t>
            </a:r>
            <a:r>
              <a:rPr lang="en-US" sz="1700" dirty="0" err="1"/>
              <a:t>geliştiricilerin</a:t>
            </a:r>
            <a:r>
              <a:rPr lang="en-US" sz="1700" dirty="0"/>
              <a:t> </a:t>
            </a:r>
            <a:r>
              <a:rPr lang="en-US" sz="1700" dirty="0" err="1"/>
              <a:t>isimleri</a:t>
            </a:r>
            <a:r>
              <a:rPr lang="en-US" sz="1700" dirty="0"/>
              <a:t> </a:t>
            </a:r>
            <a:r>
              <a:rPr lang="en-US" sz="1700" dirty="0" err="1"/>
              <a:t>kullanılar</a:t>
            </a:r>
            <a:r>
              <a:rPr lang="en-US" sz="1700" dirty="0"/>
              <a:t> </a:t>
            </a:r>
            <a:r>
              <a:rPr lang="en-US" sz="1700" dirty="0" err="1"/>
              <a:t>elde</a:t>
            </a:r>
            <a:r>
              <a:rPr lang="en-US" sz="1700" dirty="0"/>
              <a:t> </a:t>
            </a:r>
            <a:r>
              <a:rPr lang="en-US" sz="1700" dirty="0" err="1"/>
              <a:t>edilen</a:t>
            </a:r>
            <a:r>
              <a:rPr lang="en-US" sz="1700" dirty="0"/>
              <a:t> </a:t>
            </a:r>
            <a:r>
              <a:rPr lang="en-US" sz="1700" dirty="0" err="1"/>
              <a:t>bir</a:t>
            </a:r>
            <a:r>
              <a:rPr lang="en-US" sz="1700" dirty="0"/>
              <a:t> </a:t>
            </a:r>
            <a:r>
              <a:rPr lang="en-US" sz="1700" dirty="0" err="1"/>
              <a:t>isimdir</a:t>
            </a:r>
            <a:r>
              <a:rPr lang="en-US" sz="1700" dirty="0"/>
              <a:t>: </a:t>
            </a:r>
            <a:r>
              <a:rPr lang="en-US" sz="1700" dirty="0" err="1"/>
              <a:t>RIJmen</a:t>
            </a:r>
            <a:r>
              <a:rPr lang="en-US" sz="1700" dirty="0"/>
              <a:t> </a:t>
            </a:r>
            <a:r>
              <a:rPr lang="en-US" sz="1700" dirty="0" err="1"/>
              <a:t>aNd</a:t>
            </a:r>
            <a:r>
              <a:rPr lang="en-US" sz="1700" dirty="0"/>
              <a:t> </a:t>
            </a:r>
            <a:r>
              <a:rPr lang="en-US" sz="1700" dirty="0" err="1"/>
              <a:t>DAEmen</a:t>
            </a:r>
            <a:r>
              <a:rPr lang="en-US" sz="1700" dirty="0"/>
              <a:t>.</a:t>
            </a:r>
          </a:p>
          <a:p>
            <a:pPr>
              <a:lnSpc>
                <a:spcPct val="90000"/>
              </a:lnSpc>
            </a:pPr>
            <a:endParaRPr lang="en-US" sz="1700" dirty="0"/>
          </a:p>
        </p:txBody>
      </p:sp>
    </p:spTree>
    <p:extLst>
      <p:ext uri="{BB962C8B-B14F-4D97-AF65-F5344CB8AC3E}">
        <p14:creationId xmlns:p14="http://schemas.microsoft.com/office/powerpoint/2010/main" val="189188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5AA25D-5619-469D-9C61-3EFB1A296398}"/>
              </a:ext>
            </a:extLst>
          </p:cNvPr>
          <p:cNvSpPr>
            <a:spLocks noGrp="1"/>
          </p:cNvSpPr>
          <p:nvPr>
            <p:ph type="title"/>
          </p:nvPr>
        </p:nvSpPr>
        <p:spPr>
          <a:xfrm>
            <a:off x="1046019" y="942108"/>
            <a:ext cx="3256550" cy="4969113"/>
          </a:xfrm>
        </p:spPr>
        <p:txBody>
          <a:bodyPr anchor="ctr">
            <a:normAutofit/>
          </a:bodyPr>
          <a:lstStyle/>
          <a:p>
            <a:r>
              <a:rPr lang="en-US" sz="3100">
                <a:solidFill>
                  <a:schemeClr val="tx2">
                    <a:lumMod val="75000"/>
                  </a:schemeClr>
                </a:solidFill>
              </a:rPr>
              <a:t>ALGORİTMANIN GENEL YAPISI</a:t>
            </a:r>
            <a:br>
              <a:rPr lang="en-US" sz="3100">
                <a:solidFill>
                  <a:schemeClr val="tx2">
                    <a:lumMod val="75000"/>
                  </a:schemeClr>
                </a:solidFill>
              </a:rPr>
            </a:br>
            <a:endParaRPr lang="en-US" sz="3100">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İçerik Yer Tutucusu 2">
            <a:extLst>
              <a:ext uri="{FF2B5EF4-FFF2-40B4-BE49-F238E27FC236}">
                <a16:creationId xmlns:a16="http://schemas.microsoft.com/office/drawing/2014/main" id="{605B3645-411E-4CA9-89EA-0A395CB169A7}"/>
              </a:ext>
            </a:extLst>
          </p:cNvPr>
          <p:cNvSpPr>
            <a:spLocks noGrp="1"/>
          </p:cNvSpPr>
          <p:nvPr>
            <p:ph idx="1"/>
          </p:nvPr>
        </p:nvSpPr>
        <p:spPr>
          <a:xfrm>
            <a:off x="5049062" y="942108"/>
            <a:ext cx="6455549" cy="4969114"/>
          </a:xfrm>
        </p:spPr>
        <p:txBody>
          <a:bodyPr anchor="ctr">
            <a:normAutofit/>
          </a:bodyPr>
          <a:lstStyle/>
          <a:p>
            <a:pPr>
              <a:lnSpc>
                <a:spcPct val="90000"/>
              </a:lnSpc>
            </a:pPr>
            <a:r>
              <a:rPr lang="en-US" dirty="0">
                <a:solidFill>
                  <a:schemeClr val="tx2">
                    <a:lumMod val="75000"/>
                  </a:schemeClr>
                </a:solidFill>
              </a:rPr>
              <a:t>AES, </a:t>
            </a:r>
            <a:r>
              <a:rPr lang="en-US" dirty="0" err="1">
                <a:solidFill>
                  <a:schemeClr val="tx2">
                    <a:lumMod val="75000"/>
                  </a:schemeClr>
                </a:solidFill>
              </a:rPr>
              <a:t>Değiştirme-Karıştırma</a:t>
            </a:r>
            <a:r>
              <a:rPr lang="en-US" dirty="0">
                <a:solidFill>
                  <a:schemeClr val="tx2">
                    <a:lumMod val="75000"/>
                  </a:schemeClr>
                </a:solidFill>
              </a:rPr>
              <a:t> (Substitution-Permutation) </a:t>
            </a:r>
            <a:r>
              <a:rPr lang="en-US" dirty="0" err="1">
                <a:solidFill>
                  <a:schemeClr val="tx2">
                    <a:lumMod val="75000"/>
                  </a:schemeClr>
                </a:solidFill>
              </a:rPr>
              <a:t>olarak</a:t>
            </a:r>
            <a:r>
              <a:rPr lang="tr-TR" dirty="0">
                <a:solidFill>
                  <a:schemeClr val="tx2">
                    <a:lumMod val="75000"/>
                  </a:schemeClr>
                </a:solidFill>
              </a:rPr>
              <a:t> </a:t>
            </a:r>
            <a:r>
              <a:rPr lang="en-US" dirty="0" err="1">
                <a:solidFill>
                  <a:schemeClr val="tx2">
                    <a:lumMod val="75000"/>
                  </a:schemeClr>
                </a:solidFill>
              </a:rPr>
              <a:t>bilinen</a:t>
            </a:r>
            <a:r>
              <a:rPr lang="en-US" dirty="0">
                <a:solidFill>
                  <a:schemeClr val="tx2">
                    <a:lumMod val="75000"/>
                  </a:schemeClr>
                </a:solidFill>
              </a:rPr>
              <a:t> </a:t>
            </a:r>
            <a:r>
              <a:rPr lang="en-US" dirty="0" err="1">
                <a:solidFill>
                  <a:schemeClr val="tx2">
                    <a:lumMod val="75000"/>
                  </a:schemeClr>
                </a:solidFill>
              </a:rPr>
              <a:t>tasarım</a:t>
            </a:r>
            <a:r>
              <a:rPr lang="en-US" dirty="0">
                <a:solidFill>
                  <a:schemeClr val="tx2">
                    <a:lumMod val="75000"/>
                  </a:schemeClr>
                </a:solidFill>
              </a:rPr>
              <a:t> </a:t>
            </a:r>
            <a:r>
              <a:rPr lang="en-US" dirty="0" err="1">
                <a:solidFill>
                  <a:schemeClr val="tx2">
                    <a:lumMod val="75000"/>
                  </a:schemeClr>
                </a:solidFill>
              </a:rPr>
              <a:t>temeline</a:t>
            </a:r>
            <a:r>
              <a:rPr lang="en-US" dirty="0">
                <a:solidFill>
                  <a:schemeClr val="tx2">
                    <a:lumMod val="75000"/>
                  </a:schemeClr>
                </a:solidFill>
              </a:rPr>
              <a:t> </a:t>
            </a:r>
            <a:r>
              <a:rPr lang="en-US" dirty="0" err="1">
                <a:solidFill>
                  <a:schemeClr val="tx2">
                    <a:lumMod val="75000"/>
                  </a:schemeClr>
                </a:solidFill>
              </a:rPr>
              <a:t>dayanır</a:t>
            </a:r>
            <a:r>
              <a:rPr lang="en-US" dirty="0">
                <a:solidFill>
                  <a:schemeClr val="tx2">
                    <a:lumMod val="75000"/>
                  </a:schemeClr>
                </a:solidFill>
              </a:rPr>
              <a:t>.(</a:t>
            </a:r>
            <a:r>
              <a:rPr lang="en-US" dirty="0" err="1">
                <a:solidFill>
                  <a:schemeClr val="tx2">
                    <a:lumMod val="75000"/>
                  </a:schemeClr>
                </a:solidFill>
              </a:rPr>
              <a:t>İlerleyen</a:t>
            </a:r>
            <a:r>
              <a:rPr lang="en-US" dirty="0">
                <a:solidFill>
                  <a:schemeClr val="tx2">
                    <a:lumMod val="75000"/>
                  </a:schemeClr>
                </a:solidFill>
              </a:rPr>
              <a:t> </a:t>
            </a:r>
            <a:r>
              <a:rPr lang="en-US" dirty="0" err="1">
                <a:solidFill>
                  <a:schemeClr val="tx2">
                    <a:lumMod val="75000"/>
                  </a:schemeClr>
                </a:solidFill>
              </a:rPr>
              <a:t>slaytlarda</a:t>
            </a:r>
            <a:r>
              <a:rPr lang="en-US" dirty="0">
                <a:solidFill>
                  <a:schemeClr val="tx2">
                    <a:lumMod val="75000"/>
                  </a:schemeClr>
                </a:solidFill>
              </a:rPr>
              <a:t> </a:t>
            </a:r>
            <a:r>
              <a:rPr lang="en-US" dirty="0" err="1">
                <a:solidFill>
                  <a:schemeClr val="tx2">
                    <a:lumMod val="75000"/>
                  </a:schemeClr>
                </a:solidFill>
              </a:rPr>
              <a:t>tasarımdan</a:t>
            </a:r>
            <a:r>
              <a:rPr lang="en-US" dirty="0">
                <a:solidFill>
                  <a:schemeClr val="tx2">
                    <a:lumMod val="75000"/>
                  </a:schemeClr>
                </a:solidFill>
              </a:rPr>
              <a:t> </a:t>
            </a:r>
            <a:r>
              <a:rPr lang="en-US" dirty="0" err="1">
                <a:solidFill>
                  <a:schemeClr val="tx2">
                    <a:lumMod val="75000"/>
                  </a:schemeClr>
                </a:solidFill>
              </a:rPr>
              <a:t>bahsedilecektir</a:t>
            </a:r>
            <a:r>
              <a:rPr lang="en-US" dirty="0">
                <a:solidFill>
                  <a:schemeClr val="tx2">
                    <a:lumMod val="75000"/>
                  </a:schemeClr>
                </a:solidFill>
              </a:rPr>
              <a:t>.)</a:t>
            </a:r>
          </a:p>
          <a:p>
            <a:pPr>
              <a:lnSpc>
                <a:spcPct val="90000"/>
              </a:lnSpc>
            </a:pPr>
            <a:r>
              <a:rPr lang="en-US" dirty="0">
                <a:solidFill>
                  <a:schemeClr val="tx2">
                    <a:lumMod val="75000"/>
                  </a:schemeClr>
                </a:solidFill>
              </a:rPr>
              <a:t>128-bit </a:t>
            </a:r>
            <a:r>
              <a:rPr lang="en-US" dirty="0" err="1">
                <a:solidFill>
                  <a:schemeClr val="tx2">
                    <a:lumMod val="75000"/>
                  </a:schemeClr>
                </a:solidFill>
              </a:rPr>
              <a:t>girdi</a:t>
            </a:r>
            <a:r>
              <a:rPr lang="en-US" dirty="0">
                <a:solidFill>
                  <a:schemeClr val="tx2">
                    <a:lumMod val="75000"/>
                  </a:schemeClr>
                </a:solidFill>
              </a:rPr>
              <a:t> </a:t>
            </a:r>
            <a:r>
              <a:rPr lang="en-US" dirty="0" err="1">
                <a:solidFill>
                  <a:schemeClr val="tx2">
                    <a:lumMod val="75000"/>
                  </a:schemeClr>
                </a:solidFill>
              </a:rPr>
              <a:t>bloğu</a:t>
            </a:r>
            <a:r>
              <a:rPr lang="en-US" dirty="0">
                <a:solidFill>
                  <a:schemeClr val="tx2">
                    <a:lumMod val="75000"/>
                  </a:schemeClr>
                </a:solidFill>
              </a:rPr>
              <a:t>, 128, 192 </a:t>
            </a:r>
            <a:r>
              <a:rPr lang="en-US" dirty="0" err="1">
                <a:solidFill>
                  <a:schemeClr val="tx2">
                    <a:lumMod val="75000"/>
                  </a:schemeClr>
                </a:solidFill>
              </a:rPr>
              <a:t>ve</a:t>
            </a:r>
            <a:r>
              <a:rPr lang="en-US" dirty="0">
                <a:solidFill>
                  <a:schemeClr val="tx2">
                    <a:lumMod val="75000"/>
                  </a:schemeClr>
                </a:solidFill>
              </a:rPr>
              <a:t> 256 bit </a:t>
            </a:r>
            <a:r>
              <a:rPr lang="en-US" dirty="0" err="1">
                <a:solidFill>
                  <a:schemeClr val="tx2">
                    <a:lumMod val="75000"/>
                  </a:schemeClr>
                </a:solidFill>
              </a:rPr>
              <a:t>anahtar</a:t>
            </a:r>
            <a:r>
              <a:rPr lang="en-US" dirty="0">
                <a:solidFill>
                  <a:schemeClr val="tx2">
                    <a:lumMod val="75000"/>
                  </a:schemeClr>
                </a:solidFill>
              </a:rPr>
              <a:t> </a:t>
            </a:r>
            <a:r>
              <a:rPr lang="en-US" dirty="0" err="1">
                <a:solidFill>
                  <a:schemeClr val="tx2">
                    <a:lumMod val="75000"/>
                  </a:schemeClr>
                </a:solidFill>
              </a:rPr>
              <a:t>uzunluğuna</a:t>
            </a:r>
            <a:r>
              <a:rPr lang="tr-TR" dirty="0">
                <a:solidFill>
                  <a:schemeClr val="tx2">
                    <a:lumMod val="75000"/>
                  </a:schemeClr>
                </a:solidFill>
              </a:rPr>
              <a:t> </a:t>
            </a:r>
            <a:r>
              <a:rPr lang="en-US" dirty="0" err="1">
                <a:solidFill>
                  <a:schemeClr val="tx2">
                    <a:lumMod val="75000"/>
                  </a:schemeClr>
                </a:solidFill>
              </a:rPr>
              <a:t>sahiptir</a:t>
            </a:r>
            <a:r>
              <a:rPr lang="en-US" dirty="0">
                <a:solidFill>
                  <a:schemeClr val="tx2">
                    <a:lumMod val="75000"/>
                  </a:schemeClr>
                </a:solidFill>
              </a:rPr>
              <a:t>.</a:t>
            </a:r>
          </a:p>
          <a:p>
            <a:pPr>
              <a:lnSpc>
                <a:spcPct val="90000"/>
              </a:lnSpc>
            </a:pPr>
            <a:r>
              <a:rPr lang="en-US" dirty="0" err="1">
                <a:solidFill>
                  <a:schemeClr val="tx2">
                    <a:lumMod val="75000"/>
                  </a:schemeClr>
                </a:solidFill>
              </a:rPr>
              <a:t>AES'in</a:t>
            </a:r>
            <a:r>
              <a:rPr lang="en-US" dirty="0">
                <a:solidFill>
                  <a:schemeClr val="tx2">
                    <a:lumMod val="75000"/>
                  </a:schemeClr>
                </a:solidFill>
              </a:rPr>
              <a:t> </a:t>
            </a:r>
            <a:r>
              <a:rPr lang="en-US" dirty="0" err="1">
                <a:solidFill>
                  <a:schemeClr val="tx2">
                    <a:lumMod val="75000"/>
                  </a:schemeClr>
                </a:solidFill>
              </a:rPr>
              <a:t>temel</a:t>
            </a:r>
            <a:r>
              <a:rPr lang="en-US" dirty="0">
                <a:solidFill>
                  <a:schemeClr val="tx2">
                    <a:lumMod val="75000"/>
                  </a:schemeClr>
                </a:solidFill>
              </a:rPr>
              <a:t> </a:t>
            </a:r>
            <a:r>
              <a:rPr lang="en-US" dirty="0" err="1">
                <a:solidFill>
                  <a:schemeClr val="tx2">
                    <a:lumMod val="75000"/>
                  </a:schemeClr>
                </a:solidFill>
              </a:rPr>
              <a:t>alındığı</a:t>
            </a:r>
            <a:r>
              <a:rPr lang="en-US" dirty="0">
                <a:solidFill>
                  <a:schemeClr val="tx2">
                    <a:lumMod val="75000"/>
                  </a:schemeClr>
                </a:solidFill>
              </a:rPr>
              <a:t> </a:t>
            </a:r>
            <a:r>
              <a:rPr lang="en-US" dirty="0" err="1">
                <a:solidFill>
                  <a:schemeClr val="tx2">
                    <a:lumMod val="75000"/>
                  </a:schemeClr>
                </a:solidFill>
              </a:rPr>
              <a:t>Rijndael</a:t>
            </a:r>
            <a:r>
              <a:rPr lang="en-US" dirty="0">
                <a:solidFill>
                  <a:schemeClr val="tx2">
                    <a:lumMod val="75000"/>
                  </a:schemeClr>
                </a:solidFill>
              </a:rPr>
              <a:t> </a:t>
            </a:r>
            <a:r>
              <a:rPr lang="en-US" dirty="0" err="1">
                <a:solidFill>
                  <a:schemeClr val="tx2">
                    <a:lumMod val="75000"/>
                  </a:schemeClr>
                </a:solidFill>
              </a:rPr>
              <a:t>ise</a:t>
            </a:r>
            <a:r>
              <a:rPr lang="en-US" dirty="0">
                <a:solidFill>
                  <a:schemeClr val="tx2">
                    <a:lumMod val="75000"/>
                  </a:schemeClr>
                </a:solidFill>
              </a:rPr>
              <a:t> 128-256 bit </a:t>
            </a:r>
            <a:r>
              <a:rPr lang="en-US" dirty="0" err="1">
                <a:solidFill>
                  <a:schemeClr val="tx2">
                    <a:lumMod val="75000"/>
                  </a:schemeClr>
                </a:solidFill>
              </a:rPr>
              <a:t>arasında</a:t>
            </a:r>
            <a:r>
              <a:rPr lang="en-US" dirty="0">
                <a:solidFill>
                  <a:schemeClr val="tx2">
                    <a:lumMod val="75000"/>
                  </a:schemeClr>
                </a:solidFill>
              </a:rPr>
              <a:t> 32'nin </a:t>
            </a:r>
            <a:r>
              <a:rPr lang="en-US" dirty="0" err="1">
                <a:solidFill>
                  <a:schemeClr val="tx2">
                    <a:lumMod val="75000"/>
                  </a:schemeClr>
                </a:solidFill>
              </a:rPr>
              <a:t>katı</a:t>
            </a:r>
            <a:r>
              <a:rPr lang="tr-TR" dirty="0">
                <a:solidFill>
                  <a:schemeClr val="tx2">
                    <a:lumMod val="75000"/>
                  </a:schemeClr>
                </a:solidFill>
              </a:rPr>
              <a:t> </a:t>
            </a:r>
            <a:r>
              <a:rPr lang="en-US" dirty="0" err="1">
                <a:solidFill>
                  <a:schemeClr val="tx2">
                    <a:lumMod val="75000"/>
                  </a:schemeClr>
                </a:solidFill>
              </a:rPr>
              <a:t>olan</a:t>
            </a:r>
            <a:r>
              <a:rPr lang="en-US" dirty="0">
                <a:solidFill>
                  <a:schemeClr val="tx2">
                    <a:lumMod val="75000"/>
                  </a:schemeClr>
                </a:solidFill>
              </a:rPr>
              <a:t> </a:t>
            </a:r>
            <a:r>
              <a:rPr lang="en-US" dirty="0" err="1">
                <a:solidFill>
                  <a:schemeClr val="tx2">
                    <a:lumMod val="75000"/>
                  </a:schemeClr>
                </a:solidFill>
              </a:rPr>
              <a:t>girdi</a:t>
            </a:r>
            <a:r>
              <a:rPr lang="en-US" dirty="0">
                <a:solidFill>
                  <a:schemeClr val="tx2">
                    <a:lumMod val="75000"/>
                  </a:schemeClr>
                </a:solidFill>
              </a:rPr>
              <a:t> </a:t>
            </a:r>
            <a:r>
              <a:rPr lang="en-US" dirty="0" err="1">
                <a:solidFill>
                  <a:schemeClr val="tx2">
                    <a:lumMod val="75000"/>
                  </a:schemeClr>
                </a:solidFill>
              </a:rPr>
              <a:t>blok</a:t>
            </a:r>
            <a:r>
              <a:rPr lang="en-US" dirty="0">
                <a:solidFill>
                  <a:schemeClr val="tx2">
                    <a:lumMod val="75000"/>
                  </a:schemeClr>
                </a:solidFill>
              </a:rPr>
              <a:t> </a:t>
            </a:r>
            <a:r>
              <a:rPr lang="en-US" dirty="0" err="1">
                <a:solidFill>
                  <a:schemeClr val="tx2">
                    <a:lumMod val="75000"/>
                  </a:schemeClr>
                </a:solidFill>
              </a:rPr>
              <a:t>uzunluklarını</a:t>
            </a:r>
            <a:r>
              <a:rPr lang="en-US" dirty="0">
                <a:solidFill>
                  <a:schemeClr val="tx2">
                    <a:lumMod val="75000"/>
                  </a:schemeClr>
                </a:solidFill>
              </a:rPr>
              <a:t> </a:t>
            </a:r>
            <a:r>
              <a:rPr lang="en-US" dirty="0" err="1">
                <a:solidFill>
                  <a:schemeClr val="tx2">
                    <a:lumMod val="75000"/>
                  </a:schemeClr>
                </a:solidFill>
              </a:rPr>
              <a:t>ve</a:t>
            </a:r>
            <a:r>
              <a:rPr lang="en-US" dirty="0">
                <a:solidFill>
                  <a:schemeClr val="tx2">
                    <a:lumMod val="75000"/>
                  </a:schemeClr>
                </a:solidFill>
              </a:rPr>
              <a:t> 128 bitten </a:t>
            </a:r>
            <a:r>
              <a:rPr lang="en-US" dirty="0" err="1">
                <a:solidFill>
                  <a:schemeClr val="tx2">
                    <a:lumMod val="75000"/>
                  </a:schemeClr>
                </a:solidFill>
              </a:rPr>
              <a:t>uzun</a:t>
            </a:r>
            <a:r>
              <a:rPr lang="en-US" dirty="0">
                <a:solidFill>
                  <a:schemeClr val="tx2">
                    <a:lumMod val="75000"/>
                  </a:schemeClr>
                </a:solidFill>
              </a:rPr>
              <a:t> </a:t>
            </a:r>
            <a:r>
              <a:rPr lang="en-US" dirty="0" err="1">
                <a:solidFill>
                  <a:schemeClr val="tx2">
                    <a:lumMod val="75000"/>
                  </a:schemeClr>
                </a:solidFill>
              </a:rPr>
              <a:t>anahtar</a:t>
            </a:r>
            <a:r>
              <a:rPr lang="tr-TR" dirty="0">
                <a:solidFill>
                  <a:schemeClr val="tx2">
                    <a:lumMod val="75000"/>
                  </a:schemeClr>
                </a:solidFill>
              </a:rPr>
              <a:t> </a:t>
            </a:r>
            <a:r>
              <a:rPr lang="en-US" dirty="0" err="1">
                <a:solidFill>
                  <a:schemeClr val="tx2">
                    <a:lumMod val="75000"/>
                  </a:schemeClr>
                </a:solidFill>
              </a:rPr>
              <a:t>uzunluklarını</a:t>
            </a:r>
            <a:r>
              <a:rPr lang="en-US" dirty="0">
                <a:solidFill>
                  <a:schemeClr val="tx2">
                    <a:lumMod val="75000"/>
                  </a:schemeClr>
                </a:solidFill>
              </a:rPr>
              <a:t> </a:t>
            </a:r>
            <a:r>
              <a:rPr lang="en-US" dirty="0" err="1">
                <a:solidFill>
                  <a:schemeClr val="tx2">
                    <a:lumMod val="75000"/>
                  </a:schemeClr>
                </a:solidFill>
              </a:rPr>
              <a:t>desteklemektedir</a:t>
            </a:r>
            <a:r>
              <a:rPr lang="en-US" dirty="0">
                <a:solidFill>
                  <a:schemeClr val="tx2">
                    <a:lumMod val="75000"/>
                  </a:schemeClr>
                </a:solidFill>
              </a:rPr>
              <a:t>. </a:t>
            </a:r>
            <a:r>
              <a:rPr lang="en-US" dirty="0" err="1">
                <a:solidFill>
                  <a:schemeClr val="tx2">
                    <a:lumMod val="75000"/>
                  </a:schemeClr>
                </a:solidFill>
              </a:rPr>
              <a:t>Dolayısıyla</a:t>
            </a:r>
            <a:r>
              <a:rPr lang="en-US" dirty="0">
                <a:solidFill>
                  <a:schemeClr val="tx2">
                    <a:lumMod val="75000"/>
                  </a:schemeClr>
                </a:solidFill>
              </a:rPr>
              <a:t>, </a:t>
            </a:r>
            <a:r>
              <a:rPr lang="en-US" dirty="0" err="1">
                <a:solidFill>
                  <a:schemeClr val="tx2">
                    <a:lumMod val="75000"/>
                  </a:schemeClr>
                </a:solidFill>
              </a:rPr>
              <a:t>standartlaşma</a:t>
            </a:r>
            <a:r>
              <a:rPr lang="tr-TR" dirty="0">
                <a:solidFill>
                  <a:schemeClr val="tx2">
                    <a:lumMod val="75000"/>
                  </a:schemeClr>
                </a:solidFill>
              </a:rPr>
              <a:t> </a:t>
            </a:r>
            <a:r>
              <a:rPr lang="en-US" dirty="0" err="1">
                <a:solidFill>
                  <a:schemeClr val="tx2">
                    <a:lumMod val="75000"/>
                  </a:schemeClr>
                </a:solidFill>
              </a:rPr>
              <a:t>sürecinde</a:t>
            </a:r>
            <a:r>
              <a:rPr lang="en-US" dirty="0">
                <a:solidFill>
                  <a:schemeClr val="tx2">
                    <a:lumMod val="75000"/>
                  </a:schemeClr>
                </a:solidFill>
              </a:rPr>
              <a:t> </a:t>
            </a:r>
            <a:r>
              <a:rPr lang="en-US" dirty="0" err="1">
                <a:solidFill>
                  <a:schemeClr val="tx2">
                    <a:lumMod val="75000"/>
                  </a:schemeClr>
                </a:solidFill>
              </a:rPr>
              <a:t>anahtar</a:t>
            </a:r>
            <a:r>
              <a:rPr lang="en-US" dirty="0">
                <a:solidFill>
                  <a:schemeClr val="tx2">
                    <a:lumMod val="75000"/>
                  </a:schemeClr>
                </a:solidFill>
              </a:rPr>
              <a:t> </a:t>
            </a:r>
            <a:r>
              <a:rPr lang="en-US" dirty="0" err="1">
                <a:solidFill>
                  <a:schemeClr val="tx2">
                    <a:lumMod val="75000"/>
                  </a:schemeClr>
                </a:solidFill>
              </a:rPr>
              <a:t>ve</a:t>
            </a:r>
            <a:r>
              <a:rPr lang="en-US" dirty="0">
                <a:solidFill>
                  <a:schemeClr val="tx2">
                    <a:lumMod val="75000"/>
                  </a:schemeClr>
                </a:solidFill>
              </a:rPr>
              <a:t> </a:t>
            </a:r>
            <a:r>
              <a:rPr lang="en-US" dirty="0" err="1">
                <a:solidFill>
                  <a:schemeClr val="tx2">
                    <a:lumMod val="75000"/>
                  </a:schemeClr>
                </a:solidFill>
              </a:rPr>
              <a:t>girdi</a:t>
            </a:r>
            <a:r>
              <a:rPr lang="en-US" dirty="0">
                <a:solidFill>
                  <a:schemeClr val="tx2">
                    <a:lumMod val="75000"/>
                  </a:schemeClr>
                </a:solidFill>
              </a:rPr>
              <a:t> </a:t>
            </a:r>
            <a:r>
              <a:rPr lang="en-US" dirty="0" err="1">
                <a:solidFill>
                  <a:schemeClr val="tx2">
                    <a:lumMod val="75000"/>
                  </a:schemeClr>
                </a:solidFill>
              </a:rPr>
              <a:t>blok</a:t>
            </a:r>
            <a:r>
              <a:rPr lang="en-US" dirty="0">
                <a:solidFill>
                  <a:schemeClr val="tx2">
                    <a:lumMod val="75000"/>
                  </a:schemeClr>
                </a:solidFill>
              </a:rPr>
              <a:t> </a:t>
            </a:r>
            <a:r>
              <a:rPr lang="en-US" dirty="0" err="1">
                <a:solidFill>
                  <a:schemeClr val="tx2">
                    <a:lumMod val="75000"/>
                  </a:schemeClr>
                </a:solidFill>
              </a:rPr>
              <a:t>uzunluklarında</a:t>
            </a:r>
            <a:r>
              <a:rPr lang="en-US" dirty="0">
                <a:solidFill>
                  <a:schemeClr val="tx2">
                    <a:lumMod val="75000"/>
                  </a:schemeClr>
                </a:solidFill>
              </a:rPr>
              <a:t> </a:t>
            </a:r>
            <a:r>
              <a:rPr lang="en-US" dirty="0" err="1">
                <a:solidFill>
                  <a:schemeClr val="tx2">
                    <a:lumMod val="75000"/>
                  </a:schemeClr>
                </a:solidFill>
              </a:rPr>
              <a:t>kısıtlamaya</a:t>
            </a:r>
            <a:r>
              <a:rPr lang="tr-TR" dirty="0">
                <a:solidFill>
                  <a:schemeClr val="tx2">
                    <a:lumMod val="75000"/>
                  </a:schemeClr>
                </a:solidFill>
              </a:rPr>
              <a:t> </a:t>
            </a:r>
            <a:r>
              <a:rPr lang="en-US" dirty="0" err="1">
                <a:solidFill>
                  <a:schemeClr val="tx2">
                    <a:lumMod val="75000"/>
                  </a:schemeClr>
                </a:solidFill>
              </a:rPr>
              <a:t>gidilmiştir</a:t>
            </a:r>
            <a:r>
              <a:rPr lang="en-US" dirty="0">
                <a:solidFill>
                  <a:schemeClr val="tx2">
                    <a:lumMod val="75000"/>
                  </a:schemeClr>
                </a:solidFill>
              </a:rPr>
              <a:t>.</a:t>
            </a:r>
          </a:p>
          <a:p>
            <a:pPr>
              <a:lnSpc>
                <a:spcPct val="90000"/>
              </a:lnSpc>
            </a:pPr>
            <a:r>
              <a:rPr lang="en-US" dirty="0">
                <a:solidFill>
                  <a:schemeClr val="tx2">
                    <a:lumMod val="75000"/>
                  </a:schemeClr>
                </a:solidFill>
              </a:rPr>
              <a:t>AES, durum (state) </a:t>
            </a:r>
            <a:r>
              <a:rPr lang="en-US" dirty="0" err="1">
                <a:solidFill>
                  <a:schemeClr val="tx2">
                    <a:lumMod val="75000"/>
                  </a:schemeClr>
                </a:solidFill>
              </a:rPr>
              <a:t>denilen</a:t>
            </a:r>
            <a:r>
              <a:rPr lang="en-US" dirty="0">
                <a:solidFill>
                  <a:schemeClr val="tx2">
                    <a:lumMod val="75000"/>
                  </a:schemeClr>
                </a:solidFill>
              </a:rPr>
              <a:t> 4x4 </a:t>
            </a:r>
            <a:r>
              <a:rPr lang="en-US" dirty="0" err="1">
                <a:solidFill>
                  <a:schemeClr val="tx2">
                    <a:lumMod val="75000"/>
                  </a:schemeClr>
                </a:solidFill>
              </a:rPr>
              <a:t>sütun-öncelikli</a:t>
            </a:r>
            <a:r>
              <a:rPr lang="en-US" dirty="0">
                <a:solidFill>
                  <a:schemeClr val="tx2">
                    <a:lumMod val="75000"/>
                  </a:schemeClr>
                </a:solidFill>
              </a:rPr>
              <a:t> </a:t>
            </a:r>
            <a:r>
              <a:rPr lang="en-US" dirty="0" err="1">
                <a:solidFill>
                  <a:schemeClr val="tx2">
                    <a:lumMod val="75000"/>
                  </a:schemeClr>
                </a:solidFill>
              </a:rPr>
              <a:t>bayt</a:t>
            </a:r>
            <a:r>
              <a:rPr lang="en-US" dirty="0">
                <a:solidFill>
                  <a:schemeClr val="tx2">
                    <a:lumMod val="75000"/>
                  </a:schemeClr>
                </a:solidFill>
              </a:rPr>
              <a:t> </a:t>
            </a:r>
            <a:r>
              <a:rPr lang="en-US" dirty="0" err="1">
                <a:solidFill>
                  <a:schemeClr val="tx2">
                    <a:lumMod val="75000"/>
                  </a:schemeClr>
                </a:solidFill>
              </a:rPr>
              <a:t>matrisi</a:t>
            </a:r>
            <a:r>
              <a:rPr lang="en-US" dirty="0">
                <a:solidFill>
                  <a:schemeClr val="tx2">
                    <a:lumMod val="75000"/>
                  </a:schemeClr>
                </a:solidFill>
              </a:rPr>
              <a:t> </a:t>
            </a:r>
            <a:r>
              <a:rPr lang="en-US" dirty="0" err="1">
                <a:solidFill>
                  <a:schemeClr val="tx2">
                    <a:lumMod val="75000"/>
                  </a:schemeClr>
                </a:solidFill>
              </a:rPr>
              <a:t>üzerinde</a:t>
            </a:r>
            <a:r>
              <a:rPr lang="tr-TR" dirty="0">
                <a:solidFill>
                  <a:schemeClr val="tx2">
                    <a:lumMod val="75000"/>
                  </a:schemeClr>
                </a:solidFill>
              </a:rPr>
              <a:t> </a:t>
            </a:r>
            <a:r>
              <a:rPr lang="en-US" dirty="0" err="1">
                <a:solidFill>
                  <a:schemeClr val="tx2">
                    <a:lumMod val="75000"/>
                  </a:schemeClr>
                </a:solidFill>
              </a:rPr>
              <a:t>çalışır</a:t>
            </a:r>
            <a:r>
              <a:rPr lang="en-US" dirty="0">
                <a:solidFill>
                  <a:schemeClr val="tx2">
                    <a:lumMod val="75000"/>
                  </a:schemeClr>
                </a:solidFill>
              </a:rPr>
              <a:t>.</a:t>
            </a:r>
          </a:p>
          <a:p>
            <a:pPr>
              <a:lnSpc>
                <a:spcPct val="90000"/>
              </a:lnSpc>
            </a:pPr>
            <a:r>
              <a:rPr lang="en-US" dirty="0" err="1">
                <a:solidFill>
                  <a:schemeClr val="tx2">
                    <a:lumMod val="75000"/>
                  </a:schemeClr>
                </a:solidFill>
              </a:rPr>
              <a:t>Algoritma</a:t>
            </a:r>
            <a:r>
              <a:rPr lang="en-US" dirty="0">
                <a:solidFill>
                  <a:schemeClr val="tx2">
                    <a:lumMod val="75000"/>
                  </a:schemeClr>
                </a:solidFill>
              </a:rPr>
              <a:t> </a:t>
            </a:r>
            <a:r>
              <a:rPr lang="en-US" dirty="0" err="1">
                <a:solidFill>
                  <a:schemeClr val="tx2">
                    <a:lumMod val="75000"/>
                  </a:schemeClr>
                </a:solidFill>
              </a:rPr>
              <a:t>belirli</a:t>
            </a:r>
            <a:r>
              <a:rPr lang="en-US" dirty="0">
                <a:solidFill>
                  <a:schemeClr val="tx2">
                    <a:lumMod val="75000"/>
                  </a:schemeClr>
                </a:solidFill>
              </a:rPr>
              <a:t> </a:t>
            </a:r>
            <a:r>
              <a:rPr lang="en-US" dirty="0" err="1">
                <a:solidFill>
                  <a:schemeClr val="tx2">
                    <a:lumMod val="75000"/>
                  </a:schemeClr>
                </a:solidFill>
              </a:rPr>
              <a:t>sayıda</a:t>
            </a:r>
            <a:r>
              <a:rPr lang="en-US" dirty="0">
                <a:solidFill>
                  <a:schemeClr val="tx2">
                    <a:lumMod val="75000"/>
                  </a:schemeClr>
                </a:solidFill>
              </a:rPr>
              <a:t> </a:t>
            </a:r>
            <a:r>
              <a:rPr lang="en-US" dirty="0" err="1">
                <a:solidFill>
                  <a:schemeClr val="tx2">
                    <a:lumMod val="75000"/>
                  </a:schemeClr>
                </a:solidFill>
              </a:rPr>
              <a:t>tekrar</a:t>
            </a:r>
            <a:r>
              <a:rPr lang="en-US" dirty="0">
                <a:solidFill>
                  <a:schemeClr val="tx2">
                    <a:lumMod val="75000"/>
                  </a:schemeClr>
                </a:solidFill>
              </a:rPr>
              <a:t> </a:t>
            </a:r>
            <a:r>
              <a:rPr lang="en-US" dirty="0" err="1">
                <a:solidFill>
                  <a:schemeClr val="tx2">
                    <a:lumMod val="75000"/>
                  </a:schemeClr>
                </a:solidFill>
              </a:rPr>
              <a:t>eden</a:t>
            </a:r>
            <a:r>
              <a:rPr lang="en-US" dirty="0">
                <a:solidFill>
                  <a:schemeClr val="tx2">
                    <a:lumMod val="75000"/>
                  </a:schemeClr>
                </a:solidFill>
              </a:rPr>
              <a:t> </a:t>
            </a:r>
            <a:r>
              <a:rPr lang="en-US" dirty="0" err="1">
                <a:solidFill>
                  <a:schemeClr val="tx2">
                    <a:lumMod val="75000"/>
                  </a:schemeClr>
                </a:solidFill>
              </a:rPr>
              <a:t>girdi</a:t>
            </a:r>
            <a:r>
              <a:rPr lang="en-US" dirty="0">
                <a:solidFill>
                  <a:schemeClr val="tx2">
                    <a:lumMod val="75000"/>
                  </a:schemeClr>
                </a:solidFill>
              </a:rPr>
              <a:t> </a:t>
            </a:r>
            <a:r>
              <a:rPr lang="en-US" dirty="0" err="1">
                <a:solidFill>
                  <a:schemeClr val="tx2">
                    <a:lumMod val="75000"/>
                  </a:schemeClr>
                </a:solidFill>
              </a:rPr>
              <a:t>açık</a:t>
            </a:r>
            <a:r>
              <a:rPr lang="en-US" dirty="0">
                <a:solidFill>
                  <a:schemeClr val="tx2">
                    <a:lumMod val="75000"/>
                  </a:schemeClr>
                </a:solidFill>
              </a:rPr>
              <a:t> </a:t>
            </a:r>
            <a:r>
              <a:rPr lang="en-US" dirty="0" err="1">
                <a:solidFill>
                  <a:schemeClr val="tx2">
                    <a:lumMod val="75000"/>
                  </a:schemeClr>
                </a:solidFill>
              </a:rPr>
              <a:t>metni</a:t>
            </a:r>
            <a:r>
              <a:rPr lang="en-US" dirty="0">
                <a:solidFill>
                  <a:schemeClr val="tx2">
                    <a:lumMod val="75000"/>
                  </a:schemeClr>
                </a:solidFill>
              </a:rPr>
              <a:t>, </a:t>
            </a:r>
            <a:r>
              <a:rPr lang="en-US" dirty="0" err="1">
                <a:solidFill>
                  <a:schemeClr val="tx2">
                    <a:lumMod val="75000"/>
                  </a:schemeClr>
                </a:solidFill>
              </a:rPr>
              <a:t>çıktı</a:t>
            </a:r>
            <a:r>
              <a:rPr lang="en-US" dirty="0">
                <a:solidFill>
                  <a:schemeClr val="tx2">
                    <a:lumMod val="75000"/>
                  </a:schemeClr>
                </a:solidFill>
              </a:rPr>
              <a:t> </a:t>
            </a:r>
            <a:r>
              <a:rPr lang="en-US" dirty="0" err="1">
                <a:solidFill>
                  <a:schemeClr val="tx2">
                    <a:lumMod val="75000"/>
                  </a:schemeClr>
                </a:solidFill>
              </a:rPr>
              <a:t>şifreli</a:t>
            </a:r>
            <a:r>
              <a:rPr lang="tr-TR" dirty="0">
                <a:solidFill>
                  <a:schemeClr val="tx2">
                    <a:lumMod val="75000"/>
                  </a:schemeClr>
                </a:solidFill>
              </a:rPr>
              <a:t> </a:t>
            </a:r>
            <a:r>
              <a:rPr lang="en-US" dirty="0" err="1">
                <a:solidFill>
                  <a:schemeClr val="tx2">
                    <a:lumMod val="75000"/>
                  </a:schemeClr>
                </a:solidFill>
              </a:rPr>
              <a:t>metne</a:t>
            </a:r>
            <a:r>
              <a:rPr lang="en-US" dirty="0">
                <a:solidFill>
                  <a:schemeClr val="tx2">
                    <a:lumMod val="75000"/>
                  </a:schemeClr>
                </a:solidFill>
              </a:rPr>
              <a:t> </a:t>
            </a:r>
            <a:r>
              <a:rPr lang="en-US" dirty="0" err="1">
                <a:solidFill>
                  <a:schemeClr val="tx2">
                    <a:lumMod val="75000"/>
                  </a:schemeClr>
                </a:solidFill>
              </a:rPr>
              <a:t>dönüştüren</a:t>
            </a:r>
            <a:r>
              <a:rPr lang="en-US" dirty="0">
                <a:solidFill>
                  <a:schemeClr val="tx2">
                    <a:lumMod val="75000"/>
                  </a:schemeClr>
                </a:solidFill>
              </a:rPr>
              <a:t> </a:t>
            </a:r>
            <a:r>
              <a:rPr lang="en-US" dirty="0" err="1">
                <a:solidFill>
                  <a:schemeClr val="tx2">
                    <a:lumMod val="75000"/>
                  </a:schemeClr>
                </a:solidFill>
              </a:rPr>
              <a:t>özdeş</a:t>
            </a:r>
            <a:r>
              <a:rPr lang="en-US" dirty="0">
                <a:solidFill>
                  <a:schemeClr val="tx2">
                    <a:lumMod val="75000"/>
                  </a:schemeClr>
                </a:solidFill>
              </a:rPr>
              <a:t> </a:t>
            </a:r>
            <a:r>
              <a:rPr lang="en-US" dirty="0" err="1">
                <a:solidFill>
                  <a:schemeClr val="tx2">
                    <a:lumMod val="75000"/>
                  </a:schemeClr>
                </a:solidFill>
              </a:rPr>
              <a:t>dönüşüm</a:t>
            </a:r>
            <a:r>
              <a:rPr lang="en-US" dirty="0">
                <a:solidFill>
                  <a:schemeClr val="tx2">
                    <a:lumMod val="75000"/>
                  </a:schemeClr>
                </a:solidFill>
              </a:rPr>
              <a:t> </a:t>
            </a:r>
            <a:r>
              <a:rPr lang="en-US" dirty="0" err="1">
                <a:solidFill>
                  <a:schemeClr val="tx2">
                    <a:lumMod val="75000"/>
                  </a:schemeClr>
                </a:solidFill>
              </a:rPr>
              <a:t>çevrimlerinden</a:t>
            </a:r>
            <a:r>
              <a:rPr lang="en-US" dirty="0">
                <a:solidFill>
                  <a:schemeClr val="tx2">
                    <a:lumMod val="75000"/>
                  </a:schemeClr>
                </a:solidFill>
              </a:rPr>
              <a:t> (round)</a:t>
            </a:r>
            <a:r>
              <a:rPr lang="tr-TR" dirty="0">
                <a:solidFill>
                  <a:schemeClr val="tx2">
                    <a:lumMod val="75000"/>
                  </a:schemeClr>
                </a:solidFill>
              </a:rPr>
              <a:t> </a:t>
            </a:r>
            <a:r>
              <a:rPr lang="en-US" dirty="0" err="1">
                <a:solidFill>
                  <a:schemeClr val="tx2">
                    <a:lumMod val="75000"/>
                  </a:schemeClr>
                </a:solidFill>
              </a:rPr>
              <a:t>oluşmaktadır</a:t>
            </a:r>
            <a:r>
              <a:rPr lang="en-US" dirty="0">
                <a:solidFill>
                  <a:schemeClr val="tx2">
                    <a:lumMod val="75000"/>
                  </a:schemeClr>
                </a:solidFill>
              </a:rPr>
              <a:t>. Her </a:t>
            </a:r>
            <a:r>
              <a:rPr lang="en-US" dirty="0" err="1">
                <a:solidFill>
                  <a:schemeClr val="tx2">
                    <a:lumMod val="75000"/>
                  </a:schemeClr>
                </a:solidFill>
              </a:rPr>
              <a:t>çevrim</a:t>
            </a:r>
            <a:r>
              <a:rPr lang="en-US" dirty="0">
                <a:solidFill>
                  <a:schemeClr val="tx2">
                    <a:lumMod val="75000"/>
                  </a:schemeClr>
                </a:solidFill>
              </a:rPr>
              <a:t>, son </a:t>
            </a:r>
            <a:r>
              <a:rPr lang="en-US" dirty="0" err="1">
                <a:solidFill>
                  <a:schemeClr val="tx2">
                    <a:lumMod val="75000"/>
                  </a:schemeClr>
                </a:solidFill>
              </a:rPr>
              <a:t>çevrim</a:t>
            </a:r>
            <a:r>
              <a:rPr lang="en-US" dirty="0">
                <a:solidFill>
                  <a:schemeClr val="tx2">
                    <a:lumMod val="75000"/>
                  </a:schemeClr>
                </a:solidFill>
              </a:rPr>
              <a:t> </a:t>
            </a:r>
            <a:r>
              <a:rPr lang="en-US" dirty="0" err="1">
                <a:solidFill>
                  <a:schemeClr val="tx2">
                    <a:lumMod val="75000"/>
                  </a:schemeClr>
                </a:solidFill>
              </a:rPr>
              <a:t>hariç</a:t>
            </a:r>
            <a:r>
              <a:rPr lang="en-US" dirty="0">
                <a:solidFill>
                  <a:schemeClr val="tx2">
                    <a:lumMod val="75000"/>
                  </a:schemeClr>
                </a:solidFill>
              </a:rPr>
              <a:t>, </a:t>
            </a:r>
            <a:r>
              <a:rPr lang="en-US" dirty="0" err="1">
                <a:solidFill>
                  <a:schemeClr val="tx2">
                    <a:lumMod val="75000"/>
                  </a:schemeClr>
                </a:solidFill>
              </a:rPr>
              <a:t>dört</a:t>
            </a:r>
            <a:r>
              <a:rPr lang="en-US" dirty="0">
                <a:solidFill>
                  <a:schemeClr val="tx2">
                    <a:lumMod val="75000"/>
                  </a:schemeClr>
                </a:solidFill>
              </a:rPr>
              <a:t> </a:t>
            </a:r>
            <a:r>
              <a:rPr lang="en-US" dirty="0" err="1">
                <a:solidFill>
                  <a:schemeClr val="tx2">
                    <a:lumMod val="75000"/>
                  </a:schemeClr>
                </a:solidFill>
              </a:rPr>
              <a:t>adımdan</a:t>
            </a:r>
            <a:r>
              <a:rPr lang="tr-TR" dirty="0">
                <a:solidFill>
                  <a:schemeClr val="tx2">
                    <a:lumMod val="75000"/>
                  </a:schemeClr>
                </a:solidFill>
              </a:rPr>
              <a:t> </a:t>
            </a:r>
            <a:r>
              <a:rPr lang="en-US" dirty="0" err="1">
                <a:solidFill>
                  <a:schemeClr val="tx2">
                    <a:lumMod val="75000"/>
                  </a:schemeClr>
                </a:solidFill>
              </a:rPr>
              <a:t>oluşmaktadır</a:t>
            </a:r>
            <a:r>
              <a:rPr lang="en-US" dirty="0">
                <a:solidFill>
                  <a:schemeClr val="tx2">
                    <a:lumMod val="75000"/>
                  </a:schemeClr>
                </a:solidFill>
              </a:rPr>
              <a:t>. </a:t>
            </a:r>
            <a:r>
              <a:rPr lang="en-US" dirty="0" err="1">
                <a:solidFill>
                  <a:schemeClr val="tx2">
                    <a:lumMod val="75000"/>
                  </a:schemeClr>
                </a:solidFill>
              </a:rPr>
              <a:t>Şifreli</a:t>
            </a:r>
            <a:r>
              <a:rPr lang="en-US" dirty="0">
                <a:solidFill>
                  <a:schemeClr val="tx2">
                    <a:lumMod val="75000"/>
                  </a:schemeClr>
                </a:solidFill>
              </a:rPr>
              <a:t> </a:t>
            </a:r>
            <a:r>
              <a:rPr lang="en-US" dirty="0" err="1">
                <a:solidFill>
                  <a:schemeClr val="tx2">
                    <a:lumMod val="75000"/>
                  </a:schemeClr>
                </a:solidFill>
              </a:rPr>
              <a:t>metni</a:t>
            </a:r>
            <a:r>
              <a:rPr lang="en-US" dirty="0">
                <a:solidFill>
                  <a:schemeClr val="tx2">
                    <a:lumMod val="75000"/>
                  </a:schemeClr>
                </a:solidFill>
              </a:rPr>
              <a:t> </a:t>
            </a:r>
            <a:r>
              <a:rPr lang="en-US" dirty="0" err="1">
                <a:solidFill>
                  <a:schemeClr val="tx2">
                    <a:lumMod val="75000"/>
                  </a:schemeClr>
                </a:solidFill>
              </a:rPr>
              <a:t>çözmek</a:t>
            </a:r>
            <a:r>
              <a:rPr lang="en-US" dirty="0">
                <a:solidFill>
                  <a:schemeClr val="tx2">
                    <a:lumMod val="75000"/>
                  </a:schemeClr>
                </a:solidFill>
              </a:rPr>
              <a:t> </a:t>
            </a:r>
            <a:r>
              <a:rPr lang="en-US" dirty="0" err="1">
                <a:solidFill>
                  <a:schemeClr val="tx2">
                    <a:lumMod val="75000"/>
                  </a:schemeClr>
                </a:solidFill>
              </a:rPr>
              <a:t>için</a:t>
            </a:r>
            <a:r>
              <a:rPr lang="en-US" dirty="0">
                <a:solidFill>
                  <a:schemeClr val="tx2">
                    <a:lumMod val="75000"/>
                  </a:schemeClr>
                </a:solidFill>
              </a:rPr>
              <a:t> </a:t>
            </a:r>
            <a:r>
              <a:rPr lang="en-US" dirty="0" err="1">
                <a:solidFill>
                  <a:schemeClr val="tx2">
                    <a:lumMod val="75000"/>
                  </a:schemeClr>
                </a:solidFill>
              </a:rPr>
              <a:t>bu</a:t>
            </a:r>
            <a:r>
              <a:rPr lang="en-US" dirty="0">
                <a:solidFill>
                  <a:schemeClr val="tx2">
                    <a:lumMod val="75000"/>
                  </a:schemeClr>
                </a:solidFill>
              </a:rPr>
              <a:t> </a:t>
            </a:r>
            <a:r>
              <a:rPr lang="en-US" dirty="0" err="1">
                <a:solidFill>
                  <a:schemeClr val="tx2">
                    <a:lumMod val="75000"/>
                  </a:schemeClr>
                </a:solidFill>
              </a:rPr>
              <a:t>çevrimler</a:t>
            </a:r>
            <a:r>
              <a:rPr lang="en-US" dirty="0">
                <a:solidFill>
                  <a:schemeClr val="tx2">
                    <a:lumMod val="75000"/>
                  </a:schemeClr>
                </a:solidFill>
              </a:rPr>
              <a:t> </a:t>
            </a:r>
            <a:r>
              <a:rPr lang="en-US" dirty="0" err="1">
                <a:solidFill>
                  <a:schemeClr val="tx2">
                    <a:lumMod val="75000"/>
                  </a:schemeClr>
                </a:solidFill>
              </a:rPr>
              <a:t>ters</a:t>
            </a:r>
            <a:r>
              <a:rPr lang="en-US" dirty="0">
                <a:solidFill>
                  <a:schemeClr val="tx2">
                    <a:lumMod val="75000"/>
                  </a:schemeClr>
                </a:solidFill>
              </a:rPr>
              <a:t> </a:t>
            </a:r>
            <a:r>
              <a:rPr lang="en-US" dirty="0" err="1">
                <a:solidFill>
                  <a:schemeClr val="tx2">
                    <a:lumMod val="75000"/>
                  </a:schemeClr>
                </a:solidFill>
              </a:rPr>
              <a:t>sıra</a:t>
            </a:r>
            <a:r>
              <a:rPr lang="en-US" dirty="0">
                <a:solidFill>
                  <a:schemeClr val="tx2">
                    <a:lumMod val="75000"/>
                  </a:schemeClr>
                </a:solidFill>
              </a:rPr>
              <a:t> </a:t>
            </a:r>
            <a:r>
              <a:rPr lang="en-US" dirty="0" err="1">
                <a:solidFill>
                  <a:schemeClr val="tx2">
                    <a:lumMod val="75000"/>
                  </a:schemeClr>
                </a:solidFill>
              </a:rPr>
              <a:t>ile</a:t>
            </a:r>
            <a:r>
              <a:rPr lang="tr-TR" dirty="0">
                <a:solidFill>
                  <a:schemeClr val="tx2">
                    <a:lumMod val="75000"/>
                  </a:schemeClr>
                </a:solidFill>
              </a:rPr>
              <a:t> </a:t>
            </a:r>
            <a:r>
              <a:rPr lang="en-US" dirty="0" err="1">
                <a:solidFill>
                  <a:schemeClr val="tx2">
                    <a:lumMod val="75000"/>
                  </a:schemeClr>
                </a:solidFill>
              </a:rPr>
              <a:t>uygulanır</a:t>
            </a:r>
            <a:r>
              <a:rPr lang="en-US" dirty="0">
                <a:solidFill>
                  <a:schemeClr val="tx2">
                    <a:lumMod val="75000"/>
                  </a:schemeClr>
                </a:solidFill>
              </a:rPr>
              <a:t>.</a:t>
            </a:r>
          </a:p>
        </p:txBody>
      </p:sp>
    </p:spTree>
    <p:extLst>
      <p:ext uri="{BB962C8B-B14F-4D97-AF65-F5344CB8AC3E}">
        <p14:creationId xmlns:p14="http://schemas.microsoft.com/office/powerpoint/2010/main" val="4045609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534DFC0-BD39-426F-B6CD-D04F862CCD75}"/>
              </a:ext>
            </a:extLst>
          </p:cNvPr>
          <p:cNvSpPr>
            <a:spLocks noGrp="1"/>
          </p:cNvSpPr>
          <p:nvPr>
            <p:ph idx="1"/>
          </p:nvPr>
        </p:nvSpPr>
        <p:spPr>
          <a:xfrm>
            <a:off x="1916349" y="624110"/>
            <a:ext cx="9588263" cy="3484903"/>
          </a:xfrm>
        </p:spPr>
        <p:txBody>
          <a:bodyPr>
            <a:normAutofit/>
          </a:bodyPr>
          <a:lstStyle/>
          <a:p>
            <a:r>
              <a:rPr lang="en-US" dirty="0"/>
              <a:t>AES </a:t>
            </a:r>
            <a:r>
              <a:rPr lang="en-US" dirty="0" err="1"/>
              <a:t>algoritması</a:t>
            </a:r>
            <a:r>
              <a:rPr lang="en-US" dirty="0"/>
              <a:t>, 128 bit </a:t>
            </a:r>
            <a:r>
              <a:rPr lang="en-US" dirty="0" err="1"/>
              <a:t>veri</a:t>
            </a:r>
            <a:r>
              <a:rPr lang="en-US" dirty="0"/>
              <a:t> </a:t>
            </a:r>
            <a:r>
              <a:rPr lang="en-US" dirty="0" err="1"/>
              <a:t>bloklarını</a:t>
            </a:r>
            <a:r>
              <a:rPr lang="en-US" dirty="0"/>
              <a:t> 128, 192 </a:t>
            </a:r>
            <a:r>
              <a:rPr lang="en-US" dirty="0" err="1"/>
              <a:t>veya</a:t>
            </a:r>
            <a:r>
              <a:rPr lang="en-US" dirty="0"/>
              <a:t> 256 bit </a:t>
            </a:r>
            <a:r>
              <a:rPr lang="en-US" dirty="0" err="1"/>
              <a:t>anahtar</a:t>
            </a:r>
            <a:r>
              <a:rPr lang="en-US" dirty="0"/>
              <a:t> </a:t>
            </a:r>
            <a:r>
              <a:rPr lang="en-US" dirty="0" err="1"/>
              <a:t>seçenekleri</a:t>
            </a:r>
            <a:r>
              <a:rPr lang="en-US" dirty="0"/>
              <a:t> </a:t>
            </a:r>
            <a:r>
              <a:rPr lang="en-US" dirty="0" err="1"/>
              <a:t>ile</a:t>
            </a:r>
            <a:r>
              <a:rPr lang="en-US" dirty="0"/>
              <a:t> </a:t>
            </a:r>
            <a:r>
              <a:rPr lang="en-US" dirty="0" err="1"/>
              <a:t>şifreleyen</a:t>
            </a:r>
            <a:r>
              <a:rPr lang="en-US" dirty="0"/>
              <a:t> </a:t>
            </a:r>
            <a:r>
              <a:rPr lang="en-US" dirty="0" err="1"/>
              <a:t>bir</a:t>
            </a:r>
            <a:r>
              <a:rPr lang="en-US" dirty="0"/>
              <a:t> </a:t>
            </a:r>
            <a:r>
              <a:rPr lang="en-US" dirty="0" err="1"/>
              <a:t>blok</a:t>
            </a:r>
            <a:r>
              <a:rPr lang="en-US" dirty="0"/>
              <a:t> </a:t>
            </a:r>
            <a:r>
              <a:rPr lang="en-US" dirty="0" err="1"/>
              <a:t>şifre</a:t>
            </a:r>
            <a:r>
              <a:rPr lang="en-US" dirty="0"/>
              <a:t> </a:t>
            </a:r>
            <a:r>
              <a:rPr lang="en-US" dirty="0" err="1"/>
              <a:t>algoritmasıdır</a:t>
            </a:r>
            <a:r>
              <a:rPr lang="en-US" dirty="0"/>
              <a:t>. </a:t>
            </a:r>
            <a:endParaRPr lang="tr-TR" dirty="0"/>
          </a:p>
          <a:p>
            <a:r>
              <a:rPr lang="en-US" dirty="0" err="1"/>
              <a:t>Anahtar</a:t>
            </a:r>
            <a:r>
              <a:rPr lang="en-US" dirty="0"/>
              <a:t> </a:t>
            </a:r>
            <a:r>
              <a:rPr lang="en-US" dirty="0" err="1"/>
              <a:t>uzunluğu</a:t>
            </a:r>
            <a:r>
              <a:rPr lang="en-US" dirty="0"/>
              <a:t> bit </a:t>
            </a:r>
            <a:r>
              <a:rPr lang="en-US" dirty="0" err="1"/>
              <a:t>sayıları</a:t>
            </a:r>
            <a:r>
              <a:rPr lang="en-US" dirty="0"/>
              <a:t> </a:t>
            </a:r>
            <a:r>
              <a:rPr lang="en-US" dirty="0" err="1"/>
              <a:t>arasındaki</a:t>
            </a:r>
            <a:r>
              <a:rPr lang="en-US" dirty="0"/>
              <a:t> </a:t>
            </a:r>
            <a:r>
              <a:rPr lang="en-US" dirty="0" err="1"/>
              <a:t>farklılık</a:t>
            </a:r>
            <a:r>
              <a:rPr lang="en-US" dirty="0"/>
              <a:t> AES tur </a:t>
            </a:r>
            <a:r>
              <a:rPr lang="en-US" dirty="0" err="1"/>
              <a:t>döngülerinin</a:t>
            </a:r>
            <a:r>
              <a:rPr lang="en-US" dirty="0"/>
              <a:t> </a:t>
            </a:r>
            <a:r>
              <a:rPr lang="en-US" dirty="0" err="1"/>
              <a:t>sayısını</a:t>
            </a:r>
            <a:r>
              <a:rPr lang="en-US" dirty="0"/>
              <a:t> </a:t>
            </a:r>
            <a:r>
              <a:rPr lang="en-US" dirty="0" err="1"/>
              <a:t>değiştirmektedir</a:t>
            </a:r>
            <a:r>
              <a:rPr lang="en-US" dirty="0"/>
              <a:t>.</a:t>
            </a:r>
          </a:p>
          <a:p>
            <a:endParaRPr lang="en-US" dirty="0"/>
          </a:p>
        </p:txBody>
      </p:sp>
      <p:pic>
        <p:nvPicPr>
          <p:cNvPr id="5" name="Resim 4" descr="ekran görüntüsü içeren bir resim&#10;&#10;Açıklama otomatik olarak oluşturuldu">
            <a:extLst>
              <a:ext uri="{FF2B5EF4-FFF2-40B4-BE49-F238E27FC236}">
                <a16:creationId xmlns:a16="http://schemas.microsoft.com/office/drawing/2014/main" id="{E024BA51-8331-4C56-A6EA-3359E5FE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130" y="2836844"/>
            <a:ext cx="7783521" cy="2544337"/>
          </a:xfrm>
          <a:prstGeom prst="rect">
            <a:avLst/>
          </a:prstGeom>
        </p:spPr>
      </p:pic>
    </p:spTree>
    <p:extLst>
      <p:ext uri="{BB962C8B-B14F-4D97-AF65-F5344CB8AC3E}">
        <p14:creationId xmlns:p14="http://schemas.microsoft.com/office/powerpoint/2010/main" val="3716764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4743ED68-B26E-4151-882D-769743B0A8C5}"/>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r="8890" b="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1B398815-6BDD-442A-AB7F-A19C94DAC834}"/>
              </a:ext>
            </a:extLst>
          </p:cNvPr>
          <p:cNvSpPr>
            <a:spLocks noGrp="1"/>
          </p:cNvSpPr>
          <p:nvPr>
            <p:ph type="ctrTitle"/>
          </p:nvPr>
        </p:nvSpPr>
        <p:spPr>
          <a:xfrm>
            <a:off x="2589213" y="2514600"/>
            <a:ext cx="8915399" cy="2262781"/>
          </a:xfrm>
        </p:spPr>
        <p:txBody>
          <a:bodyPr>
            <a:normAutofit/>
          </a:bodyPr>
          <a:lstStyle/>
          <a:p>
            <a:r>
              <a:rPr lang="tr-TR">
                <a:solidFill>
                  <a:schemeClr val="tx1"/>
                </a:solidFill>
              </a:rPr>
              <a:t>AES NASIL ÇALIŞIR ?</a:t>
            </a:r>
            <a:endParaRPr lang="en-US">
              <a:solidFill>
                <a:schemeClr val="tx1"/>
              </a:solidFill>
            </a:endParaRPr>
          </a:p>
        </p:txBody>
      </p:sp>
      <p:sp>
        <p:nvSpPr>
          <p:cNvPr id="3" name="Alt Başlık 2">
            <a:extLst>
              <a:ext uri="{FF2B5EF4-FFF2-40B4-BE49-F238E27FC236}">
                <a16:creationId xmlns:a16="http://schemas.microsoft.com/office/drawing/2014/main" id="{A7615EB6-6B9A-496C-A0C3-503CF9B3CDE3}"/>
              </a:ext>
            </a:extLst>
          </p:cNvPr>
          <p:cNvSpPr>
            <a:spLocks noGrp="1"/>
          </p:cNvSpPr>
          <p:nvPr>
            <p:ph type="subTitle" idx="1"/>
          </p:nvPr>
        </p:nvSpPr>
        <p:spPr>
          <a:xfrm>
            <a:off x="2589213" y="4777379"/>
            <a:ext cx="8915399" cy="1126283"/>
          </a:xfrm>
        </p:spPr>
        <p:txBody>
          <a:bodyPr>
            <a:normAutofit/>
          </a:bodyPr>
          <a:lstStyle/>
          <a:p>
            <a:endParaRPr lang="en-US"/>
          </a:p>
        </p:txBody>
      </p:sp>
      <p:sp>
        <p:nvSpPr>
          <p:cNvPr id="11" name="Rectangle 10">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45584101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6A1E36-F510-48B7-85D2-6C8C1DA2F935}"/>
              </a:ext>
            </a:extLst>
          </p:cNvPr>
          <p:cNvSpPr>
            <a:spLocks noGrp="1"/>
          </p:cNvSpPr>
          <p:nvPr>
            <p:ph type="title"/>
          </p:nvPr>
        </p:nvSpPr>
        <p:spPr>
          <a:xfrm>
            <a:off x="7534655" y="646148"/>
            <a:ext cx="4092173" cy="1324340"/>
          </a:xfrm>
        </p:spPr>
        <p:txBody>
          <a:bodyPr anchor="b">
            <a:normAutofit/>
          </a:bodyPr>
          <a:lstStyle/>
          <a:p>
            <a:endParaRPr lang="en-US" sz="2800"/>
          </a:p>
        </p:txBody>
      </p:sp>
      <p:sp>
        <p:nvSpPr>
          <p:cNvPr id="15" name="Rectangle 1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A26A5D"/>
          </a:solidFill>
          <a:ln>
            <a:noFill/>
          </a:ln>
          <a:effectLst/>
        </p:spPr>
        <p:style>
          <a:lnRef idx="1">
            <a:schemeClr val="accent1"/>
          </a:lnRef>
          <a:fillRef idx="3">
            <a:schemeClr val="accent1"/>
          </a:fillRef>
          <a:effectRef idx="2">
            <a:schemeClr val="accent1"/>
          </a:effectRef>
          <a:fontRef idx="minor">
            <a:schemeClr val="lt1"/>
          </a:fontRef>
        </p:style>
      </p:sp>
      <p:pic>
        <p:nvPicPr>
          <p:cNvPr id="8" name="İçerik Yer Tutucusu 4">
            <a:extLst>
              <a:ext uri="{FF2B5EF4-FFF2-40B4-BE49-F238E27FC236}">
                <a16:creationId xmlns:a16="http://schemas.microsoft.com/office/drawing/2014/main" id="{C2AA782F-413C-47D6-B67F-380268D30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321" y="75649"/>
            <a:ext cx="11012423" cy="6778389"/>
          </a:xfrm>
          <a:prstGeom prst="rect">
            <a:avLst/>
          </a:prstGeom>
        </p:spPr>
      </p:pic>
    </p:spTree>
    <p:extLst>
      <p:ext uri="{BB962C8B-B14F-4D97-AF65-F5344CB8AC3E}">
        <p14:creationId xmlns:p14="http://schemas.microsoft.com/office/powerpoint/2010/main" val="1078270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D018551-1AA4-4B0B-ADD7-FD1DCF5CCF23}"/>
              </a:ext>
            </a:extLst>
          </p:cNvPr>
          <p:cNvSpPr>
            <a:spLocks noGrp="1"/>
          </p:cNvSpPr>
          <p:nvPr>
            <p:ph type="title"/>
          </p:nvPr>
        </p:nvSpPr>
        <p:spPr>
          <a:xfrm>
            <a:off x="1843391" y="624110"/>
            <a:ext cx="9383408" cy="1280890"/>
          </a:xfrm>
        </p:spPr>
        <p:txBody>
          <a:bodyPr>
            <a:normAutofit/>
          </a:bodyPr>
          <a:lstStyle/>
          <a:p>
            <a:r>
              <a:rPr lang="tr-TR">
                <a:solidFill>
                  <a:srgbClr val="FFFFFF"/>
                </a:solidFill>
              </a:rPr>
              <a:t>Döngü Yapısı</a:t>
            </a:r>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14F06DF9-E3DA-4CEF-9A99-EAC6236D5DC8}"/>
              </a:ext>
            </a:extLst>
          </p:cNvPr>
          <p:cNvSpPr>
            <a:spLocks noGrp="1"/>
          </p:cNvSpPr>
          <p:nvPr>
            <p:ph idx="1"/>
          </p:nvPr>
        </p:nvSpPr>
        <p:spPr>
          <a:xfrm>
            <a:off x="1843392" y="2623930"/>
            <a:ext cx="9383408" cy="3287292"/>
          </a:xfrm>
        </p:spPr>
        <p:txBody>
          <a:bodyPr>
            <a:normAutofit/>
          </a:bodyPr>
          <a:lstStyle/>
          <a:p>
            <a:r>
              <a:rPr lang="en-US" dirty="0"/>
              <a:t>Her </a:t>
            </a:r>
            <a:r>
              <a:rPr lang="en-US" dirty="0" err="1"/>
              <a:t>döngü</a:t>
            </a:r>
            <a:r>
              <a:rPr lang="en-US" dirty="0"/>
              <a:t> </a:t>
            </a:r>
            <a:r>
              <a:rPr lang="en-US" dirty="0" err="1"/>
              <a:t>tersi</a:t>
            </a:r>
            <a:r>
              <a:rPr lang="en-US" dirty="0"/>
              <a:t> </a:t>
            </a:r>
            <a:r>
              <a:rPr lang="en-US" dirty="0" err="1"/>
              <a:t>alınabilir</a:t>
            </a:r>
            <a:r>
              <a:rPr lang="en-US" dirty="0"/>
              <a:t> </a:t>
            </a:r>
            <a:r>
              <a:rPr lang="en-US" dirty="0" err="1"/>
              <a:t>dönüşümler</a:t>
            </a:r>
            <a:r>
              <a:rPr lang="en-US" dirty="0"/>
              <a:t> </a:t>
            </a:r>
            <a:r>
              <a:rPr lang="en-US" dirty="0" err="1"/>
              <a:t>kullanır</a:t>
            </a:r>
            <a:r>
              <a:rPr lang="en-US" dirty="0"/>
              <a:t>.</a:t>
            </a:r>
          </a:p>
          <a:p>
            <a:r>
              <a:rPr lang="en-US" dirty="0"/>
              <a:t>Her </a:t>
            </a:r>
            <a:r>
              <a:rPr lang="en-US" dirty="0" err="1"/>
              <a:t>döngü</a:t>
            </a:r>
            <a:r>
              <a:rPr lang="en-US" dirty="0"/>
              <a:t>, son </a:t>
            </a:r>
            <a:r>
              <a:rPr lang="en-US" dirty="0" err="1"/>
              <a:t>döngü</a:t>
            </a:r>
            <a:r>
              <a:rPr lang="en-US" dirty="0"/>
              <a:t> </a:t>
            </a:r>
            <a:r>
              <a:rPr lang="en-US" dirty="0" err="1"/>
              <a:t>hariç</a:t>
            </a:r>
            <a:r>
              <a:rPr lang="en-US" dirty="0"/>
              <a:t>, 4 </a:t>
            </a:r>
            <a:r>
              <a:rPr lang="en-US" dirty="0" err="1"/>
              <a:t>dönüşüm</a:t>
            </a:r>
            <a:r>
              <a:rPr lang="en-US" dirty="0"/>
              <a:t> </a:t>
            </a:r>
            <a:r>
              <a:rPr lang="en-US" dirty="0" err="1"/>
              <a:t>kullanır</a:t>
            </a:r>
            <a:r>
              <a:rPr lang="en-US" dirty="0"/>
              <a:t>: </a:t>
            </a:r>
            <a:r>
              <a:rPr lang="en-US" b="1" dirty="0" err="1"/>
              <a:t>SubBytes</a:t>
            </a:r>
            <a:r>
              <a:rPr lang="en-US" dirty="0"/>
              <a:t>, </a:t>
            </a:r>
            <a:r>
              <a:rPr lang="en-US" b="1" dirty="0" err="1"/>
              <a:t>ShiftRows</a:t>
            </a:r>
            <a:r>
              <a:rPr lang="en-US" dirty="0"/>
              <a:t>, </a:t>
            </a:r>
            <a:r>
              <a:rPr lang="en-US" b="1" dirty="0" err="1"/>
              <a:t>MixColumns</a:t>
            </a:r>
            <a:r>
              <a:rPr lang="en-US" dirty="0"/>
              <a:t> </a:t>
            </a:r>
            <a:r>
              <a:rPr lang="en-US" dirty="0" err="1"/>
              <a:t>ve</a:t>
            </a:r>
            <a:r>
              <a:rPr lang="en-US" dirty="0"/>
              <a:t> </a:t>
            </a:r>
            <a:r>
              <a:rPr lang="en-US" b="1" dirty="0" err="1"/>
              <a:t>AddRoundKey</a:t>
            </a:r>
            <a:r>
              <a:rPr lang="en-US" dirty="0"/>
              <a:t>.</a:t>
            </a:r>
          </a:p>
          <a:p>
            <a:r>
              <a:rPr lang="en-US" dirty="0"/>
              <a:t>Son </a:t>
            </a:r>
            <a:r>
              <a:rPr lang="en-US" dirty="0" err="1"/>
              <a:t>döngüde</a:t>
            </a:r>
            <a:r>
              <a:rPr lang="en-US" dirty="0"/>
              <a:t> </a:t>
            </a:r>
            <a:r>
              <a:rPr lang="en-US" dirty="0" err="1"/>
              <a:t>MixColumns</a:t>
            </a:r>
            <a:r>
              <a:rPr lang="en-US" dirty="0"/>
              <a:t> </a:t>
            </a:r>
            <a:r>
              <a:rPr lang="en-US" dirty="0" err="1"/>
              <a:t>dönüşümü</a:t>
            </a:r>
            <a:r>
              <a:rPr lang="en-US" dirty="0"/>
              <a:t> </a:t>
            </a:r>
            <a:r>
              <a:rPr lang="en-US" dirty="0" err="1"/>
              <a:t>göz</a:t>
            </a:r>
            <a:r>
              <a:rPr lang="en-US" dirty="0"/>
              <a:t> </a:t>
            </a:r>
            <a:r>
              <a:rPr lang="en-US" dirty="0" err="1"/>
              <a:t>ardı</a:t>
            </a:r>
            <a:r>
              <a:rPr lang="en-US" dirty="0"/>
              <a:t> </a:t>
            </a:r>
            <a:r>
              <a:rPr lang="en-US" dirty="0" err="1"/>
              <a:t>edilir</a:t>
            </a:r>
            <a:r>
              <a:rPr lang="en-US" dirty="0"/>
              <a:t>.</a:t>
            </a:r>
          </a:p>
          <a:p>
            <a:r>
              <a:rPr lang="en-US" dirty="0"/>
              <a:t>Her </a:t>
            </a:r>
            <a:r>
              <a:rPr lang="en-US" dirty="0" err="1"/>
              <a:t>döngüde</a:t>
            </a:r>
            <a:r>
              <a:rPr lang="en-US" dirty="0"/>
              <a:t> </a:t>
            </a:r>
            <a:r>
              <a:rPr lang="en-US" dirty="0" err="1"/>
              <a:t>farklı</a:t>
            </a:r>
            <a:r>
              <a:rPr lang="en-US" dirty="0"/>
              <a:t> </a:t>
            </a:r>
            <a:r>
              <a:rPr lang="en-US" dirty="0" err="1"/>
              <a:t>anahtar</a:t>
            </a:r>
            <a:r>
              <a:rPr lang="en-US" dirty="0"/>
              <a:t> </a:t>
            </a:r>
            <a:r>
              <a:rPr lang="en-US" dirty="0" err="1"/>
              <a:t>materyali</a:t>
            </a:r>
            <a:r>
              <a:rPr lang="en-US" dirty="0"/>
              <a:t> </a:t>
            </a:r>
            <a:r>
              <a:rPr lang="en-US" dirty="0" err="1"/>
              <a:t>kullanılır</a:t>
            </a:r>
            <a:r>
              <a:rPr lang="en-US" dirty="0"/>
              <a:t>.</a:t>
            </a:r>
          </a:p>
          <a:p>
            <a:r>
              <a:rPr lang="en-US" dirty="0" err="1"/>
              <a:t>Farklı</a:t>
            </a:r>
            <a:r>
              <a:rPr lang="en-US" dirty="0"/>
              <a:t> </a:t>
            </a:r>
            <a:r>
              <a:rPr lang="en-US" dirty="0" err="1"/>
              <a:t>anahtar</a:t>
            </a:r>
            <a:r>
              <a:rPr lang="en-US" dirty="0"/>
              <a:t> </a:t>
            </a:r>
            <a:r>
              <a:rPr lang="en-US" dirty="0" err="1"/>
              <a:t>materyalleri</a:t>
            </a:r>
            <a:r>
              <a:rPr lang="en-US" dirty="0"/>
              <a:t> </a:t>
            </a:r>
            <a:r>
              <a:rPr lang="en-US" dirty="0" err="1"/>
              <a:t>anahtar</a:t>
            </a:r>
            <a:r>
              <a:rPr lang="en-US" dirty="0"/>
              <a:t> </a:t>
            </a:r>
            <a:r>
              <a:rPr lang="en-US" dirty="0" err="1"/>
              <a:t>planlama</a:t>
            </a:r>
            <a:r>
              <a:rPr lang="en-US" dirty="0"/>
              <a:t> </a:t>
            </a:r>
            <a:r>
              <a:rPr lang="en-US" dirty="0" err="1"/>
              <a:t>evresinde</a:t>
            </a:r>
            <a:r>
              <a:rPr lang="en-US" dirty="0"/>
              <a:t> </a:t>
            </a:r>
            <a:r>
              <a:rPr lang="en-US" dirty="0" err="1"/>
              <a:t>gelen</a:t>
            </a:r>
            <a:r>
              <a:rPr lang="en-US" dirty="0"/>
              <a:t> </a:t>
            </a:r>
            <a:r>
              <a:rPr lang="en-US" dirty="0" err="1"/>
              <a:t>anahtarlardır</a:t>
            </a:r>
            <a:r>
              <a:rPr lang="en-US" dirty="0"/>
              <a:t>. Master </a:t>
            </a:r>
            <a:r>
              <a:rPr lang="en-US" dirty="0" err="1"/>
              <a:t>anahtardan</a:t>
            </a:r>
            <a:r>
              <a:rPr lang="en-US" dirty="0"/>
              <a:t> </a:t>
            </a:r>
            <a:r>
              <a:rPr lang="en-US" dirty="0" err="1"/>
              <a:t>farklı</a:t>
            </a:r>
            <a:r>
              <a:rPr lang="en-US" dirty="0"/>
              <a:t> </a:t>
            </a:r>
            <a:r>
              <a:rPr lang="en-US" dirty="0" err="1"/>
              <a:t>anahtarlar</a:t>
            </a:r>
            <a:r>
              <a:rPr lang="en-US" dirty="0"/>
              <a:t> </a:t>
            </a:r>
            <a:r>
              <a:rPr lang="en-US" dirty="0" err="1"/>
              <a:t>elde</a:t>
            </a:r>
            <a:r>
              <a:rPr lang="en-US" dirty="0"/>
              <a:t> </a:t>
            </a:r>
            <a:r>
              <a:rPr lang="en-US" dirty="0" err="1"/>
              <a:t>edilerek</a:t>
            </a:r>
            <a:r>
              <a:rPr lang="en-US" dirty="0"/>
              <a:t> </a:t>
            </a:r>
            <a:r>
              <a:rPr lang="en-US" dirty="0" err="1"/>
              <a:t>şifrede</a:t>
            </a:r>
            <a:r>
              <a:rPr lang="en-US" dirty="0"/>
              <a:t> </a:t>
            </a:r>
            <a:r>
              <a:rPr lang="en-US" dirty="0" err="1"/>
              <a:t>kullanılır</a:t>
            </a:r>
            <a:r>
              <a:rPr lang="en-US" dirty="0"/>
              <a:t>.</a:t>
            </a:r>
          </a:p>
          <a:p>
            <a:r>
              <a:rPr lang="en-US" dirty="0" err="1"/>
              <a:t>Deşifreleme</a:t>
            </a:r>
            <a:r>
              <a:rPr lang="en-US" dirty="0"/>
              <a:t> </a:t>
            </a:r>
            <a:r>
              <a:rPr lang="en-US" dirty="0" err="1"/>
              <a:t>kısmında</a:t>
            </a:r>
            <a:r>
              <a:rPr lang="en-US" dirty="0"/>
              <a:t> </a:t>
            </a:r>
            <a:r>
              <a:rPr lang="en-US" dirty="0" err="1"/>
              <a:t>ters</a:t>
            </a:r>
            <a:r>
              <a:rPr lang="en-US" dirty="0"/>
              <a:t> </a:t>
            </a:r>
            <a:r>
              <a:rPr lang="en-US" dirty="0" err="1"/>
              <a:t>dönüşümler</a:t>
            </a:r>
            <a:r>
              <a:rPr lang="en-US" dirty="0"/>
              <a:t> </a:t>
            </a:r>
            <a:r>
              <a:rPr lang="en-US" dirty="0" err="1"/>
              <a:t>kullanılır</a:t>
            </a:r>
            <a:r>
              <a:rPr lang="en-US" dirty="0"/>
              <a:t>: </a:t>
            </a:r>
            <a:r>
              <a:rPr lang="en-US" dirty="0" err="1"/>
              <a:t>InvSubByte</a:t>
            </a:r>
            <a:r>
              <a:rPr lang="en-US" dirty="0"/>
              <a:t>, </a:t>
            </a:r>
            <a:r>
              <a:rPr lang="en-US" dirty="0" err="1"/>
              <a:t>InvShiftRows</a:t>
            </a:r>
            <a:r>
              <a:rPr lang="en-US" dirty="0"/>
              <a:t>, </a:t>
            </a:r>
            <a:r>
              <a:rPr lang="en-US" dirty="0" err="1"/>
              <a:t>InvMixColumns</a:t>
            </a:r>
            <a:r>
              <a:rPr lang="en-US" dirty="0"/>
              <a:t> </a:t>
            </a:r>
            <a:r>
              <a:rPr lang="en-US" dirty="0" err="1"/>
              <a:t>ve</a:t>
            </a:r>
            <a:r>
              <a:rPr lang="en-US" dirty="0"/>
              <a:t> </a:t>
            </a:r>
            <a:r>
              <a:rPr lang="en-US" dirty="0" err="1"/>
              <a:t>AddRounKey</a:t>
            </a:r>
            <a:r>
              <a:rPr lang="en-US" dirty="0"/>
              <a:t> (</a:t>
            </a:r>
            <a:r>
              <a:rPr lang="en-US" dirty="0" err="1"/>
              <a:t>tersi</a:t>
            </a:r>
            <a:r>
              <a:rPr lang="en-US" dirty="0"/>
              <a:t> </a:t>
            </a:r>
            <a:r>
              <a:rPr lang="en-US" dirty="0" err="1"/>
              <a:t>kendisidir</a:t>
            </a:r>
            <a:r>
              <a:rPr lang="en-US" dirty="0"/>
              <a:t>- XOR </a:t>
            </a:r>
            <a:r>
              <a:rPr lang="en-US" dirty="0" err="1"/>
              <a:t>işlemi</a:t>
            </a:r>
            <a:r>
              <a:rPr lang="en-US" dirty="0"/>
              <a:t>).</a:t>
            </a:r>
          </a:p>
        </p:txBody>
      </p:sp>
    </p:spTree>
    <p:extLst>
      <p:ext uri="{BB962C8B-B14F-4D97-AF65-F5344CB8AC3E}">
        <p14:creationId xmlns:p14="http://schemas.microsoft.com/office/powerpoint/2010/main" val="1411888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Resim 5">
            <a:extLst>
              <a:ext uri="{FF2B5EF4-FFF2-40B4-BE49-F238E27FC236}">
                <a16:creationId xmlns:a16="http://schemas.microsoft.com/office/drawing/2014/main" id="{22C5D446-4F36-44A0-995A-4C147C608FBA}"/>
              </a:ext>
            </a:extLst>
          </p:cNvPr>
          <p:cNvPicPr>
            <a:picLocks noChangeAspect="1"/>
          </p:cNvPicPr>
          <p:nvPr/>
        </p:nvPicPr>
        <p:blipFill rotWithShape="1">
          <a:blip r:embed="rId2">
            <a:extLst>
              <a:ext uri="{28A0092B-C50C-407E-A947-70E740481C1C}">
                <a14:useLocalDpi xmlns:a14="http://schemas.microsoft.com/office/drawing/2010/main" val="0"/>
              </a:ext>
            </a:extLst>
          </a:blip>
          <a:srcRect l="31525" r="35975"/>
          <a:stretch/>
        </p:blipFill>
        <p:spPr>
          <a:xfrm>
            <a:off x="8229598" y="10"/>
            <a:ext cx="3962401" cy="6857990"/>
          </a:xfrm>
          <a:prstGeom prst="rect">
            <a:avLst/>
          </a:prstGeom>
        </p:spPr>
      </p:pic>
      <p:sp>
        <p:nvSpPr>
          <p:cNvPr id="3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4190053B-7E01-4595-97E9-FDED8194998A}"/>
              </a:ext>
            </a:extLst>
          </p:cNvPr>
          <p:cNvSpPr>
            <a:spLocks noGrp="1"/>
          </p:cNvSpPr>
          <p:nvPr>
            <p:ph type="title"/>
          </p:nvPr>
        </p:nvSpPr>
        <p:spPr>
          <a:xfrm>
            <a:off x="541867" y="787400"/>
            <a:ext cx="7145866" cy="778933"/>
          </a:xfrm>
        </p:spPr>
        <p:txBody>
          <a:bodyPr anchor="ctr">
            <a:normAutofit/>
          </a:bodyPr>
          <a:lstStyle/>
          <a:p>
            <a:r>
              <a:rPr lang="tr-TR" sz="3200">
                <a:solidFill>
                  <a:srgbClr val="FEFFFF"/>
                </a:solidFill>
              </a:rPr>
              <a:t>CIPHER KEY</a:t>
            </a:r>
            <a:endParaRPr lang="en-US" sz="3200" dirty="0">
              <a:solidFill>
                <a:srgbClr val="FEFFFF"/>
              </a:solidFill>
            </a:endParaRPr>
          </a:p>
        </p:txBody>
      </p:sp>
      <p:sp>
        <p:nvSpPr>
          <p:cNvPr id="3" name="İçerik Yer Tutucusu 2">
            <a:extLst>
              <a:ext uri="{FF2B5EF4-FFF2-40B4-BE49-F238E27FC236}">
                <a16:creationId xmlns:a16="http://schemas.microsoft.com/office/drawing/2014/main" id="{33E2AFB8-467A-4791-B727-4446BE127E4F}"/>
              </a:ext>
            </a:extLst>
          </p:cNvPr>
          <p:cNvSpPr>
            <a:spLocks noGrp="1"/>
          </p:cNvSpPr>
          <p:nvPr>
            <p:ph idx="1"/>
          </p:nvPr>
        </p:nvSpPr>
        <p:spPr>
          <a:xfrm>
            <a:off x="541866" y="2070911"/>
            <a:ext cx="7145867" cy="3879222"/>
          </a:xfrm>
        </p:spPr>
        <p:txBody>
          <a:bodyPr>
            <a:normAutofit/>
          </a:bodyPr>
          <a:lstStyle/>
          <a:p>
            <a:r>
              <a:rPr lang="en-US">
                <a:solidFill>
                  <a:srgbClr val="FEFFFF"/>
                </a:solidFill>
              </a:rPr>
              <a:t>-Girişten gelen metin 128 bitlik parçalara bölünür.</a:t>
            </a:r>
          </a:p>
          <a:p>
            <a:r>
              <a:rPr lang="en-US">
                <a:solidFill>
                  <a:srgbClr val="FEFFFF"/>
                </a:solidFill>
              </a:rPr>
              <a:t>-Her parça durum matrisine yerleştirilir.</a:t>
            </a:r>
          </a:p>
          <a:p>
            <a:r>
              <a:rPr lang="en-US">
                <a:solidFill>
                  <a:srgbClr val="FEFFFF"/>
                </a:solidFill>
              </a:rPr>
              <a:t>-Durum matrisi oluşturulduktan sonra, artık üzerinde tüm işlemler yapılabilir duruma gelmiş demektir.</a:t>
            </a:r>
          </a:p>
          <a:p>
            <a:r>
              <a:rPr lang="en-US">
                <a:solidFill>
                  <a:srgbClr val="FEFFFF"/>
                </a:solidFill>
              </a:rPr>
              <a:t>-Aynı şekilde önceden alınan 128 bitlik anahtarda bu durum matrisi halinde işlem görür. </a:t>
            </a:r>
          </a:p>
          <a:p>
            <a:r>
              <a:rPr lang="en-US">
                <a:solidFill>
                  <a:srgbClr val="FEFFFF"/>
                </a:solidFill>
              </a:rPr>
              <a:t>-Giriş metninin yazıldığı durum matrisi ilk olarak anahtar ile toplanır.</a:t>
            </a:r>
            <a:endParaRPr lang="en-US" dirty="0">
              <a:solidFill>
                <a:srgbClr val="FEFFFF"/>
              </a:solidFill>
            </a:endParaRPr>
          </a:p>
        </p:txBody>
      </p:sp>
    </p:spTree>
    <p:extLst>
      <p:ext uri="{BB962C8B-B14F-4D97-AF65-F5344CB8AC3E}">
        <p14:creationId xmlns:p14="http://schemas.microsoft.com/office/powerpoint/2010/main" val="396457773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47F4FD0B-DE08-484D-A7E5-D3C7EE7CA31D}"/>
              </a:ext>
            </a:extLst>
          </p:cNvPr>
          <p:cNvSpPr>
            <a:spLocks noGrp="1"/>
          </p:cNvSpPr>
          <p:nvPr>
            <p:ph type="title"/>
          </p:nvPr>
        </p:nvSpPr>
        <p:spPr>
          <a:xfrm>
            <a:off x="1843391" y="624110"/>
            <a:ext cx="9383408" cy="1280890"/>
          </a:xfrm>
        </p:spPr>
        <p:txBody>
          <a:bodyPr>
            <a:normAutofit/>
          </a:bodyPr>
          <a:lstStyle/>
          <a:p>
            <a:r>
              <a:rPr lang="en-US">
                <a:solidFill>
                  <a:srgbClr val="FFFFFF"/>
                </a:solidFill>
              </a:rPr>
              <a:t>SubByte(Bayt Değiştirme)</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78027C78-1E9E-442A-8063-939BAE5F3E6F}"/>
              </a:ext>
            </a:extLst>
          </p:cNvPr>
          <p:cNvSpPr>
            <a:spLocks noGrp="1"/>
          </p:cNvSpPr>
          <p:nvPr>
            <p:ph idx="1"/>
          </p:nvPr>
        </p:nvSpPr>
        <p:spPr>
          <a:xfrm>
            <a:off x="1843392" y="2623930"/>
            <a:ext cx="9383408" cy="3287292"/>
          </a:xfrm>
        </p:spPr>
        <p:txBody>
          <a:bodyPr>
            <a:normAutofit/>
          </a:bodyPr>
          <a:lstStyle/>
          <a:p>
            <a:pPr>
              <a:lnSpc>
                <a:spcPct val="90000"/>
              </a:lnSpc>
            </a:pPr>
            <a:r>
              <a:rPr lang="en-US" sz="1500"/>
              <a:t>İlk </a:t>
            </a:r>
            <a:r>
              <a:rPr lang="en-US" sz="1500" err="1"/>
              <a:t>işlem</a:t>
            </a:r>
            <a:r>
              <a:rPr lang="en-US" sz="1500"/>
              <a:t> </a:t>
            </a:r>
            <a:r>
              <a:rPr lang="en-US" sz="1500" err="1"/>
              <a:t>algoritmanın</a:t>
            </a:r>
            <a:r>
              <a:rPr lang="en-US" sz="1500"/>
              <a:t> </a:t>
            </a:r>
            <a:r>
              <a:rPr lang="en-US" sz="1500" err="1"/>
              <a:t>tek</a:t>
            </a:r>
            <a:r>
              <a:rPr lang="en-US" sz="1500"/>
              <a:t> </a:t>
            </a:r>
            <a:r>
              <a:rPr lang="en-US" sz="1500" err="1"/>
              <a:t>doğrusal</a:t>
            </a:r>
            <a:r>
              <a:rPr lang="en-US" sz="1500"/>
              <a:t> </a:t>
            </a:r>
            <a:r>
              <a:rPr lang="en-US" sz="1500" err="1"/>
              <a:t>olmayan</a:t>
            </a:r>
            <a:r>
              <a:rPr lang="en-US" sz="1500"/>
              <a:t> </a:t>
            </a:r>
            <a:r>
              <a:rPr lang="en-US" sz="1500" err="1"/>
              <a:t>işlemi</a:t>
            </a:r>
            <a:r>
              <a:rPr lang="en-US" sz="1500"/>
              <a:t> </a:t>
            </a:r>
            <a:r>
              <a:rPr lang="en-US" sz="1500" err="1"/>
              <a:t>olan</a:t>
            </a:r>
            <a:r>
              <a:rPr lang="en-US" sz="1500"/>
              <a:t> </a:t>
            </a:r>
            <a:r>
              <a:rPr lang="en-US" sz="1500" err="1"/>
              <a:t>bayt</a:t>
            </a:r>
            <a:r>
              <a:rPr lang="en-US" sz="1500"/>
              <a:t> </a:t>
            </a:r>
            <a:r>
              <a:rPr lang="en-US" sz="1500" err="1"/>
              <a:t>değiştirmedir</a:t>
            </a:r>
            <a:r>
              <a:rPr lang="en-US" sz="1500"/>
              <a:t>. Durum </a:t>
            </a:r>
            <a:r>
              <a:rPr lang="en-US" sz="1500" err="1"/>
              <a:t>matrisinin</a:t>
            </a:r>
            <a:r>
              <a:rPr lang="en-US" sz="1500"/>
              <a:t> her </a:t>
            </a:r>
            <a:r>
              <a:rPr lang="en-US" sz="1500" err="1"/>
              <a:t>elemanı</a:t>
            </a:r>
            <a:r>
              <a:rPr lang="en-US" sz="1500"/>
              <a:t>, </a:t>
            </a:r>
            <a:r>
              <a:rPr lang="en-US" sz="1500" err="1"/>
              <a:t>değerleri</a:t>
            </a:r>
            <a:r>
              <a:rPr lang="en-US" sz="1500"/>
              <a:t> </a:t>
            </a:r>
            <a:r>
              <a:rPr lang="en-US" sz="1500" err="1"/>
              <a:t>önceden</a:t>
            </a:r>
            <a:r>
              <a:rPr lang="en-US" sz="1500"/>
              <a:t> </a:t>
            </a:r>
            <a:r>
              <a:rPr lang="en-US" sz="1500" err="1"/>
              <a:t>hesaplanarak</a:t>
            </a:r>
            <a:r>
              <a:rPr lang="en-US" sz="1500"/>
              <a:t> </a:t>
            </a:r>
            <a:r>
              <a:rPr lang="en-US" sz="1500" err="1"/>
              <a:t>oluşturulmuş</a:t>
            </a:r>
            <a:r>
              <a:rPr lang="en-US" sz="1500"/>
              <a:t> </a:t>
            </a:r>
            <a:endParaRPr lang="tr-TR" sz="1500"/>
          </a:p>
          <a:p>
            <a:pPr>
              <a:lnSpc>
                <a:spcPct val="90000"/>
              </a:lnSpc>
            </a:pPr>
            <a:r>
              <a:rPr lang="en-US" sz="1500" err="1"/>
              <a:t>BaytDeğiştir</a:t>
            </a:r>
            <a:r>
              <a:rPr lang="en-US" sz="1500"/>
              <a:t> </a:t>
            </a:r>
            <a:r>
              <a:rPr lang="en-US" sz="1500" err="1"/>
              <a:t>adımında</a:t>
            </a:r>
            <a:r>
              <a:rPr lang="en-US" sz="1500"/>
              <a:t>, </a:t>
            </a:r>
            <a:r>
              <a:rPr lang="en-US" sz="1500" err="1"/>
              <a:t>matristeki</a:t>
            </a:r>
            <a:r>
              <a:rPr lang="en-US" sz="1500"/>
              <a:t> her </a:t>
            </a:r>
            <a:r>
              <a:rPr lang="en-US" sz="1500" err="1"/>
              <a:t>baytın</a:t>
            </a:r>
            <a:r>
              <a:rPr lang="en-US" sz="1500"/>
              <a:t> </a:t>
            </a:r>
            <a:r>
              <a:rPr lang="en-US" sz="1500" err="1"/>
              <a:t>değeri</a:t>
            </a:r>
            <a:r>
              <a:rPr lang="en-US" sz="1500"/>
              <a:t>, 8 </a:t>
            </a:r>
            <a:r>
              <a:rPr lang="en-US" sz="1500" err="1"/>
              <a:t>bitlik</a:t>
            </a:r>
            <a:r>
              <a:rPr lang="en-US" sz="1500"/>
              <a:t> </a:t>
            </a:r>
            <a:r>
              <a:rPr lang="en-US" sz="1500" err="1"/>
              <a:t>bir</a:t>
            </a:r>
            <a:r>
              <a:rPr lang="en-US" sz="1500"/>
              <a:t> </a:t>
            </a:r>
            <a:r>
              <a:rPr lang="en-US" sz="1500" err="1"/>
              <a:t>değişim</a:t>
            </a:r>
            <a:r>
              <a:rPr lang="en-US" sz="1500"/>
              <a:t> </a:t>
            </a:r>
            <a:r>
              <a:rPr lang="en-US" sz="1500" err="1"/>
              <a:t>kutusu</a:t>
            </a:r>
            <a:r>
              <a:rPr lang="en-US" sz="1500"/>
              <a:t> (substitution box) </a:t>
            </a:r>
            <a:r>
              <a:rPr lang="en-US" sz="1500" err="1"/>
              <a:t>kullanılarak</a:t>
            </a:r>
            <a:r>
              <a:rPr lang="en-US" sz="1500"/>
              <a:t> </a:t>
            </a:r>
            <a:r>
              <a:rPr lang="en-US" sz="1500" err="1"/>
              <a:t>güncellenir</a:t>
            </a:r>
            <a:r>
              <a:rPr lang="en-US" sz="1500"/>
              <a:t>. </a:t>
            </a:r>
            <a:endParaRPr lang="tr-TR" sz="1500"/>
          </a:p>
          <a:p>
            <a:pPr>
              <a:lnSpc>
                <a:spcPct val="90000"/>
              </a:lnSpc>
            </a:pPr>
            <a:r>
              <a:rPr lang="en-US" sz="1500"/>
              <a:t>Bu </a:t>
            </a:r>
            <a:r>
              <a:rPr lang="en-US" sz="1500" err="1"/>
              <a:t>adım</a:t>
            </a:r>
            <a:r>
              <a:rPr lang="en-US" sz="1500"/>
              <a:t> </a:t>
            </a:r>
            <a:r>
              <a:rPr lang="en-US" sz="1500" err="1"/>
              <a:t>algoritmanın</a:t>
            </a:r>
            <a:r>
              <a:rPr lang="en-US" sz="1500"/>
              <a:t> </a:t>
            </a:r>
            <a:r>
              <a:rPr lang="en-US" sz="1500" err="1"/>
              <a:t>doğrusallığını</a:t>
            </a:r>
            <a:r>
              <a:rPr lang="en-US" sz="1500"/>
              <a:t> </a:t>
            </a:r>
            <a:r>
              <a:rPr lang="en-US" sz="1500" err="1"/>
              <a:t>bozar</a:t>
            </a:r>
            <a:r>
              <a:rPr lang="en-US" sz="1500"/>
              <a:t> </a:t>
            </a:r>
            <a:r>
              <a:rPr lang="en-US" sz="1500" err="1"/>
              <a:t>ve</a:t>
            </a:r>
            <a:r>
              <a:rPr lang="en-US" sz="1500"/>
              <a:t> </a:t>
            </a:r>
            <a:r>
              <a:rPr lang="en-US" sz="1500" err="1"/>
              <a:t>doğrusal-olmayan</a:t>
            </a:r>
            <a:r>
              <a:rPr lang="en-US" sz="1500"/>
              <a:t> (non-linear) </a:t>
            </a:r>
            <a:r>
              <a:rPr lang="en-US" sz="1500" err="1"/>
              <a:t>bir</a:t>
            </a:r>
            <a:r>
              <a:rPr lang="en-US" sz="1500"/>
              <a:t> </a:t>
            </a:r>
            <a:r>
              <a:rPr lang="en-US" sz="1500" err="1"/>
              <a:t>dönüşüm</a:t>
            </a:r>
            <a:r>
              <a:rPr lang="en-US" sz="1500"/>
              <a:t> </a:t>
            </a:r>
            <a:r>
              <a:rPr lang="en-US" sz="1500" err="1"/>
              <a:t>hâline</a:t>
            </a:r>
            <a:r>
              <a:rPr lang="en-US" sz="1500"/>
              <a:t> </a:t>
            </a:r>
            <a:r>
              <a:rPr lang="en-US" sz="1500" err="1"/>
              <a:t>gelmesini</a:t>
            </a:r>
            <a:r>
              <a:rPr lang="en-US" sz="1500"/>
              <a:t> </a:t>
            </a:r>
            <a:r>
              <a:rPr lang="en-US" sz="1500" err="1"/>
              <a:t>sağlar</a:t>
            </a:r>
            <a:r>
              <a:rPr lang="en-US" sz="1500"/>
              <a:t>. </a:t>
            </a:r>
            <a:endParaRPr lang="tr-TR" sz="1500"/>
          </a:p>
          <a:p>
            <a:pPr>
              <a:lnSpc>
                <a:spcPct val="90000"/>
              </a:lnSpc>
            </a:pPr>
            <a:r>
              <a:rPr lang="en-US" sz="1500" err="1"/>
              <a:t>Kullanılan</a:t>
            </a:r>
            <a:r>
              <a:rPr lang="en-US" sz="1500"/>
              <a:t> </a:t>
            </a:r>
            <a:r>
              <a:rPr lang="en-US" sz="1500" err="1"/>
              <a:t>değişim</a:t>
            </a:r>
            <a:r>
              <a:rPr lang="en-US" sz="1500"/>
              <a:t> </a:t>
            </a:r>
            <a:r>
              <a:rPr lang="en-US" sz="1500" err="1"/>
              <a:t>kutusu</a:t>
            </a:r>
            <a:r>
              <a:rPr lang="en-US" sz="1500"/>
              <a:t> </a:t>
            </a:r>
            <a:r>
              <a:rPr lang="en-US" sz="1500" err="1"/>
              <a:t>yüksek</a:t>
            </a:r>
            <a:r>
              <a:rPr lang="en-US" sz="1500"/>
              <a:t> </a:t>
            </a:r>
            <a:r>
              <a:rPr lang="en-US" sz="1500" err="1"/>
              <a:t>doğrusal-olmayanlık</a:t>
            </a:r>
            <a:r>
              <a:rPr lang="en-US" sz="1500"/>
              <a:t> (nonlinearity) </a:t>
            </a:r>
            <a:r>
              <a:rPr lang="en-US" sz="1500" err="1"/>
              <a:t>özelliğine</a:t>
            </a:r>
            <a:r>
              <a:rPr lang="en-US" sz="1500"/>
              <a:t> </a:t>
            </a:r>
            <a:r>
              <a:rPr lang="en-US" sz="1500" err="1"/>
              <a:t>sahip</a:t>
            </a:r>
            <a:r>
              <a:rPr lang="en-US" sz="1500"/>
              <a:t> </a:t>
            </a:r>
            <a:r>
              <a:rPr lang="en-US" sz="1500" err="1"/>
              <a:t>olduğu</a:t>
            </a:r>
            <a:r>
              <a:rPr lang="en-US" sz="1500"/>
              <a:t> </a:t>
            </a:r>
            <a:r>
              <a:rPr lang="en-US" sz="1500" err="1"/>
              <a:t>bilinen</a:t>
            </a:r>
            <a:r>
              <a:rPr lang="en-US" sz="1500"/>
              <a:t>, </a:t>
            </a:r>
            <a:r>
              <a:rPr lang="en-US" sz="1500" err="1"/>
              <a:t>sonlu</a:t>
            </a:r>
            <a:r>
              <a:rPr lang="en-US" sz="1500"/>
              <a:t> </a:t>
            </a:r>
            <a:r>
              <a:rPr lang="en-US" sz="1500" err="1"/>
              <a:t>cisim</a:t>
            </a:r>
            <a:r>
              <a:rPr lang="en-US" sz="1500"/>
              <a:t> GF (2</a:t>
            </a:r>
            <a:r>
              <a:rPr lang="en-US" sz="1500" baseline="30000"/>
              <a:t>8</a:t>
            </a:r>
            <a:r>
              <a:rPr lang="en-US" sz="1500"/>
              <a:t>) </a:t>
            </a:r>
            <a:r>
              <a:rPr lang="en-US" sz="1500" err="1"/>
              <a:t>üzerinde</a:t>
            </a:r>
            <a:r>
              <a:rPr lang="en-US" sz="1500"/>
              <a:t> </a:t>
            </a:r>
            <a:r>
              <a:rPr lang="en-US" sz="1500" err="1"/>
              <a:t>ters</a:t>
            </a:r>
            <a:r>
              <a:rPr lang="en-US" sz="1500"/>
              <a:t> alma </a:t>
            </a:r>
            <a:r>
              <a:rPr lang="en-US" sz="1500" err="1"/>
              <a:t>işleminden</a:t>
            </a:r>
            <a:r>
              <a:rPr lang="en-US" sz="1500"/>
              <a:t> </a:t>
            </a:r>
            <a:r>
              <a:rPr lang="en-US" sz="1500" err="1"/>
              <a:t>elde</a:t>
            </a:r>
            <a:r>
              <a:rPr lang="en-US" sz="1500"/>
              <a:t> </a:t>
            </a:r>
            <a:r>
              <a:rPr lang="en-US" sz="1500" err="1"/>
              <a:t>edilmiştir</a:t>
            </a:r>
            <a:r>
              <a:rPr lang="en-US" sz="1500"/>
              <a:t>. </a:t>
            </a:r>
            <a:endParaRPr lang="tr-TR" sz="1500"/>
          </a:p>
          <a:p>
            <a:pPr>
              <a:lnSpc>
                <a:spcPct val="90000"/>
              </a:lnSpc>
            </a:pPr>
            <a:r>
              <a:rPr lang="en-US" sz="1500" err="1"/>
              <a:t>Cebirsel</a:t>
            </a:r>
            <a:r>
              <a:rPr lang="en-US" sz="1500"/>
              <a:t> </a:t>
            </a:r>
            <a:r>
              <a:rPr lang="en-US" sz="1500" err="1"/>
              <a:t>özellikler</a:t>
            </a:r>
            <a:r>
              <a:rPr lang="en-US" sz="1500"/>
              <a:t> </a:t>
            </a:r>
            <a:r>
              <a:rPr lang="en-US" sz="1500" err="1"/>
              <a:t>kullanan</a:t>
            </a:r>
            <a:r>
              <a:rPr lang="en-US" sz="1500"/>
              <a:t> </a:t>
            </a:r>
            <a:r>
              <a:rPr lang="en-US" sz="1500" err="1"/>
              <a:t>saldırılara</a:t>
            </a:r>
            <a:r>
              <a:rPr lang="en-US" sz="1500"/>
              <a:t> </a:t>
            </a:r>
            <a:r>
              <a:rPr lang="en-US" sz="1500" err="1"/>
              <a:t>karşı</a:t>
            </a:r>
            <a:r>
              <a:rPr lang="en-US" sz="1500"/>
              <a:t> </a:t>
            </a:r>
            <a:r>
              <a:rPr lang="en-US" sz="1500" err="1"/>
              <a:t>dayanıklı</a:t>
            </a:r>
            <a:r>
              <a:rPr lang="en-US" sz="1500"/>
              <a:t> </a:t>
            </a:r>
            <a:r>
              <a:rPr lang="en-US" sz="1500" err="1"/>
              <a:t>olası</a:t>
            </a:r>
            <a:r>
              <a:rPr lang="en-US" sz="1500"/>
              <a:t> </a:t>
            </a:r>
            <a:r>
              <a:rPr lang="en-US" sz="1500" err="1"/>
              <a:t>için</a:t>
            </a:r>
            <a:r>
              <a:rPr lang="en-US" sz="1500"/>
              <a:t> </a:t>
            </a:r>
            <a:r>
              <a:rPr lang="en-US" sz="1500" err="1"/>
              <a:t>sonlu</a:t>
            </a:r>
            <a:r>
              <a:rPr lang="en-US" sz="1500"/>
              <a:t> </a:t>
            </a:r>
            <a:r>
              <a:rPr lang="en-US" sz="1500" err="1"/>
              <a:t>cisim</a:t>
            </a:r>
            <a:r>
              <a:rPr lang="en-US" sz="1500"/>
              <a:t> </a:t>
            </a:r>
            <a:r>
              <a:rPr lang="en-US" sz="1500" err="1"/>
              <a:t>üzerinde</a:t>
            </a:r>
            <a:r>
              <a:rPr lang="en-US" sz="1500"/>
              <a:t> </a:t>
            </a:r>
            <a:r>
              <a:rPr lang="en-US" sz="1500" err="1"/>
              <a:t>ters</a:t>
            </a:r>
            <a:r>
              <a:rPr lang="en-US" sz="1500"/>
              <a:t> alma </a:t>
            </a:r>
            <a:r>
              <a:rPr lang="en-US" sz="1500" err="1"/>
              <a:t>işlemine</a:t>
            </a:r>
            <a:r>
              <a:rPr lang="en-US" sz="1500"/>
              <a:t> </a:t>
            </a:r>
            <a:r>
              <a:rPr lang="en-US" sz="1500" err="1"/>
              <a:t>tersi</a:t>
            </a:r>
            <a:r>
              <a:rPr lang="en-US" sz="1500"/>
              <a:t> </a:t>
            </a:r>
            <a:r>
              <a:rPr lang="en-US" sz="1500" err="1"/>
              <a:t>olan</a:t>
            </a:r>
            <a:r>
              <a:rPr lang="en-US" sz="1500"/>
              <a:t> </a:t>
            </a:r>
            <a:r>
              <a:rPr lang="en-US" sz="1500" err="1"/>
              <a:t>doğrusal</a:t>
            </a:r>
            <a:r>
              <a:rPr lang="en-US" sz="1500"/>
              <a:t> </a:t>
            </a:r>
            <a:r>
              <a:rPr lang="en-US" sz="1500" err="1"/>
              <a:t>bir</a:t>
            </a:r>
            <a:r>
              <a:rPr lang="en-US" sz="1500"/>
              <a:t> </a:t>
            </a:r>
            <a:r>
              <a:rPr lang="en-US" sz="1500" err="1"/>
              <a:t>dönüşüm</a:t>
            </a:r>
            <a:r>
              <a:rPr lang="en-US" sz="1500"/>
              <a:t> </a:t>
            </a:r>
            <a:r>
              <a:rPr lang="en-US" sz="1500" err="1"/>
              <a:t>daha</a:t>
            </a:r>
            <a:r>
              <a:rPr lang="en-US" sz="1500"/>
              <a:t> </a:t>
            </a:r>
            <a:r>
              <a:rPr lang="en-US" sz="1500" err="1"/>
              <a:t>eklenmiştir</a:t>
            </a:r>
            <a:r>
              <a:rPr lang="en-US" sz="1500"/>
              <a:t>. </a:t>
            </a:r>
            <a:endParaRPr lang="tr-TR" sz="1500"/>
          </a:p>
          <a:p>
            <a:pPr>
              <a:lnSpc>
                <a:spcPct val="90000"/>
              </a:lnSpc>
            </a:pPr>
            <a:r>
              <a:rPr lang="en-US" sz="1500" err="1"/>
              <a:t>Ayrıca</a:t>
            </a:r>
            <a:r>
              <a:rPr lang="en-US" sz="1500"/>
              <a:t> </a:t>
            </a:r>
            <a:r>
              <a:rPr lang="en-US" sz="1500" err="1"/>
              <a:t>değişim</a:t>
            </a:r>
            <a:r>
              <a:rPr lang="en-US" sz="1500"/>
              <a:t> </a:t>
            </a:r>
            <a:r>
              <a:rPr lang="en-US" sz="1500" err="1"/>
              <a:t>kutusu</a:t>
            </a:r>
            <a:r>
              <a:rPr lang="en-US" sz="1500"/>
              <a:t> </a:t>
            </a:r>
            <a:r>
              <a:rPr lang="en-US" sz="1500" err="1"/>
              <a:t>herhangi</a:t>
            </a:r>
            <a:r>
              <a:rPr lang="en-US" sz="1500"/>
              <a:t> </a:t>
            </a:r>
            <a:r>
              <a:rPr lang="en-US" sz="1500" err="1"/>
              <a:t>bir</a:t>
            </a:r>
            <a:r>
              <a:rPr lang="en-US" sz="1500"/>
              <a:t> </a:t>
            </a:r>
            <a:r>
              <a:rPr lang="en-US" sz="1500" err="1"/>
              <a:t>sabit</a:t>
            </a:r>
            <a:r>
              <a:rPr lang="en-US" sz="1500"/>
              <a:t> </a:t>
            </a:r>
            <a:r>
              <a:rPr lang="en-US" sz="1500" err="1"/>
              <a:t>nokta</a:t>
            </a:r>
            <a:r>
              <a:rPr lang="en-US" sz="1500"/>
              <a:t> </a:t>
            </a:r>
            <a:r>
              <a:rPr lang="en-US" sz="1500" err="1"/>
              <a:t>veya</a:t>
            </a:r>
            <a:r>
              <a:rPr lang="en-US" sz="1500"/>
              <a:t> </a:t>
            </a:r>
            <a:r>
              <a:rPr lang="en-US" sz="1500" err="1"/>
              <a:t>ters</a:t>
            </a:r>
            <a:r>
              <a:rPr lang="en-US" sz="1500"/>
              <a:t> </a:t>
            </a:r>
            <a:r>
              <a:rPr lang="en-US" sz="1500" err="1"/>
              <a:t>sabit</a:t>
            </a:r>
            <a:r>
              <a:rPr lang="en-US" sz="1500"/>
              <a:t> </a:t>
            </a:r>
            <a:r>
              <a:rPr lang="en-US" sz="1500" err="1"/>
              <a:t>nokta</a:t>
            </a:r>
            <a:r>
              <a:rPr lang="en-US" sz="1500"/>
              <a:t> </a:t>
            </a:r>
            <a:r>
              <a:rPr lang="en-US" sz="1500" err="1"/>
              <a:t>olmayacak</a:t>
            </a:r>
            <a:r>
              <a:rPr lang="en-US" sz="1500"/>
              <a:t> </a:t>
            </a:r>
            <a:r>
              <a:rPr lang="en-US" sz="1500" err="1"/>
              <a:t>şekilde</a:t>
            </a:r>
            <a:r>
              <a:rPr lang="en-US" sz="1500"/>
              <a:t> </a:t>
            </a:r>
            <a:r>
              <a:rPr lang="en-US" sz="1500" err="1"/>
              <a:t>seçilmiştir</a:t>
            </a:r>
            <a:r>
              <a:rPr lang="en-US" sz="1500"/>
              <a:t>. </a:t>
            </a:r>
          </a:p>
        </p:txBody>
      </p:sp>
    </p:spTree>
    <p:extLst>
      <p:ext uri="{BB962C8B-B14F-4D97-AF65-F5344CB8AC3E}">
        <p14:creationId xmlns:p14="http://schemas.microsoft.com/office/powerpoint/2010/main" val="126684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6B97B6-1B8C-453B-BB87-FF60EB384F58}"/>
              </a:ext>
            </a:extLst>
          </p:cNvPr>
          <p:cNvSpPr>
            <a:spLocks noGrp="1"/>
          </p:cNvSpPr>
          <p:nvPr>
            <p:ph type="title"/>
          </p:nvPr>
        </p:nvSpPr>
        <p:spPr>
          <a:xfrm>
            <a:off x="1098035" y="3101093"/>
            <a:ext cx="2847800" cy="3029344"/>
          </a:xfrm>
        </p:spPr>
        <p:txBody>
          <a:bodyPr>
            <a:normAutofit/>
          </a:bodyPr>
          <a:lstStyle/>
          <a:p>
            <a:r>
              <a:rPr lang="en-US" sz="3200" dirty="0">
                <a:solidFill>
                  <a:schemeClr val="bg1"/>
                </a:solidFill>
              </a:rPr>
              <a:t>ASİMETRİK </a:t>
            </a:r>
            <a:r>
              <a:rPr lang="tr-TR" sz="3200" dirty="0">
                <a:solidFill>
                  <a:schemeClr val="bg1"/>
                </a:solidFill>
              </a:rPr>
              <a:t>KRİPTOGRAFİ</a:t>
            </a:r>
            <a:endParaRPr lang="en-US" sz="3200" dirty="0">
              <a:solidFill>
                <a:schemeClr val="bg1"/>
              </a:solidFill>
            </a:endParaRP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C9842A4E-6C04-4442-9FCE-4EA0C15DE863}"/>
              </a:ext>
            </a:extLst>
          </p:cNvPr>
          <p:cNvGraphicFramePr>
            <a:graphicFrameLocks noGrp="1"/>
          </p:cNvGraphicFramePr>
          <p:nvPr>
            <p:ph idx="1"/>
            <p:extLst>
              <p:ext uri="{D42A27DB-BD31-4B8C-83A1-F6EECF244321}">
                <p14:modId xmlns:p14="http://schemas.microsoft.com/office/powerpoint/2010/main" val="16138797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780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5"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6"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7"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8"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9"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1"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2"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3"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4"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5"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6"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8" name="Group 37">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9"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40"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41"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42"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43"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4"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5"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6"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7"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8"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9"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50"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2" name="Rectangle 51">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6" name="Rectangle 55">
            <a:extLst>
              <a:ext uri="{FF2B5EF4-FFF2-40B4-BE49-F238E27FC236}">
                <a16:creationId xmlns:a16="http://schemas.microsoft.com/office/drawing/2014/main" id="{51C6D932-DFF5-4EAB-9FB1-5073B330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4" descr="duvar içeren bir resim&#10;&#10;Açıklama otomatik olarak oluşturuldu">
            <a:extLst>
              <a:ext uri="{FF2B5EF4-FFF2-40B4-BE49-F238E27FC236}">
                <a16:creationId xmlns:a16="http://schemas.microsoft.com/office/drawing/2014/main" id="{2DA43C18-BE99-44C5-84ED-3D52E7142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14507"/>
            <a:ext cx="5303959" cy="2903918"/>
          </a:xfrm>
          <a:prstGeom prst="rect">
            <a:avLst/>
          </a:prstGeom>
          <a:ln w="127000" cap="sq">
            <a:solidFill>
              <a:srgbClr val="FFFFFF"/>
            </a:solidFill>
            <a:miter lim="800000"/>
          </a:ln>
        </p:spPr>
      </p:pic>
      <p:pic>
        <p:nvPicPr>
          <p:cNvPr id="7" name="Resim 6" descr="ekran görüntüsü içeren bir resim&#10;&#10;Açıklama otomatik olarak oluşturuldu">
            <a:extLst>
              <a:ext uri="{FF2B5EF4-FFF2-40B4-BE49-F238E27FC236}">
                <a16:creationId xmlns:a16="http://schemas.microsoft.com/office/drawing/2014/main" id="{9ACAF51C-5447-4A91-A73F-30398E86C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6" y="1966997"/>
            <a:ext cx="5303959" cy="2598939"/>
          </a:xfrm>
          <a:prstGeom prst="rect">
            <a:avLst/>
          </a:prstGeom>
          <a:ln w="127000" cap="sq">
            <a:solidFill>
              <a:srgbClr val="FFFFFF"/>
            </a:solidFill>
            <a:miter lim="800000"/>
          </a:ln>
        </p:spPr>
      </p:pic>
    </p:spTree>
    <p:extLst>
      <p:ext uri="{BB962C8B-B14F-4D97-AF65-F5344CB8AC3E}">
        <p14:creationId xmlns:p14="http://schemas.microsoft.com/office/powerpoint/2010/main" val="497823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BDDF5B-1133-45D7-A901-9F28E0872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7AC81E6-95DF-4C2B-9F8F-6523E8CD60B2}"/>
              </a:ext>
            </a:extLst>
          </p:cNvPr>
          <p:cNvSpPr>
            <a:spLocks noGrp="1"/>
          </p:cNvSpPr>
          <p:nvPr>
            <p:ph type="title"/>
          </p:nvPr>
        </p:nvSpPr>
        <p:spPr>
          <a:xfrm>
            <a:off x="649224" y="645106"/>
            <a:ext cx="5122652" cy="1259894"/>
          </a:xfrm>
        </p:spPr>
        <p:txBody>
          <a:bodyPr>
            <a:normAutofit/>
          </a:bodyPr>
          <a:lstStyle/>
          <a:p>
            <a:r>
              <a:rPr lang="en-US" dirty="0" err="1"/>
              <a:t>ShiftRows</a:t>
            </a:r>
            <a:r>
              <a:rPr lang="en-US" dirty="0"/>
              <a:t> (</a:t>
            </a:r>
            <a:r>
              <a:rPr lang="en-US" dirty="0" err="1"/>
              <a:t>Satır</a:t>
            </a:r>
            <a:r>
              <a:rPr lang="en-US" dirty="0"/>
              <a:t> </a:t>
            </a:r>
            <a:r>
              <a:rPr lang="en-US" dirty="0" err="1"/>
              <a:t>Kaydırma</a:t>
            </a:r>
            <a:r>
              <a:rPr lang="en-US" dirty="0"/>
              <a:t>)</a:t>
            </a:r>
          </a:p>
        </p:txBody>
      </p:sp>
      <p:sp>
        <p:nvSpPr>
          <p:cNvPr id="14" name="Rectangle 13">
            <a:extLst>
              <a:ext uri="{FF2B5EF4-FFF2-40B4-BE49-F238E27FC236}">
                <a16:creationId xmlns:a16="http://schemas.microsoft.com/office/drawing/2014/main" id="{F22C7101-14DA-4743-898E-3563B0FC9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00B2BB93-ED84-401C-BEC9-F92969F8792E}"/>
              </a:ext>
            </a:extLst>
          </p:cNvPr>
          <p:cNvSpPr>
            <a:spLocks noGrp="1"/>
          </p:cNvSpPr>
          <p:nvPr>
            <p:ph idx="1"/>
          </p:nvPr>
        </p:nvSpPr>
        <p:spPr>
          <a:xfrm>
            <a:off x="649225" y="2133600"/>
            <a:ext cx="5122652" cy="3759253"/>
          </a:xfrm>
        </p:spPr>
        <p:txBody>
          <a:bodyPr>
            <a:normAutofit/>
          </a:bodyPr>
          <a:lstStyle/>
          <a:p>
            <a:r>
              <a:rPr lang="en-US" dirty="0" err="1"/>
              <a:t>Matrisin</a:t>
            </a:r>
            <a:r>
              <a:rPr lang="en-US" dirty="0"/>
              <a:t> </a:t>
            </a:r>
            <a:r>
              <a:rPr lang="en-US" dirty="0" err="1"/>
              <a:t>satırları</a:t>
            </a:r>
            <a:r>
              <a:rPr lang="en-US" dirty="0"/>
              <a:t> </a:t>
            </a:r>
            <a:r>
              <a:rPr lang="en-US" dirty="0" err="1"/>
              <a:t>üzerinde</a:t>
            </a:r>
            <a:r>
              <a:rPr lang="en-US" dirty="0"/>
              <a:t> </a:t>
            </a:r>
            <a:r>
              <a:rPr lang="en-US" dirty="0" err="1"/>
              <a:t>çalışan</a:t>
            </a:r>
            <a:r>
              <a:rPr lang="en-US" dirty="0"/>
              <a:t> </a:t>
            </a:r>
            <a:r>
              <a:rPr lang="en-US" dirty="0" err="1"/>
              <a:t>bu</a:t>
            </a:r>
            <a:r>
              <a:rPr lang="en-US" dirty="0"/>
              <a:t> </a:t>
            </a:r>
            <a:r>
              <a:rPr lang="en-US" dirty="0" err="1"/>
              <a:t>işlem</a:t>
            </a:r>
            <a:r>
              <a:rPr lang="en-US" dirty="0"/>
              <a:t> her </a:t>
            </a:r>
            <a:r>
              <a:rPr lang="en-US" dirty="0" err="1"/>
              <a:t>satırdaki</a:t>
            </a:r>
            <a:r>
              <a:rPr lang="en-US" dirty="0"/>
              <a:t> </a:t>
            </a:r>
            <a:r>
              <a:rPr lang="en-US" dirty="0" err="1"/>
              <a:t>bayt</a:t>
            </a:r>
            <a:r>
              <a:rPr lang="en-US" dirty="0"/>
              <a:t> </a:t>
            </a:r>
            <a:r>
              <a:rPr lang="en-US" dirty="0" err="1"/>
              <a:t>değerlerini</a:t>
            </a:r>
            <a:r>
              <a:rPr lang="en-US" dirty="0"/>
              <a:t> </a:t>
            </a:r>
            <a:r>
              <a:rPr lang="en-US" dirty="0" err="1"/>
              <a:t>belirli</a:t>
            </a:r>
            <a:r>
              <a:rPr lang="en-US" dirty="0"/>
              <a:t> </a:t>
            </a:r>
            <a:r>
              <a:rPr lang="en-US" dirty="0" err="1"/>
              <a:t>sayıda</a:t>
            </a:r>
            <a:r>
              <a:rPr lang="en-US" dirty="0"/>
              <a:t> </a:t>
            </a:r>
            <a:r>
              <a:rPr lang="en-US" dirty="0" err="1"/>
              <a:t>kaydırır</a:t>
            </a:r>
            <a:r>
              <a:rPr lang="en-US" dirty="0"/>
              <a:t>.</a:t>
            </a:r>
          </a:p>
          <a:p>
            <a:pPr marL="0" indent="0">
              <a:buNone/>
            </a:pPr>
            <a:r>
              <a:rPr lang="en-US" dirty="0" err="1"/>
              <a:t>AES’de</a:t>
            </a:r>
            <a:r>
              <a:rPr lang="en-US" dirty="0"/>
              <a:t> </a:t>
            </a:r>
            <a:endParaRPr lang="tr-TR" dirty="0"/>
          </a:p>
          <a:p>
            <a:r>
              <a:rPr lang="en-US" dirty="0"/>
              <a:t>• </a:t>
            </a:r>
            <a:r>
              <a:rPr lang="tr-TR" dirty="0"/>
              <a:t>İ</a:t>
            </a:r>
            <a:r>
              <a:rPr lang="en-US" dirty="0" err="1"/>
              <a:t>lk</a:t>
            </a:r>
            <a:r>
              <a:rPr lang="en-US" dirty="0"/>
              <a:t> </a:t>
            </a:r>
            <a:r>
              <a:rPr lang="en-US" dirty="0" err="1"/>
              <a:t>satır</a:t>
            </a:r>
            <a:r>
              <a:rPr lang="en-US" dirty="0"/>
              <a:t> </a:t>
            </a:r>
            <a:r>
              <a:rPr lang="en-US" dirty="0" err="1"/>
              <a:t>değiştirilmez</a:t>
            </a:r>
            <a:r>
              <a:rPr lang="en-US" dirty="0"/>
              <a:t>. </a:t>
            </a:r>
            <a:endParaRPr lang="tr-TR" dirty="0"/>
          </a:p>
          <a:p>
            <a:r>
              <a:rPr lang="en-US" dirty="0"/>
              <a:t>• 2., 3. </a:t>
            </a:r>
            <a:r>
              <a:rPr lang="en-US" dirty="0" err="1"/>
              <a:t>ve</a:t>
            </a:r>
            <a:r>
              <a:rPr lang="en-US" dirty="0"/>
              <a:t> 4. </a:t>
            </a:r>
            <a:r>
              <a:rPr lang="en-US" dirty="0" err="1"/>
              <a:t>satırlar</a:t>
            </a:r>
            <a:r>
              <a:rPr lang="en-US" dirty="0"/>
              <a:t> </a:t>
            </a:r>
            <a:r>
              <a:rPr lang="en-US" dirty="0" err="1"/>
              <a:t>sırası</a:t>
            </a:r>
            <a:r>
              <a:rPr lang="en-US" dirty="0"/>
              <a:t> </a:t>
            </a:r>
            <a:r>
              <a:rPr lang="en-US" dirty="0" err="1"/>
              <a:t>ile</a:t>
            </a:r>
            <a:r>
              <a:rPr lang="en-US" dirty="0"/>
              <a:t> 1, 2 </a:t>
            </a:r>
            <a:r>
              <a:rPr lang="en-US" dirty="0" err="1"/>
              <a:t>ve</a:t>
            </a:r>
            <a:r>
              <a:rPr lang="en-US" dirty="0"/>
              <a:t> 3 </a:t>
            </a:r>
            <a:r>
              <a:rPr lang="en-US" dirty="0" err="1"/>
              <a:t>bayt</a:t>
            </a:r>
            <a:r>
              <a:rPr lang="en-US" dirty="0"/>
              <a:t> sola </a:t>
            </a:r>
            <a:r>
              <a:rPr lang="en-US" dirty="0" err="1"/>
              <a:t>kaydırılır</a:t>
            </a:r>
            <a:r>
              <a:rPr lang="en-US" dirty="0"/>
              <a:t>. </a:t>
            </a:r>
            <a:endParaRPr lang="tr-TR" dirty="0"/>
          </a:p>
          <a:p>
            <a:pPr marL="0" indent="0">
              <a:buNone/>
            </a:pPr>
            <a:r>
              <a:rPr lang="en-US" dirty="0" err="1"/>
              <a:t>Rijndael</a:t>
            </a:r>
            <a:r>
              <a:rPr lang="en-US" dirty="0"/>
              <a:t> </a:t>
            </a:r>
            <a:r>
              <a:rPr lang="en-US" dirty="0" err="1"/>
              <a:t>algoritmasında</a:t>
            </a:r>
            <a:r>
              <a:rPr lang="en-US" dirty="0"/>
              <a:t> </a:t>
            </a:r>
            <a:r>
              <a:rPr lang="en-US" dirty="0" err="1"/>
              <a:t>ise</a:t>
            </a:r>
            <a:endParaRPr lang="en-US" dirty="0"/>
          </a:p>
          <a:p>
            <a:r>
              <a:rPr lang="en-US" dirty="0"/>
              <a:t>256-bit </a:t>
            </a:r>
            <a:r>
              <a:rPr lang="en-US" dirty="0" err="1"/>
              <a:t>için</a:t>
            </a:r>
            <a:r>
              <a:rPr lang="en-US" dirty="0"/>
              <a:t> </a:t>
            </a:r>
            <a:r>
              <a:rPr lang="en-US" dirty="0" err="1"/>
              <a:t>bu</a:t>
            </a:r>
            <a:r>
              <a:rPr lang="en-US" dirty="0"/>
              <a:t> </a:t>
            </a:r>
            <a:r>
              <a:rPr lang="en-US" dirty="0" err="1"/>
              <a:t>değerler</a:t>
            </a:r>
            <a:r>
              <a:rPr lang="en-US" dirty="0"/>
              <a:t>, ilk </a:t>
            </a:r>
            <a:r>
              <a:rPr lang="en-US" dirty="0" err="1"/>
              <a:t>satır</a:t>
            </a:r>
            <a:r>
              <a:rPr lang="en-US" dirty="0"/>
              <a:t> </a:t>
            </a:r>
            <a:r>
              <a:rPr lang="en-US" dirty="0" err="1"/>
              <a:t>sabit</a:t>
            </a:r>
            <a:r>
              <a:rPr lang="en-US" dirty="0"/>
              <a:t> </a:t>
            </a:r>
            <a:r>
              <a:rPr lang="en-US" dirty="0" err="1"/>
              <a:t>kalacak</a:t>
            </a:r>
            <a:r>
              <a:rPr lang="en-US" dirty="0"/>
              <a:t> </a:t>
            </a:r>
            <a:r>
              <a:rPr lang="en-US" dirty="0" err="1"/>
              <a:t>şekilde</a:t>
            </a:r>
            <a:r>
              <a:rPr lang="en-US" dirty="0"/>
              <a:t> 1, 3 </a:t>
            </a:r>
            <a:r>
              <a:rPr lang="en-US" dirty="0" err="1"/>
              <a:t>ve</a:t>
            </a:r>
            <a:r>
              <a:rPr lang="en-US" dirty="0"/>
              <a:t> 4 </a:t>
            </a:r>
            <a:r>
              <a:rPr lang="en-US" dirty="0" err="1"/>
              <a:t>bayttır</a:t>
            </a:r>
            <a:r>
              <a:rPr lang="en-US" dirty="0"/>
              <a:t>.</a:t>
            </a:r>
          </a:p>
          <a:p>
            <a:endParaRPr lang="en-US" dirty="0"/>
          </a:p>
        </p:txBody>
      </p:sp>
      <p:sp>
        <p:nvSpPr>
          <p:cNvPr id="16" name="Rectangle 15">
            <a:extLst>
              <a:ext uri="{FF2B5EF4-FFF2-40B4-BE49-F238E27FC236}">
                <a16:creationId xmlns:a16="http://schemas.microsoft.com/office/drawing/2014/main" id="{EDD0748D-5151-4F2A-8DD0-FC4BB9444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a:extLst>
              <a:ext uri="{FF2B5EF4-FFF2-40B4-BE49-F238E27FC236}">
                <a16:creationId xmlns:a16="http://schemas.microsoft.com/office/drawing/2014/main" id="{6450EA8A-45F1-4AA7-8ABA-868E7E77A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631" y="809698"/>
            <a:ext cx="4693033" cy="2534239"/>
          </a:xfrm>
          <a:prstGeom prst="rect">
            <a:avLst/>
          </a:prstGeom>
        </p:spPr>
      </p:pic>
      <p:pic>
        <p:nvPicPr>
          <p:cNvPr id="5" name="Resim 4" descr="küçük resim içeren bir resim&#10;&#10;Açıklama otomatik olarak oluşturuldu">
            <a:extLst>
              <a:ext uri="{FF2B5EF4-FFF2-40B4-BE49-F238E27FC236}">
                <a16:creationId xmlns:a16="http://schemas.microsoft.com/office/drawing/2014/main" id="{F2105F81-AF3F-4B9E-8E13-F688660B9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057" y="3508529"/>
            <a:ext cx="4159593" cy="2214984"/>
          </a:xfrm>
          <a:prstGeom prst="rect">
            <a:avLst/>
          </a:prstGeom>
        </p:spPr>
      </p:pic>
      <p:sp>
        <p:nvSpPr>
          <p:cNvPr id="18" name="Freeform 12">
            <a:extLst>
              <a:ext uri="{FF2B5EF4-FFF2-40B4-BE49-F238E27FC236}">
                <a16:creationId xmlns:a16="http://schemas.microsoft.com/office/drawing/2014/main" id="{EE1A7EAA-DE31-45FD-8A51-7ADE79018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699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F35C43FC-82CB-4DFB-9F18-968521ED0C74}"/>
              </a:ext>
            </a:extLst>
          </p:cNvPr>
          <p:cNvSpPr>
            <a:spLocks noGrp="1"/>
          </p:cNvSpPr>
          <p:nvPr>
            <p:ph type="title"/>
          </p:nvPr>
        </p:nvSpPr>
        <p:spPr>
          <a:xfrm>
            <a:off x="1843391" y="624110"/>
            <a:ext cx="9383408" cy="1280890"/>
          </a:xfrm>
        </p:spPr>
        <p:txBody>
          <a:bodyPr>
            <a:normAutofit/>
          </a:bodyPr>
          <a:lstStyle/>
          <a:p>
            <a:r>
              <a:rPr lang="en-US">
                <a:solidFill>
                  <a:srgbClr val="FFFFFF"/>
                </a:solidFill>
              </a:rPr>
              <a:t>MixColumns (Sütun Karıştırma)</a:t>
            </a:r>
            <a:br>
              <a:rPr lang="en-US">
                <a:solidFill>
                  <a:srgbClr val="FFFFFF"/>
                </a:solidFill>
              </a:rPr>
            </a:br>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2EE8F618-E94F-4EF5-AF55-F51EE8739FF2}"/>
              </a:ext>
            </a:extLst>
          </p:cNvPr>
          <p:cNvSpPr>
            <a:spLocks noGrp="1"/>
          </p:cNvSpPr>
          <p:nvPr>
            <p:ph idx="1"/>
          </p:nvPr>
        </p:nvSpPr>
        <p:spPr>
          <a:xfrm>
            <a:off x="1843392" y="2623930"/>
            <a:ext cx="9383408" cy="3287292"/>
          </a:xfrm>
        </p:spPr>
        <p:txBody>
          <a:bodyPr>
            <a:normAutofit/>
          </a:bodyPr>
          <a:lstStyle/>
          <a:p>
            <a:r>
              <a:rPr lang="en-US" dirty="0"/>
              <a:t> Bu </a:t>
            </a:r>
            <a:r>
              <a:rPr lang="en-US" dirty="0" err="1"/>
              <a:t>adımda</a:t>
            </a:r>
            <a:r>
              <a:rPr lang="en-US" dirty="0"/>
              <a:t> her </a:t>
            </a:r>
            <a:r>
              <a:rPr lang="en-US" dirty="0" err="1"/>
              <a:t>sütundaki</a:t>
            </a:r>
            <a:r>
              <a:rPr lang="en-US" dirty="0"/>
              <a:t> </a:t>
            </a:r>
            <a:r>
              <a:rPr lang="en-US" dirty="0" err="1"/>
              <a:t>dört</a:t>
            </a:r>
            <a:r>
              <a:rPr lang="en-US" dirty="0"/>
              <a:t> </a:t>
            </a:r>
            <a:r>
              <a:rPr lang="en-US" dirty="0" err="1"/>
              <a:t>bayt</a:t>
            </a:r>
            <a:r>
              <a:rPr lang="en-US" dirty="0"/>
              <a:t> </a:t>
            </a:r>
            <a:r>
              <a:rPr lang="en-US" dirty="0" err="1"/>
              <a:t>değeri</a:t>
            </a:r>
            <a:r>
              <a:rPr lang="en-US" dirty="0"/>
              <a:t> </a:t>
            </a:r>
            <a:r>
              <a:rPr lang="en-US" dirty="0" err="1"/>
              <a:t>tersi</a:t>
            </a:r>
            <a:r>
              <a:rPr lang="en-US" dirty="0"/>
              <a:t> </a:t>
            </a:r>
            <a:r>
              <a:rPr lang="en-US" dirty="0" err="1"/>
              <a:t>olan</a:t>
            </a:r>
            <a:r>
              <a:rPr lang="en-US" dirty="0"/>
              <a:t> </a:t>
            </a:r>
            <a:r>
              <a:rPr lang="en-US" dirty="0" err="1"/>
              <a:t>doğrusal</a:t>
            </a:r>
            <a:r>
              <a:rPr lang="en-US" dirty="0"/>
              <a:t> </a:t>
            </a:r>
            <a:r>
              <a:rPr lang="en-US" dirty="0" err="1"/>
              <a:t>bir</a:t>
            </a:r>
            <a:r>
              <a:rPr lang="en-US" dirty="0"/>
              <a:t> </a:t>
            </a:r>
            <a:r>
              <a:rPr lang="en-US" dirty="0" err="1"/>
              <a:t>dönüşüm</a:t>
            </a:r>
            <a:r>
              <a:rPr lang="en-US" dirty="0"/>
              <a:t> </a:t>
            </a:r>
            <a:r>
              <a:rPr lang="en-US" dirty="0" err="1"/>
              <a:t>kullanılarak</a:t>
            </a:r>
            <a:r>
              <a:rPr lang="en-US" dirty="0"/>
              <a:t> </a:t>
            </a:r>
            <a:r>
              <a:rPr lang="en-US" dirty="0" err="1"/>
              <a:t>birbirleriyle</a:t>
            </a:r>
            <a:r>
              <a:rPr lang="en-US" dirty="0"/>
              <a:t> </a:t>
            </a:r>
            <a:r>
              <a:rPr lang="en-US" dirty="0" err="1"/>
              <a:t>karıştırılır</a:t>
            </a:r>
            <a:r>
              <a:rPr lang="en-US" dirty="0"/>
              <a:t>. </a:t>
            </a:r>
            <a:r>
              <a:rPr lang="en-US" dirty="0" err="1"/>
              <a:t>SütunKarıştır</a:t>
            </a:r>
            <a:r>
              <a:rPr lang="en-US" dirty="0"/>
              <a:t> </a:t>
            </a:r>
            <a:r>
              <a:rPr lang="en-US" dirty="0" err="1"/>
              <a:t>fonksiyonu</a:t>
            </a:r>
            <a:r>
              <a:rPr lang="en-US" dirty="0"/>
              <a:t> 4 </a:t>
            </a:r>
            <a:r>
              <a:rPr lang="en-US" dirty="0" err="1"/>
              <a:t>bayt</a:t>
            </a:r>
            <a:r>
              <a:rPr lang="en-US" dirty="0"/>
              <a:t> </a:t>
            </a:r>
            <a:r>
              <a:rPr lang="en-US" dirty="0" err="1"/>
              <a:t>girdi</a:t>
            </a:r>
            <a:r>
              <a:rPr lang="en-US" dirty="0"/>
              <a:t> </a:t>
            </a:r>
            <a:r>
              <a:rPr lang="en-US" dirty="0" err="1"/>
              <a:t>alıp</a:t>
            </a:r>
            <a:r>
              <a:rPr lang="en-US" dirty="0"/>
              <a:t> 4 </a:t>
            </a:r>
            <a:r>
              <a:rPr lang="en-US" dirty="0" err="1"/>
              <a:t>bayt</a:t>
            </a:r>
            <a:r>
              <a:rPr lang="en-US" dirty="0"/>
              <a:t> </a:t>
            </a:r>
            <a:r>
              <a:rPr lang="en-US" dirty="0" err="1"/>
              <a:t>çıktı</a:t>
            </a:r>
            <a:r>
              <a:rPr lang="en-US" dirty="0"/>
              <a:t> </a:t>
            </a:r>
            <a:r>
              <a:rPr lang="en-US" dirty="0" err="1"/>
              <a:t>verir</a:t>
            </a:r>
            <a:r>
              <a:rPr lang="en-US" dirty="0"/>
              <a:t> </a:t>
            </a:r>
            <a:r>
              <a:rPr lang="en-US" dirty="0" err="1"/>
              <a:t>ve</a:t>
            </a:r>
            <a:r>
              <a:rPr lang="en-US" dirty="0"/>
              <a:t> </a:t>
            </a:r>
            <a:r>
              <a:rPr lang="en-US" dirty="0" err="1"/>
              <a:t>girdideki</a:t>
            </a:r>
            <a:r>
              <a:rPr lang="en-US" dirty="0"/>
              <a:t> her </a:t>
            </a:r>
            <a:r>
              <a:rPr lang="en-US" dirty="0" err="1"/>
              <a:t>baytın</a:t>
            </a:r>
            <a:r>
              <a:rPr lang="en-US" dirty="0"/>
              <a:t> </a:t>
            </a:r>
            <a:r>
              <a:rPr lang="en-US" dirty="0" err="1"/>
              <a:t>çıktıdaki</a:t>
            </a:r>
            <a:r>
              <a:rPr lang="en-US" dirty="0"/>
              <a:t> her </a:t>
            </a:r>
            <a:r>
              <a:rPr lang="en-US" dirty="0" err="1"/>
              <a:t>bayt</a:t>
            </a:r>
            <a:r>
              <a:rPr lang="en-US" dirty="0"/>
              <a:t> </a:t>
            </a:r>
            <a:r>
              <a:rPr lang="en-US" dirty="0" err="1"/>
              <a:t>değerini</a:t>
            </a:r>
            <a:r>
              <a:rPr lang="en-US" dirty="0"/>
              <a:t> </a:t>
            </a:r>
            <a:r>
              <a:rPr lang="en-US" dirty="0" err="1"/>
              <a:t>etkilemesini</a:t>
            </a:r>
            <a:r>
              <a:rPr lang="en-US" dirty="0"/>
              <a:t> </a:t>
            </a:r>
            <a:r>
              <a:rPr lang="en-US" dirty="0" err="1"/>
              <a:t>sağlar</a:t>
            </a:r>
            <a:r>
              <a:rPr lang="en-US" dirty="0"/>
              <a:t>. </a:t>
            </a:r>
            <a:r>
              <a:rPr lang="en-US" dirty="0" err="1"/>
              <a:t>SütunKarıştır</a:t>
            </a:r>
            <a:r>
              <a:rPr lang="en-US" dirty="0"/>
              <a:t> </a:t>
            </a:r>
            <a:r>
              <a:rPr lang="en-US" dirty="0" err="1"/>
              <a:t>işlemi</a:t>
            </a:r>
            <a:r>
              <a:rPr lang="en-US" dirty="0"/>
              <a:t>, her </a:t>
            </a:r>
            <a:r>
              <a:rPr lang="en-US" dirty="0" err="1"/>
              <a:t>sütunun</a:t>
            </a:r>
            <a:r>
              <a:rPr lang="en-US" dirty="0"/>
              <a:t> </a:t>
            </a:r>
            <a:r>
              <a:rPr lang="en-US" dirty="0" err="1"/>
              <a:t>sabit</a:t>
            </a:r>
            <a:r>
              <a:rPr lang="en-US" dirty="0"/>
              <a:t> </a:t>
            </a:r>
            <a:r>
              <a:rPr lang="en-US" dirty="0" err="1"/>
              <a:t>bir</a:t>
            </a:r>
            <a:r>
              <a:rPr lang="en-US" dirty="0"/>
              <a:t> </a:t>
            </a:r>
            <a:r>
              <a:rPr lang="en-US" dirty="0" err="1"/>
              <a:t>matrisle</a:t>
            </a:r>
            <a:r>
              <a:rPr lang="en-US" dirty="0"/>
              <a:t> </a:t>
            </a:r>
            <a:r>
              <a:rPr lang="en-US" dirty="0" err="1"/>
              <a:t>çarpılması</a:t>
            </a:r>
            <a:r>
              <a:rPr lang="en-US" dirty="0"/>
              <a:t> </a:t>
            </a:r>
            <a:r>
              <a:rPr lang="en-US" dirty="0" err="1"/>
              <a:t>işleminden</a:t>
            </a:r>
            <a:r>
              <a:rPr lang="en-US" dirty="0"/>
              <a:t> </a:t>
            </a:r>
            <a:r>
              <a:rPr lang="en-US" dirty="0" err="1"/>
              <a:t>oluşur</a:t>
            </a:r>
            <a:r>
              <a:rPr lang="en-US" dirty="0"/>
              <a:t>. </a:t>
            </a:r>
            <a:endParaRPr lang="tr-TR" dirty="0"/>
          </a:p>
          <a:p>
            <a:r>
              <a:rPr lang="en-US" dirty="0" err="1"/>
              <a:t>Matris</a:t>
            </a:r>
            <a:r>
              <a:rPr lang="en-US" dirty="0"/>
              <a:t> </a:t>
            </a:r>
            <a:r>
              <a:rPr lang="en-US" dirty="0" err="1"/>
              <a:t>çarpması</a:t>
            </a:r>
            <a:r>
              <a:rPr lang="en-US" dirty="0"/>
              <a:t> </a:t>
            </a:r>
            <a:r>
              <a:rPr lang="en-US" dirty="0" err="1"/>
              <a:t>işlemi</a:t>
            </a:r>
            <a:r>
              <a:rPr lang="en-US" dirty="0"/>
              <a:t> </a:t>
            </a:r>
            <a:r>
              <a:rPr lang="en-US" dirty="0" err="1"/>
              <a:t>sonlu</a:t>
            </a:r>
            <a:r>
              <a:rPr lang="en-US" dirty="0"/>
              <a:t> </a:t>
            </a:r>
            <a:r>
              <a:rPr lang="en-US" dirty="0" err="1"/>
              <a:t>cisim</a:t>
            </a:r>
            <a:r>
              <a:rPr lang="en-US" dirty="0"/>
              <a:t> GF (2</a:t>
            </a:r>
            <a:r>
              <a:rPr lang="en-US" baseline="30000" dirty="0"/>
              <a:t>8</a:t>
            </a:r>
            <a:r>
              <a:rPr lang="en-US" dirty="0"/>
              <a:t>) </a:t>
            </a:r>
            <a:r>
              <a:rPr lang="en-US" dirty="0" err="1"/>
              <a:t>üzerinde</a:t>
            </a:r>
            <a:r>
              <a:rPr lang="en-US" dirty="0"/>
              <a:t> </a:t>
            </a:r>
            <a:r>
              <a:rPr lang="en-US" dirty="0" err="1"/>
              <a:t>yapılmaktadır</a:t>
            </a:r>
            <a:r>
              <a:rPr lang="en-US" dirty="0"/>
              <a:t>. Her </a:t>
            </a:r>
            <a:r>
              <a:rPr lang="en-US" dirty="0" err="1"/>
              <a:t>bayt</a:t>
            </a:r>
            <a:r>
              <a:rPr lang="en-US" dirty="0"/>
              <a:t> </a:t>
            </a:r>
            <a:r>
              <a:rPr lang="en-US" dirty="0" err="1"/>
              <a:t>bu</a:t>
            </a:r>
            <a:r>
              <a:rPr lang="en-US" dirty="0"/>
              <a:t> </a:t>
            </a:r>
            <a:r>
              <a:rPr lang="en-US" dirty="0" err="1"/>
              <a:t>sonlu</a:t>
            </a:r>
            <a:r>
              <a:rPr lang="en-US" dirty="0"/>
              <a:t> </a:t>
            </a:r>
            <a:r>
              <a:rPr lang="en-US" dirty="0" err="1"/>
              <a:t>cisim</a:t>
            </a:r>
            <a:r>
              <a:rPr lang="en-US" dirty="0"/>
              <a:t> </a:t>
            </a:r>
            <a:r>
              <a:rPr lang="en-US" dirty="0" err="1"/>
              <a:t>üzerinde</a:t>
            </a:r>
            <a:r>
              <a:rPr lang="en-US" dirty="0"/>
              <a:t> </a:t>
            </a:r>
            <a:r>
              <a:rPr lang="en-US" dirty="0" err="1"/>
              <a:t>bir</a:t>
            </a:r>
            <a:r>
              <a:rPr lang="en-US" dirty="0"/>
              <a:t> </a:t>
            </a:r>
            <a:r>
              <a:rPr lang="en-US" dirty="0" err="1"/>
              <a:t>polinom</a:t>
            </a:r>
            <a:r>
              <a:rPr lang="en-US" dirty="0"/>
              <a:t> </a:t>
            </a:r>
            <a:r>
              <a:rPr lang="en-US" dirty="0" err="1"/>
              <a:t>tanımlayacak</a:t>
            </a:r>
            <a:r>
              <a:rPr lang="en-US" dirty="0"/>
              <a:t> </a:t>
            </a:r>
            <a:r>
              <a:rPr lang="en-US" dirty="0" err="1"/>
              <a:t>şekilde</a:t>
            </a:r>
            <a:r>
              <a:rPr lang="en-US" dirty="0"/>
              <a:t>, mod x4+1'de c(x) = 0x03 · x3 + x2 + x + 0x02 </a:t>
            </a:r>
            <a:r>
              <a:rPr lang="en-US" dirty="0" err="1"/>
              <a:t>polinomu</a:t>
            </a:r>
            <a:r>
              <a:rPr lang="en-US" dirty="0"/>
              <a:t> </a:t>
            </a:r>
            <a:r>
              <a:rPr lang="en-US" dirty="0" err="1"/>
              <a:t>ile</a:t>
            </a:r>
            <a:r>
              <a:rPr lang="en-US" dirty="0"/>
              <a:t> </a:t>
            </a:r>
            <a:r>
              <a:rPr lang="en-US" dirty="0" err="1"/>
              <a:t>çarpılır</a:t>
            </a:r>
            <a:r>
              <a:rPr lang="en-US" dirty="0"/>
              <a:t>. </a:t>
            </a:r>
            <a:r>
              <a:rPr lang="en-US" dirty="0" err="1"/>
              <a:t>SütunKarıştır</a:t>
            </a:r>
            <a:r>
              <a:rPr lang="en-US" dirty="0"/>
              <a:t> </a:t>
            </a:r>
            <a:r>
              <a:rPr lang="en-US" dirty="0" err="1"/>
              <a:t>adımındaki</a:t>
            </a:r>
            <a:r>
              <a:rPr lang="en-US" dirty="0"/>
              <a:t> </a:t>
            </a:r>
            <a:r>
              <a:rPr lang="en-US" dirty="0" err="1"/>
              <a:t>sabit</a:t>
            </a:r>
            <a:r>
              <a:rPr lang="en-US" dirty="0"/>
              <a:t> </a:t>
            </a:r>
            <a:r>
              <a:rPr lang="en-US" dirty="0" err="1"/>
              <a:t>matris</a:t>
            </a:r>
            <a:r>
              <a:rPr lang="en-US" dirty="0"/>
              <a:t> </a:t>
            </a:r>
            <a:r>
              <a:rPr lang="en-US" dirty="0" err="1"/>
              <a:t>bir</a:t>
            </a:r>
            <a:r>
              <a:rPr lang="en-US" dirty="0"/>
              <a:t> MDS </a:t>
            </a:r>
            <a:r>
              <a:rPr lang="en-US" dirty="0" err="1"/>
              <a:t>matristir</a:t>
            </a:r>
            <a:r>
              <a:rPr lang="en-US" dirty="0"/>
              <a:t> </a:t>
            </a:r>
            <a:r>
              <a:rPr lang="en-US" dirty="0" err="1"/>
              <a:t>ve</a:t>
            </a:r>
            <a:r>
              <a:rPr lang="en-US" dirty="0"/>
              <a:t> </a:t>
            </a:r>
            <a:r>
              <a:rPr lang="en-US" dirty="0" err="1"/>
              <a:t>SatırKaydır</a:t>
            </a:r>
            <a:r>
              <a:rPr lang="en-US" dirty="0"/>
              <a:t> </a:t>
            </a:r>
            <a:r>
              <a:rPr lang="en-US" dirty="0" err="1"/>
              <a:t>adımı</a:t>
            </a:r>
            <a:r>
              <a:rPr lang="en-US" dirty="0"/>
              <a:t> </a:t>
            </a:r>
            <a:r>
              <a:rPr lang="en-US" dirty="0" err="1"/>
              <a:t>ile</a:t>
            </a:r>
            <a:r>
              <a:rPr lang="en-US" dirty="0"/>
              <a:t> </a:t>
            </a:r>
            <a:r>
              <a:rPr lang="en-US" dirty="0" err="1"/>
              <a:t>birlikte</a:t>
            </a:r>
            <a:r>
              <a:rPr lang="en-US" dirty="0"/>
              <a:t> </a:t>
            </a:r>
            <a:r>
              <a:rPr lang="en-US" dirty="0" err="1"/>
              <a:t>şifrede</a:t>
            </a:r>
            <a:r>
              <a:rPr lang="en-US" dirty="0"/>
              <a:t> </a:t>
            </a:r>
            <a:r>
              <a:rPr lang="en-US" dirty="0" err="1"/>
              <a:t>karmaşıklık</a:t>
            </a:r>
            <a:r>
              <a:rPr lang="en-US" dirty="0"/>
              <a:t> (diffusion) </a:t>
            </a:r>
            <a:r>
              <a:rPr lang="en-US" dirty="0" err="1"/>
              <a:t>sağlar</a:t>
            </a:r>
            <a:r>
              <a:rPr lang="en-US" dirty="0"/>
              <a:t>. </a:t>
            </a:r>
          </a:p>
        </p:txBody>
      </p:sp>
    </p:spTree>
    <p:extLst>
      <p:ext uri="{BB962C8B-B14F-4D97-AF65-F5344CB8AC3E}">
        <p14:creationId xmlns:p14="http://schemas.microsoft.com/office/powerpoint/2010/main" val="2190079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90FD15E9-7C6E-4A1C-BA3B-6996D2C6F9B7}"/>
              </a:ext>
            </a:extLst>
          </p:cNvPr>
          <p:cNvSpPr>
            <a:spLocks noGrp="1"/>
          </p:cNvSpPr>
          <p:nvPr>
            <p:ph type="title"/>
          </p:nvPr>
        </p:nvSpPr>
        <p:spPr>
          <a:xfrm>
            <a:off x="1843391" y="624110"/>
            <a:ext cx="9383408" cy="1280890"/>
          </a:xfrm>
        </p:spPr>
        <p:txBody>
          <a:bodyPr>
            <a:normAutofit/>
          </a:bodyPr>
          <a:lstStyle/>
          <a:p>
            <a:r>
              <a:rPr lang="en-US">
                <a:solidFill>
                  <a:srgbClr val="FFFFFF"/>
                </a:solidFill>
              </a:rPr>
              <a:t>AddRoundKey (Tur Anahtarıyla Toplama)</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2B4287DC-7C8E-45F1-81D3-18956790D454}"/>
              </a:ext>
            </a:extLst>
          </p:cNvPr>
          <p:cNvSpPr>
            <a:spLocks noGrp="1"/>
          </p:cNvSpPr>
          <p:nvPr>
            <p:ph idx="1"/>
          </p:nvPr>
        </p:nvSpPr>
        <p:spPr>
          <a:xfrm>
            <a:off x="1843392" y="2623930"/>
            <a:ext cx="9383408" cy="3287292"/>
          </a:xfrm>
        </p:spPr>
        <p:txBody>
          <a:bodyPr>
            <a:normAutofit/>
          </a:bodyPr>
          <a:lstStyle/>
          <a:p>
            <a:r>
              <a:rPr lang="en-US" dirty="0"/>
              <a:t> Her </a:t>
            </a:r>
            <a:r>
              <a:rPr lang="en-US" dirty="0" err="1"/>
              <a:t>turda</a:t>
            </a:r>
            <a:r>
              <a:rPr lang="en-US" dirty="0"/>
              <a:t> </a:t>
            </a:r>
            <a:r>
              <a:rPr lang="en-US" dirty="0" err="1"/>
              <a:t>daha</a:t>
            </a:r>
            <a:r>
              <a:rPr lang="en-US" dirty="0"/>
              <a:t> </a:t>
            </a:r>
            <a:r>
              <a:rPr lang="en-US" dirty="0" err="1"/>
              <a:t>önce</a:t>
            </a:r>
            <a:r>
              <a:rPr lang="en-US" dirty="0"/>
              <a:t> </a:t>
            </a:r>
            <a:r>
              <a:rPr lang="en-US" dirty="0" err="1"/>
              <a:t>saydığımız</a:t>
            </a:r>
            <a:r>
              <a:rPr lang="en-US" dirty="0"/>
              <a:t> </a:t>
            </a:r>
            <a:r>
              <a:rPr lang="en-US" dirty="0" err="1"/>
              <a:t>işlemlerle</a:t>
            </a:r>
            <a:r>
              <a:rPr lang="en-US" dirty="0"/>
              <a:t> </a:t>
            </a:r>
            <a:r>
              <a:rPr lang="en-US" dirty="0" err="1"/>
              <a:t>birlikte</a:t>
            </a:r>
            <a:r>
              <a:rPr lang="en-US" dirty="0"/>
              <a:t> </a:t>
            </a:r>
            <a:r>
              <a:rPr lang="en-US" dirty="0" err="1"/>
              <a:t>bir</a:t>
            </a:r>
            <a:r>
              <a:rPr lang="en-US" dirty="0"/>
              <a:t> de tur </a:t>
            </a:r>
            <a:r>
              <a:rPr lang="en-US" dirty="0" err="1"/>
              <a:t>anahtarı</a:t>
            </a:r>
            <a:r>
              <a:rPr lang="en-US" dirty="0"/>
              <a:t> </a:t>
            </a:r>
            <a:r>
              <a:rPr lang="en-US" dirty="0" err="1"/>
              <a:t>oluşturma</a:t>
            </a:r>
            <a:r>
              <a:rPr lang="en-US" dirty="0"/>
              <a:t> </a:t>
            </a:r>
            <a:r>
              <a:rPr lang="en-US" dirty="0" err="1"/>
              <a:t>işlemi</a:t>
            </a:r>
            <a:r>
              <a:rPr lang="en-US" dirty="0"/>
              <a:t> </a:t>
            </a:r>
            <a:r>
              <a:rPr lang="en-US" dirty="0" err="1"/>
              <a:t>yapılmaktadır</a:t>
            </a:r>
            <a:r>
              <a:rPr lang="en-US" dirty="0"/>
              <a:t> </a:t>
            </a:r>
            <a:r>
              <a:rPr lang="en-US" dirty="0" err="1"/>
              <a:t>ve</a:t>
            </a:r>
            <a:r>
              <a:rPr lang="en-US" dirty="0"/>
              <a:t> her </a:t>
            </a:r>
            <a:r>
              <a:rPr lang="en-US" dirty="0" err="1"/>
              <a:t>turda</a:t>
            </a:r>
            <a:r>
              <a:rPr lang="en-US" dirty="0"/>
              <a:t> </a:t>
            </a:r>
            <a:r>
              <a:rPr lang="en-US" dirty="0" err="1"/>
              <a:t>sonuçta</a:t>
            </a:r>
            <a:r>
              <a:rPr lang="en-US" dirty="0"/>
              <a:t> </a:t>
            </a:r>
            <a:r>
              <a:rPr lang="en-US" dirty="0" err="1"/>
              <a:t>oluşan</a:t>
            </a:r>
            <a:r>
              <a:rPr lang="en-US" dirty="0"/>
              <a:t> durum </a:t>
            </a:r>
            <a:r>
              <a:rPr lang="en-US" dirty="0" err="1"/>
              <a:t>ile</a:t>
            </a:r>
            <a:r>
              <a:rPr lang="en-US" dirty="0"/>
              <a:t> o tur </a:t>
            </a:r>
            <a:r>
              <a:rPr lang="en-US" dirty="0" err="1"/>
              <a:t>için</a:t>
            </a:r>
            <a:r>
              <a:rPr lang="en-US" dirty="0"/>
              <a:t> </a:t>
            </a:r>
            <a:r>
              <a:rPr lang="en-US" dirty="0" err="1"/>
              <a:t>hazırlanmış</a:t>
            </a:r>
            <a:r>
              <a:rPr lang="en-US" dirty="0"/>
              <a:t> </a:t>
            </a:r>
            <a:r>
              <a:rPr lang="en-US" dirty="0" err="1"/>
              <a:t>olan</a:t>
            </a:r>
            <a:r>
              <a:rPr lang="en-US" dirty="0"/>
              <a:t> </a:t>
            </a:r>
            <a:r>
              <a:rPr lang="en-US" dirty="0" err="1"/>
              <a:t>yeni</a:t>
            </a:r>
            <a:r>
              <a:rPr lang="en-US" dirty="0"/>
              <a:t> </a:t>
            </a:r>
            <a:r>
              <a:rPr lang="en-US" dirty="0" err="1"/>
              <a:t>anahtar</a:t>
            </a:r>
            <a:r>
              <a:rPr lang="en-US" dirty="0"/>
              <a:t> </a:t>
            </a:r>
            <a:r>
              <a:rPr lang="en-US" dirty="0" err="1"/>
              <a:t>toplama</a:t>
            </a:r>
            <a:r>
              <a:rPr lang="en-US" dirty="0"/>
              <a:t> </a:t>
            </a:r>
            <a:r>
              <a:rPr lang="en-US" dirty="0" err="1"/>
              <a:t>işlemine</a:t>
            </a:r>
            <a:r>
              <a:rPr lang="en-US" dirty="0"/>
              <a:t> </a:t>
            </a:r>
            <a:r>
              <a:rPr lang="en-US" dirty="0" err="1"/>
              <a:t>tabi</a:t>
            </a:r>
            <a:r>
              <a:rPr lang="en-US" dirty="0"/>
              <a:t> </a:t>
            </a:r>
            <a:r>
              <a:rPr lang="en-US" dirty="0" err="1"/>
              <a:t>tutulur</a:t>
            </a:r>
            <a:r>
              <a:rPr lang="en-US" dirty="0"/>
              <a:t>. Bu </a:t>
            </a:r>
            <a:r>
              <a:rPr lang="en-US" dirty="0" err="1"/>
              <a:t>işlem</a:t>
            </a:r>
            <a:r>
              <a:rPr lang="en-US" dirty="0"/>
              <a:t> </a:t>
            </a:r>
            <a:r>
              <a:rPr lang="en-US" dirty="0" err="1"/>
              <a:t>sonlu</a:t>
            </a:r>
            <a:r>
              <a:rPr lang="en-US" dirty="0"/>
              <a:t> </a:t>
            </a:r>
            <a:r>
              <a:rPr lang="en-US" dirty="0" err="1"/>
              <a:t>alanlarda</a:t>
            </a:r>
            <a:r>
              <a:rPr lang="en-US" dirty="0"/>
              <a:t> </a:t>
            </a:r>
            <a:r>
              <a:rPr lang="en-US" dirty="0" err="1"/>
              <a:t>yapılan</a:t>
            </a:r>
            <a:r>
              <a:rPr lang="en-US" dirty="0"/>
              <a:t> </a:t>
            </a:r>
            <a:r>
              <a:rPr lang="en-US" dirty="0" err="1"/>
              <a:t>toplama</a:t>
            </a:r>
            <a:r>
              <a:rPr lang="en-US" dirty="0"/>
              <a:t> </a:t>
            </a:r>
            <a:r>
              <a:rPr lang="en-US" dirty="0" err="1"/>
              <a:t>işlemidir</a:t>
            </a:r>
            <a:r>
              <a:rPr lang="en-US" dirty="0"/>
              <a:t> </a:t>
            </a:r>
            <a:r>
              <a:rPr lang="en-US" dirty="0" err="1"/>
              <a:t>ve</a:t>
            </a:r>
            <a:r>
              <a:rPr lang="en-US" dirty="0"/>
              <a:t> bit </a:t>
            </a:r>
            <a:r>
              <a:rPr lang="en-US" dirty="0" err="1"/>
              <a:t>mertebesinde</a:t>
            </a:r>
            <a:r>
              <a:rPr lang="en-US" dirty="0"/>
              <a:t> </a:t>
            </a:r>
            <a:r>
              <a:rPr lang="en-US" dirty="0" err="1"/>
              <a:t>özel</a:t>
            </a:r>
            <a:r>
              <a:rPr lang="en-US" dirty="0"/>
              <a:t> </a:t>
            </a:r>
            <a:r>
              <a:rPr lang="en-US" dirty="0" err="1"/>
              <a:t>veya</a:t>
            </a:r>
            <a:r>
              <a:rPr lang="en-US" dirty="0"/>
              <a:t> (XOR) </a:t>
            </a:r>
            <a:r>
              <a:rPr lang="en-US" dirty="0" err="1"/>
              <a:t>işlemine</a:t>
            </a:r>
            <a:r>
              <a:rPr lang="en-US" dirty="0"/>
              <a:t> </a:t>
            </a:r>
            <a:r>
              <a:rPr lang="en-US" dirty="0" err="1"/>
              <a:t>karşılık</a:t>
            </a:r>
            <a:r>
              <a:rPr lang="en-US" dirty="0"/>
              <a:t> </a:t>
            </a:r>
            <a:r>
              <a:rPr lang="en-US" dirty="0" err="1"/>
              <a:t>düşer</a:t>
            </a:r>
            <a:r>
              <a:rPr lang="en-US" dirty="0"/>
              <a:t>. </a:t>
            </a:r>
          </a:p>
        </p:txBody>
      </p:sp>
    </p:spTree>
    <p:extLst>
      <p:ext uri="{BB962C8B-B14F-4D97-AF65-F5344CB8AC3E}">
        <p14:creationId xmlns:p14="http://schemas.microsoft.com/office/powerpoint/2010/main" val="2104012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4D18E6-4E35-4567-857E-D71354DF7309}"/>
              </a:ext>
            </a:extLst>
          </p:cNvPr>
          <p:cNvSpPr>
            <a:spLocks noGrp="1"/>
          </p:cNvSpPr>
          <p:nvPr>
            <p:ph type="title"/>
          </p:nvPr>
        </p:nvSpPr>
        <p:spPr>
          <a:xfrm>
            <a:off x="2592925" y="624110"/>
            <a:ext cx="8911687" cy="1280890"/>
          </a:xfrm>
        </p:spPr>
        <p:txBody>
          <a:bodyPr/>
          <a:lstStyle/>
          <a:p>
            <a:endParaRPr lang="en-US"/>
          </a:p>
        </p:txBody>
      </p:sp>
      <p:pic>
        <p:nvPicPr>
          <p:cNvPr id="5" name="İçerik Yer Tutucusu 4">
            <a:extLst>
              <a:ext uri="{FF2B5EF4-FFF2-40B4-BE49-F238E27FC236}">
                <a16:creationId xmlns:a16="http://schemas.microsoft.com/office/drawing/2014/main" id="{C8AF651A-9A8B-4E35-8F4E-4B274F4F45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043" y="165330"/>
            <a:ext cx="5930663" cy="6400840"/>
          </a:xfrm>
        </p:spPr>
      </p:pic>
      <p:pic>
        <p:nvPicPr>
          <p:cNvPr id="7" name="Resim 6" descr="elektronik eşyalar içeren bir resim&#10;&#10;Açıklama otomatik olarak oluşturuldu">
            <a:extLst>
              <a:ext uri="{FF2B5EF4-FFF2-40B4-BE49-F238E27FC236}">
                <a16:creationId xmlns:a16="http://schemas.microsoft.com/office/drawing/2014/main" id="{498D4633-080A-41C3-943E-4DB2E9C76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507" y="165330"/>
            <a:ext cx="5211450" cy="6400839"/>
          </a:xfrm>
          <a:prstGeom prst="rect">
            <a:avLst/>
          </a:prstGeom>
        </p:spPr>
      </p:pic>
    </p:spTree>
    <p:extLst>
      <p:ext uri="{BB962C8B-B14F-4D97-AF65-F5344CB8AC3E}">
        <p14:creationId xmlns:p14="http://schemas.microsoft.com/office/powerpoint/2010/main" val="942706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AC3A5E-9E2E-4431-8741-B01165607A49}"/>
              </a:ext>
            </a:extLst>
          </p:cNvPr>
          <p:cNvSpPr>
            <a:spLocks noGrp="1"/>
          </p:cNvSpPr>
          <p:nvPr>
            <p:ph type="title"/>
          </p:nvPr>
        </p:nvSpPr>
        <p:spPr>
          <a:xfrm>
            <a:off x="649224" y="645106"/>
            <a:ext cx="5122652" cy="1259894"/>
          </a:xfrm>
        </p:spPr>
        <p:txBody>
          <a:bodyPr>
            <a:normAutofit/>
          </a:bodyPr>
          <a:lstStyle/>
          <a:p>
            <a:endParaRPr lang="en-US"/>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57A4592E-D125-41EF-B8A6-310E2990A644}"/>
              </a:ext>
            </a:extLst>
          </p:cNvPr>
          <p:cNvSpPr>
            <a:spLocks noGrp="1"/>
          </p:cNvSpPr>
          <p:nvPr>
            <p:ph idx="1"/>
          </p:nvPr>
        </p:nvSpPr>
        <p:spPr>
          <a:xfrm>
            <a:off x="649225" y="2133600"/>
            <a:ext cx="5122652" cy="3759253"/>
          </a:xfrm>
        </p:spPr>
        <p:txBody>
          <a:bodyPr>
            <a:normAutofit/>
          </a:bodyPr>
          <a:lstStyle/>
          <a:p>
            <a:r>
              <a:rPr lang="en-US"/>
              <a:t>Şekilde de görüldüğü üzere, yeni anahtarın oluşmasındaki temel işlem bir önceki sütun ile dört önceki sütunun toplanmasıdır. Ancak bir istisna nokta var ki o da her 4′ün katı olan sütunda toplamadan önce bir dizi işlemden (T İşlemi) daha geçirilir. Bu işlemler öteleme, S kutusundan geçirme ve Rc(x) vektörü ile toplama işlemidir.</a:t>
            </a:r>
            <a:endParaRPr lang="en-US" dirty="0"/>
          </a:p>
        </p:txBody>
      </p:sp>
      <p:pic>
        <p:nvPicPr>
          <p:cNvPr id="5" name="Resim 4">
            <a:extLst>
              <a:ext uri="{FF2B5EF4-FFF2-40B4-BE49-F238E27FC236}">
                <a16:creationId xmlns:a16="http://schemas.microsoft.com/office/drawing/2014/main" id="{914ABEF3-FA01-4C3C-9312-8C859F250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674378"/>
            <a:ext cx="5451627" cy="3189202"/>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226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A7377A49-22AD-497A-A617-2E1A97530383}"/>
              </a:ext>
            </a:extLst>
          </p:cNvPr>
          <p:cNvSpPr>
            <a:spLocks noGrp="1"/>
          </p:cNvSpPr>
          <p:nvPr>
            <p:ph type="title"/>
          </p:nvPr>
        </p:nvSpPr>
        <p:spPr>
          <a:xfrm>
            <a:off x="1843391" y="624110"/>
            <a:ext cx="9383408" cy="1280890"/>
          </a:xfrm>
        </p:spPr>
        <p:txBody>
          <a:bodyPr>
            <a:normAutofit/>
          </a:bodyPr>
          <a:lstStyle/>
          <a:p>
            <a:r>
              <a:rPr lang="en-US">
                <a:solidFill>
                  <a:srgbClr val="FFFFFF"/>
                </a:solidFill>
              </a:rPr>
              <a:t>AES 256 NE KADAR GÜVENLİ?</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86F2029E-53B2-45EC-AF75-2D7FC6F3CE29}"/>
              </a:ext>
            </a:extLst>
          </p:cNvPr>
          <p:cNvSpPr>
            <a:spLocks noGrp="1"/>
          </p:cNvSpPr>
          <p:nvPr>
            <p:ph idx="1"/>
          </p:nvPr>
        </p:nvSpPr>
        <p:spPr>
          <a:xfrm>
            <a:off x="1843392" y="2623930"/>
            <a:ext cx="9383408" cy="3287292"/>
          </a:xfrm>
        </p:spPr>
        <p:txBody>
          <a:bodyPr>
            <a:normAutofit/>
          </a:bodyPr>
          <a:lstStyle/>
          <a:p>
            <a:pPr>
              <a:lnSpc>
                <a:spcPct val="90000"/>
              </a:lnSpc>
            </a:pPr>
            <a:r>
              <a:rPr lang="en-US" sz="1700"/>
              <a:t> </a:t>
            </a:r>
            <a:r>
              <a:rPr lang="en-US" sz="1700" err="1"/>
              <a:t>Kriptografların</a:t>
            </a:r>
            <a:r>
              <a:rPr lang="en-US" sz="1700"/>
              <a:t> </a:t>
            </a:r>
            <a:r>
              <a:rPr lang="en-US" sz="1700" err="1"/>
              <a:t>bakış</a:t>
            </a:r>
            <a:r>
              <a:rPr lang="en-US" sz="1700"/>
              <a:t> </a:t>
            </a:r>
            <a:r>
              <a:rPr lang="en-US" sz="1700" err="1"/>
              <a:t>açısından</a:t>
            </a:r>
            <a:r>
              <a:rPr lang="en-US" sz="1700"/>
              <a:t> </a:t>
            </a:r>
            <a:r>
              <a:rPr lang="en-US" sz="1700" err="1"/>
              <a:t>bir</a:t>
            </a:r>
            <a:r>
              <a:rPr lang="en-US" sz="1700"/>
              <a:t> </a:t>
            </a:r>
            <a:r>
              <a:rPr lang="en-US" sz="1700" err="1"/>
              <a:t>algoritmanın</a:t>
            </a:r>
            <a:r>
              <a:rPr lang="en-US" sz="1700"/>
              <a:t> </a:t>
            </a:r>
            <a:r>
              <a:rPr lang="en-US" sz="1700" err="1"/>
              <a:t>kriptografik</a:t>
            </a:r>
            <a:r>
              <a:rPr lang="en-US" sz="1700"/>
              <a:t> </a:t>
            </a:r>
            <a:r>
              <a:rPr lang="en-US" sz="1700" err="1"/>
              <a:t>olarak</a:t>
            </a:r>
            <a:r>
              <a:rPr lang="en-US" sz="1700"/>
              <a:t> </a:t>
            </a:r>
            <a:r>
              <a:rPr lang="en-US" sz="1700" err="1"/>
              <a:t>kırılması</a:t>
            </a:r>
            <a:r>
              <a:rPr lang="en-US" sz="1700"/>
              <a:t>, </a:t>
            </a:r>
            <a:r>
              <a:rPr lang="en-US" sz="1700" err="1"/>
              <a:t>anahtarın</a:t>
            </a:r>
            <a:r>
              <a:rPr lang="en-US" sz="1700"/>
              <a:t> </a:t>
            </a:r>
            <a:r>
              <a:rPr lang="en-US" sz="1700" err="1"/>
              <a:t>ya</a:t>
            </a:r>
            <a:r>
              <a:rPr lang="en-US" sz="1700"/>
              <a:t> da </a:t>
            </a:r>
            <a:r>
              <a:rPr lang="en-US" sz="1700" err="1"/>
              <a:t>anahtarın</a:t>
            </a:r>
            <a:r>
              <a:rPr lang="en-US" sz="1700"/>
              <a:t> </a:t>
            </a:r>
            <a:r>
              <a:rPr lang="en-US" sz="1700" err="1"/>
              <a:t>bazı</a:t>
            </a:r>
            <a:r>
              <a:rPr lang="en-US" sz="1700"/>
              <a:t> </a:t>
            </a:r>
            <a:r>
              <a:rPr lang="en-US" sz="1700" err="1"/>
              <a:t>parçalarının</a:t>
            </a:r>
            <a:r>
              <a:rPr lang="en-US" sz="1700"/>
              <a:t> </a:t>
            </a:r>
            <a:r>
              <a:rPr lang="en-US" sz="1700" err="1"/>
              <a:t>olası</a:t>
            </a:r>
            <a:r>
              <a:rPr lang="en-US" sz="1700"/>
              <a:t> </a:t>
            </a:r>
            <a:r>
              <a:rPr lang="en-US" sz="1700" err="1"/>
              <a:t>tüm</a:t>
            </a:r>
            <a:r>
              <a:rPr lang="en-US" sz="1700"/>
              <a:t> </a:t>
            </a:r>
            <a:r>
              <a:rPr lang="en-US" sz="1700" err="1"/>
              <a:t>anahtarların</a:t>
            </a:r>
            <a:r>
              <a:rPr lang="en-US" sz="1700"/>
              <a:t> </a:t>
            </a:r>
            <a:r>
              <a:rPr lang="en-US" sz="1700" err="1"/>
              <a:t>denendiği</a:t>
            </a:r>
            <a:r>
              <a:rPr lang="en-US" sz="1700"/>
              <a:t> </a:t>
            </a:r>
            <a:r>
              <a:rPr lang="en-US" sz="1700" err="1"/>
              <a:t>kaba</a:t>
            </a:r>
            <a:r>
              <a:rPr lang="en-US" sz="1700"/>
              <a:t> </a:t>
            </a:r>
            <a:r>
              <a:rPr lang="en-US" sz="1700" err="1"/>
              <a:t>kuvvet</a:t>
            </a:r>
            <a:r>
              <a:rPr lang="en-US" sz="1700"/>
              <a:t> </a:t>
            </a:r>
            <a:r>
              <a:rPr lang="en-US" sz="1700" err="1"/>
              <a:t>saldırısından</a:t>
            </a:r>
            <a:r>
              <a:rPr lang="en-US" sz="1700"/>
              <a:t> </a:t>
            </a:r>
            <a:r>
              <a:rPr lang="en-US" sz="1700" err="1"/>
              <a:t>daha</a:t>
            </a:r>
            <a:r>
              <a:rPr lang="en-US" sz="1700"/>
              <a:t> </a:t>
            </a:r>
            <a:r>
              <a:rPr lang="en-US" sz="1700" err="1"/>
              <a:t>hızlı</a:t>
            </a:r>
            <a:r>
              <a:rPr lang="en-US" sz="1700"/>
              <a:t> </a:t>
            </a:r>
            <a:r>
              <a:rPr lang="en-US" sz="1700" err="1"/>
              <a:t>bir</a:t>
            </a:r>
            <a:r>
              <a:rPr lang="en-US" sz="1700"/>
              <a:t> </a:t>
            </a:r>
            <a:r>
              <a:rPr lang="en-US" sz="1700" err="1"/>
              <a:t>şekilde</a:t>
            </a:r>
            <a:r>
              <a:rPr lang="en-US" sz="1700"/>
              <a:t> </a:t>
            </a:r>
            <a:r>
              <a:rPr lang="en-US" sz="1700" err="1"/>
              <a:t>elde</a:t>
            </a:r>
            <a:r>
              <a:rPr lang="en-US" sz="1700"/>
              <a:t> </a:t>
            </a:r>
            <a:r>
              <a:rPr lang="en-US" sz="1700" err="1"/>
              <a:t>edilmesi</a:t>
            </a:r>
            <a:r>
              <a:rPr lang="en-US" sz="1700"/>
              <a:t> </a:t>
            </a:r>
            <a:r>
              <a:rPr lang="en-US" sz="1700" err="1"/>
              <a:t>anlamına</a:t>
            </a:r>
            <a:r>
              <a:rPr lang="en-US" sz="1700"/>
              <a:t> </a:t>
            </a:r>
            <a:r>
              <a:rPr lang="en-US" sz="1700" err="1"/>
              <a:t>gelir</a:t>
            </a:r>
            <a:r>
              <a:rPr lang="en-US" sz="1700"/>
              <a:t>. Bu </a:t>
            </a:r>
            <a:r>
              <a:rPr lang="en-US" sz="1700" err="1"/>
              <a:t>açıdan</a:t>
            </a:r>
            <a:r>
              <a:rPr lang="en-US" sz="1700"/>
              <a:t>, 256-bit </a:t>
            </a:r>
            <a:r>
              <a:rPr lang="en-US" sz="1700" err="1"/>
              <a:t>anahtar</a:t>
            </a:r>
            <a:r>
              <a:rPr lang="en-US" sz="1700"/>
              <a:t> </a:t>
            </a:r>
            <a:r>
              <a:rPr lang="en-US" sz="1700" err="1"/>
              <a:t>uzunluğuna</a:t>
            </a:r>
            <a:r>
              <a:rPr lang="en-US" sz="1700"/>
              <a:t> </a:t>
            </a:r>
            <a:r>
              <a:rPr lang="en-US" sz="1700" err="1"/>
              <a:t>sahip</a:t>
            </a:r>
            <a:r>
              <a:rPr lang="en-US" sz="1700"/>
              <a:t> AES </a:t>
            </a:r>
            <a:r>
              <a:rPr lang="en-US" sz="1700" err="1"/>
              <a:t>algoritması</a:t>
            </a:r>
            <a:r>
              <a:rPr lang="en-US" sz="1700"/>
              <a:t> </a:t>
            </a:r>
            <a:r>
              <a:rPr lang="en-US" sz="1700" err="1"/>
              <a:t>için</a:t>
            </a:r>
            <a:r>
              <a:rPr lang="en-US" sz="1700"/>
              <a:t> 2200 </a:t>
            </a:r>
            <a:r>
              <a:rPr lang="en-US" sz="1700" err="1"/>
              <a:t>işlem</a:t>
            </a:r>
            <a:r>
              <a:rPr lang="en-US" sz="1700"/>
              <a:t> </a:t>
            </a:r>
            <a:r>
              <a:rPr lang="en-US" sz="1700" err="1"/>
              <a:t>gerektiren</a:t>
            </a:r>
            <a:r>
              <a:rPr lang="en-US" sz="1700"/>
              <a:t> </a:t>
            </a:r>
            <a:r>
              <a:rPr lang="en-US" sz="1700" err="1"/>
              <a:t>bir</a:t>
            </a:r>
            <a:r>
              <a:rPr lang="en-US" sz="1700"/>
              <a:t> </a:t>
            </a:r>
            <a:r>
              <a:rPr lang="en-US" sz="1700" err="1"/>
              <a:t>saldırı</a:t>
            </a:r>
            <a:r>
              <a:rPr lang="en-US" sz="1700"/>
              <a:t> </a:t>
            </a:r>
            <a:r>
              <a:rPr lang="en-US" sz="1700" err="1"/>
              <a:t>algoritmanın</a:t>
            </a:r>
            <a:r>
              <a:rPr lang="en-US" sz="1700"/>
              <a:t> </a:t>
            </a:r>
            <a:r>
              <a:rPr lang="en-US" sz="1700" err="1"/>
              <a:t>kırılması</a:t>
            </a:r>
            <a:r>
              <a:rPr lang="en-US" sz="1700"/>
              <a:t> </a:t>
            </a:r>
            <a:r>
              <a:rPr lang="en-US" sz="1700" err="1"/>
              <a:t>olarak</a:t>
            </a:r>
            <a:r>
              <a:rPr lang="en-US" sz="1700"/>
              <a:t> </a:t>
            </a:r>
            <a:r>
              <a:rPr lang="en-US" sz="1700" err="1"/>
              <a:t>kabul</a:t>
            </a:r>
            <a:r>
              <a:rPr lang="en-US" sz="1700"/>
              <a:t> </a:t>
            </a:r>
            <a:r>
              <a:rPr lang="en-US" sz="1700" err="1"/>
              <a:t>edilirken</a:t>
            </a:r>
            <a:r>
              <a:rPr lang="en-US" sz="1700"/>
              <a:t> 2200 </a:t>
            </a:r>
            <a:r>
              <a:rPr lang="en-US" sz="1700" err="1"/>
              <a:t>mertebesindeki</a:t>
            </a:r>
            <a:r>
              <a:rPr lang="en-US" sz="1700"/>
              <a:t> </a:t>
            </a:r>
            <a:r>
              <a:rPr lang="en-US" sz="1700" err="1"/>
              <a:t>bir</a:t>
            </a:r>
            <a:r>
              <a:rPr lang="en-US" sz="1700"/>
              <a:t> </a:t>
            </a:r>
            <a:r>
              <a:rPr lang="en-US" sz="1700" err="1"/>
              <a:t>işlem</a:t>
            </a:r>
            <a:r>
              <a:rPr lang="en-US" sz="1700"/>
              <a:t>, </a:t>
            </a:r>
            <a:r>
              <a:rPr lang="en-US" sz="1700" err="1"/>
              <a:t>şu</a:t>
            </a:r>
            <a:r>
              <a:rPr lang="en-US" sz="1700"/>
              <a:t> an </a:t>
            </a:r>
            <a:r>
              <a:rPr lang="en-US" sz="1700" err="1"/>
              <a:t>için</a:t>
            </a:r>
            <a:r>
              <a:rPr lang="en-US" sz="1700"/>
              <a:t>, </a:t>
            </a:r>
            <a:r>
              <a:rPr lang="en-US" sz="1700" err="1"/>
              <a:t>evrenin</a:t>
            </a:r>
            <a:r>
              <a:rPr lang="en-US" sz="1700"/>
              <a:t> </a:t>
            </a:r>
            <a:r>
              <a:rPr lang="en-US" sz="1700" err="1"/>
              <a:t>yaşından</a:t>
            </a:r>
            <a:r>
              <a:rPr lang="en-US" sz="1700"/>
              <a:t> </a:t>
            </a:r>
            <a:r>
              <a:rPr lang="en-US" sz="1700" err="1"/>
              <a:t>daha</a:t>
            </a:r>
            <a:r>
              <a:rPr lang="en-US" sz="1700"/>
              <a:t> </a:t>
            </a:r>
            <a:r>
              <a:rPr lang="en-US" sz="1700" err="1"/>
              <a:t>uzun</a:t>
            </a:r>
            <a:r>
              <a:rPr lang="en-US" sz="1700"/>
              <a:t> </a:t>
            </a:r>
            <a:r>
              <a:rPr lang="en-US" sz="1700" err="1"/>
              <a:t>bir</a:t>
            </a:r>
            <a:r>
              <a:rPr lang="en-US" sz="1700"/>
              <a:t> </a:t>
            </a:r>
            <a:r>
              <a:rPr lang="en-US" sz="1700" err="1"/>
              <a:t>süre</a:t>
            </a:r>
            <a:r>
              <a:rPr lang="en-US" sz="1700"/>
              <a:t> </a:t>
            </a:r>
            <a:r>
              <a:rPr lang="en-US" sz="1700" err="1"/>
              <a:t>gerektirmektedir</a:t>
            </a:r>
            <a:r>
              <a:rPr lang="en-US" sz="1700"/>
              <a:t>.</a:t>
            </a:r>
          </a:p>
          <a:p>
            <a:pPr>
              <a:lnSpc>
                <a:spcPct val="90000"/>
              </a:lnSpc>
            </a:pPr>
            <a:r>
              <a:rPr lang="en-US" sz="1700"/>
              <a:t>• AES </a:t>
            </a:r>
            <a:r>
              <a:rPr lang="en-US" sz="1700" err="1"/>
              <a:t>algoritmasının</a:t>
            </a:r>
            <a:r>
              <a:rPr lang="en-US" sz="1700"/>
              <a:t> </a:t>
            </a:r>
            <a:r>
              <a:rPr lang="en-US" sz="1700" err="1"/>
              <a:t>bütün</a:t>
            </a:r>
            <a:r>
              <a:rPr lang="en-US" sz="1700"/>
              <a:t> </a:t>
            </a:r>
            <a:r>
              <a:rPr lang="en-US" sz="1700" err="1"/>
              <a:t>anahtar</a:t>
            </a:r>
            <a:r>
              <a:rPr lang="en-US" sz="1700"/>
              <a:t> </a:t>
            </a:r>
            <a:r>
              <a:rPr lang="en-US" sz="1700" err="1"/>
              <a:t>boylarının</a:t>
            </a:r>
            <a:r>
              <a:rPr lang="en-US" sz="1700"/>
              <a:t> (128, 192 </a:t>
            </a:r>
            <a:r>
              <a:rPr lang="en-US" sz="1700" err="1"/>
              <a:t>ve</a:t>
            </a:r>
            <a:r>
              <a:rPr lang="en-US" sz="1700"/>
              <a:t> 256 bit) </a:t>
            </a:r>
            <a:r>
              <a:rPr lang="en-US" sz="1700" err="1"/>
              <a:t>tasarımı</a:t>
            </a:r>
            <a:r>
              <a:rPr lang="en-US" sz="1700"/>
              <a:t> </a:t>
            </a:r>
            <a:r>
              <a:rPr lang="en-US" sz="1700" err="1"/>
              <a:t>ve</a:t>
            </a:r>
            <a:r>
              <a:rPr lang="en-US" sz="1700"/>
              <a:t> </a:t>
            </a:r>
            <a:r>
              <a:rPr lang="en-US" sz="1700" err="1"/>
              <a:t>dayanıklılığı</a:t>
            </a:r>
            <a:r>
              <a:rPr lang="en-US" sz="1700"/>
              <a:t> "GİZLİ" </a:t>
            </a:r>
            <a:r>
              <a:rPr lang="en-US" sz="1700" err="1"/>
              <a:t>mertebesine</a:t>
            </a:r>
            <a:r>
              <a:rPr lang="en-US" sz="1700"/>
              <a:t> </a:t>
            </a:r>
            <a:r>
              <a:rPr lang="en-US" sz="1700" err="1"/>
              <a:t>kadar</a:t>
            </a:r>
            <a:r>
              <a:rPr lang="en-US" sz="1700"/>
              <a:t> </a:t>
            </a:r>
            <a:r>
              <a:rPr lang="en-US" sz="1700" err="1"/>
              <a:t>bütün</a:t>
            </a:r>
            <a:r>
              <a:rPr lang="en-US" sz="1700"/>
              <a:t> </a:t>
            </a:r>
            <a:r>
              <a:rPr lang="en-US" sz="1700" err="1"/>
              <a:t>verilerin</a:t>
            </a:r>
            <a:r>
              <a:rPr lang="en-US" sz="1700"/>
              <a:t> </a:t>
            </a:r>
            <a:r>
              <a:rPr lang="en-US" sz="1700" err="1"/>
              <a:t>korunması</a:t>
            </a:r>
            <a:r>
              <a:rPr lang="en-US" sz="1700"/>
              <a:t> </a:t>
            </a:r>
            <a:r>
              <a:rPr lang="en-US" sz="1700" err="1"/>
              <a:t>için</a:t>
            </a:r>
            <a:r>
              <a:rPr lang="en-US" sz="1700"/>
              <a:t> </a:t>
            </a:r>
            <a:r>
              <a:rPr lang="en-US" sz="1700" err="1"/>
              <a:t>uygundur</a:t>
            </a:r>
            <a:r>
              <a:rPr lang="en-US" sz="1700"/>
              <a:t>. "ÇOK GİZLİ" </a:t>
            </a:r>
            <a:r>
              <a:rPr lang="en-US" sz="1700" err="1"/>
              <a:t>veriler</a:t>
            </a:r>
            <a:r>
              <a:rPr lang="en-US" sz="1700"/>
              <a:t> 192 </a:t>
            </a:r>
            <a:r>
              <a:rPr lang="en-US" sz="1700" err="1"/>
              <a:t>ya</a:t>
            </a:r>
            <a:r>
              <a:rPr lang="en-US" sz="1700"/>
              <a:t> da 256-bit </a:t>
            </a:r>
            <a:r>
              <a:rPr lang="en-US" sz="1700" err="1"/>
              <a:t>anahtar</a:t>
            </a:r>
            <a:r>
              <a:rPr lang="en-US" sz="1700"/>
              <a:t> </a:t>
            </a:r>
            <a:r>
              <a:rPr lang="en-US" sz="1700" err="1"/>
              <a:t>kullanımını</a:t>
            </a:r>
            <a:r>
              <a:rPr lang="en-US" sz="1700"/>
              <a:t> </a:t>
            </a:r>
            <a:r>
              <a:rPr lang="en-US" sz="1700" err="1"/>
              <a:t>gerektirmektedir</a:t>
            </a:r>
            <a:r>
              <a:rPr lang="en-US" sz="1700"/>
              <a:t>. </a:t>
            </a:r>
            <a:r>
              <a:rPr lang="en-US" sz="1700" err="1"/>
              <a:t>Ulusal</a:t>
            </a:r>
            <a:r>
              <a:rPr lang="en-US" sz="1700"/>
              <a:t> </a:t>
            </a:r>
            <a:r>
              <a:rPr lang="en-US" sz="1700" err="1"/>
              <a:t>güvenlik</a:t>
            </a:r>
            <a:r>
              <a:rPr lang="en-US" sz="1700"/>
              <a:t> </a:t>
            </a:r>
            <a:r>
              <a:rPr lang="en-US" sz="1700" err="1"/>
              <a:t>sistemlerinin</a:t>
            </a:r>
            <a:r>
              <a:rPr lang="en-US" sz="1700"/>
              <a:t> </a:t>
            </a:r>
            <a:r>
              <a:rPr lang="en-US" sz="1700" err="1"/>
              <a:t>ya</a:t>
            </a:r>
            <a:r>
              <a:rPr lang="en-US" sz="1700"/>
              <a:t> da </a:t>
            </a:r>
            <a:r>
              <a:rPr lang="en-US" sz="1700" err="1"/>
              <a:t>bilgilerinin</a:t>
            </a:r>
            <a:r>
              <a:rPr lang="en-US" sz="1700"/>
              <a:t> </a:t>
            </a:r>
            <a:r>
              <a:rPr lang="en-US" sz="1700" err="1"/>
              <a:t>korunması</a:t>
            </a:r>
            <a:r>
              <a:rPr lang="en-US" sz="1700"/>
              <a:t> </a:t>
            </a:r>
            <a:r>
              <a:rPr lang="en-US" sz="1700" err="1"/>
              <a:t>amacını</a:t>
            </a:r>
            <a:r>
              <a:rPr lang="en-US" sz="1700"/>
              <a:t> </a:t>
            </a:r>
            <a:r>
              <a:rPr lang="en-US" sz="1700" err="1"/>
              <a:t>taşıyan</a:t>
            </a:r>
            <a:r>
              <a:rPr lang="en-US" sz="1700"/>
              <a:t> </a:t>
            </a:r>
            <a:r>
              <a:rPr lang="en-US" sz="1700" err="1"/>
              <a:t>ürünlerdeki</a:t>
            </a:r>
            <a:r>
              <a:rPr lang="en-US" sz="1700"/>
              <a:t> AES </a:t>
            </a:r>
            <a:r>
              <a:rPr lang="en-US" sz="1700" err="1"/>
              <a:t>uygulamaları</a:t>
            </a:r>
            <a:r>
              <a:rPr lang="en-US" sz="1700"/>
              <a:t>, </a:t>
            </a:r>
            <a:r>
              <a:rPr lang="en-US" sz="1700" err="1"/>
              <a:t>bu</a:t>
            </a:r>
            <a:r>
              <a:rPr lang="en-US" sz="1700"/>
              <a:t> </a:t>
            </a:r>
            <a:r>
              <a:rPr lang="en-US" sz="1700" err="1"/>
              <a:t>ürünlerin</a:t>
            </a:r>
            <a:r>
              <a:rPr lang="en-US" sz="1700"/>
              <a:t> </a:t>
            </a:r>
            <a:r>
              <a:rPr lang="en-US" sz="1700" err="1"/>
              <a:t>alımı</a:t>
            </a:r>
            <a:r>
              <a:rPr lang="en-US" sz="1700"/>
              <a:t> </a:t>
            </a:r>
            <a:r>
              <a:rPr lang="en-US" sz="1700" err="1"/>
              <a:t>ve</a:t>
            </a:r>
            <a:r>
              <a:rPr lang="en-US" sz="1700"/>
              <a:t> </a:t>
            </a:r>
            <a:r>
              <a:rPr lang="en-US" sz="1700" err="1"/>
              <a:t>kullanımından</a:t>
            </a:r>
            <a:r>
              <a:rPr lang="en-US" sz="1700"/>
              <a:t> </a:t>
            </a:r>
            <a:r>
              <a:rPr lang="en-US" sz="1700" err="1"/>
              <a:t>önce</a:t>
            </a:r>
            <a:r>
              <a:rPr lang="en-US" sz="1700"/>
              <a:t> NSA </a:t>
            </a:r>
            <a:r>
              <a:rPr lang="en-US" sz="1700" err="1"/>
              <a:t>tarafından</a:t>
            </a:r>
            <a:r>
              <a:rPr lang="en-US" sz="1700"/>
              <a:t> </a:t>
            </a:r>
            <a:r>
              <a:rPr lang="en-US" sz="1700" err="1"/>
              <a:t>incelenip</a:t>
            </a:r>
            <a:r>
              <a:rPr lang="en-US" sz="1700"/>
              <a:t> </a:t>
            </a:r>
            <a:r>
              <a:rPr lang="en-US" sz="1700" err="1"/>
              <a:t>sertifikalandırılmalıdır</a:t>
            </a:r>
            <a:r>
              <a:rPr lang="en-US" sz="1700"/>
              <a:t>.</a:t>
            </a:r>
          </a:p>
        </p:txBody>
      </p:sp>
    </p:spTree>
    <p:extLst>
      <p:ext uri="{BB962C8B-B14F-4D97-AF65-F5344CB8AC3E}">
        <p14:creationId xmlns:p14="http://schemas.microsoft.com/office/powerpoint/2010/main" val="946547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cryptography ile ilgili gÃ¶rsel sonucu">
            <a:extLst>
              <a:ext uri="{FF2B5EF4-FFF2-40B4-BE49-F238E27FC236}">
                <a16:creationId xmlns:a16="http://schemas.microsoft.com/office/drawing/2014/main" id="{9BB25DC3-BEA0-4041-BC31-20E8DC4C36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6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Freeform: Shape 72">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8F2E16"/>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Başlık 1">
            <a:extLst>
              <a:ext uri="{FF2B5EF4-FFF2-40B4-BE49-F238E27FC236}">
                <a16:creationId xmlns:a16="http://schemas.microsoft.com/office/drawing/2014/main" id="{48D9AB76-1FFD-4F44-85AE-4FF7C997C268}"/>
              </a:ext>
            </a:extLst>
          </p:cNvPr>
          <p:cNvSpPr>
            <a:spLocks noGrp="1"/>
          </p:cNvSpPr>
          <p:nvPr>
            <p:ph type="ctrTitle"/>
          </p:nvPr>
        </p:nvSpPr>
        <p:spPr>
          <a:xfrm>
            <a:off x="1083733" y="3889218"/>
            <a:ext cx="5478432" cy="1032094"/>
          </a:xfrm>
        </p:spPr>
        <p:txBody>
          <a:bodyPr>
            <a:normAutofit/>
          </a:bodyPr>
          <a:lstStyle/>
          <a:p>
            <a:pPr>
              <a:lnSpc>
                <a:spcPct val="90000"/>
              </a:lnSpc>
            </a:pPr>
            <a:r>
              <a:rPr lang="tr-TR" sz="3400">
                <a:solidFill>
                  <a:srgbClr val="FEFFFF"/>
                </a:solidFill>
              </a:rPr>
              <a:t>BLOWFISH ALGORİTMASI</a:t>
            </a:r>
            <a:endParaRPr lang="en-US" sz="3400">
              <a:solidFill>
                <a:srgbClr val="FEFFFF"/>
              </a:solidFill>
            </a:endParaRPr>
          </a:p>
        </p:txBody>
      </p:sp>
      <p:sp>
        <p:nvSpPr>
          <p:cNvPr id="3" name="Alt Başlık 2">
            <a:extLst>
              <a:ext uri="{FF2B5EF4-FFF2-40B4-BE49-F238E27FC236}">
                <a16:creationId xmlns:a16="http://schemas.microsoft.com/office/drawing/2014/main" id="{4D03ED4C-5960-48C3-8EDE-C0F177401B34}"/>
              </a:ext>
            </a:extLst>
          </p:cNvPr>
          <p:cNvSpPr>
            <a:spLocks noGrp="1"/>
          </p:cNvSpPr>
          <p:nvPr>
            <p:ph type="subTitle" idx="1"/>
          </p:nvPr>
        </p:nvSpPr>
        <p:spPr>
          <a:xfrm>
            <a:off x="1083733" y="4944531"/>
            <a:ext cx="5454227" cy="524935"/>
          </a:xfrm>
        </p:spPr>
        <p:txBody>
          <a:bodyPr>
            <a:normAutofit/>
          </a:bodyPr>
          <a:lstStyle/>
          <a:p>
            <a:endParaRPr lang="en-US">
              <a:solidFill>
                <a:srgbClr val="FEFFFF"/>
              </a:solidFill>
            </a:endParaRPr>
          </a:p>
        </p:txBody>
      </p:sp>
    </p:spTree>
    <p:extLst>
      <p:ext uri="{BB962C8B-B14F-4D97-AF65-F5344CB8AC3E}">
        <p14:creationId xmlns:p14="http://schemas.microsoft.com/office/powerpoint/2010/main" val="4046619524"/>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2078D964-6189-4A76-824B-639937306179}"/>
              </a:ext>
            </a:extLst>
          </p:cNvPr>
          <p:cNvSpPr>
            <a:spLocks noGrp="1"/>
          </p:cNvSpPr>
          <p:nvPr>
            <p:ph type="title"/>
          </p:nvPr>
        </p:nvSpPr>
        <p:spPr>
          <a:xfrm>
            <a:off x="1843391" y="624110"/>
            <a:ext cx="9383408" cy="1280890"/>
          </a:xfrm>
        </p:spPr>
        <p:txBody>
          <a:bodyPr>
            <a:normAutofit/>
          </a:bodyPr>
          <a:lstStyle/>
          <a:p>
            <a:r>
              <a:rPr lang="tr-TR" dirty="0">
                <a:solidFill>
                  <a:srgbClr val="FFFFFF"/>
                </a:solidFill>
              </a:rPr>
              <a:t>BLOWFISH:</a:t>
            </a:r>
            <a:endParaRPr lang="en-US" dirty="0">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558C6787-26FC-4756-8D74-10F525315589}"/>
              </a:ext>
            </a:extLst>
          </p:cNvPr>
          <p:cNvSpPr>
            <a:spLocks noGrp="1"/>
          </p:cNvSpPr>
          <p:nvPr>
            <p:ph idx="1"/>
          </p:nvPr>
        </p:nvSpPr>
        <p:spPr>
          <a:xfrm>
            <a:off x="1843392" y="2623930"/>
            <a:ext cx="9383408" cy="3287292"/>
          </a:xfrm>
        </p:spPr>
        <p:txBody>
          <a:bodyPr>
            <a:normAutofit/>
          </a:bodyPr>
          <a:lstStyle/>
          <a:p>
            <a:r>
              <a:rPr lang="en-US" dirty="0"/>
              <a:t>Blowfish, 64-bit </a:t>
            </a:r>
            <a:r>
              <a:rPr lang="en-US" dirty="0" err="1"/>
              <a:t>öbek</a:t>
            </a:r>
            <a:r>
              <a:rPr lang="en-US" dirty="0"/>
              <a:t> </a:t>
            </a:r>
            <a:r>
              <a:rPr lang="en-US" dirty="0" err="1"/>
              <a:t>büyüklüğüne</a:t>
            </a:r>
            <a:r>
              <a:rPr lang="en-US" dirty="0"/>
              <a:t> </a:t>
            </a:r>
            <a:r>
              <a:rPr lang="en-US" dirty="0" err="1"/>
              <a:t>ve</a:t>
            </a:r>
            <a:r>
              <a:rPr lang="en-US" dirty="0"/>
              <a:t> 32 </a:t>
            </a:r>
            <a:r>
              <a:rPr lang="en-US" dirty="0" err="1"/>
              <a:t>bit'ten</a:t>
            </a:r>
            <a:r>
              <a:rPr lang="en-US" dirty="0"/>
              <a:t> 448 </a:t>
            </a:r>
            <a:r>
              <a:rPr lang="en-US" dirty="0" err="1"/>
              <a:t>bit'e</a:t>
            </a:r>
            <a:r>
              <a:rPr lang="en-US" dirty="0"/>
              <a:t> </a:t>
            </a:r>
            <a:r>
              <a:rPr lang="en-US" dirty="0" err="1"/>
              <a:t>kadar</a:t>
            </a:r>
            <a:r>
              <a:rPr lang="en-US" dirty="0"/>
              <a:t> </a:t>
            </a:r>
            <a:r>
              <a:rPr lang="en-US" dirty="0" err="1"/>
              <a:t>anahtar</a:t>
            </a:r>
            <a:r>
              <a:rPr lang="en-US" dirty="0"/>
              <a:t> </a:t>
            </a:r>
            <a:r>
              <a:rPr lang="en-US" dirty="0" err="1"/>
              <a:t>uzunluğuna</a:t>
            </a:r>
            <a:r>
              <a:rPr lang="en-US" dirty="0"/>
              <a:t> </a:t>
            </a:r>
            <a:r>
              <a:rPr lang="en-US" dirty="0" err="1"/>
              <a:t>sahiptir</a:t>
            </a:r>
            <a:r>
              <a:rPr lang="en-US" dirty="0"/>
              <a:t>. , </a:t>
            </a:r>
            <a:r>
              <a:rPr lang="en-US" dirty="0" err="1"/>
              <a:t>DES’in</a:t>
            </a:r>
            <a:r>
              <a:rPr lang="en-US" dirty="0"/>
              <a:t> </a:t>
            </a:r>
            <a:r>
              <a:rPr lang="en-US" dirty="0" err="1"/>
              <a:t>eksik</a:t>
            </a:r>
            <a:r>
              <a:rPr lang="en-US" dirty="0"/>
              <a:t> </a:t>
            </a:r>
            <a:r>
              <a:rPr lang="en-US" dirty="0" err="1"/>
              <a:t>kalmaya</a:t>
            </a:r>
            <a:r>
              <a:rPr lang="en-US" dirty="0"/>
              <a:t> </a:t>
            </a:r>
            <a:r>
              <a:rPr lang="en-US" dirty="0" err="1"/>
              <a:t>başlamasından</a:t>
            </a:r>
            <a:r>
              <a:rPr lang="en-US" dirty="0"/>
              <a:t> </a:t>
            </a:r>
            <a:r>
              <a:rPr lang="en-US" dirty="0" err="1"/>
              <a:t>sonra</a:t>
            </a:r>
            <a:r>
              <a:rPr lang="en-US" dirty="0"/>
              <a:t> </a:t>
            </a:r>
            <a:r>
              <a:rPr lang="en-US" dirty="0" err="1"/>
              <a:t>onun</a:t>
            </a:r>
            <a:r>
              <a:rPr lang="en-US" dirty="0"/>
              <a:t> </a:t>
            </a:r>
            <a:r>
              <a:rPr lang="en-US" dirty="0" err="1"/>
              <a:t>yerini</a:t>
            </a:r>
            <a:r>
              <a:rPr lang="en-US" dirty="0"/>
              <a:t> </a:t>
            </a:r>
            <a:r>
              <a:rPr lang="en-US" dirty="0" err="1"/>
              <a:t>alması</a:t>
            </a:r>
            <a:r>
              <a:rPr lang="en-US" dirty="0"/>
              <a:t> </a:t>
            </a:r>
            <a:r>
              <a:rPr lang="en-US" dirty="0" err="1"/>
              <a:t>amacıyla</a:t>
            </a:r>
            <a:r>
              <a:rPr lang="en-US" dirty="0"/>
              <a:t> </a:t>
            </a:r>
            <a:r>
              <a:rPr lang="en-US" dirty="0" err="1"/>
              <a:t>tasarlanmıştır</a:t>
            </a:r>
            <a:r>
              <a:rPr lang="en-US" dirty="0"/>
              <a:t>. Blowfish </a:t>
            </a:r>
            <a:r>
              <a:rPr lang="en-US" dirty="0" err="1"/>
              <a:t>algoritması</a:t>
            </a:r>
            <a:r>
              <a:rPr lang="en-US" dirty="0"/>
              <a:t> </a:t>
            </a:r>
            <a:r>
              <a:rPr lang="en-US" dirty="0" err="1"/>
              <a:t>en</a:t>
            </a:r>
            <a:r>
              <a:rPr lang="en-US" dirty="0"/>
              <a:t> </a:t>
            </a:r>
            <a:r>
              <a:rPr lang="en-US" dirty="0" err="1"/>
              <a:t>az</a:t>
            </a:r>
            <a:r>
              <a:rPr lang="en-US" dirty="0"/>
              <a:t> 4 kb </a:t>
            </a:r>
            <a:r>
              <a:rPr lang="en-US" dirty="0" err="1"/>
              <a:t>ram’a</a:t>
            </a:r>
            <a:r>
              <a:rPr lang="en-US" dirty="0"/>
              <a:t> </a:t>
            </a:r>
            <a:r>
              <a:rPr lang="en-US" dirty="0" err="1"/>
              <a:t>ihtiyaç</a:t>
            </a:r>
            <a:r>
              <a:rPr lang="en-US" dirty="0"/>
              <a:t> </a:t>
            </a:r>
            <a:r>
              <a:rPr lang="en-US" dirty="0" err="1"/>
              <a:t>duyar</a:t>
            </a:r>
            <a:r>
              <a:rPr lang="en-US" dirty="0"/>
              <a:t>. Bu </a:t>
            </a:r>
            <a:r>
              <a:rPr lang="en-US" dirty="0" err="1"/>
              <a:t>yüzden</a:t>
            </a:r>
            <a:r>
              <a:rPr lang="en-US" dirty="0"/>
              <a:t> </a:t>
            </a:r>
            <a:r>
              <a:rPr lang="en-US" dirty="0" err="1"/>
              <a:t>akıllı</a:t>
            </a:r>
            <a:r>
              <a:rPr lang="en-US" dirty="0"/>
              <a:t> </a:t>
            </a:r>
            <a:r>
              <a:rPr lang="en-US" dirty="0" err="1"/>
              <a:t>kartlar</a:t>
            </a:r>
            <a:r>
              <a:rPr lang="en-US" dirty="0"/>
              <a:t> </a:t>
            </a:r>
            <a:r>
              <a:rPr lang="en-US" dirty="0" err="1"/>
              <a:t>gibi</a:t>
            </a:r>
            <a:r>
              <a:rPr lang="en-US" dirty="0"/>
              <a:t> </a:t>
            </a:r>
            <a:r>
              <a:rPr lang="en-US" dirty="0" err="1"/>
              <a:t>en</a:t>
            </a:r>
            <a:r>
              <a:rPr lang="en-US" dirty="0"/>
              <a:t> </a:t>
            </a:r>
            <a:r>
              <a:rPr lang="en-US" dirty="0" err="1"/>
              <a:t>küçük</a:t>
            </a:r>
            <a:r>
              <a:rPr lang="en-US" dirty="0"/>
              <a:t> </a:t>
            </a:r>
            <a:r>
              <a:rPr lang="en-US" dirty="0" err="1"/>
              <a:t>sistemlerde</a:t>
            </a:r>
            <a:r>
              <a:rPr lang="en-US" dirty="0"/>
              <a:t> </a:t>
            </a:r>
            <a:r>
              <a:rPr lang="en-US" dirty="0" err="1"/>
              <a:t>kullanılamaz</a:t>
            </a:r>
            <a:r>
              <a:rPr lang="en-US" dirty="0"/>
              <a:t>. </a:t>
            </a:r>
            <a:r>
              <a:rPr lang="en-US" dirty="0" err="1"/>
              <a:t>Yüksek</a:t>
            </a:r>
            <a:r>
              <a:rPr lang="en-US" dirty="0"/>
              <a:t> </a:t>
            </a:r>
            <a:r>
              <a:rPr lang="en-US" dirty="0" err="1"/>
              <a:t>şifreleme</a:t>
            </a:r>
            <a:r>
              <a:rPr lang="en-US" dirty="0"/>
              <a:t> </a:t>
            </a:r>
            <a:r>
              <a:rPr lang="en-US" dirty="0" err="1"/>
              <a:t>ve</a:t>
            </a:r>
            <a:r>
              <a:rPr lang="en-US" dirty="0"/>
              <a:t> e-</a:t>
            </a:r>
            <a:r>
              <a:rPr lang="en-US" dirty="0" err="1"/>
              <a:t>posta</a:t>
            </a:r>
            <a:r>
              <a:rPr lang="en-US" dirty="0"/>
              <a:t> </a:t>
            </a:r>
            <a:r>
              <a:rPr lang="en-US" dirty="0" err="1"/>
              <a:t>gibi</a:t>
            </a:r>
            <a:r>
              <a:rPr lang="en-US" dirty="0"/>
              <a:t> </a:t>
            </a:r>
            <a:r>
              <a:rPr lang="en-US" dirty="0" err="1"/>
              <a:t>rutin</a:t>
            </a:r>
            <a:r>
              <a:rPr lang="en-US" dirty="0"/>
              <a:t> </a:t>
            </a:r>
            <a:r>
              <a:rPr lang="en-US" dirty="0" err="1"/>
              <a:t>kullanıcı</a:t>
            </a:r>
            <a:r>
              <a:rPr lang="en-US" dirty="0"/>
              <a:t> </a:t>
            </a:r>
            <a:r>
              <a:rPr lang="en-US" dirty="0" err="1"/>
              <a:t>uygulamaları</a:t>
            </a:r>
            <a:r>
              <a:rPr lang="en-US" dirty="0"/>
              <a:t> </a:t>
            </a:r>
            <a:r>
              <a:rPr lang="en-US" dirty="0" err="1"/>
              <a:t>konusundaki</a:t>
            </a:r>
            <a:r>
              <a:rPr lang="en-US" dirty="0"/>
              <a:t> </a:t>
            </a:r>
            <a:r>
              <a:rPr lang="en-US" dirty="0" err="1"/>
              <a:t>etkinliğiyle</a:t>
            </a:r>
            <a:r>
              <a:rPr lang="en-US" dirty="0"/>
              <a:t> </a:t>
            </a:r>
            <a:r>
              <a:rPr lang="en-US" dirty="0" err="1"/>
              <a:t>başarılı</a:t>
            </a:r>
            <a:r>
              <a:rPr lang="en-US" dirty="0"/>
              <a:t> </a:t>
            </a:r>
            <a:r>
              <a:rPr lang="en-US" dirty="0" err="1"/>
              <a:t>bir</a:t>
            </a:r>
            <a:r>
              <a:rPr lang="en-US" dirty="0"/>
              <a:t> </a:t>
            </a:r>
            <a:r>
              <a:rPr lang="en-US" dirty="0" err="1"/>
              <a:t>algoritma</a:t>
            </a:r>
            <a:r>
              <a:rPr lang="en-US" dirty="0"/>
              <a:t> </a:t>
            </a:r>
            <a:r>
              <a:rPr lang="en-US" dirty="0" err="1"/>
              <a:t>olarak</a:t>
            </a:r>
            <a:r>
              <a:rPr lang="en-US" dirty="0"/>
              <a:t> </a:t>
            </a:r>
            <a:r>
              <a:rPr lang="en-US" dirty="0" err="1"/>
              <a:t>değerlendirilmektedir</a:t>
            </a:r>
            <a:r>
              <a:rPr lang="en-US" dirty="0"/>
              <a:t>. Blowfish </a:t>
            </a:r>
            <a:r>
              <a:rPr lang="en-US" dirty="0" err="1"/>
              <a:t>kullanımını</a:t>
            </a:r>
            <a:r>
              <a:rPr lang="en-US" dirty="0"/>
              <a:t> </a:t>
            </a:r>
            <a:r>
              <a:rPr lang="en-US" dirty="0" err="1"/>
              <a:t>artıran</a:t>
            </a:r>
            <a:r>
              <a:rPr lang="en-US" dirty="0"/>
              <a:t> </a:t>
            </a:r>
            <a:r>
              <a:rPr lang="en-US" dirty="0" err="1"/>
              <a:t>en</a:t>
            </a:r>
            <a:r>
              <a:rPr lang="en-US" dirty="0"/>
              <a:t> </a:t>
            </a:r>
            <a:r>
              <a:rPr lang="en-US" dirty="0" err="1"/>
              <a:t>özelliklerinden</a:t>
            </a:r>
            <a:r>
              <a:rPr lang="en-US" dirty="0"/>
              <a:t> </a:t>
            </a:r>
            <a:r>
              <a:rPr lang="en-US" dirty="0" err="1"/>
              <a:t>birisi</a:t>
            </a:r>
            <a:r>
              <a:rPr lang="en-US" dirty="0"/>
              <a:t> </a:t>
            </a:r>
            <a:r>
              <a:rPr lang="en-US" dirty="0" err="1"/>
              <a:t>yapıldığı</a:t>
            </a:r>
            <a:r>
              <a:rPr lang="en-US" dirty="0"/>
              <a:t> </a:t>
            </a:r>
            <a:r>
              <a:rPr lang="en-US" dirty="0" err="1"/>
              <a:t>zamanda</a:t>
            </a:r>
            <a:r>
              <a:rPr lang="en-US" dirty="0"/>
              <a:t> </a:t>
            </a:r>
            <a:r>
              <a:rPr lang="en-US" dirty="0" err="1"/>
              <a:t>kullanılmakta</a:t>
            </a:r>
            <a:r>
              <a:rPr lang="en-US" dirty="0"/>
              <a:t> </a:t>
            </a:r>
            <a:r>
              <a:rPr lang="en-US" dirty="0" err="1"/>
              <a:t>olan</a:t>
            </a:r>
            <a:r>
              <a:rPr lang="en-US" dirty="0"/>
              <a:t> </a:t>
            </a:r>
            <a:r>
              <a:rPr lang="en-US" dirty="0" err="1"/>
              <a:t>şifreleme</a:t>
            </a:r>
            <a:r>
              <a:rPr lang="en-US" dirty="0"/>
              <a:t> </a:t>
            </a:r>
            <a:r>
              <a:rPr lang="en-US" dirty="0" err="1"/>
              <a:t>algoritmaları</a:t>
            </a:r>
            <a:r>
              <a:rPr lang="en-US" dirty="0"/>
              <a:t> </a:t>
            </a:r>
            <a:r>
              <a:rPr lang="en-US" dirty="0" err="1"/>
              <a:t>lisanslı</a:t>
            </a:r>
            <a:r>
              <a:rPr lang="en-US" dirty="0"/>
              <a:t> </a:t>
            </a:r>
            <a:r>
              <a:rPr lang="en-US" dirty="0" err="1"/>
              <a:t>ve</a:t>
            </a:r>
            <a:r>
              <a:rPr lang="en-US" dirty="0"/>
              <a:t> </a:t>
            </a:r>
            <a:r>
              <a:rPr lang="en-US" dirty="0" err="1"/>
              <a:t>paralı</a:t>
            </a:r>
            <a:r>
              <a:rPr lang="en-US" dirty="0"/>
              <a:t> </a:t>
            </a:r>
            <a:r>
              <a:rPr lang="en-US" dirty="0" err="1"/>
              <a:t>satılmasına</a:t>
            </a:r>
            <a:r>
              <a:rPr lang="en-US" dirty="0"/>
              <a:t> </a:t>
            </a:r>
            <a:r>
              <a:rPr lang="en-US" dirty="0" err="1"/>
              <a:t>rağmen</a:t>
            </a:r>
            <a:r>
              <a:rPr lang="en-US" dirty="0"/>
              <a:t>, </a:t>
            </a:r>
            <a:r>
              <a:rPr lang="en-US" dirty="0" err="1"/>
              <a:t>Blowfish’in</a:t>
            </a:r>
            <a:r>
              <a:rPr lang="en-US" dirty="0"/>
              <a:t> </a:t>
            </a:r>
            <a:r>
              <a:rPr lang="en-US" dirty="0" err="1"/>
              <a:t>tamamen</a:t>
            </a:r>
            <a:r>
              <a:rPr lang="en-US" dirty="0"/>
              <a:t> </a:t>
            </a:r>
            <a:r>
              <a:rPr lang="en-US" dirty="0" err="1"/>
              <a:t>ücretsiz</a:t>
            </a:r>
            <a:r>
              <a:rPr lang="en-US" dirty="0"/>
              <a:t> </a:t>
            </a:r>
            <a:r>
              <a:rPr lang="en-US" dirty="0" err="1"/>
              <a:t>olmasıdır</a:t>
            </a:r>
            <a:r>
              <a:rPr lang="en-US" dirty="0"/>
              <a:t>. Blowfish </a:t>
            </a:r>
            <a:r>
              <a:rPr lang="en-US" dirty="0" err="1"/>
              <a:t>piyasada</a:t>
            </a:r>
            <a:r>
              <a:rPr lang="en-US" dirty="0"/>
              <a:t> </a:t>
            </a:r>
            <a:r>
              <a:rPr lang="en-US" dirty="0" err="1"/>
              <a:t>kullanılan</a:t>
            </a:r>
            <a:r>
              <a:rPr lang="en-US" dirty="0"/>
              <a:t> </a:t>
            </a:r>
            <a:r>
              <a:rPr lang="en-US" dirty="0" err="1"/>
              <a:t>en</a:t>
            </a:r>
            <a:r>
              <a:rPr lang="en-US" dirty="0"/>
              <a:t> </a:t>
            </a:r>
            <a:r>
              <a:rPr lang="en-US" dirty="0" err="1"/>
              <a:t>hızlı</a:t>
            </a:r>
            <a:r>
              <a:rPr lang="en-US" dirty="0"/>
              <a:t> </a:t>
            </a:r>
            <a:r>
              <a:rPr lang="en-US" dirty="0" err="1"/>
              <a:t>öbek</a:t>
            </a:r>
            <a:r>
              <a:rPr lang="en-US" dirty="0"/>
              <a:t> </a:t>
            </a:r>
            <a:r>
              <a:rPr lang="en-US" dirty="0" err="1"/>
              <a:t>şifreleyicilerdendir</a:t>
            </a:r>
            <a:r>
              <a:rPr lang="en-US" dirty="0"/>
              <a:t> </a:t>
            </a:r>
            <a:r>
              <a:rPr lang="en-US" dirty="0" err="1"/>
              <a:t>ve</a:t>
            </a:r>
            <a:r>
              <a:rPr lang="en-US" dirty="0"/>
              <a:t> </a:t>
            </a:r>
            <a:r>
              <a:rPr lang="en-US" dirty="0" err="1"/>
              <a:t>içerdiği</a:t>
            </a:r>
            <a:r>
              <a:rPr lang="en-US" dirty="0"/>
              <a:t> </a:t>
            </a:r>
            <a:r>
              <a:rPr lang="en-US" dirty="0" err="1"/>
              <a:t>karmaşık</a:t>
            </a:r>
            <a:r>
              <a:rPr lang="en-US" dirty="0"/>
              <a:t> </a:t>
            </a:r>
            <a:r>
              <a:rPr lang="en-US" dirty="0" err="1"/>
              <a:t>anahtar</a:t>
            </a:r>
            <a:r>
              <a:rPr lang="en-US" dirty="0"/>
              <a:t> </a:t>
            </a:r>
            <a:r>
              <a:rPr lang="en-US" dirty="0" err="1"/>
              <a:t>çizelgesi</a:t>
            </a:r>
            <a:r>
              <a:rPr lang="en-US" dirty="0"/>
              <a:t> </a:t>
            </a:r>
            <a:r>
              <a:rPr lang="en-US" dirty="0" err="1"/>
              <a:t>şifrenin</a:t>
            </a:r>
            <a:r>
              <a:rPr lang="en-US" dirty="0"/>
              <a:t> </a:t>
            </a:r>
            <a:r>
              <a:rPr lang="en-US" dirty="0" err="1"/>
              <a:t>kırılmasını</a:t>
            </a:r>
            <a:r>
              <a:rPr lang="en-US" dirty="0"/>
              <a:t> </a:t>
            </a:r>
            <a:r>
              <a:rPr lang="en-US" dirty="0" err="1"/>
              <a:t>zorlaştırmıştır.Feistel</a:t>
            </a:r>
            <a:r>
              <a:rPr lang="en-US" dirty="0"/>
              <a:t> </a:t>
            </a:r>
            <a:r>
              <a:rPr lang="en-US" dirty="0" err="1"/>
              <a:t>mimarisini</a:t>
            </a:r>
            <a:r>
              <a:rPr lang="en-US" dirty="0"/>
              <a:t> </a:t>
            </a:r>
            <a:r>
              <a:rPr lang="en-US" dirty="0" err="1"/>
              <a:t>kullanan</a:t>
            </a:r>
            <a:r>
              <a:rPr lang="en-US" dirty="0"/>
              <a:t> </a:t>
            </a:r>
            <a:r>
              <a:rPr lang="en-US" dirty="0" err="1"/>
              <a:t>bir</a:t>
            </a:r>
            <a:r>
              <a:rPr lang="en-US" dirty="0"/>
              <a:t> </a:t>
            </a:r>
            <a:r>
              <a:rPr lang="en-US" dirty="0" err="1"/>
              <a:t>algoritmadır</a:t>
            </a:r>
            <a:r>
              <a:rPr lang="en-US" dirty="0"/>
              <a:t>.(</a:t>
            </a:r>
            <a:r>
              <a:rPr lang="en-US" dirty="0" err="1"/>
              <a:t>İlerleyen</a:t>
            </a:r>
            <a:r>
              <a:rPr lang="en-US" dirty="0"/>
              <a:t> </a:t>
            </a:r>
            <a:r>
              <a:rPr lang="en-US" dirty="0" err="1"/>
              <a:t>slaytlarda</a:t>
            </a:r>
            <a:r>
              <a:rPr lang="en-US" dirty="0"/>
              <a:t> </a:t>
            </a:r>
            <a:r>
              <a:rPr lang="en-US" dirty="0" err="1"/>
              <a:t>mimariden</a:t>
            </a:r>
            <a:r>
              <a:rPr lang="en-US" dirty="0"/>
              <a:t> </a:t>
            </a:r>
            <a:r>
              <a:rPr lang="en-US" dirty="0" err="1"/>
              <a:t>bahsedilecektir</a:t>
            </a:r>
            <a:r>
              <a:rPr lang="en-US" dirty="0"/>
              <a:t>.)</a:t>
            </a:r>
          </a:p>
          <a:p>
            <a:endParaRPr lang="en-US" dirty="0"/>
          </a:p>
        </p:txBody>
      </p:sp>
    </p:spTree>
    <p:extLst>
      <p:ext uri="{BB962C8B-B14F-4D97-AF65-F5344CB8AC3E}">
        <p14:creationId xmlns:p14="http://schemas.microsoft.com/office/powerpoint/2010/main" val="1706291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5EACB007-B75E-4412-A562-AFAB73384BFF}"/>
              </a:ext>
            </a:extLst>
          </p:cNvPr>
          <p:cNvSpPr>
            <a:spLocks noGrp="1"/>
          </p:cNvSpPr>
          <p:nvPr>
            <p:ph type="title"/>
          </p:nvPr>
        </p:nvSpPr>
        <p:spPr>
          <a:xfrm>
            <a:off x="1843391" y="624110"/>
            <a:ext cx="9383408" cy="1280890"/>
          </a:xfrm>
        </p:spPr>
        <p:txBody>
          <a:bodyPr>
            <a:normAutofit/>
          </a:bodyPr>
          <a:lstStyle/>
          <a:p>
            <a:r>
              <a:rPr lang="tr-TR">
                <a:solidFill>
                  <a:srgbClr val="FFFFFF"/>
                </a:solidFill>
              </a:rPr>
              <a:t>BLOWFISH ALGORİTMASI</a:t>
            </a:r>
            <a:endParaRPr lang="en-US">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B12561F3-B7EC-4465-8CFC-07044953A07D}"/>
              </a:ext>
            </a:extLst>
          </p:cNvPr>
          <p:cNvSpPr>
            <a:spLocks noGrp="1"/>
          </p:cNvSpPr>
          <p:nvPr>
            <p:ph idx="1"/>
          </p:nvPr>
        </p:nvSpPr>
        <p:spPr>
          <a:xfrm>
            <a:off x="1843392" y="2623930"/>
            <a:ext cx="9383408" cy="3287292"/>
          </a:xfrm>
        </p:spPr>
        <p:txBody>
          <a:bodyPr>
            <a:normAutofit/>
          </a:bodyPr>
          <a:lstStyle/>
          <a:p>
            <a:pPr>
              <a:lnSpc>
                <a:spcPct val="90000"/>
              </a:lnSpc>
            </a:pPr>
            <a:r>
              <a:rPr lang="en-US" dirty="0" err="1"/>
              <a:t>Simetrik</a:t>
            </a:r>
            <a:r>
              <a:rPr lang="en-US" dirty="0"/>
              <a:t> </a:t>
            </a:r>
            <a:r>
              <a:rPr lang="en-US" dirty="0" err="1"/>
              <a:t>şifreleme</a:t>
            </a:r>
            <a:r>
              <a:rPr lang="en-US" dirty="0"/>
              <a:t> </a:t>
            </a:r>
            <a:r>
              <a:rPr lang="en-US" dirty="0" err="1"/>
              <a:t>algoritmasıdır</a:t>
            </a:r>
            <a:r>
              <a:rPr lang="en-US" dirty="0"/>
              <a:t>. </a:t>
            </a:r>
            <a:endParaRPr lang="tr-TR"/>
          </a:p>
          <a:p>
            <a:pPr>
              <a:lnSpc>
                <a:spcPct val="90000"/>
              </a:lnSpc>
            </a:pPr>
            <a:r>
              <a:rPr lang="en-US" dirty="0" err="1"/>
              <a:t>Şifreleme</a:t>
            </a:r>
            <a:r>
              <a:rPr lang="en-US" dirty="0"/>
              <a:t> </a:t>
            </a:r>
            <a:r>
              <a:rPr lang="en-US" dirty="0" err="1"/>
              <a:t>ve</a:t>
            </a:r>
            <a:r>
              <a:rPr lang="en-US" dirty="0"/>
              <a:t> </a:t>
            </a:r>
            <a:r>
              <a:rPr lang="en-US" dirty="0" err="1"/>
              <a:t>deşifreleme</a:t>
            </a:r>
            <a:r>
              <a:rPr lang="en-US" dirty="0"/>
              <a:t> </a:t>
            </a:r>
            <a:r>
              <a:rPr lang="en-US" dirty="0" err="1"/>
              <a:t>işlemlerinde</a:t>
            </a:r>
            <a:r>
              <a:rPr lang="en-US" dirty="0"/>
              <a:t> </a:t>
            </a:r>
            <a:r>
              <a:rPr lang="en-US" dirty="0" err="1"/>
              <a:t>aynı</a:t>
            </a:r>
            <a:r>
              <a:rPr lang="en-US" dirty="0"/>
              <a:t> </a:t>
            </a:r>
            <a:r>
              <a:rPr lang="en-US" dirty="0" err="1"/>
              <a:t>anahtarlar</a:t>
            </a:r>
            <a:r>
              <a:rPr lang="en-US" dirty="0"/>
              <a:t> </a:t>
            </a:r>
            <a:r>
              <a:rPr lang="en-US" dirty="0" err="1"/>
              <a:t>kullanılır</a:t>
            </a:r>
            <a:r>
              <a:rPr lang="en-US" dirty="0"/>
              <a:t>. </a:t>
            </a:r>
            <a:endParaRPr lang="tr-TR"/>
          </a:p>
          <a:p>
            <a:pPr>
              <a:lnSpc>
                <a:spcPct val="90000"/>
              </a:lnSpc>
            </a:pPr>
            <a:r>
              <a:rPr lang="en-US" dirty="0"/>
              <a:t>Blok </a:t>
            </a:r>
            <a:r>
              <a:rPr lang="en-US" dirty="0" err="1"/>
              <a:t>şifreleme</a:t>
            </a:r>
            <a:r>
              <a:rPr lang="en-US" dirty="0"/>
              <a:t> </a:t>
            </a:r>
            <a:r>
              <a:rPr lang="en-US" dirty="0" err="1"/>
              <a:t>yöntemi</a:t>
            </a:r>
            <a:r>
              <a:rPr lang="en-US" dirty="0"/>
              <a:t> </a:t>
            </a:r>
            <a:r>
              <a:rPr lang="en-US" dirty="0" err="1"/>
              <a:t>kullanılmaktadır</a:t>
            </a:r>
            <a:r>
              <a:rPr lang="en-US" dirty="0"/>
              <a:t>. </a:t>
            </a:r>
            <a:endParaRPr lang="tr-TR"/>
          </a:p>
          <a:p>
            <a:pPr lvl="1">
              <a:lnSpc>
                <a:spcPct val="90000"/>
              </a:lnSpc>
              <a:buFont typeface="Wingdings" panose="05000000000000000000" pitchFamily="2" charset="2"/>
              <a:buChar char="Ø"/>
            </a:pPr>
            <a:r>
              <a:rPr lang="en-US" dirty="0"/>
              <a:t> </a:t>
            </a:r>
            <a:r>
              <a:rPr lang="en-US" dirty="0" err="1"/>
              <a:t>Blowfish’te</a:t>
            </a:r>
            <a:r>
              <a:rPr lang="en-US" dirty="0"/>
              <a:t> </a:t>
            </a:r>
            <a:r>
              <a:rPr lang="en-US" dirty="0" err="1"/>
              <a:t>veriler</a:t>
            </a:r>
            <a:r>
              <a:rPr lang="en-US" dirty="0"/>
              <a:t> 64 </a:t>
            </a:r>
            <a:r>
              <a:rPr lang="en-US" dirty="0" err="1"/>
              <a:t>bitlik</a:t>
            </a:r>
            <a:r>
              <a:rPr lang="en-US" dirty="0"/>
              <a:t> </a:t>
            </a:r>
            <a:r>
              <a:rPr lang="en-US" dirty="0" err="1"/>
              <a:t>bloklar</a:t>
            </a:r>
            <a:r>
              <a:rPr lang="en-US" dirty="0"/>
              <a:t> </a:t>
            </a:r>
            <a:r>
              <a:rPr lang="en-US" dirty="0" err="1"/>
              <a:t>halinde</a:t>
            </a:r>
            <a:r>
              <a:rPr lang="en-US" dirty="0"/>
              <a:t> </a:t>
            </a:r>
            <a:r>
              <a:rPr lang="en-US" dirty="0" err="1"/>
              <a:t>şifrelenir</a:t>
            </a:r>
            <a:r>
              <a:rPr lang="en-US" dirty="0"/>
              <a:t>. </a:t>
            </a:r>
            <a:endParaRPr lang="tr-TR"/>
          </a:p>
          <a:p>
            <a:pPr>
              <a:lnSpc>
                <a:spcPct val="90000"/>
              </a:lnSpc>
            </a:pPr>
            <a:r>
              <a:rPr lang="en-US" dirty="0" err="1"/>
              <a:t>Blowfish’te</a:t>
            </a:r>
            <a:r>
              <a:rPr lang="en-US" dirty="0"/>
              <a:t> 32 </a:t>
            </a:r>
            <a:r>
              <a:rPr lang="en-US" dirty="0" err="1"/>
              <a:t>bitlik</a:t>
            </a:r>
            <a:r>
              <a:rPr lang="en-US" dirty="0"/>
              <a:t> 18 </a:t>
            </a:r>
            <a:r>
              <a:rPr lang="en-US" dirty="0" err="1"/>
              <a:t>adet</a:t>
            </a:r>
            <a:r>
              <a:rPr lang="en-US" dirty="0"/>
              <a:t> alt </a:t>
            </a:r>
            <a:r>
              <a:rPr lang="en-US" dirty="0" err="1"/>
              <a:t>anahtar</a:t>
            </a:r>
            <a:r>
              <a:rPr lang="en-US" dirty="0"/>
              <a:t> </a:t>
            </a:r>
            <a:r>
              <a:rPr lang="en-US" dirty="0" err="1"/>
              <a:t>bulunmaktadır</a:t>
            </a:r>
            <a:r>
              <a:rPr lang="en-US" dirty="0"/>
              <a:t>:          </a:t>
            </a:r>
            <a:endParaRPr lang="tr-TR"/>
          </a:p>
          <a:p>
            <a:pPr lvl="1">
              <a:lnSpc>
                <a:spcPct val="90000"/>
              </a:lnSpc>
              <a:buFont typeface="Wingdings" panose="05000000000000000000" pitchFamily="2" charset="2"/>
              <a:buChar char="Ø"/>
            </a:pPr>
            <a:r>
              <a:rPr lang="en-US" dirty="0"/>
              <a:t>P1, P2, … P18 </a:t>
            </a:r>
            <a:endParaRPr lang="tr-TR"/>
          </a:p>
          <a:p>
            <a:pPr>
              <a:lnSpc>
                <a:spcPct val="90000"/>
              </a:lnSpc>
            </a:pPr>
            <a:r>
              <a:rPr lang="en-US" dirty="0"/>
              <a:t>F </a:t>
            </a:r>
            <a:r>
              <a:rPr lang="en-US" dirty="0" err="1"/>
              <a:t>fonsiyonu</a:t>
            </a:r>
            <a:r>
              <a:rPr lang="en-US" dirty="0"/>
              <a:t> </a:t>
            </a:r>
            <a:r>
              <a:rPr lang="en-US" dirty="0" err="1"/>
              <a:t>için</a:t>
            </a:r>
            <a:r>
              <a:rPr lang="en-US" dirty="0"/>
              <a:t> 4 </a:t>
            </a:r>
            <a:r>
              <a:rPr lang="en-US" dirty="0" err="1"/>
              <a:t>adet</a:t>
            </a:r>
            <a:r>
              <a:rPr lang="en-US" dirty="0"/>
              <a:t> S-Box </a:t>
            </a:r>
            <a:r>
              <a:rPr lang="en-US" dirty="0" err="1"/>
              <a:t>kullanılır</a:t>
            </a:r>
            <a:r>
              <a:rPr lang="en-US" dirty="0"/>
              <a:t>. </a:t>
            </a:r>
            <a:endParaRPr lang="tr-TR"/>
          </a:p>
          <a:p>
            <a:pPr>
              <a:lnSpc>
                <a:spcPct val="90000"/>
              </a:lnSpc>
            </a:pPr>
            <a:r>
              <a:rPr lang="en-US" dirty="0" err="1"/>
              <a:t>Veriler</a:t>
            </a:r>
            <a:r>
              <a:rPr lang="en-US" dirty="0"/>
              <a:t>, </a:t>
            </a:r>
            <a:r>
              <a:rPr lang="en-US" dirty="0" err="1"/>
              <a:t>basit</a:t>
            </a:r>
            <a:r>
              <a:rPr lang="en-US" dirty="0"/>
              <a:t> </a:t>
            </a:r>
            <a:r>
              <a:rPr lang="en-US" dirty="0" err="1"/>
              <a:t>bir</a:t>
            </a:r>
            <a:r>
              <a:rPr lang="en-US" dirty="0"/>
              <a:t> </a:t>
            </a:r>
            <a:r>
              <a:rPr lang="en-US" dirty="0" err="1"/>
              <a:t>fonksiyonun</a:t>
            </a:r>
            <a:r>
              <a:rPr lang="en-US" dirty="0"/>
              <a:t> 16 </a:t>
            </a:r>
            <a:r>
              <a:rPr lang="en-US" dirty="0" err="1"/>
              <a:t>kez</a:t>
            </a:r>
            <a:r>
              <a:rPr lang="en-US" dirty="0"/>
              <a:t> </a:t>
            </a:r>
            <a:r>
              <a:rPr lang="en-US" dirty="0" err="1"/>
              <a:t>kullanılmasıyla</a:t>
            </a:r>
            <a:r>
              <a:rPr lang="en-US" dirty="0"/>
              <a:t> </a:t>
            </a:r>
            <a:r>
              <a:rPr lang="en-US" dirty="0" err="1"/>
              <a:t>şifrelenir</a:t>
            </a:r>
            <a:r>
              <a:rPr lang="en-US" dirty="0"/>
              <a:t>. Her </a:t>
            </a:r>
            <a:r>
              <a:rPr lang="en-US" dirty="0" err="1"/>
              <a:t>turda</a:t>
            </a:r>
            <a:r>
              <a:rPr lang="en-US" dirty="0"/>
              <a:t> </a:t>
            </a:r>
            <a:r>
              <a:rPr lang="en-US" dirty="0" err="1"/>
              <a:t>anahtar</a:t>
            </a:r>
            <a:r>
              <a:rPr lang="en-US" dirty="0"/>
              <a:t> </a:t>
            </a:r>
            <a:r>
              <a:rPr lang="en-US" dirty="0" err="1"/>
              <a:t>bağımlı</a:t>
            </a:r>
            <a:r>
              <a:rPr lang="en-US" dirty="0"/>
              <a:t> </a:t>
            </a:r>
            <a:r>
              <a:rPr lang="en-US" dirty="0" err="1"/>
              <a:t>permutasyon</a:t>
            </a:r>
            <a:r>
              <a:rPr lang="en-US" dirty="0"/>
              <a:t> </a:t>
            </a:r>
            <a:r>
              <a:rPr lang="en-US" dirty="0" err="1"/>
              <a:t>ve</a:t>
            </a:r>
            <a:r>
              <a:rPr lang="en-US" dirty="0"/>
              <a:t> </a:t>
            </a:r>
            <a:r>
              <a:rPr lang="en-US" dirty="0" err="1"/>
              <a:t>veriye</a:t>
            </a:r>
            <a:r>
              <a:rPr lang="en-US" dirty="0"/>
              <a:t> </a:t>
            </a:r>
            <a:r>
              <a:rPr lang="en-US" dirty="0" err="1"/>
              <a:t>bağımlı</a:t>
            </a:r>
            <a:r>
              <a:rPr lang="en-US" dirty="0"/>
              <a:t> </a:t>
            </a:r>
            <a:r>
              <a:rPr lang="en-US" dirty="0" err="1"/>
              <a:t>yer</a:t>
            </a:r>
            <a:r>
              <a:rPr lang="en-US" dirty="0"/>
              <a:t> </a:t>
            </a:r>
            <a:r>
              <a:rPr lang="en-US" dirty="0" err="1"/>
              <a:t>değiştirme</a:t>
            </a:r>
            <a:r>
              <a:rPr lang="en-US" dirty="0"/>
              <a:t> </a:t>
            </a:r>
            <a:r>
              <a:rPr lang="en-US" dirty="0" err="1"/>
              <a:t>işlemleri</a:t>
            </a:r>
            <a:r>
              <a:rPr lang="en-US" dirty="0"/>
              <a:t> </a:t>
            </a:r>
            <a:r>
              <a:rPr lang="en-US" dirty="0" err="1"/>
              <a:t>yürütülür</a:t>
            </a:r>
            <a:r>
              <a:rPr lang="en-US" dirty="0"/>
              <a:t>.</a:t>
            </a:r>
            <a:endParaRPr lang="en-US"/>
          </a:p>
        </p:txBody>
      </p:sp>
    </p:spTree>
    <p:extLst>
      <p:ext uri="{BB962C8B-B14F-4D97-AF65-F5344CB8AC3E}">
        <p14:creationId xmlns:p14="http://schemas.microsoft.com/office/powerpoint/2010/main" val="293282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7DA8593-5BA7-45F3-B447-37FB2B9F7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8119B36-E606-4918-895A-184BC669FB61}"/>
              </a:ext>
            </a:extLst>
          </p:cNvPr>
          <p:cNvSpPr>
            <a:spLocks noGrp="1"/>
          </p:cNvSpPr>
          <p:nvPr>
            <p:ph type="title"/>
          </p:nvPr>
        </p:nvSpPr>
        <p:spPr>
          <a:xfrm>
            <a:off x="649224" y="645106"/>
            <a:ext cx="6574536" cy="1259894"/>
          </a:xfrm>
        </p:spPr>
        <p:txBody>
          <a:bodyPr>
            <a:normAutofit/>
          </a:bodyPr>
          <a:lstStyle/>
          <a:p>
            <a:endParaRPr lang="en-US" dirty="0"/>
          </a:p>
        </p:txBody>
      </p:sp>
      <p:sp>
        <p:nvSpPr>
          <p:cNvPr id="61" name="Rectangle 60">
            <a:extLst>
              <a:ext uri="{FF2B5EF4-FFF2-40B4-BE49-F238E27FC236}">
                <a16:creationId xmlns:a16="http://schemas.microsoft.com/office/drawing/2014/main" id="{035CBF17-C0BF-49C1-8FB7-B43A3545D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3" name="Content Placeholder 11">
            <a:extLst>
              <a:ext uri="{FF2B5EF4-FFF2-40B4-BE49-F238E27FC236}">
                <a16:creationId xmlns:a16="http://schemas.microsoft.com/office/drawing/2014/main" id="{7AAACBE4-3F72-425A-8801-ED82AEEBB200}"/>
              </a:ext>
            </a:extLst>
          </p:cNvPr>
          <p:cNvSpPr>
            <a:spLocks noGrp="1"/>
          </p:cNvSpPr>
          <p:nvPr>
            <p:ph idx="1"/>
          </p:nvPr>
        </p:nvSpPr>
        <p:spPr>
          <a:xfrm>
            <a:off x="649224" y="2133600"/>
            <a:ext cx="6574535" cy="3759253"/>
          </a:xfrm>
        </p:spPr>
        <p:txBody>
          <a:bodyPr>
            <a:normAutofit/>
          </a:bodyPr>
          <a:lstStyle/>
          <a:p>
            <a:endParaRPr lang="tr-TR" dirty="0"/>
          </a:p>
          <a:p>
            <a:endParaRPr lang="tr-TR" dirty="0"/>
          </a:p>
          <a:p>
            <a:r>
              <a:rPr lang="tr-TR" dirty="0"/>
              <a:t>Alınan basit bir </a:t>
            </a:r>
            <a:r>
              <a:rPr lang="tr-TR" dirty="0" err="1"/>
              <a:t>plaintext</a:t>
            </a:r>
            <a:r>
              <a:rPr lang="tr-TR" dirty="0"/>
              <a:t> alıcının herkes tarafından bilinen </a:t>
            </a:r>
            <a:r>
              <a:rPr lang="tr-TR" dirty="0" err="1"/>
              <a:t>public</a:t>
            </a:r>
            <a:r>
              <a:rPr lang="tr-TR" dirty="0"/>
              <a:t> </a:t>
            </a:r>
            <a:r>
              <a:rPr lang="tr-TR" dirty="0" err="1"/>
              <a:t>keyi</a:t>
            </a:r>
            <a:r>
              <a:rPr lang="tr-TR" dirty="0"/>
              <a:t> ile şifrelenir.</a:t>
            </a:r>
          </a:p>
          <a:p>
            <a:r>
              <a:rPr lang="tr-TR" dirty="0"/>
              <a:t>Mesaj alıcıya ulaştığında kendine has </a:t>
            </a:r>
            <a:r>
              <a:rPr lang="tr-TR" dirty="0" err="1"/>
              <a:t>private</a:t>
            </a:r>
            <a:r>
              <a:rPr lang="tr-TR" dirty="0"/>
              <a:t> </a:t>
            </a:r>
            <a:r>
              <a:rPr lang="tr-TR" dirty="0" err="1"/>
              <a:t>keyi</a:t>
            </a:r>
            <a:r>
              <a:rPr lang="tr-TR" dirty="0"/>
              <a:t> ile şifreli mesajı (</a:t>
            </a:r>
            <a:r>
              <a:rPr lang="tr-TR" dirty="0" err="1"/>
              <a:t>cipher</a:t>
            </a:r>
            <a:r>
              <a:rPr lang="tr-TR" dirty="0"/>
              <a:t> </a:t>
            </a:r>
            <a:r>
              <a:rPr lang="tr-TR" dirty="0" err="1"/>
              <a:t>text</a:t>
            </a:r>
            <a:r>
              <a:rPr lang="tr-TR" dirty="0"/>
              <a:t>) çözümler.</a:t>
            </a:r>
            <a:endParaRPr lang="en-US" dirty="0"/>
          </a:p>
        </p:txBody>
      </p:sp>
      <p:pic>
        <p:nvPicPr>
          <p:cNvPr id="7" name="Resim 6">
            <a:extLst>
              <a:ext uri="{FF2B5EF4-FFF2-40B4-BE49-F238E27FC236}">
                <a16:creationId xmlns:a16="http://schemas.microsoft.com/office/drawing/2014/main" id="{09952FA6-B7A3-4299-91A0-2EF259E97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321" y="645106"/>
            <a:ext cx="3981455" cy="2541577"/>
          </a:xfrm>
          <a:prstGeom prst="rect">
            <a:avLst/>
          </a:prstGeom>
        </p:spPr>
      </p:pic>
      <p:pic>
        <p:nvPicPr>
          <p:cNvPr id="54" name="İçerik Yer Tutucusu 4">
            <a:extLst>
              <a:ext uri="{FF2B5EF4-FFF2-40B4-BE49-F238E27FC236}">
                <a16:creationId xmlns:a16="http://schemas.microsoft.com/office/drawing/2014/main" id="{BED10122-F9D0-419D-B897-A363AE4F5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087" y="3532141"/>
            <a:ext cx="3981455" cy="2179846"/>
          </a:xfrm>
          <a:prstGeom prst="rect">
            <a:avLst/>
          </a:prstGeom>
        </p:spPr>
      </p:pic>
      <p:sp>
        <p:nvSpPr>
          <p:cNvPr id="63" name="Freeform 11">
            <a:extLst>
              <a:ext uri="{FF2B5EF4-FFF2-40B4-BE49-F238E27FC236}">
                <a16:creationId xmlns:a16="http://schemas.microsoft.com/office/drawing/2014/main" id="{F5147F3F-3E4A-4255-8C92-856618C47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848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7D13EF2-6446-4626-9D15-5000D0073456}"/>
              </a:ext>
            </a:extLst>
          </p:cNvPr>
          <p:cNvSpPr>
            <a:spLocks noGrp="1"/>
          </p:cNvSpPr>
          <p:nvPr>
            <p:ph type="title"/>
          </p:nvPr>
        </p:nvSpPr>
        <p:spPr>
          <a:xfrm>
            <a:off x="649224" y="645106"/>
            <a:ext cx="5122652" cy="1259894"/>
          </a:xfrm>
        </p:spPr>
        <p:txBody>
          <a:bodyPr>
            <a:normAutofit/>
          </a:bodyPr>
          <a:lstStyle/>
          <a:p>
            <a:r>
              <a:rPr lang="tr-TR" dirty="0"/>
              <a:t>Algoritması</a:t>
            </a:r>
            <a:endParaRPr lang="en-US" dirty="0"/>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878EF7BB-1D17-4DE2-9F63-97F3A1D934AF}"/>
              </a:ext>
            </a:extLst>
          </p:cNvPr>
          <p:cNvSpPr>
            <a:spLocks noGrp="1"/>
          </p:cNvSpPr>
          <p:nvPr>
            <p:ph idx="1"/>
          </p:nvPr>
        </p:nvSpPr>
        <p:spPr>
          <a:xfrm>
            <a:off x="649224" y="2133600"/>
            <a:ext cx="5602417" cy="3759253"/>
          </a:xfrm>
        </p:spPr>
        <p:txBody>
          <a:bodyPr>
            <a:normAutofit/>
          </a:bodyPr>
          <a:lstStyle/>
          <a:p>
            <a:pPr>
              <a:lnSpc>
                <a:spcPct val="90000"/>
              </a:lnSpc>
            </a:pPr>
            <a:r>
              <a:rPr lang="en-US" dirty="0"/>
              <a:t> 64 </a:t>
            </a:r>
            <a:r>
              <a:rPr lang="en-US" dirty="0" err="1"/>
              <a:t>bitlik</a:t>
            </a:r>
            <a:r>
              <a:rPr lang="en-US" dirty="0"/>
              <a:t> </a:t>
            </a:r>
            <a:r>
              <a:rPr lang="en-US" dirty="0" err="1"/>
              <a:t>açıkveri</a:t>
            </a:r>
            <a:r>
              <a:rPr lang="en-US" dirty="0"/>
              <a:t> 32 </a:t>
            </a:r>
            <a:r>
              <a:rPr lang="en-US" dirty="0" err="1"/>
              <a:t>bitlik</a:t>
            </a:r>
            <a:r>
              <a:rPr lang="en-US" dirty="0"/>
              <a:t> </a:t>
            </a:r>
            <a:r>
              <a:rPr lang="en-US" dirty="0" err="1"/>
              <a:t>iki</a:t>
            </a:r>
            <a:r>
              <a:rPr lang="en-US" dirty="0"/>
              <a:t> </a:t>
            </a:r>
            <a:r>
              <a:rPr lang="en-US" dirty="0" err="1"/>
              <a:t>parçaya</a:t>
            </a:r>
            <a:r>
              <a:rPr lang="en-US" dirty="0"/>
              <a:t> </a:t>
            </a:r>
            <a:r>
              <a:rPr lang="en-US" dirty="0" err="1"/>
              <a:t>ayrılır</a:t>
            </a:r>
            <a:r>
              <a:rPr lang="en-US" dirty="0"/>
              <a:t>. </a:t>
            </a:r>
            <a:endParaRPr lang="tr-TR" dirty="0"/>
          </a:p>
          <a:p>
            <a:pPr>
              <a:lnSpc>
                <a:spcPct val="90000"/>
              </a:lnSpc>
            </a:pPr>
            <a:r>
              <a:rPr lang="en-US" dirty="0"/>
              <a:t>Sol </a:t>
            </a:r>
            <a:r>
              <a:rPr lang="en-US" dirty="0" err="1"/>
              <a:t>taraftaki</a:t>
            </a:r>
            <a:r>
              <a:rPr lang="en-US" dirty="0"/>
              <a:t> 32 </a:t>
            </a:r>
            <a:r>
              <a:rPr lang="en-US" dirty="0" err="1"/>
              <a:t>bitlik</a:t>
            </a:r>
            <a:r>
              <a:rPr lang="en-US" dirty="0"/>
              <a:t> </a:t>
            </a:r>
            <a:r>
              <a:rPr lang="en-US" dirty="0" err="1"/>
              <a:t>blok</a:t>
            </a:r>
            <a:r>
              <a:rPr lang="en-US" dirty="0"/>
              <a:t> </a:t>
            </a:r>
            <a:r>
              <a:rPr lang="en-US" dirty="0" err="1"/>
              <a:t>ile</a:t>
            </a:r>
            <a:r>
              <a:rPr lang="en-US" dirty="0"/>
              <a:t> P </a:t>
            </a:r>
            <a:r>
              <a:rPr lang="en-US" dirty="0" err="1"/>
              <a:t>dizisinin</a:t>
            </a:r>
            <a:r>
              <a:rPr lang="en-US" dirty="0"/>
              <a:t> ilk </a:t>
            </a:r>
            <a:r>
              <a:rPr lang="en-US" dirty="0" err="1"/>
              <a:t>elemanı</a:t>
            </a:r>
            <a:r>
              <a:rPr lang="en-US" dirty="0"/>
              <a:t> XOR </a:t>
            </a:r>
            <a:r>
              <a:rPr lang="en-US" dirty="0" err="1"/>
              <a:t>işlemine</a:t>
            </a:r>
            <a:r>
              <a:rPr lang="en-US" dirty="0"/>
              <a:t> </a:t>
            </a:r>
            <a:r>
              <a:rPr lang="en-US" dirty="0" err="1"/>
              <a:t>girer</a:t>
            </a:r>
            <a:r>
              <a:rPr lang="en-US" dirty="0"/>
              <a:t>. </a:t>
            </a:r>
            <a:r>
              <a:rPr lang="en-US" dirty="0" err="1"/>
              <a:t>Buradan</a:t>
            </a:r>
            <a:r>
              <a:rPr lang="en-US" dirty="0"/>
              <a:t> </a:t>
            </a:r>
            <a:r>
              <a:rPr lang="en-US" dirty="0" err="1"/>
              <a:t>çıkan</a:t>
            </a:r>
            <a:r>
              <a:rPr lang="en-US" dirty="0"/>
              <a:t> </a:t>
            </a:r>
            <a:r>
              <a:rPr lang="en-US" dirty="0" err="1"/>
              <a:t>sonuç</a:t>
            </a:r>
            <a:r>
              <a:rPr lang="en-US" dirty="0"/>
              <a:t> P’ </a:t>
            </a:r>
            <a:r>
              <a:rPr lang="en-US" dirty="0" err="1"/>
              <a:t>değeri</a:t>
            </a:r>
            <a:r>
              <a:rPr lang="en-US" dirty="0"/>
              <a:t> </a:t>
            </a:r>
            <a:r>
              <a:rPr lang="en-US" dirty="0" err="1"/>
              <a:t>olur</a:t>
            </a:r>
            <a:r>
              <a:rPr lang="en-US" dirty="0"/>
              <a:t> </a:t>
            </a:r>
            <a:r>
              <a:rPr lang="en-US" dirty="0" err="1"/>
              <a:t>ve</a:t>
            </a:r>
            <a:r>
              <a:rPr lang="en-US" dirty="0"/>
              <a:t> F </a:t>
            </a:r>
            <a:r>
              <a:rPr lang="en-US" dirty="0" err="1"/>
              <a:t>fonksiyonuna</a:t>
            </a:r>
            <a:r>
              <a:rPr lang="en-US" dirty="0"/>
              <a:t> </a:t>
            </a:r>
            <a:r>
              <a:rPr lang="en-US" dirty="0" err="1"/>
              <a:t>gönderilir</a:t>
            </a:r>
            <a:r>
              <a:rPr lang="en-US" dirty="0"/>
              <a:t>. </a:t>
            </a:r>
            <a:endParaRPr lang="tr-TR" dirty="0"/>
          </a:p>
          <a:p>
            <a:pPr>
              <a:lnSpc>
                <a:spcPct val="90000"/>
              </a:lnSpc>
            </a:pPr>
            <a:r>
              <a:rPr lang="en-US" dirty="0"/>
              <a:t>F </a:t>
            </a:r>
            <a:r>
              <a:rPr lang="en-US" dirty="0" err="1"/>
              <a:t>fonksiyonundan</a:t>
            </a:r>
            <a:r>
              <a:rPr lang="en-US" dirty="0"/>
              <a:t> </a:t>
            </a:r>
            <a:r>
              <a:rPr lang="en-US" dirty="0" err="1"/>
              <a:t>dönen</a:t>
            </a:r>
            <a:r>
              <a:rPr lang="en-US" dirty="0"/>
              <a:t> </a:t>
            </a:r>
            <a:r>
              <a:rPr lang="en-US" dirty="0" err="1"/>
              <a:t>değer</a:t>
            </a:r>
            <a:r>
              <a:rPr lang="en-US" dirty="0"/>
              <a:t> </a:t>
            </a:r>
            <a:r>
              <a:rPr lang="en-US" dirty="0" err="1"/>
              <a:t>ile</a:t>
            </a:r>
            <a:r>
              <a:rPr lang="en-US" dirty="0"/>
              <a:t> 32 </a:t>
            </a:r>
            <a:r>
              <a:rPr lang="en-US" dirty="0" err="1"/>
              <a:t>bitlik</a:t>
            </a:r>
            <a:r>
              <a:rPr lang="en-US" dirty="0"/>
              <a:t> </a:t>
            </a:r>
            <a:r>
              <a:rPr lang="en-US" dirty="0" err="1"/>
              <a:t>sağ</a:t>
            </a:r>
            <a:r>
              <a:rPr lang="en-US" dirty="0"/>
              <a:t> </a:t>
            </a:r>
            <a:r>
              <a:rPr lang="en-US" dirty="0" err="1"/>
              <a:t>taraftaki</a:t>
            </a:r>
            <a:r>
              <a:rPr lang="en-US" dirty="0"/>
              <a:t> </a:t>
            </a:r>
            <a:r>
              <a:rPr lang="en-US" dirty="0" err="1"/>
              <a:t>blok</a:t>
            </a:r>
            <a:r>
              <a:rPr lang="en-US" dirty="0"/>
              <a:t> XOR </a:t>
            </a:r>
            <a:r>
              <a:rPr lang="en-US" dirty="0" err="1"/>
              <a:t>işlemine</a:t>
            </a:r>
            <a:r>
              <a:rPr lang="en-US" dirty="0"/>
              <a:t> </a:t>
            </a:r>
            <a:r>
              <a:rPr lang="en-US" dirty="0" err="1"/>
              <a:t>girer</a:t>
            </a:r>
            <a:r>
              <a:rPr lang="en-US" dirty="0"/>
              <a:t>. </a:t>
            </a:r>
            <a:r>
              <a:rPr lang="en-US" dirty="0" err="1"/>
              <a:t>Buradan</a:t>
            </a:r>
            <a:r>
              <a:rPr lang="en-US" dirty="0"/>
              <a:t> </a:t>
            </a:r>
            <a:r>
              <a:rPr lang="en-US" dirty="0" err="1"/>
              <a:t>çıkan</a:t>
            </a:r>
            <a:r>
              <a:rPr lang="en-US" dirty="0"/>
              <a:t> </a:t>
            </a:r>
            <a:r>
              <a:rPr lang="en-US" dirty="0" err="1"/>
              <a:t>sonuç</a:t>
            </a:r>
            <a:r>
              <a:rPr lang="en-US" dirty="0"/>
              <a:t> F’ </a:t>
            </a:r>
            <a:r>
              <a:rPr lang="en-US" dirty="0" err="1"/>
              <a:t>değerini</a:t>
            </a:r>
            <a:r>
              <a:rPr lang="en-US" dirty="0"/>
              <a:t> </a:t>
            </a:r>
            <a:r>
              <a:rPr lang="en-US" dirty="0" err="1"/>
              <a:t>alır</a:t>
            </a:r>
            <a:r>
              <a:rPr lang="en-US" dirty="0"/>
              <a:t>. </a:t>
            </a:r>
            <a:endParaRPr lang="tr-TR" dirty="0"/>
          </a:p>
          <a:p>
            <a:pPr>
              <a:lnSpc>
                <a:spcPct val="90000"/>
              </a:lnSpc>
            </a:pPr>
            <a:r>
              <a:rPr lang="en-US" dirty="0"/>
              <a:t>Son </a:t>
            </a:r>
            <a:r>
              <a:rPr lang="en-US" dirty="0" err="1"/>
              <a:t>olarak</a:t>
            </a:r>
            <a:r>
              <a:rPr lang="en-US" dirty="0"/>
              <a:t> sol </a:t>
            </a:r>
            <a:r>
              <a:rPr lang="en-US" dirty="0" err="1"/>
              <a:t>taraftaki</a:t>
            </a:r>
            <a:r>
              <a:rPr lang="en-US" dirty="0"/>
              <a:t> P’ </a:t>
            </a:r>
            <a:r>
              <a:rPr lang="en-US" dirty="0" err="1"/>
              <a:t>değeri</a:t>
            </a:r>
            <a:r>
              <a:rPr lang="en-US" dirty="0"/>
              <a:t> </a:t>
            </a:r>
            <a:r>
              <a:rPr lang="en-US" dirty="0" err="1"/>
              <a:t>yeni</a:t>
            </a:r>
            <a:r>
              <a:rPr lang="en-US" dirty="0"/>
              <a:t> </a:t>
            </a:r>
            <a:r>
              <a:rPr lang="en-US" dirty="0" err="1"/>
              <a:t>turda</a:t>
            </a:r>
            <a:r>
              <a:rPr lang="en-US" dirty="0"/>
              <a:t> </a:t>
            </a:r>
            <a:r>
              <a:rPr lang="en-US" dirty="0" err="1"/>
              <a:t>sağ</a:t>
            </a:r>
            <a:r>
              <a:rPr lang="en-US" dirty="0"/>
              <a:t> </a:t>
            </a:r>
            <a:r>
              <a:rPr lang="en-US" dirty="0" err="1"/>
              <a:t>blok</a:t>
            </a:r>
            <a:r>
              <a:rPr lang="en-US" dirty="0"/>
              <a:t>, </a:t>
            </a:r>
            <a:r>
              <a:rPr lang="en-US" dirty="0" err="1"/>
              <a:t>sağ</a:t>
            </a:r>
            <a:r>
              <a:rPr lang="en-US" dirty="0"/>
              <a:t> </a:t>
            </a:r>
            <a:r>
              <a:rPr lang="en-US" dirty="0" err="1"/>
              <a:t>taraftaki</a:t>
            </a:r>
            <a:r>
              <a:rPr lang="en-US" dirty="0"/>
              <a:t> F’ </a:t>
            </a:r>
            <a:r>
              <a:rPr lang="en-US" dirty="0" err="1"/>
              <a:t>değeri</a:t>
            </a:r>
            <a:r>
              <a:rPr lang="en-US" dirty="0"/>
              <a:t> de sol </a:t>
            </a:r>
            <a:r>
              <a:rPr lang="en-US" dirty="0" err="1"/>
              <a:t>blok</a:t>
            </a:r>
            <a:r>
              <a:rPr lang="en-US" dirty="0"/>
              <a:t> </a:t>
            </a:r>
            <a:r>
              <a:rPr lang="en-US" dirty="0" err="1"/>
              <a:t>kabul</a:t>
            </a:r>
            <a:r>
              <a:rPr lang="en-US" dirty="0"/>
              <a:t> </a:t>
            </a:r>
            <a:r>
              <a:rPr lang="en-US" dirty="0" err="1"/>
              <a:t>edilerek</a:t>
            </a:r>
            <a:r>
              <a:rPr lang="en-US" dirty="0"/>
              <a:t>, </a:t>
            </a:r>
            <a:r>
              <a:rPr lang="en-US" dirty="0" err="1"/>
              <a:t>aynı</a:t>
            </a:r>
            <a:r>
              <a:rPr lang="en-US" dirty="0"/>
              <a:t> </a:t>
            </a:r>
            <a:r>
              <a:rPr lang="en-US" dirty="0" err="1"/>
              <a:t>işlemler</a:t>
            </a:r>
            <a:r>
              <a:rPr lang="en-US" dirty="0"/>
              <a:t> 15 tur </a:t>
            </a:r>
            <a:r>
              <a:rPr lang="en-US" dirty="0" err="1"/>
              <a:t>daha</a:t>
            </a:r>
            <a:r>
              <a:rPr lang="en-US" dirty="0"/>
              <a:t> </a:t>
            </a:r>
            <a:r>
              <a:rPr lang="en-US" dirty="0" err="1"/>
              <a:t>tekrar</a:t>
            </a:r>
            <a:r>
              <a:rPr lang="en-US" dirty="0"/>
              <a:t> </a:t>
            </a:r>
            <a:r>
              <a:rPr lang="en-US" dirty="0" err="1"/>
              <a:t>edilir</a:t>
            </a:r>
            <a:r>
              <a:rPr lang="en-US" dirty="0"/>
              <a:t>.</a:t>
            </a:r>
          </a:p>
        </p:txBody>
      </p:sp>
      <p:pic>
        <p:nvPicPr>
          <p:cNvPr id="5" name="Resim 4">
            <a:extLst>
              <a:ext uri="{FF2B5EF4-FFF2-40B4-BE49-F238E27FC236}">
                <a16:creationId xmlns:a16="http://schemas.microsoft.com/office/drawing/2014/main" id="{57B63C97-B9F9-4455-A998-C70ADFA98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268" y="236544"/>
            <a:ext cx="4961106" cy="6222622"/>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341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027C0B2-8B90-4BA0-87F2-B3F9F468F9E2}"/>
              </a:ext>
            </a:extLst>
          </p:cNvPr>
          <p:cNvSpPr>
            <a:spLocks noGrp="1"/>
          </p:cNvSpPr>
          <p:nvPr>
            <p:ph type="title"/>
          </p:nvPr>
        </p:nvSpPr>
        <p:spPr>
          <a:xfrm>
            <a:off x="649224" y="645106"/>
            <a:ext cx="5122652" cy="1259894"/>
          </a:xfrm>
        </p:spPr>
        <p:txBody>
          <a:bodyPr>
            <a:normAutofit/>
          </a:bodyPr>
          <a:lstStyle/>
          <a:p>
            <a:endParaRPr lang="en-US"/>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F9F80A2C-50A6-423A-8C46-18E39F7DB114}"/>
              </a:ext>
            </a:extLst>
          </p:cNvPr>
          <p:cNvSpPr>
            <a:spLocks noGrp="1"/>
          </p:cNvSpPr>
          <p:nvPr>
            <p:ph idx="1"/>
          </p:nvPr>
        </p:nvSpPr>
        <p:spPr>
          <a:xfrm>
            <a:off x="649224" y="2133600"/>
            <a:ext cx="5599423" cy="3759253"/>
          </a:xfrm>
        </p:spPr>
        <p:txBody>
          <a:bodyPr>
            <a:normAutofit/>
          </a:bodyPr>
          <a:lstStyle/>
          <a:p>
            <a:r>
              <a:rPr lang="en-US" dirty="0" err="1"/>
              <a:t>Sonuçta</a:t>
            </a:r>
            <a:r>
              <a:rPr lang="en-US" dirty="0"/>
              <a:t> P’ </a:t>
            </a:r>
            <a:r>
              <a:rPr lang="en-US" dirty="0" err="1"/>
              <a:t>ve</a:t>
            </a:r>
            <a:r>
              <a:rPr lang="en-US" dirty="0"/>
              <a:t> F’ </a:t>
            </a:r>
            <a:r>
              <a:rPr lang="en-US" dirty="0" err="1"/>
              <a:t>ler</a:t>
            </a:r>
            <a:r>
              <a:rPr lang="en-US" dirty="0"/>
              <a:t> P </a:t>
            </a:r>
            <a:r>
              <a:rPr lang="en-US" dirty="0" err="1"/>
              <a:t>dizisinin</a:t>
            </a:r>
            <a:r>
              <a:rPr lang="en-US" dirty="0"/>
              <a:t> </a:t>
            </a:r>
            <a:r>
              <a:rPr lang="en-US" dirty="0" err="1"/>
              <a:t>en</a:t>
            </a:r>
            <a:r>
              <a:rPr lang="en-US" dirty="0"/>
              <a:t> son 2 </a:t>
            </a:r>
            <a:r>
              <a:rPr lang="en-US" dirty="0" err="1"/>
              <a:t>girişine</a:t>
            </a:r>
            <a:r>
              <a:rPr lang="en-US" dirty="0"/>
              <a:t>(17. </a:t>
            </a:r>
            <a:r>
              <a:rPr lang="en-US" dirty="0" err="1"/>
              <a:t>ve</a:t>
            </a:r>
            <a:r>
              <a:rPr lang="en-US" dirty="0"/>
              <a:t> 18. </a:t>
            </a:r>
            <a:r>
              <a:rPr lang="en-US" dirty="0" err="1"/>
              <a:t>giriş</a:t>
            </a:r>
            <a:r>
              <a:rPr lang="en-US" dirty="0"/>
              <a:t>) </a:t>
            </a:r>
            <a:r>
              <a:rPr lang="en-US" dirty="0" err="1"/>
              <a:t>kadar</a:t>
            </a:r>
            <a:r>
              <a:rPr lang="en-US" dirty="0"/>
              <a:t> </a:t>
            </a:r>
            <a:r>
              <a:rPr lang="en-US" dirty="0" err="1"/>
              <a:t>fonksiyona</a:t>
            </a:r>
            <a:r>
              <a:rPr lang="en-US" dirty="0"/>
              <a:t> </a:t>
            </a:r>
            <a:r>
              <a:rPr lang="en-US" dirty="0" err="1"/>
              <a:t>değer</a:t>
            </a:r>
            <a:r>
              <a:rPr lang="en-US" dirty="0"/>
              <a:t> </a:t>
            </a:r>
            <a:r>
              <a:rPr lang="en-US" dirty="0" err="1"/>
              <a:t>olarak</a:t>
            </a:r>
            <a:r>
              <a:rPr lang="en-US" dirty="0"/>
              <a:t> </a:t>
            </a:r>
            <a:r>
              <a:rPr lang="en-US" dirty="0" err="1"/>
              <a:t>gönderilir</a:t>
            </a:r>
            <a:r>
              <a:rPr lang="en-US" dirty="0"/>
              <a:t>. </a:t>
            </a:r>
            <a:endParaRPr lang="tr-TR" dirty="0"/>
          </a:p>
          <a:p>
            <a:r>
              <a:rPr lang="en-US" dirty="0"/>
              <a:t>Son </a:t>
            </a:r>
            <a:r>
              <a:rPr lang="en-US" dirty="0" err="1"/>
              <a:t>turda</a:t>
            </a:r>
            <a:r>
              <a:rPr lang="en-US" dirty="0"/>
              <a:t> </a:t>
            </a:r>
            <a:r>
              <a:rPr lang="en-US" dirty="0" err="1"/>
              <a:t>yer</a:t>
            </a:r>
            <a:r>
              <a:rPr lang="en-US" dirty="0"/>
              <a:t> </a:t>
            </a:r>
            <a:r>
              <a:rPr lang="en-US" dirty="0" err="1"/>
              <a:t>değiştirme</a:t>
            </a:r>
            <a:r>
              <a:rPr lang="en-US" dirty="0"/>
              <a:t> </a:t>
            </a:r>
            <a:r>
              <a:rPr lang="en-US" dirty="0" err="1"/>
              <a:t>işlemi</a:t>
            </a:r>
            <a:r>
              <a:rPr lang="en-US" dirty="0"/>
              <a:t> </a:t>
            </a:r>
            <a:r>
              <a:rPr lang="en-US" dirty="0" err="1"/>
              <a:t>gerçekleşmez</a:t>
            </a:r>
            <a:r>
              <a:rPr lang="en-US" dirty="0"/>
              <a:t>. P(16)’ </a:t>
            </a:r>
            <a:r>
              <a:rPr lang="en-US" dirty="0" err="1"/>
              <a:t>değeri</a:t>
            </a:r>
            <a:r>
              <a:rPr lang="en-US" dirty="0"/>
              <a:t> </a:t>
            </a:r>
            <a:r>
              <a:rPr lang="en-US" dirty="0" err="1"/>
              <a:t>ile</a:t>
            </a:r>
            <a:r>
              <a:rPr lang="en-US" dirty="0"/>
              <a:t> P(17) </a:t>
            </a:r>
            <a:r>
              <a:rPr lang="en-US" dirty="0" err="1"/>
              <a:t>değeri</a:t>
            </a:r>
            <a:r>
              <a:rPr lang="en-US" dirty="0"/>
              <a:t> XOR </a:t>
            </a:r>
            <a:r>
              <a:rPr lang="en-US" dirty="0" err="1"/>
              <a:t>işlemine</a:t>
            </a:r>
            <a:r>
              <a:rPr lang="en-US" dirty="0"/>
              <a:t> </a:t>
            </a:r>
            <a:r>
              <a:rPr lang="en-US" dirty="0" err="1"/>
              <a:t>sokulur</a:t>
            </a:r>
            <a:r>
              <a:rPr lang="en-US" dirty="0"/>
              <a:t>. F(16)’ </a:t>
            </a:r>
            <a:r>
              <a:rPr lang="en-US" dirty="0" err="1"/>
              <a:t>değeri</a:t>
            </a:r>
            <a:r>
              <a:rPr lang="en-US" dirty="0"/>
              <a:t> </a:t>
            </a:r>
            <a:r>
              <a:rPr lang="en-US" dirty="0" err="1"/>
              <a:t>ile</a:t>
            </a:r>
            <a:r>
              <a:rPr lang="en-US" dirty="0"/>
              <a:t> de P(18) </a:t>
            </a:r>
            <a:r>
              <a:rPr lang="en-US" dirty="0" err="1"/>
              <a:t>değeri</a:t>
            </a:r>
            <a:r>
              <a:rPr lang="en-US" dirty="0"/>
              <a:t> XOR </a:t>
            </a:r>
            <a:r>
              <a:rPr lang="en-US" dirty="0" err="1"/>
              <a:t>işlemine</a:t>
            </a:r>
            <a:r>
              <a:rPr lang="en-US" dirty="0"/>
              <a:t> </a:t>
            </a:r>
            <a:r>
              <a:rPr lang="en-US" dirty="0" err="1"/>
              <a:t>sokulur</a:t>
            </a:r>
            <a:r>
              <a:rPr lang="en-US" dirty="0"/>
              <a:t>. </a:t>
            </a:r>
            <a:endParaRPr lang="tr-TR" dirty="0"/>
          </a:p>
          <a:p>
            <a:r>
              <a:rPr lang="en-US" dirty="0"/>
              <a:t>Son </a:t>
            </a:r>
            <a:r>
              <a:rPr lang="en-US" dirty="0" err="1"/>
              <a:t>olarak</a:t>
            </a:r>
            <a:r>
              <a:rPr lang="en-US" dirty="0"/>
              <a:t> sol </a:t>
            </a:r>
            <a:r>
              <a:rPr lang="en-US" dirty="0" err="1"/>
              <a:t>taraftaki</a:t>
            </a:r>
            <a:r>
              <a:rPr lang="en-US" dirty="0"/>
              <a:t> 32 bit </a:t>
            </a:r>
            <a:r>
              <a:rPr lang="en-US" dirty="0" err="1"/>
              <a:t>veri</a:t>
            </a:r>
            <a:r>
              <a:rPr lang="en-US" dirty="0"/>
              <a:t> </a:t>
            </a:r>
            <a:r>
              <a:rPr lang="en-US" dirty="0" err="1"/>
              <a:t>ile</a:t>
            </a:r>
            <a:r>
              <a:rPr lang="en-US" dirty="0"/>
              <a:t> </a:t>
            </a:r>
            <a:r>
              <a:rPr lang="en-US" dirty="0" err="1"/>
              <a:t>sağ</a:t>
            </a:r>
            <a:r>
              <a:rPr lang="en-US" dirty="0"/>
              <a:t> </a:t>
            </a:r>
            <a:r>
              <a:rPr lang="en-US" dirty="0" err="1"/>
              <a:t>taraftaki</a:t>
            </a:r>
            <a:r>
              <a:rPr lang="en-US" dirty="0"/>
              <a:t> 32 bit </a:t>
            </a:r>
            <a:r>
              <a:rPr lang="en-US" dirty="0" err="1"/>
              <a:t>veri</a:t>
            </a:r>
            <a:r>
              <a:rPr lang="en-US" dirty="0"/>
              <a:t> </a:t>
            </a:r>
            <a:r>
              <a:rPr lang="en-US" dirty="0" err="1"/>
              <a:t>birleştirilerek</a:t>
            </a:r>
            <a:r>
              <a:rPr lang="en-US" dirty="0"/>
              <a:t> 64 bit </a:t>
            </a:r>
            <a:r>
              <a:rPr lang="en-US" dirty="0" err="1"/>
              <a:t>şifrelenmiş</a:t>
            </a:r>
            <a:r>
              <a:rPr lang="en-US" dirty="0"/>
              <a:t> </a:t>
            </a:r>
            <a:r>
              <a:rPr lang="en-US" dirty="0" err="1"/>
              <a:t>veri</a:t>
            </a:r>
            <a:r>
              <a:rPr lang="en-US" dirty="0"/>
              <a:t> </a:t>
            </a:r>
            <a:r>
              <a:rPr lang="en-US" dirty="0" err="1"/>
              <a:t>elde</a:t>
            </a:r>
            <a:r>
              <a:rPr lang="en-US" dirty="0"/>
              <a:t> </a:t>
            </a:r>
            <a:r>
              <a:rPr lang="en-US" dirty="0" err="1"/>
              <a:t>edilir</a:t>
            </a:r>
            <a:r>
              <a:rPr lang="en-US" dirty="0"/>
              <a:t>.</a:t>
            </a:r>
          </a:p>
        </p:txBody>
      </p:sp>
      <p:pic>
        <p:nvPicPr>
          <p:cNvPr id="5" name="Resim 4">
            <a:extLst>
              <a:ext uri="{FF2B5EF4-FFF2-40B4-BE49-F238E27FC236}">
                <a16:creationId xmlns:a16="http://schemas.microsoft.com/office/drawing/2014/main" id="{F9F9739A-AECB-4110-A95F-C36C98293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991" y="243191"/>
            <a:ext cx="4948473" cy="6177063"/>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433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1F3C98-9C41-445D-B266-D926F273A6EA}"/>
              </a:ext>
            </a:extLst>
          </p:cNvPr>
          <p:cNvSpPr>
            <a:spLocks noGrp="1"/>
          </p:cNvSpPr>
          <p:nvPr>
            <p:ph type="title"/>
          </p:nvPr>
        </p:nvSpPr>
        <p:spPr>
          <a:xfrm>
            <a:off x="649224" y="645106"/>
            <a:ext cx="6574536" cy="1259894"/>
          </a:xfrm>
        </p:spPr>
        <p:txBody>
          <a:bodyPr>
            <a:normAutofit/>
          </a:bodyPr>
          <a:lstStyle/>
          <a:p>
            <a:r>
              <a:rPr lang="en-US" dirty="0"/>
              <a:t>Alt </a:t>
            </a:r>
            <a:r>
              <a:rPr lang="en-US" dirty="0" err="1"/>
              <a:t>Anahtarların</a:t>
            </a:r>
            <a:r>
              <a:rPr lang="en-US" dirty="0"/>
              <a:t> </a:t>
            </a:r>
            <a:r>
              <a:rPr lang="en-US" dirty="0" err="1"/>
              <a:t>Bulunması</a:t>
            </a:r>
            <a:r>
              <a:rPr lang="en-US" dirty="0"/>
              <a:t> </a:t>
            </a:r>
          </a:p>
        </p:txBody>
      </p:sp>
      <p:sp>
        <p:nvSpPr>
          <p:cNvPr id="12" name="Rectangle 1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0C01E68D-A303-48E1-B0C3-EA41566130B5}"/>
              </a:ext>
            </a:extLst>
          </p:cNvPr>
          <p:cNvSpPr>
            <a:spLocks noGrp="1"/>
          </p:cNvSpPr>
          <p:nvPr>
            <p:ph idx="1"/>
          </p:nvPr>
        </p:nvSpPr>
        <p:spPr>
          <a:xfrm>
            <a:off x="649224" y="2133600"/>
            <a:ext cx="6574535" cy="3759253"/>
          </a:xfrm>
        </p:spPr>
        <p:txBody>
          <a:bodyPr>
            <a:normAutofit/>
          </a:bodyPr>
          <a:lstStyle/>
          <a:p>
            <a:r>
              <a:rPr lang="en-US" dirty="0"/>
              <a:t>Blowfish </a:t>
            </a:r>
            <a:r>
              <a:rPr lang="en-US" dirty="0" err="1"/>
              <a:t>algoritması</a:t>
            </a:r>
            <a:r>
              <a:rPr lang="en-US" dirty="0"/>
              <a:t> 18 </a:t>
            </a:r>
            <a:r>
              <a:rPr lang="en-US" dirty="0" err="1"/>
              <a:t>farklı</a:t>
            </a:r>
            <a:r>
              <a:rPr lang="en-US" dirty="0"/>
              <a:t> alt </a:t>
            </a:r>
            <a:r>
              <a:rPr lang="en-US" dirty="0" err="1"/>
              <a:t>anahtar</a:t>
            </a:r>
            <a:r>
              <a:rPr lang="en-US" dirty="0"/>
              <a:t> (P) </a:t>
            </a:r>
            <a:r>
              <a:rPr lang="en-US" dirty="0" err="1"/>
              <a:t>kullanmaktadır</a:t>
            </a:r>
            <a:r>
              <a:rPr lang="en-US" dirty="0"/>
              <a:t>. </a:t>
            </a:r>
            <a:endParaRPr lang="tr-TR" dirty="0"/>
          </a:p>
          <a:p>
            <a:r>
              <a:rPr lang="en-US" dirty="0"/>
              <a:t>P </a:t>
            </a:r>
            <a:r>
              <a:rPr lang="en-US" dirty="0" err="1"/>
              <a:t>dizisinin</a:t>
            </a:r>
            <a:r>
              <a:rPr lang="en-US" dirty="0"/>
              <a:t> </a:t>
            </a:r>
            <a:r>
              <a:rPr lang="en-US" dirty="0" err="1"/>
              <a:t>başlangıç</a:t>
            </a:r>
            <a:r>
              <a:rPr lang="en-US" dirty="0"/>
              <a:t> </a:t>
            </a:r>
            <a:r>
              <a:rPr lang="en-US" dirty="0" err="1"/>
              <a:t>değerleri</a:t>
            </a:r>
            <a:r>
              <a:rPr lang="en-US" dirty="0"/>
              <a:t> pi </a:t>
            </a:r>
            <a:r>
              <a:rPr lang="en-US" dirty="0" err="1"/>
              <a:t>sayısının</a:t>
            </a:r>
            <a:r>
              <a:rPr lang="en-US" dirty="0"/>
              <a:t> ilk 3 </a:t>
            </a:r>
            <a:r>
              <a:rPr lang="en-US" dirty="0" err="1"/>
              <a:t>rakamı</a:t>
            </a:r>
            <a:r>
              <a:rPr lang="en-US" dirty="0"/>
              <a:t> </a:t>
            </a:r>
            <a:r>
              <a:rPr lang="en-US" dirty="0" err="1"/>
              <a:t>hariç</a:t>
            </a:r>
            <a:r>
              <a:rPr lang="en-US" dirty="0"/>
              <a:t> hexadecimal </a:t>
            </a:r>
            <a:r>
              <a:rPr lang="en-US" dirty="0" err="1"/>
              <a:t>dijitlerinden</a:t>
            </a:r>
            <a:r>
              <a:rPr lang="en-US" dirty="0"/>
              <a:t> </a:t>
            </a:r>
            <a:r>
              <a:rPr lang="en-US" dirty="0" err="1"/>
              <a:t>türetilen</a:t>
            </a:r>
            <a:r>
              <a:rPr lang="en-US" dirty="0"/>
              <a:t> </a:t>
            </a:r>
            <a:r>
              <a:rPr lang="en-US" dirty="0" err="1"/>
              <a:t>değerlerle</a:t>
            </a:r>
            <a:r>
              <a:rPr lang="en-US" dirty="0"/>
              <a:t> </a:t>
            </a:r>
            <a:r>
              <a:rPr lang="en-US" dirty="0" err="1"/>
              <a:t>elde</a:t>
            </a:r>
            <a:r>
              <a:rPr lang="en-US" dirty="0"/>
              <a:t> </a:t>
            </a:r>
            <a:r>
              <a:rPr lang="en-US" dirty="0" err="1"/>
              <a:t>edilir</a:t>
            </a:r>
            <a:r>
              <a:rPr lang="en-US" dirty="0"/>
              <a:t>. (Örn:0x243f6a88) </a:t>
            </a:r>
            <a:endParaRPr lang="tr-TR" dirty="0"/>
          </a:p>
          <a:p>
            <a:r>
              <a:rPr lang="en-US" dirty="0" err="1"/>
              <a:t>Daha</a:t>
            </a:r>
            <a:r>
              <a:rPr lang="en-US" dirty="0"/>
              <a:t> </a:t>
            </a:r>
            <a:r>
              <a:rPr lang="en-US" dirty="0" err="1"/>
              <a:t>sonra</a:t>
            </a:r>
            <a:r>
              <a:rPr lang="en-US" dirty="0"/>
              <a:t> 128 </a:t>
            </a:r>
            <a:r>
              <a:rPr lang="en-US" dirty="0" err="1"/>
              <a:t>bitlik</a:t>
            </a:r>
            <a:r>
              <a:rPr lang="en-US" dirty="0"/>
              <a:t> </a:t>
            </a:r>
            <a:r>
              <a:rPr lang="en-US" dirty="0" err="1"/>
              <a:t>gizli</a:t>
            </a:r>
            <a:r>
              <a:rPr lang="en-US" dirty="0"/>
              <a:t> </a:t>
            </a:r>
            <a:r>
              <a:rPr lang="en-US" dirty="0" err="1"/>
              <a:t>anahtarımız</a:t>
            </a:r>
            <a:r>
              <a:rPr lang="en-US" dirty="0"/>
              <a:t> 32 </a:t>
            </a:r>
            <a:r>
              <a:rPr lang="en-US" dirty="0" err="1"/>
              <a:t>bitlik</a:t>
            </a:r>
            <a:r>
              <a:rPr lang="en-US" dirty="0"/>
              <a:t> </a:t>
            </a:r>
            <a:r>
              <a:rPr lang="en-US" dirty="0" err="1"/>
              <a:t>olmak</a:t>
            </a:r>
            <a:r>
              <a:rPr lang="en-US" dirty="0"/>
              <a:t> </a:t>
            </a:r>
            <a:r>
              <a:rPr lang="en-US" dirty="0" err="1"/>
              <a:t>üzere</a:t>
            </a:r>
            <a:r>
              <a:rPr lang="en-US" dirty="0"/>
              <a:t> 4 </a:t>
            </a:r>
            <a:r>
              <a:rPr lang="en-US" dirty="0" err="1"/>
              <a:t>farklı</a:t>
            </a:r>
            <a:r>
              <a:rPr lang="en-US" dirty="0"/>
              <a:t> </a:t>
            </a:r>
            <a:r>
              <a:rPr lang="en-US" dirty="0" err="1"/>
              <a:t>blok</a:t>
            </a:r>
            <a:r>
              <a:rPr lang="en-US" dirty="0"/>
              <a:t> </a:t>
            </a:r>
            <a:r>
              <a:rPr lang="en-US" dirty="0" err="1"/>
              <a:t>haline</a:t>
            </a:r>
            <a:r>
              <a:rPr lang="en-US" dirty="0"/>
              <a:t> </a:t>
            </a:r>
            <a:r>
              <a:rPr lang="en-US" dirty="0" err="1"/>
              <a:t>getirilir</a:t>
            </a:r>
            <a:r>
              <a:rPr lang="en-US" dirty="0"/>
              <a:t>. </a:t>
            </a:r>
            <a:r>
              <a:rPr lang="en-US" dirty="0" err="1"/>
              <a:t>Bunlara</a:t>
            </a:r>
            <a:r>
              <a:rPr lang="en-US" dirty="0"/>
              <a:t> (K1,K2,K3,K4) </a:t>
            </a:r>
            <a:r>
              <a:rPr lang="en-US" dirty="0" err="1"/>
              <a:t>diyelim</a:t>
            </a:r>
            <a:r>
              <a:rPr lang="en-US" dirty="0"/>
              <a:t>. </a:t>
            </a:r>
            <a:endParaRPr lang="tr-TR" dirty="0"/>
          </a:p>
          <a:p>
            <a:r>
              <a:rPr lang="en-US" dirty="0"/>
              <a:t>K </a:t>
            </a:r>
            <a:r>
              <a:rPr lang="en-US" dirty="0" err="1"/>
              <a:t>dizisi</a:t>
            </a:r>
            <a:r>
              <a:rPr lang="en-US" dirty="0"/>
              <a:t> </a:t>
            </a:r>
            <a:r>
              <a:rPr lang="en-US" dirty="0" err="1"/>
              <a:t>elemanları</a:t>
            </a:r>
            <a:r>
              <a:rPr lang="en-US" dirty="0"/>
              <a:t> </a:t>
            </a:r>
            <a:r>
              <a:rPr lang="en-US" dirty="0" err="1"/>
              <a:t>sırası</a:t>
            </a:r>
            <a:r>
              <a:rPr lang="en-US" dirty="0"/>
              <a:t> </a:t>
            </a:r>
            <a:r>
              <a:rPr lang="en-US" dirty="0" err="1"/>
              <a:t>ile</a:t>
            </a:r>
            <a:r>
              <a:rPr lang="en-US" dirty="0"/>
              <a:t> P </a:t>
            </a:r>
            <a:r>
              <a:rPr lang="en-US" dirty="0" err="1"/>
              <a:t>dizisi</a:t>
            </a:r>
            <a:r>
              <a:rPr lang="en-US" dirty="0"/>
              <a:t> </a:t>
            </a:r>
            <a:r>
              <a:rPr lang="en-US" dirty="0" err="1"/>
              <a:t>elemanları</a:t>
            </a:r>
            <a:r>
              <a:rPr lang="en-US" dirty="0"/>
              <a:t> </a:t>
            </a:r>
            <a:r>
              <a:rPr lang="en-US" dirty="0" err="1"/>
              <a:t>ile</a:t>
            </a:r>
            <a:r>
              <a:rPr lang="en-US" dirty="0"/>
              <a:t> XOR </a:t>
            </a:r>
            <a:r>
              <a:rPr lang="en-US" dirty="0" err="1"/>
              <a:t>lanır</a:t>
            </a:r>
            <a:r>
              <a:rPr lang="en-US" dirty="0"/>
              <a:t>. Bu </a:t>
            </a:r>
            <a:r>
              <a:rPr lang="en-US" dirty="0" err="1"/>
              <a:t>işlemden</a:t>
            </a:r>
            <a:r>
              <a:rPr lang="en-US" dirty="0"/>
              <a:t> </a:t>
            </a:r>
            <a:r>
              <a:rPr lang="en-US" dirty="0" err="1"/>
              <a:t>çıkan</a:t>
            </a:r>
            <a:r>
              <a:rPr lang="en-US" dirty="0"/>
              <a:t> </a:t>
            </a:r>
            <a:r>
              <a:rPr lang="en-US" dirty="0" err="1"/>
              <a:t>sonuçlar</a:t>
            </a:r>
            <a:r>
              <a:rPr lang="en-US" dirty="0"/>
              <a:t> </a:t>
            </a:r>
            <a:r>
              <a:rPr lang="en-US" dirty="0" err="1"/>
              <a:t>ise</a:t>
            </a:r>
            <a:r>
              <a:rPr lang="en-US" dirty="0"/>
              <a:t> </a:t>
            </a:r>
            <a:r>
              <a:rPr lang="en-US" dirty="0" err="1"/>
              <a:t>yine</a:t>
            </a:r>
            <a:r>
              <a:rPr lang="en-US" dirty="0"/>
              <a:t> P </a:t>
            </a:r>
            <a:r>
              <a:rPr lang="en-US" dirty="0" err="1"/>
              <a:t>dizisi</a:t>
            </a:r>
            <a:r>
              <a:rPr lang="en-US" dirty="0"/>
              <a:t> </a:t>
            </a:r>
            <a:r>
              <a:rPr lang="en-US" dirty="0" err="1"/>
              <a:t>elemanlarını</a:t>
            </a:r>
            <a:r>
              <a:rPr lang="en-US" dirty="0"/>
              <a:t> </a:t>
            </a:r>
            <a:r>
              <a:rPr lang="en-US" dirty="0" err="1"/>
              <a:t>ifade</a:t>
            </a:r>
            <a:r>
              <a:rPr lang="en-US" dirty="0"/>
              <a:t> </a:t>
            </a:r>
            <a:r>
              <a:rPr lang="en-US" dirty="0" err="1"/>
              <a:t>eder</a:t>
            </a:r>
            <a:r>
              <a:rPr lang="en-US" dirty="0"/>
              <a:t>.</a:t>
            </a:r>
          </a:p>
        </p:txBody>
      </p:sp>
      <p:pic>
        <p:nvPicPr>
          <p:cNvPr id="5" name="Resim 4">
            <a:extLst>
              <a:ext uri="{FF2B5EF4-FFF2-40B4-BE49-F238E27FC236}">
                <a16:creationId xmlns:a16="http://schemas.microsoft.com/office/drawing/2014/main" id="{59B24527-DE81-4E1A-85F5-C62149D48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6953" y="645106"/>
            <a:ext cx="3054485" cy="5590324"/>
          </a:xfrm>
          <a:prstGeom prst="rect">
            <a:avLst/>
          </a:prstGeom>
        </p:spPr>
      </p:pic>
      <p:sp>
        <p:nvSpPr>
          <p:cNvPr id="1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433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616D555-C642-4236-990C-8209606FA9D6}"/>
              </a:ext>
            </a:extLst>
          </p:cNvPr>
          <p:cNvSpPr>
            <a:spLocks noGrp="1"/>
          </p:cNvSpPr>
          <p:nvPr>
            <p:ph type="title"/>
          </p:nvPr>
        </p:nvSpPr>
        <p:spPr>
          <a:xfrm>
            <a:off x="649224" y="645106"/>
            <a:ext cx="5122652" cy="1259894"/>
          </a:xfrm>
        </p:spPr>
        <p:txBody>
          <a:bodyPr>
            <a:normAutofit/>
          </a:bodyPr>
          <a:lstStyle/>
          <a:p>
            <a:endParaRPr lang="en-US"/>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879DE50B-6843-4ABA-97A2-1B8F8DF62477}"/>
              </a:ext>
            </a:extLst>
          </p:cNvPr>
          <p:cNvSpPr>
            <a:spLocks noGrp="1"/>
          </p:cNvSpPr>
          <p:nvPr>
            <p:ph idx="1"/>
          </p:nvPr>
        </p:nvSpPr>
        <p:spPr>
          <a:xfrm>
            <a:off x="649224" y="2133600"/>
            <a:ext cx="6257413" cy="3759253"/>
          </a:xfrm>
        </p:spPr>
        <p:txBody>
          <a:bodyPr>
            <a:normAutofit/>
          </a:bodyPr>
          <a:lstStyle/>
          <a:p>
            <a:r>
              <a:rPr lang="en-US" sz="1700" dirty="0" err="1"/>
              <a:t>Daha</a:t>
            </a:r>
            <a:r>
              <a:rPr lang="en-US" sz="1700" dirty="0"/>
              <a:t> </a:t>
            </a:r>
            <a:r>
              <a:rPr lang="en-US" sz="1700" dirty="0" err="1"/>
              <a:t>sonra</a:t>
            </a:r>
            <a:r>
              <a:rPr lang="en-US" sz="1700" dirty="0"/>
              <a:t> </a:t>
            </a:r>
            <a:r>
              <a:rPr lang="en-US" sz="1700" dirty="0" err="1"/>
              <a:t>sadece</a:t>
            </a:r>
            <a:r>
              <a:rPr lang="en-US" sz="1700" dirty="0"/>
              <a:t> ‘0’ </a:t>
            </a:r>
            <a:r>
              <a:rPr lang="en-US" sz="1700" dirty="0" err="1"/>
              <a:t>lardan</a:t>
            </a:r>
            <a:r>
              <a:rPr lang="en-US" sz="1700" dirty="0"/>
              <a:t> </a:t>
            </a:r>
            <a:r>
              <a:rPr lang="en-US" sz="1700" dirty="0" err="1"/>
              <a:t>oluşan</a:t>
            </a:r>
            <a:r>
              <a:rPr lang="en-US" sz="1700" dirty="0"/>
              <a:t> </a:t>
            </a:r>
            <a:r>
              <a:rPr lang="en-US" sz="1700" dirty="0" err="1"/>
              <a:t>bir</a:t>
            </a:r>
            <a:r>
              <a:rPr lang="en-US" sz="1700" dirty="0"/>
              <a:t> </a:t>
            </a:r>
            <a:r>
              <a:rPr lang="en-US" sz="1700" dirty="0" err="1"/>
              <a:t>metin</a:t>
            </a:r>
            <a:r>
              <a:rPr lang="en-US" sz="1700" dirty="0"/>
              <a:t>(T) </a:t>
            </a:r>
            <a:r>
              <a:rPr lang="en-US" sz="1700" dirty="0" err="1"/>
              <a:t>Blowsifh</a:t>
            </a:r>
            <a:r>
              <a:rPr lang="en-US" sz="1700" dirty="0"/>
              <a:t> </a:t>
            </a:r>
            <a:r>
              <a:rPr lang="en-US" sz="1700" dirty="0" err="1"/>
              <a:t>algoritmasına</a:t>
            </a:r>
            <a:r>
              <a:rPr lang="en-US" sz="1700" dirty="0"/>
              <a:t> </a:t>
            </a:r>
            <a:r>
              <a:rPr lang="en-US" sz="1700" dirty="0" err="1"/>
              <a:t>sokulur</a:t>
            </a:r>
            <a:r>
              <a:rPr lang="en-US" sz="1700" dirty="0"/>
              <a:t>. Bu </a:t>
            </a:r>
            <a:r>
              <a:rPr lang="en-US" sz="1700" dirty="0" err="1"/>
              <a:t>algoritma</a:t>
            </a:r>
            <a:r>
              <a:rPr lang="en-US" sz="1700" dirty="0"/>
              <a:t> </a:t>
            </a:r>
            <a:r>
              <a:rPr lang="en-US" sz="1700" dirty="0" err="1"/>
              <a:t>sonucunda</a:t>
            </a:r>
            <a:r>
              <a:rPr lang="en-US" sz="1700" dirty="0"/>
              <a:t> </a:t>
            </a:r>
            <a:r>
              <a:rPr lang="en-US" sz="1700" dirty="0" err="1"/>
              <a:t>gelen</a:t>
            </a:r>
            <a:r>
              <a:rPr lang="en-US" sz="1700" dirty="0"/>
              <a:t> 64  </a:t>
            </a:r>
            <a:r>
              <a:rPr lang="en-US" sz="1700" dirty="0" err="1"/>
              <a:t>bitlik</a:t>
            </a:r>
            <a:r>
              <a:rPr lang="en-US" sz="1700" dirty="0"/>
              <a:t> </a:t>
            </a:r>
            <a:r>
              <a:rPr lang="en-US" sz="1700" dirty="0" err="1"/>
              <a:t>metin</a:t>
            </a:r>
            <a:r>
              <a:rPr lang="en-US" sz="1700" dirty="0"/>
              <a:t> (T) 32 bit, 32 bit </a:t>
            </a:r>
            <a:r>
              <a:rPr lang="en-US" sz="1700" dirty="0" err="1"/>
              <a:t>olmak</a:t>
            </a:r>
            <a:r>
              <a:rPr lang="en-US" sz="1700" dirty="0"/>
              <a:t> </a:t>
            </a:r>
            <a:r>
              <a:rPr lang="en-US" sz="1700" dirty="0" err="1"/>
              <a:t>üzere</a:t>
            </a:r>
            <a:r>
              <a:rPr lang="en-US" sz="1700" dirty="0"/>
              <a:t> 2 </a:t>
            </a:r>
            <a:r>
              <a:rPr lang="en-US" sz="1700" dirty="0" err="1"/>
              <a:t>parçaya</a:t>
            </a:r>
            <a:r>
              <a:rPr lang="en-US" sz="1700" dirty="0"/>
              <a:t> </a:t>
            </a:r>
            <a:r>
              <a:rPr lang="en-US" sz="1700" dirty="0" err="1"/>
              <a:t>ayrılır</a:t>
            </a:r>
            <a:r>
              <a:rPr lang="en-US" sz="1700" dirty="0"/>
              <a:t>. İlk 32 </a:t>
            </a:r>
            <a:r>
              <a:rPr lang="en-US" sz="1700" dirty="0" err="1"/>
              <a:t>bitlik</a:t>
            </a:r>
            <a:r>
              <a:rPr lang="en-US" sz="1700" dirty="0"/>
              <a:t> dizi P(1) in, </a:t>
            </a:r>
            <a:r>
              <a:rPr lang="en-US" sz="1700" dirty="0" err="1"/>
              <a:t>ikinci</a:t>
            </a:r>
            <a:r>
              <a:rPr lang="en-US" sz="1700" dirty="0"/>
              <a:t> 32 </a:t>
            </a:r>
            <a:r>
              <a:rPr lang="en-US" sz="1700" dirty="0" err="1"/>
              <a:t>bitlik</a:t>
            </a:r>
            <a:r>
              <a:rPr lang="en-US" sz="1700" dirty="0"/>
              <a:t> </a:t>
            </a:r>
            <a:r>
              <a:rPr lang="en-US" sz="1700" dirty="0" err="1"/>
              <a:t>dizide</a:t>
            </a:r>
            <a:r>
              <a:rPr lang="en-US" sz="1700" dirty="0"/>
              <a:t> P(2) </a:t>
            </a:r>
            <a:r>
              <a:rPr lang="en-US" sz="1700" dirty="0" err="1"/>
              <a:t>nin</a:t>
            </a:r>
            <a:r>
              <a:rPr lang="en-US" sz="1700" dirty="0"/>
              <a:t> </a:t>
            </a:r>
            <a:r>
              <a:rPr lang="en-US" sz="1700" dirty="0" err="1"/>
              <a:t>yeni</a:t>
            </a:r>
            <a:r>
              <a:rPr lang="en-US" sz="1700" dirty="0"/>
              <a:t> </a:t>
            </a:r>
            <a:r>
              <a:rPr lang="en-US" sz="1700" dirty="0" err="1"/>
              <a:t>değerleridir</a:t>
            </a:r>
            <a:r>
              <a:rPr lang="en-US" sz="1700" dirty="0"/>
              <a:t>. </a:t>
            </a:r>
            <a:endParaRPr lang="tr-TR" sz="1700" dirty="0"/>
          </a:p>
          <a:p>
            <a:r>
              <a:rPr lang="en-US" sz="1700" dirty="0"/>
              <a:t>T </a:t>
            </a:r>
            <a:r>
              <a:rPr lang="en-US" sz="1700" dirty="0" err="1"/>
              <a:t>metni</a:t>
            </a:r>
            <a:r>
              <a:rPr lang="en-US" sz="1700" dirty="0"/>
              <a:t> </a:t>
            </a:r>
            <a:r>
              <a:rPr lang="en-US" sz="1700" dirty="0" err="1"/>
              <a:t>tekrar</a:t>
            </a:r>
            <a:r>
              <a:rPr lang="en-US" sz="1700" dirty="0"/>
              <a:t> </a:t>
            </a:r>
            <a:r>
              <a:rPr lang="en-US" sz="1700" dirty="0" err="1"/>
              <a:t>algoritmaya</a:t>
            </a:r>
            <a:r>
              <a:rPr lang="en-US" sz="1700" dirty="0"/>
              <a:t> </a:t>
            </a:r>
            <a:r>
              <a:rPr lang="en-US" sz="1700" dirty="0" err="1"/>
              <a:t>gönderilir</a:t>
            </a:r>
            <a:r>
              <a:rPr lang="en-US" sz="1700" dirty="0"/>
              <a:t>, </a:t>
            </a:r>
            <a:r>
              <a:rPr lang="en-US" sz="1700" dirty="0" err="1"/>
              <a:t>fakat</a:t>
            </a:r>
            <a:r>
              <a:rPr lang="en-US" sz="1700" dirty="0"/>
              <a:t> </a:t>
            </a:r>
            <a:r>
              <a:rPr lang="en-US" sz="1700" dirty="0" err="1"/>
              <a:t>bu</a:t>
            </a:r>
            <a:r>
              <a:rPr lang="en-US" sz="1700" dirty="0"/>
              <a:t> </a:t>
            </a:r>
            <a:r>
              <a:rPr lang="en-US" sz="1700" dirty="0" err="1"/>
              <a:t>sefer</a:t>
            </a:r>
            <a:r>
              <a:rPr lang="en-US" sz="1700" dirty="0"/>
              <a:t> </a:t>
            </a:r>
            <a:r>
              <a:rPr lang="en-US" sz="1700" dirty="0" err="1"/>
              <a:t>algoritmada</a:t>
            </a:r>
            <a:r>
              <a:rPr lang="en-US" sz="1700" dirty="0"/>
              <a:t> </a:t>
            </a:r>
            <a:r>
              <a:rPr lang="en-US" sz="1700" dirty="0" err="1"/>
              <a:t>yeni</a:t>
            </a:r>
            <a:r>
              <a:rPr lang="en-US" sz="1700" dirty="0"/>
              <a:t> P </a:t>
            </a:r>
            <a:r>
              <a:rPr lang="en-US" sz="1700" dirty="0" err="1"/>
              <a:t>elemanları</a:t>
            </a:r>
            <a:r>
              <a:rPr lang="en-US" sz="1700" dirty="0"/>
              <a:t> </a:t>
            </a:r>
            <a:r>
              <a:rPr lang="en-US" sz="1700" dirty="0" err="1"/>
              <a:t>kullanılır</a:t>
            </a:r>
            <a:r>
              <a:rPr lang="en-US" sz="1700" dirty="0"/>
              <a:t>, </a:t>
            </a:r>
            <a:r>
              <a:rPr lang="en-US" sz="1700" dirty="0" err="1"/>
              <a:t>algoritmadan</a:t>
            </a:r>
            <a:r>
              <a:rPr lang="en-US" sz="1700" dirty="0"/>
              <a:t> </a:t>
            </a:r>
            <a:r>
              <a:rPr lang="en-US" sz="1700" dirty="0" err="1"/>
              <a:t>dönen</a:t>
            </a:r>
            <a:r>
              <a:rPr lang="en-US" sz="1700" dirty="0"/>
              <a:t> </a:t>
            </a:r>
            <a:r>
              <a:rPr lang="en-US" sz="1700" dirty="0" err="1"/>
              <a:t>değerler</a:t>
            </a:r>
            <a:r>
              <a:rPr lang="en-US" sz="1700" dirty="0"/>
              <a:t> P </a:t>
            </a:r>
            <a:r>
              <a:rPr lang="en-US" sz="1700" dirty="0" err="1"/>
              <a:t>dizisinin</a:t>
            </a:r>
            <a:r>
              <a:rPr lang="en-US" sz="1700" dirty="0"/>
              <a:t> 3. </a:t>
            </a:r>
            <a:r>
              <a:rPr lang="en-US" sz="1700" dirty="0" err="1"/>
              <a:t>ve</a:t>
            </a:r>
            <a:r>
              <a:rPr lang="en-US" sz="1700" dirty="0"/>
              <a:t> 4. </a:t>
            </a:r>
            <a:r>
              <a:rPr lang="en-US" sz="1700" dirty="0" err="1"/>
              <a:t>elemanlarıdırlar</a:t>
            </a:r>
            <a:r>
              <a:rPr lang="en-US" sz="1700" dirty="0"/>
              <a:t>. </a:t>
            </a:r>
            <a:endParaRPr lang="tr-TR" sz="1700" dirty="0"/>
          </a:p>
          <a:p>
            <a:r>
              <a:rPr lang="en-US" sz="1700" dirty="0"/>
              <a:t>Bu </a:t>
            </a:r>
            <a:r>
              <a:rPr lang="en-US" sz="1700" dirty="0" err="1"/>
              <a:t>işlem</a:t>
            </a:r>
            <a:r>
              <a:rPr lang="en-US" sz="1700" dirty="0"/>
              <a:t> P </a:t>
            </a:r>
            <a:r>
              <a:rPr lang="en-US" sz="1700" dirty="0" err="1"/>
              <a:t>dizisi</a:t>
            </a:r>
            <a:r>
              <a:rPr lang="en-US" sz="1700" dirty="0"/>
              <a:t> </a:t>
            </a:r>
            <a:r>
              <a:rPr lang="en-US" sz="1700" dirty="0" err="1"/>
              <a:t>tamamlanıncaya</a:t>
            </a:r>
            <a:r>
              <a:rPr lang="en-US" sz="1700" dirty="0"/>
              <a:t> </a:t>
            </a:r>
            <a:r>
              <a:rPr lang="en-US" sz="1700" dirty="0" err="1"/>
              <a:t>kadar</a:t>
            </a:r>
            <a:r>
              <a:rPr lang="en-US" sz="1700" dirty="0"/>
              <a:t> (P=18) </a:t>
            </a:r>
            <a:r>
              <a:rPr lang="en-US" sz="1700" dirty="0" err="1"/>
              <a:t>tekrarlanır</a:t>
            </a:r>
            <a:r>
              <a:rPr lang="en-US" sz="1700" dirty="0"/>
              <a:t>.</a:t>
            </a:r>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a:extLst>
              <a:ext uri="{FF2B5EF4-FFF2-40B4-BE49-F238E27FC236}">
                <a16:creationId xmlns:a16="http://schemas.microsoft.com/office/drawing/2014/main" id="{6FD62D40-A6AA-4555-B9BD-B586A0AED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5395" y="470899"/>
            <a:ext cx="3054485" cy="5590324"/>
          </a:xfrm>
          <a:prstGeom prst="rect">
            <a:avLst/>
          </a:prstGeom>
        </p:spPr>
      </p:pic>
    </p:spTree>
    <p:extLst>
      <p:ext uri="{BB962C8B-B14F-4D97-AF65-F5344CB8AC3E}">
        <p14:creationId xmlns:p14="http://schemas.microsoft.com/office/powerpoint/2010/main" val="3585609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A663765-D6CD-4879-A69D-402A28317B2C}"/>
              </a:ext>
            </a:extLst>
          </p:cNvPr>
          <p:cNvSpPr>
            <a:spLocks noGrp="1"/>
          </p:cNvSpPr>
          <p:nvPr>
            <p:ph type="title"/>
          </p:nvPr>
        </p:nvSpPr>
        <p:spPr>
          <a:xfrm>
            <a:off x="649224" y="645106"/>
            <a:ext cx="5129006" cy="1259894"/>
          </a:xfrm>
        </p:spPr>
        <p:txBody>
          <a:bodyPr>
            <a:normAutofit/>
          </a:bodyPr>
          <a:lstStyle/>
          <a:p>
            <a:pPr>
              <a:lnSpc>
                <a:spcPct val="90000"/>
              </a:lnSpc>
            </a:pPr>
            <a:r>
              <a:rPr lang="en-US" sz="3100" dirty="0" err="1"/>
              <a:t>Gizli</a:t>
            </a:r>
            <a:r>
              <a:rPr lang="en-US" sz="3100" dirty="0"/>
              <a:t> </a:t>
            </a:r>
            <a:r>
              <a:rPr lang="en-US" sz="3100" dirty="0" err="1"/>
              <a:t>Kutuların</a:t>
            </a:r>
            <a:r>
              <a:rPr lang="en-US" sz="3100" dirty="0"/>
              <a:t> </a:t>
            </a:r>
            <a:r>
              <a:rPr lang="en-US" sz="3100" dirty="0" err="1"/>
              <a:t>Bulunması</a:t>
            </a:r>
            <a:r>
              <a:rPr lang="en-US" sz="3100" dirty="0"/>
              <a:t> (S-Box) </a:t>
            </a:r>
          </a:p>
        </p:txBody>
      </p:sp>
      <p:sp>
        <p:nvSpPr>
          <p:cNvPr id="21" name="Rectangle 2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56F7B135-C7FE-4DBF-8483-D254EA9A5FA5}"/>
              </a:ext>
            </a:extLst>
          </p:cNvPr>
          <p:cNvSpPr>
            <a:spLocks noGrp="1"/>
          </p:cNvSpPr>
          <p:nvPr>
            <p:ph idx="1"/>
          </p:nvPr>
        </p:nvSpPr>
        <p:spPr>
          <a:xfrm>
            <a:off x="649224" y="2133600"/>
            <a:ext cx="5234071" cy="3771089"/>
          </a:xfrm>
        </p:spPr>
        <p:txBody>
          <a:bodyPr>
            <a:normAutofit/>
          </a:bodyPr>
          <a:lstStyle/>
          <a:p>
            <a:pPr>
              <a:lnSpc>
                <a:spcPct val="90000"/>
              </a:lnSpc>
            </a:pPr>
            <a:r>
              <a:rPr lang="en-US" dirty="0" err="1"/>
              <a:t>Gizli</a:t>
            </a:r>
            <a:r>
              <a:rPr lang="en-US" dirty="0"/>
              <a:t> </a:t>
            </a:r>
            <a:r>
              <a:rPr lang="en-US" dirty="0" err="1"/>
              <a:t>kutular</a:t>
            </a:r>
            <a:r>
              <a:rPr lang="en-US" dirty="0"/>
              <a:t> 4 </a:t>
            </a:r>
            <a:r>
              <a:rPr lang="en-US" dirty="0" err="1"/>
              <a:t>adettir</a:t>
            </a:r>
            <a:r>
              <a:rPr lang="en-US" dirty="0"/>
              <a:t> </a:t>
            </a:r>
            <a:r>
              <a:rPr lang="en-US" dirty="0" err="1"/>
              <a:t>ve</a:t>
            </a:r>
            <a:r>
              <a:rPr lang="en-US" dirty="0"/>
              <a:t> 8*32 </a:t>
            </a:r>
            <a:r>
              <a:rPr lang="en-US" dirty="0" err="1"/>
              <a:t>boyutlarındadır</a:t>
            </a:r>
            <a:r>
              <a:rPr lang="en-US" dirty="0"/>
              <a:t>. </a:t>
            </a:r>
            <a:endParaRPr lang="tr-TR" dirty="0"/>
          </a:p>
          <a:p>
            <a:pPr>
              <a:lnSpc>
                <a:spcPct val="90000"/>
              </a:lnSpc>
            </a:pPr>
            <a:r>
              <a:rPr lang="en-US" dirty="0"/>
              <a:t>İlk </a:t>
            </a:r>
            <a:r>
              <a:rPr lang="en-US" dirty="0" err="1"/>
              <a:t>değerleri</a:t>
            </a:r>
            <a:r>
              <a:rPr lang="en-US" dirty="0"/>
              <a:t> Pi </a:t>
            </a:r>
            <a:r>
              <a:rPr lang="en-US" dirty="0" err="1"/>
              <a:t>sayısından</a:t>
            </a:r>
            <a:r>
              <a:rPr lang="en-US" dirty="0"/>
              <a:t> </a:t>
            </a:r>
            <a:r>
              <a:rPr lang="en-US" dirty="0" err="1"/>
              <a:t>elde</a:t>
            </a:r>
            <a:r>
              <a:rPr lang="en-US" dirty="0"/>
              <a:t> </a:t>
            </a:r>
            <a:r>
              <a:rPr lang="en-US" dirty="0" err="1"/>
              <a:t>edilen</a:t>
            </a:r>
            <a:r>
              <a:rPr lang="en-US" dirty="0"/>
              <a:t> </a:t>
            </a:r>
            <a:r>
              <a:rPr lang="en-US" dirty="0" err="1"/>
              <a:t>değerleri</a:t>
            </a:r>
            <a:r>
              <a:rPr lang="en-US" dirty="0"/>
              <a:t> </a:t>
            </a:r>
            <a:r>
              <a:rPr lang="en-US" dirty="0" err="1"/>
              <a:t>içerir</a:t>
            </a:r>
            <a:r>
              <a:rPr lang="en-US" dirty="0"/>
              <a:t>. </a:t>
            </a:r>
            <a:endParaRPr lang="tr-TR" dirty="0"/>
          </a:p>
          <a:p>
            <a:pPr>
              <a:lnSpc>
                <a:spcPct val="90000"/>
              </a:lnSpc>
            </a:pPr>
            <a:r>
              <a:rPr lang="en-US" dirty="0"/>
              <a:t>P </a:t>
            </a:r>
            <a:r>
              <a:rPr lang="en-US" dirty="0" err="1"/>
              <a:t>dizisinde</a:t>
            </a:r>
            <a:r>
              <a:rPr lang="en-US" dirty="0"/>
              <a:t> son </a:t>
            </a:r>
            <a:r>
              <a:rPr lang="en-US" dirty="0" err="1"/>
              <a:t>iki</a:t>
            </a:r>
            <a:r>
              <a:rPr lang="en-US" dirty="0"/>
              <a:t> </a:t>
            </a:r>
            <a:r>
              <a:rPr lang="en-US" dirty="0" err="1"/>
              <a:t>elemanı</a:t>
            </a:r>
            <a:r>
              <a:rPr lang="en-US" dirty="0"/>
              <a:t> (T) </a:t>
            </a:r>
            <a:r>
              <a:rPr lang="en-US" dirty="0" err="1"/>
              <a:t>yine</a:t>
            </a:r>
            <a:r>
              <a:rPr lang="en-US" dirty="0"/>
              <a:t> </a:t>
            </a:r>
            <a:r>
              <a:rPr lang="en-US" dirty="0" err="1"/>
              <a:t>algoritmaya</a:t>
            </a:r>
            <a:r>
              <a:rPr lang="en-US" dirty="0"/>
              <a:t> </a:t>
            </a:r>
            <a:r>
              <a:rPr lang="en-US" dirty="0" err="1"/>
              <a:t>gönderilir</a:t>
            </a:r>
            <a:r>
              <a:rPr lang="en-US" dirty="0"/>
              <a:t>. </a:t>
            </a:r>
            <a:r>
              <a:rPr lang="en-US" dirty="0" err="1"/>
              <a:t>Buradan</a:t>
            </a:r>
            <a:r>
              <a:rPr lang="en-US" dirty="0"/>
              <a:t> </a:t>
            </a:r>
            <a:r>
              <a:rPr lang="en-US" dirty="0" err="1"/>
              <a:t>dönen</a:t>
            </a:r>
            <a:r>
              <a:rPr lang="en-US" dirty="0"/>
              <a:t> </a:t>
            </a:r>
            <a:r>
              <a:rPr lang="en-US" dirty="0" err="1"/>
              <a:t>sonuç</a:t>
            </a:r>
            <a:r>
              <a:rPr lang="en-US" dirty="0"/>
              <a:t> 1. </a:t>
            </a:r>
            <a:r>
              <a:rPr lang="en-US" dirty="0" err="1"/>
              <a:t>gizli</a:t>
            </a:r>
            <a:r>
              <a:rPr lang="en-US" dirty="0"/>
              <a:t> </a:t>
            </a:r>
            <a:r>
              <a:rPr lang="en-US" dirty="0" err="1"/>
              <a:t>kutunun</a:t>
            </a:r>
            <a:r>
              <a:rPr lang="en-US" dirty="0"/>
              <a:t> ilk </a:t>
            </a:r>
            <a:r>
              <a:rPr lang="en-US" dirty="0" err="1"/>
              <a:t>iki</a:t>
            </a:r>
            <a:r>
              <a:rPr lang="en-US" dirty="0"/>
              <a:t> </a:t>
            </a:r>
            <a:r>
              <a:rPr lang="en-US" dirty="0" err="1"/>
              <a:t>elemanını</a:t>
            </a:r>
            <a:r>
              <a:rPr lang="en-US" dirty="0"/>
              <a:t> </a:t>
            </a:r>
            <a:r>
              <a:rPr lang="en-US" dirty="0" err="1"/>
              <a:t>ifade</a:t>
            </a:r>
            <a:r>
              <a:rPr lang="en-US" dirty="0"/>
              <a:t> </a:t>
            </a:r>
            <a:r>
              <a:rPr lang="en-US" dirty="0" err="1"/>
              <a:t>eder</a:t>
            </a:r>
            <a:r>
              <a:rPr lang="en-US" dirty="0"/>
              <a:t>.(S(0,0) </a:t>
            </a:r>
            <a:r>
              <a:rPr lang="en-US" dirty="0" err="1"/>
              <a:t>ve</a:t>
            </a:r>
            <a:r>
              <a:rPr lang="en-US" dirty="0"/>
              <a:t> S(0,1)) </a:t>
            </a:r>
            <a:endParaRPr lang="tr-TR" dirty="0"/>
          </a:p>
          <a:p>
            <a:pPr>
              <a:lnSpc>
                <a:spcPct val="90000"/>
              </a:lnSpc>
            </a:pPr>
            <a:r>
              <a:rPr lang="en-US" dirty="0"/>
              <a:t>İlk </a:t>
            </a:r>
            <a:r>
              <a:rPr lang="en-US" dirty="0" err="1"/>
              <a:t>elemanı</a:t>
            </a:r>
            <a:r>
              <a:rPr lang="en-US" dirty="0"/>
              <a:t> </a:t>
            </a:r>
            <a:r>
              <a:rPr lang="en-US" dirty="0" err="1"/>
              <a:t>oluşturan</a:t>
            </a:r>
            <a:r>
              <a:rPr lang="en-US" dirty="0"/>
              <a:t> </a:t>
            </a:r>
            <a:r>
              <a:rPr lang="en-US" dirty="0" err="1"/>
              <a:t>metin</a:t>
            </a:r>
            <a:r>
              <a:rPr lang="en-US" dirty="0"/>
              <a:t> (T) </a:t>
            </a:r>
            <a:r>
              <a:rPr lang="en-US" dirty="0" err="1"/>
              <a:t>tekrar</a:t>
            </a:r>
            <a:r>
              <a:rPr lang="en-US" dirty="0"/>
              <a:t> </a:t>
            </a:r>
            <a:r>
              <a:rPr lang="en-US" dirty="0" err="1"/>
              <a:t>algoritmaya</a:t>
            </a:r>
            <a:r>
              <a:rPr lang="en-US" dirty="0"/>
              <a:t> </a:t>
            </a:r>
            <a:r>
              <a:rPr lang="en-US" dirty="0" err="1"/>
              <a:t>gönderilir</a:t>
            </a:r>
            <a:r>
              <a:rPr lang="en-US" dirty="0"/>
              <a:t> </a:t>
            </a:r>
            <a:r>
              <a:rPr lang="en-US" dirty="0" err="1"/>
              <a:t>bu</a:t>
            </a:r>
            <a:r>
              <a:rPr lang="en-US" dirty="0"/>
              <a:t> </a:t>
            </a:r>
            <a:r>
              <a:rPr lang="en-US" dirty="0" err="1"/>
              <a:t>sefer</a:t>
            </a:r>
            <a:r>
              <a:rPr lang="en-US" dirty="0"/>
              <a:t> </a:t>
            </a:r>
            <a:r>
              <a:rPr lang="en-US" dirty="0" err="1"/>
              <a:t>algoritmada</a:t>
            </a:r>
            <a:r>
              <a:rPr lang="en-US" dirty="0"/>
              <a:t> </a:t>
            </a:r>
            <a:r>
              <a:rPr lang="en-US" dirty="0" err="1"/>
              <a:t>yeni</a:t>
            </a:r>
            <a:r>
              <a:rPr lang="en-US" dirty="0"/>
              <a:t> S </a:t>
            </a:r>
            <a:r>
              <a:rPr lang="en-US" dirty="0" err="1"/>
              <a:t>değerleri</a:t>
            </a:r>
            <a:r>
              <a:rPr lang="en-US" dirty="0"/>
              <a:t> </a:t>
            </a:r>
            <a:r>
              <a:rPr lang="en-US" dirty="0" err="1"/>
              <a:t>kullanılır</a:t>
            </a:r>
            <a:r>
              <a:rPr lang="en-US" dirty="0"/>
              <a:t> </a:t>
            </a:r>
            <a:r>
              <a:rPr lang="en-US" dirty="0" err="1"/>
              <a:t>ve</a:t>
            </a:r>
            <a:r>
              <a:rPr lang="en-US" dirty="0"/>
              <a:t> </a:t>
            </a:r>
            <a:r>
              <a:rPr lang="en-US" dirty="0" err="1"/>
              <a:t>bu</a:t>
            </a:r>
            <a:r>
              <a:rPr lang="en-US" dirty="0"/>
              <a:t> </a:t>
            </a:r>
            <a:r>
              <a:rPr lang="en-US" dirty="0" err="1"/>
              <a:t>işlem</a:t>
            </a:r>
            <a:r>
              <a:rPr lang="en-US" dirty="0"/>
              <a:t> </a:t>
            </a:r>
            <a:r>
              <a:rPr lang="en-US" dirty="0" err="1"/>
              <a:t>sonucunda</a:t>
            </a:r>
            <a:r>
              <a:rPr lang="en-US" dirty="0"/>
              <a:t> </a:t>
            </a:r>
            <a:r>
              <a:rPr lang="en-US" dirty="0" err="1"/>
              <a:t>dönen</a:t>
            </a:r>
            <a:r>
              <a:rPr lang="en-US" dirty="0"/>
              <a:t> </a:t>
            </a:r>
            <a:r>
              <a:rPr lang="en-US" dirty="0" err="1"/>
              <a:t>değer</a:t>
            </a:r>
            <a:r>
              <a:rPr lang="en-US" dirty="0"/>
              <a:t> 3. </a:t>
            </a:r>
            <a:r>
              <a:rPr lang="en-US" dirty="0" err="1"/>
              <a:t>ve</a:t>
            </a:r>
            <a:r>
              <a:rPr lang="en-US" dirty="0"/>
              <a:t> 4. </a:t>
            </a:r>
            <a:r>
              <a:rPr lang="en-US" dirty="0" err="1"/>
              <a:t>elemanları</a:t>
            </a:r>
            <a:r>
              <a:rPr lang="en-US" dirty="0"/>
              <a:t> </a:t>
            </a:r>
            <a:r>
              <a:rPr lang="en-US" dirty="0" err="1"/>
              <a:t>oluşturur</a:t>
            </a:r>
            <a:r>
              <a:rPr lang="en-US" dirty="0"/>
              <a:t>.</a:t>
            </a:r>
          </a:p>
        </p:txBody>
      </p:sp>
      <p:pic>
        <p:nvPicPr>
          <p:cNvPr id="5" name="Resim 4">
            <a:extLst>
              <a:ext uri="{FF2B5EF4-FFF2-40B4-BE49-F238E27FC236}">
                <a16:creationId xmlns:a16="http://schemas.microsoft.com/office/drawing/2014/main" id="{16A8A45E-D2DF-4600-BAAC-7F9305BA0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081" y="698608"/>
            <a:ext cx="4865134" cy="5060329"/>
          </a:xfrm>
          <a:prstGeom prst="rect">
            <a:avLst/>
          </a:prstGeom>
        </p:spPr>
      </p:pic>
      <p:sp>
        <p:nvSpPr>
          <p:cNvPr id="2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657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8BB0E3-D144-4502-B5FB-3E97A7C90862}"/>
              </a:ext>
            </a:extLst>
          </p:cNvPr>
          <p:cNvSpPr>
            <a:spLocks noGrp="1"/>
          </p:cNvSpPr>
          <p:nvPr>
            <p:ph type="title"/>
          </p:nvPr>
        </p:nvSpPr>
        <p:spPr>
          <a:xfrm>
            <a:off x="649224" y="645106"/>
            <a:ext cx="5122652" cy="1259894"/>
          </a:xfrm>
        </p:spPr>
        <p:txBody>
          <a:bodyPr>
            <a:normAutofit/>
          </a:bodyPr>
          <a:lstStyle/>
          <a:p>
            <a:endParaRPr lang="en-US" dirty="0"/>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F572D82E-BED7-4A44-8297-3861305EBB26}"/>
              </a:ext>
            </a:extLst>
          </p:cNvPr>
          <p:cNvSpPr>
            <a:spLocks noGrp="1"/>
          </p:cNvSpPr>
          <p:nvPr>
            <p:ph idx="1"/>
          </p:nvPr>
        </p:nvSpPr>
        <p:spPr>
          <a:xfrm>
            <a:off x="649225" y="2133600"/>
            <a:ext cx="5122652" cy="3759253"/>
          </a:xfrm>
        </p:spPr>
        <p:txBody>
          <a:bodyPr>
            <a:normAutofit/>
          </a:bodyPr>
          <a:lstStyle/>
          <a:p>
            <a:r>
              <a:rPr lang="en-US" dirty="0"/>
              <a:t>Bu </a:t>
            </a:r>
            <a:r>
              <a:rPr lang="en-US" dirty="0" err="1"/>
              <a:t>işlem</a:t>
            </a:r>
            <a:r>
              <a:rPr lang="en-US" dirty="0"/>
              <a:t> 1. </a:t>
            </a:r>
            <a:r>
              <a:rPr lang="en-US" dirty="0" err="1"/>
              <a:t>kutu</a:t>
            </a:r>
            <a:r>
              <a:rPr lang="en-US" dirty="0"/>
              <a:t> </a:t>
            </a:r>
            <a:r>
              <a:rPr lang="en-US" dirty="0" err="1"/>
              <a:t>tamamlanıncaya</a:t>
            </a:r>
            <a:r>
              <a:rPr lang="en-US" dirty="0"/>
              <a:t> </a:t>
            </a:r>
            <a:r>
              <a:rPr lang="en-US" dirty="0" err="1"/>
              <a:t>kadar</a:t>
            </a:r>
            <a:r>
              <a:rPr lang="en-US" dirty="0"/>
              <a:t> </a:t>
            </a:r>
            <a:r>
              <a:rPr lang="en-US" dirty="0" err="1"/>
              <a:t>devam</a:t>
            </a:r>
            <a:r>
              <a:rPr lang="en-US" dirty="0"/>
              <a:t> </a:t>
            </a:r>
            <a:r>
              <a:rPr lang="en-US" dirty="0" err="1"/>
              <a:t>eder</a:t>
            </a:r>
            <a:r>
              <a:rPr lang="en-US" dirty="0"/>
              <a:t>. (256 </a:t>
            </a:r>
            <a:r>
              <a:rPr lang="en-US" dirty="0" err="1"/>
              <a:t>deger</a:t>
            </a:r>
            <a:r>
              <a:rPr lang="en-US" dirty="0"/>
              <a:t>) </a:t>
            </a:r>
            <a:endParaRPr lang="tr-TR" dirty="0"/>
          </a:p>
          <a:p>
            <a:r>
              <a:rPr lang="en-US" dirty="0"/>
              <a:t>Bu </a:t>
            </a:r>
            <a:r>
              <a:rPr lang="en-US" dirty="0" err="1"/>
              <a:t>döngü</a:t>
            </a:r>
            <a:r>
              <a:rPr lang="en-US" dirty="0"/>
              <a:t> </a:t>
            </a:r>
            <a:r>
              <a:rPr lang="en-US" dirty="0" err="1"/>
              <a:t>geriye</a:t>
            </a:r>
            <a:r>
              <a:rPr lang="en-US" dirty="0"/>
              <a:t> </a:t>
            </a:r>
            <a:r>
              <a:rPr lang="en-US" dirty="0" err="1"/>
              <a:t>kalan</a:t>
            </a:r>
            <a:r>
              <a:rPr lang="en-US" dirty="0"/>
              <a:t> </a:t>
            </a:r>
            <a:r>
              <a:rPr lang="en-US" dirty="0" err="1"/>
              <a:t>diğer</a:t>
            </a:r>
            <a:r>
              <a:rPr lang="en-US" dirty="0"/>
              <a:t> 3 </a:t>
            </a:r>
            <a:r>
              <a:rPr lang="en-US" dirty="0" err="1"/>
              <a:t>gizli</a:t>
            </a:r>
            <a:r>
              <a:rPr lang="en-US" dirty="0"/>
              <a:t> </a:t>
            </a:r>
            <a:r>
              <a:rPr lang="en-US" dirty="0" err="1"/>
              <a:t>kutu</a:t>
            </a:r>
            <a:r>
              <a:rPr lang="en-US" dirty="0"/>
              <a:t> </a:t>
            </a:r>
            <a:r>
              <a:rPr lang="en-US" dirty="0" err="1"/>
              <a:t>içinde</a:t>
            </a:r>
            <a:r>
              <a:rPr lang="en-US" dirty="0"/>
              <a:t> </a:t>
            </a:r>
            <a:r>
              <a:rPr lang="en-US" dirty="0" err="1"/>
              <a:t>gerçekleştirilir.Tek</a:t>
            </a:r>
            <a:r>
              <a:rPr lang="en-US" dirty="0"/>
              <a:t> </a:t>
            </a:r>
            <a:r>
              <a:rPr lang="en-US" dirty="0" err="1"/>
              <a:t>farkı</a:t>
            </a:r>
            <a:r>
              <a:rPr lang="en-US" dirty="0"/>
              <a:t> ilk </a:t>
            </a:r>
            <a:r>
              <a:rPr lang="en-US" dirty="0" err="1"/>
              <a:t>gönderilicek</a:t>
            </a:r>
            <a:r>
              <a:rPr lang="en-US" dirty="0"/>
              <a:t> </a:t>
            </a:r>
            <a:r>
              <a:rPr lang="en-US" dirty="0" err="1"/>
              <a:t>metin</a:t>
            </a:r>
            <a:r>
              <a:rPr lang="en-US" dirty="0"/>
              <a:t> (T) </a:t>
            </a:r>
            <a:r>
              <a:rPr lang="en-US" dirty="0" err="1"/>
              <a:t>bir</a:t>
            </a:r>
            <a:r>
              <a:rPr lang="en-US" dirty="0"/>
              <a:t> </a:t>
            </a:r>
            <a:r>
              <a:rPr lang="en-US" dirty="0" err="1"/>
              <a:t>önceki</a:t>
            </a:r>
            <a:r>
              <a:rPr lang="en-US" dirty="0"/>
              <a:t> </a:t>
            </a:r>
            <a:r>
              <a:rPr lang="en-US" dirty="0" err="1"/>
              <a:t>kutunun</a:t>
            </a:r>
            <a:r>
              <a:rPr lang="en-US" dirty="0"/>
              <a:t> son </a:t>
            </a:r>
            <a:r>
              <a:rPr lang="en-US" dirty="0" err="1"/>
              <a:t>iki</a:t>
            </a:r>
            <a:r>
              <a:rPr lang="en-US" dirty="0"/>
              <a:t> </a:t>
            </a:r>
            <a:r>
              <a:rPr lang="en-US" dirty="0" err="1"/>
              <a:t>elemanın</a:t>
            </a:r>
            <a:r>
              <a:rPr lang="en-US" dirty="0"/>
              <a:t> </a:t>
            </a:r>
            <a:r>
              <a:rPr lang="en-US" dirty="0" err="1"/>
              <a:t>değerleridir</a:t>
            </a:r>
            <a:r>
              <a:rPr lang="en-US" dirty="0"/>
              <a:t>. </a:t>
            </a:r>
            <a:endParaRPr lang="tr-TR" dirty="0"/>
          </a:p>
          <a:p>
            <a:r>
              <a:rPr lang="en-US" dirty="0" err="1"/>
              <a:t>Tüm</a:t>
            </a:r>
            <a:r>
              <a:rPr lang="en-US" dirty="0"/>
              <a:t> </a:t>
            </a:r>
            <a:r>
              <a:rPr lang="en-US" dirty="0" err="1"/>
              <a:t>bu</a:t>
            </a:r>
            <a:r>
              <a:rPr lang="en-US" dirty="0"/>
              <a:t> </a:t>
            </a:r>
            <a:r>
              <a:rPr lang="en-US" dirty="0" err="1"/>
              <a:t>döngü</a:t>
            </a:r>
            <a:r>
              <a:rPr lang="en-US" dirty="0"/>
              <a:t> </a:t>
            </a:r>
            <a:r>
              <a:rPr lang="en-US" dirty="0" err="1"/>
              <a:t>işlemleri</a:t>
            </a:r>
            <a:r>
              <a:rPr lang="en-US" dirty="0"/>
              <a:t> </a:t>
            </a:r>
            <a:r>
              <a:rPr lang="en-US" dirty="0" err="1"/>
              <a:t>sonunda</a:t>
            </a:r>
            <a:r>
              <a:rPr lang="en-US" dirty="0"/>
              <a:t> pi </a:t>
            </a:r>
            <a:r>
              <a:rPr lang="en-US" dirty="0" err="1"/>
              <a:t>sayısından</a:t>
            </a:r>
            <a:r>
              <a:rPr lang="en-US" dirty="0"/>
              <a:t> </a:t>
            </a:r>
            <a:r>
              <a:rPr lang="en-US" dirty="0" err="1"/>
              <a:t>elde</a:t>
            </a:r>
            <a:r>
              <a:rPr lang="en-US" dirty="0"/>
              <a:t> </a:t>
            </a:r>
            <a:r>
              <a:rPr lang="en-US" dirty="0" err="1"/>
              <a:t>edilen</a:t>
            </a:r>
            <a:r>
              <a:rPr lang="en-US" dirty="0"/>
              <a:t> </a:t>
            </a:r>
            <a:r>
              <a:rPr lang="en-US" dirty="0" err="1"/>
              <a:t>geçici</a:t>
            </a:r>
            <a:r>
              <a:rPr lang="en-US" dirty="0"/>
              <a:t> </a:t>
            </a:r>
            <a:r>
              <a:rPr lang="en-US" dirty="0" err="1"/>
              <a:t>değerlerin</a:t>
            </a:r>
            <a:r>
              <a:rPr lang="en-US" dirty="0"/>
              <a:t> </a:t>
            </a:r>
            <a:r>
              <a:rPr lang="en-US" dirty="0" err="1"/>
              <a:t>yerini</a:t>
            </a:r>
            <a:r>
              <a:rPr lang="en-US" dirty="0"/>
              <a:t> </a:t>
            </a:r>
            <a:r>
              <a:rPr lang="en-US" dirty="0" err="1"/>
              <a:t>asıl</a:t>
            </a:r>
            <a:r>
              <a:rPr lang="en-US" dirty="0"/>
              <a:t> </a:t>
            </a:r>
            <a:r>
              <a:rPr lang="en-US" dirty="0" err="1"/>
              <a:t>değerler</a:t>
            </a:r>
            <a:r>
              <a:rPr lang="en-US" dirty="0"/>
              <a:t> </a:t>
            </a:r>
            <a:r>
              <a:rPr lang="en-US" dirty="0" err="1"/>
              <a:t>alacaktır</a:t>
            </a:r>
            <a:r>
              <a:rPr lang="en-US" dirty="0"/>
              <a:t>. </a:t>
            </a:r>
          </a:p>
        </p:txBody>
      </p:sp>
      <p:pic>
        <p:nvPicPr>
          <p:cNvPr id="5" name="Resim 4">
            <a:extLst>
              <a:ext uri="{FF2B5EF4-FFF2-40B4-BE49-F238E27FC236}">
                <a16:creationId xmlns:a16="http://schemas.microsoft.com/office/drawing/2014/main" id="{5E0944CD-FFAA-468E-8597-7A4A0D8CE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878254"/>
            <a:ext cx="5451627" cy="4781451"/>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117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Başlık 1">
            <a:extLst>
              <a:ext uri="{FF2B5EF4-FFF2-40B4-BE49-F238E27FC236}">
                <a16:creationId xmlns:a16="http://schemas.microsoft.com/office/drawing/2014/main" id="{30B3E48A-C607-4CE0-BB02-390D91E58B89}"/>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F – Fonksiyonu </a:t>
            </a:r>
          </a:p>
        </p:txBody>
      </p:sp>
      <p:sp>
        <p:nvSpPr>
          <p:cNvPr id="3" name="İçerik Yer Tutucusu 2">
            <a:extLst>
              <a:ext uri="{FF2B5EF4-FFF2-40B4-BE49-F238E27FC236}">
                <a16:creationId xmlns:a16="http://schemas.microsoft.com/office/drawing/2014/main" id="{5BA57AFF-F1F8-4FAB-B2A3-C66F06F1B12B}"/>
              </a:ext>
            </a:extLst>
          </p:cNvPr>
          <p:cNvSpPr>
            <a:spLocks noGrp="1"/>
          </p:cNvSpPr>
          <p:nvPr>
            <p:ph idx="1"/>
          </p:nvPr>
        </p:nvSpPr>
        <p:spPr>
          <a:xfrm>
            <a:off x="2589213" y="5696711"/>
            <a:ext cx="8915399" cy="507189"/>
          </a:xfrm>
        </p:spPr>
        <p:txBody>
          <a:bodyPr vert="horz" lIns="91440" tIns="45720" rIns="91440" bIns="45720" rtlCol="0" anchor="t">
            <a:normAutofit/>
          </a:bodyPr>
          <a:lstStyle/>
          <a:p>
            <a:pPr marL="0" indent="0">
              <a:lnSpc>
                <a:spcPct val="90000"/>
              </a:lnSpc>
              <a:buNone/>
            </a:pPr>
            <a:r>
              <a:rPr lang="en-US" sz="1500">
                <a:solidFill>
                  <a:schemeClr val="tx1">
                    <a:lumMod val="65000"/>
                    <a:lumOff val="35000"/>
                  </a:schemeClr>
                </a:solidFill>
              </a:rPr>
              <a:t>((S1(B1) + S2(B2))XOR S3(B3))+ S4(B4) olur. Toplama işlemi burada mod 2^32 ye göre yapılır.</a:t>
            </a:r>
          </a:p>
        </p:txBody>
      </p:sp>
      <p:grpSp>
        <p:nvGrpSpPr>
          <p:cNvPr id="58" name="Group 5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2" name="Rectangle 7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Resim 4">
            <a:extLst>
              <a:ext uri="{FF2B5EF4-FFF2-40B4-BE49-F238E27FC236}">
                <a16:creationId xmlns:a16="http://schemas.microsoft.com/office/drawing/2014/main" id="{1A591CDB-3D22-4939-A86C-49CA62E74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899" y="305938"/>
            <a:ext cx="8529503" cy="4189113"/>
          </a:xfrm>
          <a:prstGeom prst="rect">
            <a:avLst/>
          </a:prstGeom>
        </p:spPr>
      </p:pic>
      <p:sp>
        <p:nvSpPr>
          <p:cNvPr id="7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216722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E8AE7D48-4AC7-4861-AED1-DBD57E0D365F}"/>
              </a:ext>
            </a:extLst>
          </p:cNvPr>
          <p:cNvSpPr>
            <a:spLocks noGrp="1"/>
          </p:cNvSpPr>
          <p:nvPr>
            <p:ph type="title"/>
          </p:nvPr>
        </p:nvSpPr>
        <p:spPr>
          <a:xfrm>
            <a:off x="1843391" y="624110"/>
            <a:ext cx="9383408" cy="1280890"/>
          </a:xfrm>
        </p:spPr>
        <p:txBody>
          <a:bodyPr>
            <a:normAutofit/>
          </a:bodyPr>
          <a:lstStyle/>
          <a:p>
            <a:r>
              <a:rPr lang="en-US">
                <a:solidFill>
                  <a:srgbClr val="FFFFFF"/>
                </a:solidFill>
              </a:rPr>
              <a:t>Deşifreleme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C85A2DD2-4B49-4E21-86CA-1C5698E152DE}"/>
              </a:ext>
            </a:extLst>
          </p:cNvPr>
          <p:cNvSpPr>
            <a:spLocks noGrp="1"/>
          </p:cNvSpPr>
          <p:nvPr>
            <p:ph idx="1"/>
          </p:nvPr>
        </p:nvSpPr>
        <p:spPr>
          <a:xfrm>
            <a:off x="1843392" y="2623930"/>
            <a:ext cx="9383408" cy="3287292"/>
          </a:xfrm>
        </p:spPr>
        <p:txBody>
          <a:bodyPr>
            <a:normAutofit/>
          </a:bodyPr>
          <a:lstStyle/>
          <a:p>
            <a:r>
              <a:rPr lang="en-US" dirty="0"/>
              <a:t>Blowfish </a:t>
            </a:r>
            <a:r>
              <a:rPr lang="en-US" dirty="0" err="1"/>
              <a:t>algoritmasında</a:t>
            </a:r>
            <a:r>
              <a:rPr lang="en-US" dirty="0"/>
              <a:t> </a:t>
            </a:r>
            <a:r>
              <a:rPr lang="en-US" dirty="0" err="1"/>
              <a:t>deşifreleme</a:t>
            </a:r>
            <a:r>
              <a:rPr lang="en-US" dirty="0"/>
              <a:t> </a:t>
            </a:r>
            <a:r>
              <a:rPr lang="en-US" dirty="0" err="1"/>
              <a:t>işlemi</a:t>
            </a:r>
            <a:r>
              <a:rPr lang="en-US" dirty="0"/>
              <a:t>, </a:t>
            </a:r>
            <a:r>
              <a:rPr lang="en-US" dirty="0" err="1"/>
              <a:t>şifreleme</a:t>
            </a:r>
            <a:r>
              <a:rPr lang="en-US" dirty="0"/>
              <a:t> </a:t>
            </a:r>
            <a:r>
              <a:rPr lang="en-US" dirty="0" err="1"/>
              <a:t>işleminin</a:t>
            </a:r>
            <a:r>
              <a:rPr lang="en-US" dirty="0"/>
              <a:t> </a:t>
            </a:r>
            <a:r>
              <a:rPr lang="en-US" dirty="0" err="1"/>
              <a:t>tamamen</a:t>
            </a:r>
            <a:r>
              <a:rPr lang="en-US" dirty="0"/>
              <a:t> </a:t>
            </a:r>
            <a:r>
              <a:rPr lang="en-US" dirty="0" err="1"/>
              <a:t>aynısının</a:t>
            </a:r>
            <a:r>
              <a:rPr lang="en-US" dirty="0"/>
              <a:t> </a:t>
            </a:r>
            <a:r>
              <a:rPr lang="en-US" dirty="0" err="1"/>
              <a:t>adım</a:t>
            </a:r>
            <a:r>
              <a:rPr lang="en-US" dirty="0"/>
              <a:t> </a:t>
            </a:r>
            <a:r>
              <a:rPr lang="en-US" dirty="0" err="1"/>
              <a:t>adım</a:t>
            </a:r>
            <a:r>
              <a:rPr lang="en-US" dirty="0"/>
              <a:t> </a:t>
            </a:r>
            <a:r>
              <a:rPr lang="en-US" dirty="0" err="1"/>
              <a:t>tersten</a:t>
            </a:r>
            <a:r>
              <a:rPr lang="en-US" dirty="0"/>
              <a:t> </a:t>
            </a:r>
            <a:r>
              <a:rPr lang="en-US" dirty="0" err="1"/>
              <a:t>uygulanmış</a:t>
            </a:r>
            <a:r>
              <a:rPr lang="en-US" dirty="0"/>
              <a:t> </a:t>
            </a:r>
            <a:r>
              <a:rPr lang="en-US" dirty="0" err="1"/>
              <a:t>halidir</a:t>
            </a:r>
            <a:r>
              <a:rPr lang="en-US" dirty="0"/>
              <a:t>. </a:t>
            </a:r>
            <a:endParaRPr lang="tr-TR" dirty="0"/>
          </a:p>
          <a:p>
            <a:r>
              <a:rPr lang="en-US" dirty="0" err="1"/>
              <a:t>Deşifreleme</a:t>
            </a:r>
            <a:r>
              <a:rPr lang="en-US" dirty="0"/>
              <a:t> </a:t>
            </a:r>
            <a:r>
              <a:rPr lang="en-US" dirty="0" err="1"/>
              <a:t>algoritması</a:t>
            </a:r>
            <a:r>
              <a:rPr lang="en-US" dirty="0"/>
              <a:t> Blowfish </a:t>
            </a:r>
            <a:r>
              <a:rPr lang="en-US" dirty="0" err="1"/>
              <a:t>algoritmasının</a:t>
            </a:r>
            <a:r>
              <a:rPr lang="en-US" dirty="0"/>
              <a:t> alt </a:t>
            </a:r>
            <a:r>
              <a:rPr lang="en-US" dirty="0" err="1"/>
              <a:t>anahtarlarının</a:t>
            </a:r>
            <a:r>
              <a:rPr lang="en-US" dirty="0"/>
              <a:t> </a:t>
            </a:r>
            <a:r>
              <a:rPr lang="en-US" dirty="0" err="1"/>
              <a:t>tersten</a:t>
            </a:r>
            <a:r>
              <a:rPr lang="en-US" dirty="0"/>
              <a:t> </a:t>
            </a:r>
            <a:r>
              <a:rPr lang="en-US" dirty="0" err="1"/>
              <a:t>kullanılmış</a:t>
            </a:r>
            <a:r>
              <a:rPr lang="en-US" dirty="0"/>
              <a:t> </a:t>
            </a:r>
            <a:r>
              <a:rPr lang="en-US" dirty="0" err="1"/>
              <a:t>şeklidir</a:t>
            </a:r>
            <a:r>
              <a:rPr lang="en-US" dirty="0"/>
              <a:t>. </a:t>
            </a:r>
            <a:r>
              <a:rPr lang="en-US" dirty="0" err="1"/>
              <a:t>Yani</a:t>
            </a:r>
            <a:r>
              <a:rPr lang="en-US" dirty="0"/>
              <a:t> </a:t>
            </a:r>
            <a:r>
              <a:rPr lang="en-US" dirty="0" err="1"/>
              <a:t>deşifreleme</a:t>
            </a:r>
            <a:r>
              <a:rPr lang="en-US" dirty="0"/>
              <a:t> </a:t>
            </a:r>
            <a:r>
              <a:rPr lang="en-US" dirty="0" err="1"/>
              <a:t>algoritmasındaki</a:t>
            </a:r>
            <a:r>
              <a:rPr lang="en-US" dirty="0"/>
              <a:t> P(1) </a:t>
            </a:r>
            <a:r>
              <a:rPr lang="en-US" dirty="0" err="1"/>
              <a:t>değeri</a:t>
            </a:r>
            <a:r>
              <a:rPr lang="en-US" dirty="0"/>
              <a:t> </a:t>
            </a:r>
            <a:r>
              <a:rPr lang="en-US" dirty="0" err="1"/>
              <a:t>şifreleme</a:t>
            </a:r>
            <a:r>
              <a:rPr lang="en-US" dirty="0"/>
              <a:t> </a:t>
            </a:r>
            <a:r>
              <a:rPr lang="en-US" dirty="0" err="1"/>
              <a:t>algoritmasındaki</a:t>
            </a:r>
            <a:r>
              <a:rPr lang="en-US" dirty="0"/>
              <a:t> P(18) </a:t>
            </a:r>
            <a:r>
              <a:rPr lang="en-US" dirty="0" err="1"/>
              <a:t>değerine</a:t>
            </a:r>
            <a:r>
              <a:rPr lang="en-US" dirty="0"/>
              <a:t> </a:t>
            </a:r>
            <a:r>
              <a:rPr lang="en-US" dirty="0" err="1"/>
              <a:t>eşittir</a:t>
            </a:r>
            <a:r>
              <a:rPr lang="en-US" dirty="0"/>
              <a:t>.</a:t>
            </a:r>
          </a:p>
        </p:txBody>
      </p:sp>
    </p:spTree>
    <p:extLst>
      <p:ext uri="{BB962C8B-B14F-4D97-AF65-F5344CB8AC3E}">
        <p14:creationId xmlns:p14="http://schemas.microsoft.com/office/powerpoint/2010/main" val="693358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D1EFA6-4856-4762-B6AD-DC38E0FCD58E}"/>
              </a:ext>
            </a:extLst>
          </p:cNvPr>
          <p:cNvSpPr>
            <a:spLocks noGrp="1"/>
          </p:cNvSpPr>
          <p:nvPr>
            <p:ph type="ctrTitle"/>
          </p:nvPr>
        </p:nvSpPr>
        <p:spPr/>
        <p:txBody>
          <a:bodyPr/>
          <a:lstStyle/>
          <a:p>
            <a:r>
              <a:rPr lang="tr-TR" dirty="0"/>
              <a:t>BLOK ŞİFRELEME MODLARI</a:t>
            </a:r>
            <a:endParaRPr lang="en-US" dirty="0"/>
          </a:p>
        </p:txBody>
      </p:sp>
      <p:sp>
        <p:nvSpPr>
          <p:cNvPr id="3" name="Alt Başlık 2">
            <a:extLst>
              <a:ext uri="{FF2B5EF4-FFF2-40B4-BE49-F238E27FC236}">
                <a16:creationId xmlns:a16="http://schemas.microsoft.com/office/drawing/2014/main" id="{72093F3E-B263-4781-8592-E697743640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68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5BF052A5-9280-460B-8F94-1912635FF3EC}"/>
              </a:ext>
            </a:extLst>
          </p:cNvPr>
          <p:cNvSpPr>
            <a:spLocks noGrp="1"/>
          </p:cNvSpPr>
          <p:nvPr>
            <p:ph type="title"/>
          </p:nvPr>
        </p:nvSpPr>
        <p:spPr>
          <a:xfrm>
            <a:off x="1843391" y="624110"/>
            <a:ext cx="9383408" cy="1280890"/>
          </a:xfrm>
        </p:spPr>
        <p:txBody>
          <a:bodyPr>
            <a:normAutofit/>
          </a:bodyPr>
          <a:lstStyle/>
          <a:p>
            <a:r>
              <a:rPr lang="en-US">
                <a:solidFill>
                  <a:srgbClr val="FFFFFF"/>
                </a:solidFill>
              </a:rPr>
              <a:t>INITIALIZATION VECTOR</a:t>
            </a:r>
            <a:r>
              <a:rPr lang="tr-TR">
                <a:solidFill>
                  <a:srgbClr val="FFFFFF"/>
                </a:solidFill>
              </a:rPr>
              <a:t> (IV)</a:t>
            </a:r>
            <a:r>
              <a:rPr lang="en-US">
                <a:solidFill>
                  <a:srgbClr val="FFFFFF"/>
                </a:solidFill>
              </a:rPr>
              <a: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46914AF0-328A-4012-B565-7DBDF5B6BED0}"/>
              </a:ext>
            </a:extLst>
          </p:cNvPr>
          <p:cNvSpPr>
            <a:spLocks noGrp="1"/>
          </p:cNvSpPr>
          <p:nvPr>
            <p:ph idx="1"/>
          </p:nvPr>
        </p:nvSpPr>
        <p:spPr>
          <a:xfrm>
            <a:off x="1843392" y="2623930"/>
            <a:ext cx="9383408" cy="3287292"/>
          </a:xfrm>
        </p:spPr>
        <p:txBody>
          <a:bodyPr>
            <a:normAutofit/>
          </a:bodyPr>
          <a:lstStyle/>
          <a:p>
            <a:endParaRPr lang="tr-TR" dirty="0"/>
          </a:p>
          <a:p>
            <a:r>
              <a:rPr lang="en-US" dirty="0" err="1"/>
              <a:t>Başlangıç</a:t>
            </a:r>
            <a:r>
              <a:rPr lang="en-US" dirty="0"/>
              <a:t> </a:t>
            </a:r>
            <a:r>
              <a:rPr lang="en-US" dirty="0" err="1"/>
              <a:t>vektörü</a:t>
            </a:r>
            <a:r>
              <a:rPr lang="en-US" dirty="0"/>
              <a:t> </a:t>
            </a:r>
            <a:r>
              <a:rPr lang="en-US" dirty="0" err="1"/>
              <a:t>olarak</a:t>
            </a:r>
            <a:r>
              <a:rPr lang="en-US" dirty="0"/>
              <a:t> </a:t>
            </a:r>
            <a:r>
              <a:rPr lang="en-US" dirty="0" err="1"/>
              <a:t>adlandırılan</a:t>
            </a:r>
            <a:r>
              <a:rPr lang="en-US" dirty="0"/>
              <a:t> </a:t>
            </a:r>
            <a:r>
              <a:rPr lang="en-US" dirty="0" err="1"/>
              <a:t>ve</a:t>
            </a:r>
            <a:r>
              <a:rPr lang="en-US" dirty="0"/>
              <a:t> </a:t>
            </a:r>
            <a:r>
              <a:rPr lang="en-US" dirty="0" err="1"/>
              <a:t>bazı</a:t>
            </a:r>
            <a:r>
              <a:rPr lang="en-US" dirty="0"/>
              <a:t> </a:t>
            </a:r>
            <a:r>
              <a:rPr lang="en-US" dirty="0" err="1"/>
              <a:t>modlar</a:t>
            </a:r>
            <a:r>
              <a:rPr lang="en-US" dirty="0"/>
              <a:t> </a:t>
            </a:r>
            <a:r>
              <a:rPr lang="en-US" dirty="0" err="1"/>
              <a:t>için</a:t>
            </a:r>
            <a:r>
              <a:rPr lang="en-US" dirty="0"/>
              <a:t> </a:t>
            </a:r>
            <a:r>
              <a:rPr lang="en-US" dirty="0" err="1"/>
              <a:t>kullanımı</a:t>
            </a:r>
            <a:r>
              <a:rPr lang="en-US" dirty="0"/>
              <a:t> </a:t>
            </a:r>
            <a:r>
              <a:rPr lang="en-US" dirty="0" err="1"/>
              <a:t>zorunlu</a:t>
            </a:r>
            <a:r>
              <a:rPr lang="en-US" dirty="0"/>
              <a:t> </a:t>
            </a:r>
            <a:r>
              <a:rPr lang="en-US" dirty="0" err="1"/>
              <a:t>olan</a:t>
            </a:r>
            <a:r>
              <a:rPr lang="en-US" dirty="0"/>
              <a:t> </a:t>
            </a:r>
            <a:r>
              <a:rPr lang="en-US" dirty="0" err="1"/>
              <a:t>rastgele</a:t>
            </a:r>
            <a:r>
              <a:rPr lang="en-US" dirty="0"/>
              <a:t> </a:t>
            </a:r>
            <a:r>
              <a:rPr lang="en-US" dirty="0" err="1"/>
              <a:t>oluşturulup,gizli</a:t>
            </a:r>
            <a:r>
              <a:rPr lang="en-US" dirty="0"/>
              <a:t> </a:t>
            </a:r>
            <a:r>
              <a:rPr lang="en-US" dirty="0" err="1"/>
              <a:t>tutulması</a:t>
            </a:r>
            <a:r>
              <a:rPr lang="en-US" dirty="0"/>
              <a:t> </a:t>
            </a:r>
            <a:r>
              <a:rPr lang="en-US" dirty="0" err="1"/>
              <a:t>bekenen</a:t>
            </a:r>
            <a:r>
              <a:rPr lang="en-US" dirty="0"/>
              <a:t> </a:t>
            </a:r>
            <a:r>
              <a:rPr lang="en-US" dirty="0" err="1"/>
              <a:t>bir</a:t>
            </a:r>
            <a:r>
              <a:rPr lang="en-US" dirty="0"/>
              <a:t> </a:t>
            </a:r>
            <a:r>
              <a:rPr lang="en-US" dirty="0" err="1"/>
              <a:t>sayı</a:t>
            </a:r>
            <a:r>
              <a:rPr lang="en-US" dirty="0"/>
              <a:t> </a:t>
            </a:r>
            <a:r>
              <a:rPr lang="en-US" dirty="0" err="1"/>
              <a:t>dizisidir.IV</a:t>
            </a:r>
            <a:r>
              <a:rPr lang="en-US" dirty="0"/>
              <a:t> </a:t>
            </a:r>
            <a:r>
              <a:rPr lang="en-US" dirty="0" err="1"/>
              <a:t>genelde</a:t>
            </a:r>
            <a:r>
              <a:rPr lang="en-US" dirty="0"/>
              <a:t> </a:t>
            </a:r>
            <a:r>
              <a:rPr lang="en-US" dirty="0" err="1"/>
              <a:t>bir</a:t>
            </a:r>
            <a:r>
              <a:rPr lang="en-US" dirty="0"/>
              <a:t> </a:t>
            </a:r>
            <a:r>
              <a:rPr lang="en-US" dirty="0" err="1"/>
              <a:t>sonucun</a:t>
            </a:r>
            <a:r>
              <a:rPr lang="en-US" dirty="0"/>
              <a:t> </a:t>
            </a:r>
            <a:r>
              <a:rPr lang="en-US" dirty="0" err="1"/>
              <a:t>iki</a:t>
            </a:r>
            <a:r>
              <a:rPr lang="en-US" dirty="0"/>
              <a:t> </a:t>
            </a:r>
            <a:r>
              <a:rPr lang="en-US" dirty="0" err="1"/>
              <a:t>kere</a:t>
            </a:r>
            <a:r>
              <a:rPr lang="en-US" dirty="0"/>
              <a:t> </a:t>
            </a:r>
            <a:r>
              <a:rPr lang="en-US" dirty="0" err="1"/>
              <a:t>üretilmesini</a:t>
            </a:r>
            <a:r>
              <a:rPr lang="en-US" dirty="0"/>
              <a:t> </a:t>
            </a:r>
            <a:r>
              <a:rPr lang="en-US" dirty="0" err="1"/>
              <a:t>önlemek</a:t>
            </a:r>
            <a:r>
              <a:rPr lang="en-US" dirty="0"/>
              <a:t> </a:t>
            </a:r>
            <a:r>
              <a:rPr lang="en-US" dirty="0" err="1"/>
              <a:t>amacı</a:t>
            </a:r>
            <a:r>
              <a:rPr lang="en-US" dirty="0"/>
              <a:t> </a:t>
            </a:r>
            <a:r>
              <a:rPr lang="en-US" dirty="0" err="1"/>
              <a:t>ile</a:t>
            </a:r>
            <a:r>
              <a:rPr lang="en-US" dirty="0"/>
              <a:t> </a:t>
            </a:r>
            <a:r>
              <a:rPr lang="en-US" dirty="0" err="1"/>
              <a:t>kullanılır.Özet</a:t>
            </a:r>
            <a:r>
              <a:rPr lang="en-US" dirty="0"/>
              <a:t> </a:t>
            </a:r>
            <a:r>
              <a:rPr lang="en-US" dirty="0" err="1"/>
              <a:t>ile</a:t>
            </a:r>
            <a:r>
              <a:rPr lang="en-US" dirty="0"/>
              <a:t> </a:t>
            </a:r>
            <a:r>
              <a:rPr lang="en-US" dirty="0" err="1"/>
              <a:t>şifreli</a:t>
            </a:r>
            <a:r>
              <a:rPr lang="en-US" dirty="0"/>
              <a:t> </a:t>
            </a:r>
            <a:r>
              <a:rPr lang="en-US" dirty="0" err="1"/>
              <a:t>metinden</a:t>
            </a:r>
            <a:r>
              <a:rPr lang="en-US" dirty="0"/>
              <a:t> </a:t>
            </a:r>
            <a:r>
              <a:rPr lang="en-US" dirty="0" err="1"/>
              <a:t>tekrarlanan</a:t>
            </a:r>
            <a:r>
              <a:rPr lang="en-US" dirty="0"/>
              <a:t> </a:t>
            </a:r>
            <a:r>
              <a:rPr lang="en-US" dirty="0" err="1"/>
              <a:t>karakterlerin</a:t>
            </a:r>
            <a:r>
              <a:rPr lang="en-US" dirty="0"/>
              <a:t> </a:t>
            </a:r>
            <a:r>
              <a:rPr lang="en-US" dirty="0" err="1"/>
              <a:t>kolay</a:t>
            </a:r>
            <a:r>
              <a:rPr lang="en-US" dirty="0"/>
              <a:t> </a:t>
            </a:r>
            <a:r>
              <a:rPr lang="en-US" dirty="0" err="1"/>
              <a:t>çözümlenmesini</a:t>
            </a:r>
            <a:r>
              <a:rPr lang="en-US" dirty="0"/>
              <a:t> </a:t>
            </a:r>
            <a:r>
              <a:rPr lang="en-US" dirty="0" err="1"/>
              <a:t>engellemek</a:t>
            </a:r>
            <a:r>
              <a:rPr lang="en-US" dirty="0"/>
              <a:t> </a:t>
            </a:r>
            <a:r>
              <a:rPr lang="en-US" dirty="0" err="1"/>
              <a:t>için</a:t>
            </a:r>
            <a:r>
              <a:rPr lang="en-US" dirty="0"/>
              <a:t> </a:t>
            </a:r>
            <a:r>
              <a:rPr lang="en-US" dirty="0" err="1"/>
              <a:t>kullanılır.CBC</a:t>
            </a:r>
            <a:r>
              <a:rPr lang="en-US" dirty="0"/>
              <a:t> </a:t>
            </a:r>
            <a:r>
              <a:rPr lang="en-US" dirty="0" err="1"/>
              <a:t>modunda</a:t>
            </a:r>
            <a:r>
              <a:rPr lang="en-US" dirty="0"/>
              <a:t> </a:t>
            </a:r>
            <a:r>
              <a:rPr lang="en-US" dirty="0" err="1"/>
              <a:t>kullanımı</a:t>
            </a:r>
            <a:r>
              <a:rPr lang="en-US" dirty="0"/>
              <a:t> </a:t>
            </a:r>
            <a:r>
              <a:rPr lang="en-US" dirty="0" err="1"/>
              <a:t>zorunludur</a:t>
            </a:r>
            <a:r>
              <a:rPr lang="en-US" dirty="0"/>
              <a:t>.</a:t>
            </a:r>
          </a:p>
          <a:p>
            <a:pPr marL="0" indent="0">
              <a:buNone/>
            </a:pPr>
            <a:endParaRPr lang="en-US" dirty="0"/>
          </a:p>
        </p:txBody>
      </p:sp>
    </p:spTree>
    <p:extLst>
      <p:ext uri="{BB962C8B-B14F-4D97-AF65-F5344CB8AC3E}">
        <p14:creationId xmlns:p14="http://schemas.microsoft.com/office/powerpoint/2010/main" val="7859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cryptography ile ilgili gÃ¶rsel sonucu">
            <a:extLst>
              <a:ext uri="{FF2B5EF4-FFF2-40B4-BE49-F238E27FC236}">
                <a16:creationId xmlns:a16="http://schemas.microsoft.com/office/drawing/2014/main" id="{39EDCDEE-77E0-4E2F-8C7A-507EC8E419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5">
            <a:extLst>
              <a:ext uri="{FF2B5EF4-FFF2-40B4-BE49-F238E27FC236}">
                <a16:creationId xmlns:a16="http://schemas.microsoft.com/office/drawing/2014/main" id="{4536C52F-C11B-4718-8B63-3E4A4346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Başlık 1">
            <a:extLst>
              <a:ext uri="{FF2B5EF4-FFF2-40B4-BE49-F238E27FC236}">
                <a16:creationId xmlns:a16="http://schemas.microsoft.com/office/drawing/2014/main" id="{A398531C-8190-4697-A124-AE8276ACBDC0}"/>
              </a:ext>
            </a:extLst>
          </p:cNvPr>
          <p:cNvSpPr>
            <a:spLocks noGrp="1"/>
          </p:cNvSpPr>
          <p:nvPr>
            <p:ph type="ctrTitle"/>
          </p:nvPr>
        </p:nvSpPr>
        <p:spPr>
          <a:xfrm>
            <a:off x="1083733" y="3962400"/>
            <a:ext cx="8458200" cy="958911"/>
          </a:xfrm>
        </p:spPr>
        <p:txBody>
          <a:bodyPr>
            <a:normAutofit/>
          </a:bodyPr>
          <a:lstStyle/>
          <a:p>
            <a:r>
              <a:rPr lang="tr-TR" sz="4400" dirty="0">
                <a:solidFill>
                  <a:srgbClr val="FEFFFF"/>
                </a:solidFill>
              </a:rPr>
              <a:t>RSA ŞİFRELEMESİ</a:t>
            </a:r>
            <a:endParaRPr lang="en-US" sz="4400" dirty="0">
              <a:solidFill>
                <a:srgbClr val="FEFFFF"/>
              </a:solidFill>
            </a:endParaRPr>
          </a:p>
        </p:txBody>
      </p:sp>
      <p:sp>
        <p:nvSpPr>
          <p:cNvPr id="3" name="Alt Başlık 2">
            <a:extLst>
              <a:ext uri="{FF2B5EF4-FFF2-40B4-BE49-F238E27FC236}">
                <a16:creationId xmlns:a16="http://schemas.microsoft.com/office/drawing/2014/main" id="{354C990D-407C-4715-B700-30DE10D9E250}"/>
              </a:ext>
            </a:extLst>
          </p:cNvPr>
          <p:cNvSpPr>
            <a:spLocks noGrp="1"/>
          </p:cNvSpPr>
          <p:nvPr>
            <p:ph type="subTitle" idx="1"/>
          </p:nvPr>
        </p:nvSpPr>
        <p:spPr>
          <a:xfrm>
            <a:off x="1083733" y="4944531"/>
            <a:ext cx="8458200" cy="524935"/>
          </a:xfrm>
        </p:spPr>
        <p:txBody>
          <a:bodyPr>
            <a:normAutofit/>
          </a:bodyPr>
          <a:lstStyle/>
          <a:p>
            <a:endParaRPr lang="en-US">
              <a:solidFill>
                <a:srgbClr val="FEFFFF"/>
              </a:solidFill>
            </a:endParaRPr>
          </a:p>
        </p:txBody>
      </p:sp>
    </p:spTree>
    <p:extLst>
      <p:ext uri="{BB962C8B-B14F-4D97-AF65-F5344CB8AC3E}">
        <p14:creationId xmlns:p14="http://schemas.microsoft.com/office/powerpoint/2010/main" val="4234531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FD02F08-A8B4-442F-878E-8B01FBF88691}"/>
              </a:ext>
            </a:extLst>
          </p:cNvPr>
          <p:cNvSpPr>
            <a:spLocks noGrp="1"/>
          </p:cNvSpPr>
          <p:nvPr>
            <p:ph type="title"/>
          </p:nvPr>
        </p:nvSpPr>
        <p:spPr>
          <a:xfrm>
            <a:off x="649224" y="645106"/>
            <a:ext cx="5122652" cy="1259894"/>
          </a:xfrm>
        </p:spPr>
        <p:txBody>
          <a:bodyPr>
            <a:normAutofit/>
          </a:bodyPr>
          <a:lstStyle/>
          <a:p>
            <a:pPr>
              <a:lnSpc>
                <a:spcPct val="90000"/>
              </a:lnSpc>
            </a:pPr>
            <a:r>
              <a:rPr lang="en-US" sz="2000"/>
              <a:t>ELEKTRONİK KOD DEFTERİ ŞEKLİ  (Electronic Code Book Mode):</a:t>
            </a:r>
            <a:br>
              <a:rPr lang="en-US" sz="2000"/>
            </a:br>
            <a:endParaRPr lang="en-US" sz="2000"/>
          </a:p>
        </p:txBody>
      </p:sp>
      <p:sp>
        <p:nvSpPr>
          <p:cNvPr id="12" name="Rectangle 11">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13E4A932-C45F-4590-B5F6-A7100512BA3B}"/>
              </a:ext>
            </a:extLst>
          </p:cNvPr>
          <p:cNvSpPr>
            <a:spLocks noGrp="1"/>
          </p:cNvSpPr>
          <p:nvPr>
            <p:ph idx="1"/>
          </p:nvPr>
        </p:nvSpPr>
        <p:spPr>
          <a:xfrm>
            <a:off x="649225" y="2133600"/>
            <a:ext cx="5122652" cy="3759253"/>
          </a:xfrm>
        </p:spPr>
        <p:txBody>
          <a:bodyPr>
            <a:normAutofit/>
          </a:bodyPr>
          <a:lstStyle/>
          <a:p>
            <a:r>
              <a:rPr lang="en-US" dirty="0"/>
              <a:t>Blok </a:t>
            </a:r>
            <a:r>
              <a:rPr lang="en-US" dirty="0" err="1"/>
              <a:t>şifreleme</a:t>
            </a:r>
            <a:r>
              <a:rPr lang="en-US" dirty="0"/>
              <a:t> </a:t>
            </a:r>
            <a:r>
              <a:rPr lang="en-US" dirty="0" err="1"/>
              <a:t>yöntemlerinin</a:t>
            </a:r>
            <a:r>
              <a:rPr lang="en-US" dirty="0"/>
              <a:t> (block cipher) </a:t>
            </a:r>
            <a:r>
              <a:rPr lang="en-US" dirty="0" err="1"/>
              <a:t>en</a:t>
            </a:r>
            <a:r>
              <a:rPr lang="en-US" dirty="0"/>
              <a:t> </a:t>
            </a:r>
            <a:r>
              <a:rPr lang="en-US" dirty="0" err="1"/>
              <a:t>basitidir</a:t>
            </a:r>
            <a:r>
              <a:rPr lang="en-US" dirty="0"/>
              <a:t>. </a:t>
            </a:r>
            <a:r>
              <a:rPr lang="en-US" dirty="0" err="1"/>
              <a:t>Verilen</a:t>
            </a:r>
            <a:r>
              <a:rPr lang="en-US" dirty="0"/>
              <a:t> </a:t>
            </a:r>
            <a:r>
              <a:rPr lang="en-US" dirty="0" err="1"/>
              <a:t>bir</a:t>
            </a:r>
            <a:r>
              <a:rPr lang="en-US" dirty="0"/>
              <a:t> </a:t>
            </a:r>
            <a:r>
              <a:rPr lang="en-US" dirty="0" err="1"/>
              <a:t>açık</a:t>
            </a:r>
            <a:r>
              <a:rPr lang="en-US" dirty="0"/>
              <a:t> </a:t>
            </a:r>
            <a:r>
              <a:rPr lang="en-US" dirty="0" err="1"/>
              <a:t>mesaj</a:t>
            </a:r>
            <a:r>
              <a:rPr lang="en-US" dirty="0"/>
              <a:t>, </a:t>
            </a:r>
            <a:r>
              <a:rPr lang="en-US" dirty="0" err="1"/>
              <a:t>bloklara</a:t>
            </a:r>
            <a:r>
              <a:rPr lang="en-US" dirty="0"/>
              <a:t> </a:t>
            </a:r>
            <a:r>
              <a:rPr lang="en-US" dirty="0" err="1"/>
              <a:t>bölünür</a:t>
            </a:r>
            <a:r>
              <a:rPr lang="en-US" dirty="0"/>
              <a:t>. </a:t>
            </a:r>
            <a:r>
              <a:rPr lang="en-US" dirty="0" err="1"/>
              <a:t>Bölünmüş</a:t>
            </a:r>
            <a:r>
              <a:rPr lang="en-US" dirty="0"/>
              <a:t> </a:t>
            </a:r>
            <a:r>
              <a:rPr lang="en-US" dirty="0" err="1"/>
              <a:t>mesaj</a:t>
            </a:r>
            <a:r>
              <a:rPr lang="en-US" dirty="0"/>
              <a:t> </a:t>
            </a:r>
            <a:r>
              <a:rPr lang="en-US" dirty="0" err="1"/>
              <a:t>ayrı</a:t>
            </a:r>
            <a:r>
              <a:rPr lang="en-US" dirty="0"/>
              <a:t> </a:t>
            </a:r>
            <a:r>
              <a:rPr lang="en-US" dirty="0" err="1"/>
              <a:t>ayrı</a:t>
            </a:r>
            <a:r>
              <a:rPr lang="en-US" dirty="0"/>
              <a:t> </a:t>
            </a:r>
            <a:r>
              <a:rPr lang="en-US" dirty="0" err="1"/>
              <a:t>parçalar</a:t>
            </a:r>
            <a:r>
              <a:rPr lang="en-US" dirty="0"/>
              <a:t> </a:t>
            </a:r>
            <a:r>
              <a:rPr lang="en-US" dirty="0" err="1"/>
              <a:t>olarak</a:t>
            </a:r>
            <a:r>
              <a:rPr lang="en-US" dirty="0"/>
              <a:t> </a:t>
            </a:r>
            <a:r>
              <a:rPr lang="en-US" dirty="0" err="1"/>
              <a:t>şifrelenir</a:t>
            </a:r>
            <a:r>
              <a:rPr lang="en-US" dirty="0"/>
              <a:t> </a:t>
            </a:r>
            <a:r>
              <a:rPr lang="en-US" dirty="0" err="1"/>
              <a:t>ve</a:t>
            </a:r>
            <a:r>
              <a:rPr lang="en-US" dirty="0"/>
              <a:t> </a:t>
            </a:r>
            <a:r>
              <a:rPr lang="en-US" dirty="0" err="1"/>
              <a:t>şifreli</a:t>
            </a:r>
            <a:r>
              <a:rPr lang="en-US" dirty="0"/>
              <a:t> </a:t>
            </a:r>
            <a:r>
              <a:rPr lang="en-US" dirty="0" err="1"/>
              <a:t>mesaj</a:t>
            </a:r>
            <a:r>
              <a:rPr lang="en-US" dirty="0"/>
              <a:t> </a:t>
            </a:r>
            <a:r>
              <a:rPr lang="en-US" dirty="0" err="1"/>
              <a:t>elde</a:t>
            </a:r>
            <a:r>
              <a:rPr lang="en-US" dirty="0"/>
              <a:t> </a:t>
            </a:r>
            <a:r>
              <a:rPr lang="en-US" dirty="0" err="1"/>
              <a:t>edilir</a:t>
            </a:r>
            <a:r>
              <a:rPr lang="en-US" dirty="0"/>
              <a:t>.</a:t>
            </a:r>
          </a:p>
          <a:p>
            <a:r>
              <a:rPr lang="en-US" dirty="0"/>
              <a:t>ECB </a:t>
            </a:r>
            <a:r>
              <a:rPr lang="en-US" dirty="0" err="1"/>
              <a:t>modundaki</a:t>
            </a:r>
            <a:r>
              <a:rPr lang="en-US" dirty="0"/>
              <a:t> </a:t>
            </a:r>
            <a:r>
              <a:rPr lang="en-US" dirty="0" err="1"/>
              <a:t>bir</a:t>
            </a:r>
            <a:r>
              <a:rPr lang="en-US" dirty="0"/>
              <a:t> </a:t>
            </a:r>
            <a:r>
              <a:rPr lang="en-US" dirty="0" err="1"/>
              <a:t>şifrelemede</a:t>
            </a:r>
            <a:r>
              <a:rPr lang="en-US" dirty="0"/>
              <a:t>, </a:t>
            </a:r>
            <a:r>
              <a:rPr lang="en-US" dirty="0" err="1"/>
              <a:t>şifrelenen</a:t>
            </a:r>
            <a:r>
              <a:rPr lang="en-US" dirty="0"/>
              <a:t> </a:t>
            </a:r>
            <a:r>
              <a:rPr lang="en-US" dirty="0" err="1"/>
              <a:t>bloklar</a:t>
            </a:r>
            <a:r>
              <a:rPr lang="en-US" dirty="0"/>
              <a:t> </a:t>
            </a:r>
            <a:r>
              <a:rPr lang="en-US" dirty="0" err="1"/>
              <a:t>arasında</a:t>
            </a:r>
            <a:r>
              <a:rPr lang="en-US" dirty="0"/>
              <a:t> </a:t>
            </a:r>
            <a:r>
              <a:rPr lang="en-US" dirty="0" err="1"/>
              <a:t>bir</a:t>
            </a:r>
            <a:r>
              <a:rPr lang="en-US" dirty="0"/>
              <a:t> </a:t>
            </a:r>
            <a:r>
              <a:rPr lang="en-US" dirty="0" err="1"/>
              <a:t>ilişki</a:t>
            </a:r>
            <a:r>
              <a:rPr lang="en-US" dirty="0"/>
              <a:t> </a:t>
            </a:r>
            <a:r>
              <a:rPr lang="en-US" dirty="0" err="1"/>
              <a:t>söz</a:t>
            </a:r>
            <a:r>
              <a:rPr lang="en-US" dirty="0"/>
              <a:t> </a:t>
            </a:r>
            <a:r>
              <a:rPr lang="en-US" dirty="0" err="1"/>
              <a:t>konusu</a:t>
            </a:r>
            <a:r>
              <a:rPr lang="en-US" dirty="0"/>
              <a:t> </a:t>
            </a:r>
            <a:r>
              <a:rPr lang="en-US" dirty="0" err="1"/>
              <a:t>değildir</a:t>
            </a:r>
            <a:r>
              <a:rPr lang="en-US" dirty="0"/>
              <a:t>. Her </a:t>
            </a:r>
            <a:r>
              <a:rPr lang="en-US" dirty="0" err="1"/>
              <a:t>blok</a:t>
            </a:r>
            <a:r>
              <a:rPr lang="en-US" dirty="0"/>
              <a:t> </a:t>
            </a:r>
            <a:r>
              <a:rPr lang="en-US" dirty="0" err="1"/>
              <a:t>tek</a:t>
            </a:r>
            <a:r>
              <a:rPr lang="en-US" dirty="0"/>
              <a:t> </a:t>
            </a:r>
            <a:r>
              <a:rPr lang="en-US" dirty="0" err="1"/>
              <a:t>başına</a:t>
            </a:r>
            <a:r>
              <a:rPr lang="en-US" dirty="0"/>
              <a:t> </a:t>
            </a:r>
            <a:r>
              <a:rPr lang="en-US" dirty="0" err="1"/>
              <a:t>şifrelenir</a:t>
            </a:r>
            <a:r>
              <a:rPr lang="en-US" dirty="0"/>
              <a:t> </a:t>
            </a:r>
            <a:r>
              <a:rPr lang="en-US" dirty="0" err="1"/>
              <a:t>ve</a:t>
            </a:r>
            <a:r>
              <a:rPr lang="en-US" dirty="0"/>
              <a:t> </a:t>
            </a:r>
            <a:r>
              <a:rPr lang="en-US" dirty="0" err="1"/>
              <a:t>şifreli</a:t>
            </a:r>
            <a:r>
              <a:rPr lang="en-US" dirty="0"/>
              <a:t> </a:t>
            </a:r>
            <a:r>
              <a:rPr lang="en-US" dirty="0" err="1"/>
              <a:t>mesaj</a:t>
            </a:r>
            <a:r>
              <a:rPr lang="en-US" dirty="0"/>
              <a:t> </a:t>
            </a:r>
            <a:r>
              <a:rPr lang="en-US" dirty="0" err="1"/>
              <a:t>bu</a:t>
            </a:r>
            <a:r>
              <a:rPr lang="en-US" dirty="0"/>
              <a:t> </a:t>
            </a:r>
            <a:r>
              <a:rPr lang="en-US" dirty="0" err="1"/>
              <a:t>blokların</a:t>
            </a:r>
            <a:r>
              <a:rPr lang="en-US" dirty="0"/>
              <a:t> </a:t>
            </a:r>
            <a:r>
              <a:rPr lang="en-US" dirty="0" err="1"/>
              <a:t>birleşmiş</a:t>
            </a:r>
            <a:r>
              <a:rPr lang="en-US" dirty="0"/>
              <a:t> </a:t>
            </a:r>
            <a:r>
              <a:rPr lang="en-US" dirty="0" err="1"/>
              <a:t>halidir</a:t>
            </a:r>
            <a:r>
              <a:rPr lang="en-US" dirty="0"/>
              <a:t>.</a:t>
            </a:r>
          </a:p>
          <a:p>
            <a:endParaRPr lang="en-US" dirty="0"/>
          </a:p>
        </p:txBody>
      </p:sp>
      <p:pic>
        <p:nvPicPr>
          <p:cNvPr id="5" name="Resim 4" descr="ekran görüntüsü içeren bir resim&#10;&#10;Açıklama otomatik olarak oluşturuldu">
            <a:extLst>
              <a:ext uri="{FF2B5EF4-FFF2-40B4-BE49-F238E27FC236}">
                <a16:creationId xmlns:a16="http://schemas.microsoft.com/office/drawing/2014/main" id="{1B7CA4FA-2D77-4EB4-960B-4626E77D4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2021920"/>
            <a:ext cx="5451627" cy="2978097"/>
          </a:xfrm>
          <a:prstGeom prst="rect">
            <a:avLst/>
          </a:prstGeom>
        </p:spPr>
      </p:pic>
      <p:sp>
        <p:nvSpPr>
          <p:cNvPr id="14"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375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0F32674-EB68-4B0C-A060-1C9AE3CE61BB}"/>
              </a:ext>
            </a:extLst>
          </p:cNvPr>
          <p:cNvSpPr>
            <a:spLocks noGrp="1"/>
          </p:cNvSpPr>
          <p:nvPr>
            <p:ph type="title"/>
          </p:nvPr>
        </p:nvSpPr>
        <p:spPr>
          <a:xfrm>
            <a:off x="649224" y="645106"/>
            <a:ext cx="5122652" cy="1259894"/>
          </a:xfrm>
        </p:spPr>
        <p:txBody>
          <a:bodyPr>
            <a:normAutofit/>
          </a:bodyPr>
          <a:lstStyle/>
          <a:p>
            <a:pPr>
              <a:lnSpc>
                <a:spcPct val="90000"/>
              </a:lnSpc>
            </a:pPr>
            <a:r>
              <a:rPr lang="en-US" sz="2500"/>
              <a:t>ŞİFRE BLOK ZİNCİRLEMESİ (Cipher Block Chaining , CBC):</a:t>
            </a:r>
            <a:br>
              <a:rPr lang="en-US" sz="2500"/>
            </a:br>
            <a:endParaRPr lang="en-US" sz="2500"/>
          </a:p>
        </p:txBody>
      </p:sp>
      <p:sp>
        <p:nvSpPr>
          <p:cNvPr id="17" name="Rectangle 16">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59F4AC03-8E49-47AB-98C5-094F413CBE56}"/>
              </a:ext>
            </a:extLst>
          </p:cNvPr>
          <p:cNvSpPr>
            <a:spLocks noGrp="1"/>
          </p:cNvSpPr>
          <p:nvPr>
            <p:ph idx="1"/>
          </p:nvPr>
        </p:nvSpPr>
        <p:spPr>
          <a:xfrm>
            <a:off x="649224" y="2133600"/>
            <a:ext cx="5446775" cy="3759253"/>
          </a:xfrm>
        </p:spPr>
        <p:txBody>
          <a:bodyPr>
            <a:normAutofit/>
          </a:bodyPr>
          <a:lstStyle/>
          <a:p>
            <a:pPr>
              <a:lnSpc>
                <a:spcPct val="90000"/>
              </a:lnSpc>
            </a:pPr>
            <a:r>
              <a:rPr lang="en-US" dirty="0"/>
              <a:t>Blok </a:t>
            </a:r>
            <a:r>
              <a:rPr lang="en-US" dirty="0" err="1"/>
              <a:t>şifrelemede</a:t>
            </a:r>
            <a:r>
              <a:rPr lang="en-US" dirty="0"/>
              <a:t>  (block cipher) </a:t>
            </a:r>
            <a:r>
              <a:rPr lang="en-US" dirty="0" err="1"/>
              <a:t>kullanılan</a:t>
            </a:r>
            <a:r>
              <a:rPr lang="en-US" dirty="0"/>
              <a:t> </a:t>
            </a:r>
            <a:r>
              <a:rPr lang="en-US" dirty="0" err="1"/>
              <a:t>yöntemlerden</a:t>
            </a:r>
            <a:r>
              <a:rPr lang="en-US" dirty="0"/>
              <a:t> </a:t>
            </a:r>
            <a:r>
              <a:rPr lang="en-US" dirty="0" err="1"/>
              <a:t>birisidir.Şifrelenen</a:t>
            </a:r>
            <a:r>
              <a:rPr lang="en-US" dirty="0"/>
              <a:t> </a:t>
            </a:r>
            <a:r>
              <a:rPr lang="en-US" dirty="0" err="1"/>
              <a:t>mesajın</a:t>
            </a:r>
            <a:r>
              <a:rPr lang="en-US" dirty="0"/>
              <a:t> </a:t>
            </a:r>
            <a:r>
              <a:rPr lang="en-US" dirty="0" err="1"/>
              <a:t>bir</a:t>
            </a:r>
            <a:r>
              <a:rPr lang="en-US" dirty="0"/>
              <a:t> </a:t>
            </a:r>
            <a:r>
              <a:rPr lang="en-US" dirty="0" err="1"/>
              <a:t>önceki</a:t>
            </a:r>
            <a:r>
              <a:rPr lang="en-US" dirty="0"/>
              <a:t> </a:t>
            </a:r>
            <a:r>
              <a:rPr lang="en-US" dirty="0" err="1"/>
              <a:t>mesajla</a:t>
            </a:r>
            <a:r>
              <a:rPr lang="en-US" dirty="0"/>
              <a:t> </a:t>
            </a:r>
            <a:r>
              <a:rPr lang="en-US" dirty="0" err="1"/>
              <a:t>yahut</a:t>
            </a:r>
            <a:r>
              <a:rPr lang="en-US" dirty="0"/>
              <a:t> (</a:t>
            </a:r>
            <a:r>
              <a:rPr lang="en-US" dirty="0" err="1"/>
              <a:t>xor</a:t>
            </a:r>
            <a:r>
              <a:rPr lang="en-US" dirty="0"/>
              <a:t>, </a:t>
            </a:r>
            <a:r>
              <a:rPr lang="en-US" dirty="0" err="1"/>
              <a:t>özel</a:t>
            </a:r>
            <a:r>
              <a:rPr lang="en-US" dirty="0"/>
              <a:t> </a:t>
            </a:r>
            <a:r>
              <a:rPr lang="en-US" dirty="0" err="1"/>
              <a:t>veya</a:t>
            </a:r>
            <a:r>
              <a:rPr lang="en-US" dirty="0"/>
              <a:t>) </a:t>
            </a:r>
            <a:r>
              <a:rPr lang="en-US" dirty="0" err="1"/>
              <a:t>işlemine</a:t>
            </a:r>
            <a:r>
              <a:rPr lang="en-US" dirty="0"/>
              <a:t> </a:t>
            </a:r>
            <a:r>
              <a:rPr lang="en-US" dirty="0" err="1"/>
              <a:t>sokulması</a:t>
            </a:r>
            <a:r>
              <a:rPr lang="en-US" dirty="0"/>
              <a:t> </a:t>
            </a:r>
            <a:r>
              <a:rPr lang="en-US" dirty="0" err="1"/>
              <a:t>sonucunda</a:t>
            </a:r>
            <a:r>
              <a:rPr lang="en-US" dirty="0"/>
              <a:t> </a:t>
            </a:r>
            <a:r>
              <a:rPr lang="en-US" dirty="0" err="1"/>
              <a:t>çıkan</a:t>
            </a:r>
            <a:r>
              <a:rPr lang="en-US" dirty="0"/>
              <a:t> </a:t>
            </a:r>
            <a:r>
              <a:rPr lang="en-US" dirty="0" err="1"/>
              <a:t>mesaj</a:t>
            </a:r>
            <a:r>
              <a:rPr lang="en-US" dirty="0"/>
              <a:t> </a:t>
            </a:r>
            <a:r>
              <a:rPr lang="en-US" dirty="0" err="1"/>
              <a:t>şifrelenir</a:t>
            </a:r>
            <a:r>
              <a:rPr lang="en-US" dirty="0"/>
              <a:t>.</a:t>
            </a:r>
          </a:p>
          <a:p>
            <a:pPr>
              <a:lnSpc>
                <a:spcPct val="90000"/>
              </a:lnSpc>
            </a:pPr>
            <a:r>
              <a:rPr lang="en-US" dirty="0" err="1"/>
              <a:t>Burada</a:t>
            </a:r>
            <a:r>
              <a:rPr lang="en-US" dirty="0"/>
              <a:t> </a:t>
            </a:r>
            <a:r>
              <a:rPr lang="en-US" dirty="0" err="1"/>
              <a:t>dikkat</a:t>
            </a:r>
            <a:r>
              <a:rPr lang="en-US" dirty="0"/>
              <a:t> </a:t>
            </a:r>
            <a:r>
              <a:rPr lang="en-US" dirty="0" err="1"/>
              <a:t>edilecek</a:t>
            </a:r>
            <a:r>
              <a:rPr lang="en-US" dirty="0"/>
              <a:t> </a:t>
            </a:r>
            <a:r>
              <a:rPr lang="en-US" dirty="0" err="1"/>
              <a:t>husus</a:t>
            </a:r>
            <a:r>
              <a:rPr lang="en-US" dirty="0"/>
              <a:t>, </a:t>
            </a:r>
            <a:r>
              <a:rPr lang="en-US" dirty="0" err="1"/>
              <a:t>mesajların</a:t>
            </a:r>
            <a:r>
              <a:rPr lang="en-US" dirty="0"/>
              <a:t> </a:t>
            </a:r>
            <a:r>
              <a:rPr lang="en-US" dirty="0" err="1"/>
              <a:t>şifrelenmeden</a:t>
            </a:r>
            <a:r>
              <a:rPr lang="en-US" dirty="0"/>
              <a:t> </a:t>
            </a:r>
            <a:r>
              <a:rPr lang="en-US" dirty="0" err="1"/>
              <a:t>önce</a:t>
            </a:r>
            <a:r>
              <a:rPr lang="en-US" dirty="0"/>
              <a:t> </a:t>
            </a:r>
            <a:r>
              <a:rPr lang="en-US" dirty="0" err="1"/>
              <a:t>yahut</a:t>
            </a:r>
            <a:r>
              <a:rPr lang="en-US" dirty="0"/>
              <a:t> </a:t>
            </a:r>
            <a:r>
              <a:rPr lang="en-US" dirty="0" err="1"/>
              <a:t>işlemine</a:t>
            </a:r>
            <a:r>
              <a:rPr lang="en-US" dirty="0"/>
              <a:t> (</a:t>
            </a:r>
            <a:r>
              <a:rPr lang="en-US" dirty="0" err="1"/>
              <a:t>xor</a:t>
            </a:r>
            <a:r>
              <a:rPr lang="en-US" dirty="0"/>
              <a:t>, </a:t>
            </a:r>
            <a:r>
              <a:rPr lang="en-US" dirty="0" err="1"/>
              <a:t>özel</a:t>
            </a:r>
            <a:r>
              <a:rPr lang="en-US" dirty="0"/>
              <a:t> </a:t>
            </a:r>
            <a:r>
              <a:rPr lang="en-US" dirty="0" err="1"/>
              <a:t>veya</a:t>
            </a:r>
            <a:r>
              <a:rPr lang="en-US" dirty="0"/>
              <a:t>, exclusive or) </a:t>
            </a:r>
            <a:r>
              <a:rPr lang="en-US" dirty="0" err="1"/>
              <a:t>tabi</a:t>
            </a:r>
            <a:r>
              <a:rPr lang="en-US" dirty="0"/>
              <a:t> </a:t>
            </a:r>
            <a:r>
              <a:rPr lang="en-US" dirty="0" err="1"/>
              <a:t>tutulmasıdır</a:t>
            </a:r>
            <a:r>
              <a:rPr lang="en-US" dirty="0"/>
              <a:t>. Her </a:t>
            </a:r>
            <a:r>
              <a:rPr lang="en-US" dirty="0" err="1"/>
              <a:t>mesajın</a:t>
            </a:r>
            <a:r>
              <a:rPr lang="en-US" dirty="0"/>
              <a:t> </a:t>
            </a:r>
            <a:r>
              <a:rPr lang="en-US" dirty="0" err="1"/>
              <a:t>yahut</a:t>
            </a:r>
            <a:r>
              <a:rPr lang="en-US" dirty="0"/>
              <a:t> </a:t>
            </a:r>
            <a:r>
              <a:rPr lang="en-US" dirty="0" err="1"/>
              <a:t>işlemi</a:t>
            </a:r>
            <a:r>
              <a:rPr lang="en-US" dirty="0"/>
              <a:t> </a:t>
            </a:r>
            <a:r>
              <a:rPr lang="en-US" dirty="0" err="1"/>
              <a:t>bir</a:t>
            </a:r>
            <a:r>
              <a:rPr lang="en-US" dirty="0"/>
              <a:t> </a:t>
            </a:r>
            <a:r>
              <a:rPr lang="en-US" dirty="0" err="1"/>
              <a:t>önceki</a:t>
            </a:r>
            <a:r>
              <a:rPr lang="en-US" dirty="0"/>
              <a:t> </a:t>
            </a:r>
            <a:r>
              <a:rPr lang="en-US" dirty="0" err="1"/>
              <a:t>şifreli</a:t>
            </a:r>
            <a:r>
              <a:rPr lang="en-US" dirty="0"/>
              <a:t> </a:t>
            </a:r>
            <a:r>
              <a:rPr lang="en-US" dirty="0" err="1"/>
              <a:t>mesaj</a:t>
            </a:r>
            <a:r>
              <a:rPr lang="en-US" dirty="0"/>
              <a:t> </a:t>
            </a:r>
            <a:r>
              <a:rPr lang="en-US" dirty="0" err="1"/>
              <a:t>bloğudur</a:t>
            </a:r>
            <a:r>
              <a:rPr lang="en-US" dirty="0"/>
              <a:t>. İlk </a:t>
            </a:r>
            <a:r>
              <a:rPr lang="en-US" dirty="0" err="1"/>
              <a:t>şifreli</a:t>
            </a:r>
            <a:r>
              <a:rPr lang="en-US" dirty="0"/>
              <a:t> </a:t>
            </a:r>
            <a:r>
              <a:rPr lang="en-US" dirty="0" err="1"/>
              <a:t>mesaj</a:t>
            </a:r>
            <a:r>
              <a:rPr lang="en-US" dirty="0"/>
              <a:t> </a:t>
            </a:r>
            <a:r>
              <a:rPr lang="en-US" dirty="0" err="1"/>
              <a:t>bloğu</a:t>
            </a:r>
            <a:r>
              <a:rPr lang="en-US" dirty="0"/>
              <a:t> </a:t>
            </a:r>
            <a:r>
              <a:rPr lang="en-US" dirty="0" err="1"/>
              <a:t>ise</a:t>
            </a:r>
            <a:r>
              <a:rPr lang="en-US" dirty="0"/>
              <a:t> </a:t>
            </a:r>
            <a:r>
              <a:rPr lang="en-US" dirty="0" err="1"/>
              <a:t>Başlangıç</a:t>
            </a:r>
            <a:r>
              <a:rPr lang="en-US" dirty="0"/>
              <a:t> </a:t>
            </a:r>
            <a:r>
              <a:rPr lang="en-US" dirty="0" err="1"/>
              <a:t>Vektörü</a:t>
            </a:r>
            <a:r>
              <a:rPr lang="en-US" dirty="0"/>
              <a:t> (</a:t>
            </a:r>
            <a:r>
              <a:rPr lang="en-US" dirty="0" err="1"/>
              <a:t>yöney</a:t>
            </a:r>
            <a:r>
              <a:rPr lang="en-US" dirty="0"/>
              <a:t>) (initial vector) </a:t>
            </a:r>
            <a:r>
              <a:rPr lang="en-US" dirty="0" err="1"/>
              <a:t>ile</a:t>
            </a:r>
            <a:r>
              <a:rPr lang="en-US" dirty="0"/>
              <a:t> </a:t>
            </a:r>
            <a:r>
              <a:rPr lang="en-US" dirty="0" err="1"/>
              <a:t>yahut</a:t>
            </a:r>
            <a:r>
              <a:rPr lang="en-US" dirty="0"/>
              <a:t> </a:t>
            </a:r>
            <a:r>
              <a:rPr lang="en-US" dirty="0" err="1"/>
              <a:t>işlemine</a:t>
            </a:r>
            <a:r>
              <a:rPr lang="en-US" dirty="0"/>
              <a:t> </a:t>
            </a:r>
            <a:r>
              <a:rPr lang="en-US" dirty="0" err="1"/>
              <a:t>tabi</a:t>
            </a:r>
            <a:r>
              <a:rPr lang="en-US" dirty="0"/>
              <a:t> </a:t>
            </a:r>
            <a:r>
              <a:rPr lang="en-US" dirty="0" err="1"/>
              <a:t>tutulur</a:t>
            </a:r>
            <a:r>
              <a:rPr lang="en-US" dirty="0"/>
              <a:t>.</a:t>
            </a:r>
          </a:p>
          <a:p>
            <a:pPr>
              <a:lnSpc>
                <a:spcPct val="90000"/>
              </a:lnSpc>
            </a:pPr>
            <a:endParaRPr lang="en-US" dirty="0"/>
          </a:p>
          <a:p>
            <a:pPr>
              <a:lnSpc>
                <a:spcPct val="90000"/>
              </a:lnSpc>
            </a:pPr>
            <a:endParaRPr lang="en-US" dirty="0"/>
          </a:p>
        </p:txBody>
      </p:sp>
      <p:pic>
        <p:nvPicPr>
          <p:cNvPr id="9" name="Resim 8" descr="ekran görüntüsü içeren bir resim&#10;&#10;Açıklama otomatik olarak oluşturuldu">
            <a:extLst>
              <a:ext uri="{FF2B5EF4-FFF2-40B4-BE49-F238E27FC236}">
                <a16:creationId xmlns:a16="http://schemas.microsoft.com/office/drawing/2014/main" id="{0DFC82AC-249F-449B-90D0-5FF564A4E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860" y="3194022"/>
            <a:ext cx="5092133" cy="2698831"/>
          </a:xfrm>
          <a:prstGeom prst="rect">
            <a:avLst/>
          </a:prstGeom>
        </p:spPr>
      </p:pic>
      <p:pic>
        <p:nvPicPr>
          <p:cNvPr id="10" name="Resim 9" descr="ekran görüntüsü içeren bir resim&#10;&#10;Açıklama otomatik olarak oluşturuldu">
            <a:extLst>
              <a:ext uri="{FF2B5EF4-FFF2-40B4-BE49-F238E27FC236}">
                <a16:creationId xmlns:a16="http://schemas.microsoft.com/office/drawing/2014/main" id="{659C4FF2-AB00-4436-85CE-8901C7FD9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60" y="615210"/>
            <a:ext cx="5092133" cy="2384324"/>
          </a:xfrm>
          <a:prstGeom prst="rect">
            <a:avLst/>
          </a:prstGeom>
        </p:spPr>
      </p:pic>
      <p:sp>
        <p:nvSpPr>
          <p:cNvPr id="19"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42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4B8D99A-596B-4D42-B5CE-EB723B672FEC}"/>
              </a:ext>
            </a:extLst>
          </p:cNvPr>
          <p:cNvSpPr>
            <a:spLocks noGrp="1"/>
          </p:cNvSpPr>
          <p:nvPr>
            <p:ph type="title"/>
          </p:nvPr>
        </p:nvSpPr>
        <p:spPr>
          <a:xfrm>
            <a:off x="649224" y="645106"/>
            <a:ext cx="3650279" cy="1259894"/>
          </a:xfrm>
        </p:spPr>
        <p:txBody>
          <a:bodyPr>
            <a:normAutofit/>
          </a:bodyPr>
          <a:lstStyle/>
          <a:p>
            <a:pPr>
              <a:lnSpc>
                <a:spcPct val="90000"/>
              </a:lnSpc>
            </a:pPr>
            <a:r>
              <a:rPr lang="en-US" sz="2000"/>
              <a:t>SAYICI ŞEKLİ ŞİFRELEME (Counter Mode Encryption, CTR, CM, ICM, SIC)</a:t>
            </a:r>
            <a:br>
              <a:rPr lang="en-US" sz="2000"/>
            </a:br>
            <a:endParaRPr lang="en-US" sz="2000"/>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0EBD8FAB-E59C-4511-A0F1-49EF8CDC746D}"/>
              </a:ext>
            </a:extLst>
          </p:cNvPr>
          <p:cNvSpPr>
            <a:spLocks noGrp="1"/>
          </p:cNvSpPr>
          <p:nvPr>
            <p:ph idx="1"/>
          </p:nvPr>
        </p:nvSpPr>
        <p:spPr>
          <a:xfrm>
            <a:off x="182880" y="2133600"/>
            <a:ext cx="5138149" cy="3759253"/>
          </a:xfrm>
        </p:spPr>
        <p:txBody>
          <a:bodyPr>
            <a:normAutofit/>
          </a:bodyPr>
          <a:lstStyle/>
          <a:p>
            <a:pPr>
              <a:lnSpc>
                <a:spcPct val="90000"/>
              </a:lnSpc>
            </a:pPr>
            <a:r>
              <a:rPr lang="en-US" sz="1500" dirty="0"/>
              <a:t>Bu </a:t>
            </a:r>
            <a:r>
              <a:rPr lang="en-US" sz="1500" dirty="0" err="1"/>
              <a:t>şifreleme</a:t>
            </a:r>
            <a:r>
              <a:rPr lang="en-US" sz="1500" dirty="0"/>
              <a:t> </a:t>
            </a:r>
            <a:r>
              <a:rPr lang="en-US" sz="1500" dirty="0" err="1"/>
              <a:t>yöntemi</a:t>
            </a:r>
            <a:r>
              <a:rPr lang="en-US" sz="1500" dirty="0"/>
              <a:t> </a:t>
            </a:r>
            <a:r>
              <a:rPr lang="en-US" sz="1500" dirty="0" err="1"/>
              <a:t>genelde</a:t>
            </a:r>
            <a:r>
              <a:rPr lang="en-US" sz="1500" dirty="0"/>
              <a:t> </a:t>
            </a:r>
            <a:r>
              <a:rPr lang="en-US" sz="1500" dirty="0" err="1"/>
              <a:t>blok</a:t>
            </a:r>
            <a:r>
              <a:rPr lang="en-US" sz="1500" dirty="0"/>
              <a:t> </a:t>
            </a:r>
            <a:r>
              <a:rPr lang="en-US" sz="1500" dirty="0" err="1"/>
              <a:t>şifreleme</a:t>
            </a:r>
            <a:r>
              <a:rPr lang="en-US" sz="1500" dirty="0"/>
              <a:t> (block cipher) </a:t>
            </a:r>
            <a:r>
              <a:rPr lang="en-US" sz="1500" dirty="0" err="1"/>
              <a:t>için</a:t>
            </a:r>
            <a:r>
              <a:rPr lang="en-US" sz="1500" dirty="0"/>
              <a:t> </a:t>
            </a:r>
            <a:r>
              <a:rPr lang="en-US" sz="1500" dirty="0" err="1"/>
              <a:t>kullanılsa</a:t>
            </a:r>
            <a:r>
              <a:rPr lang="en-US" sz="1500" dirty="0"/>
              <a:t> da </a:t>
            </a:r>
            <a:r>
              <a:rPr lang="en-US" sz="1500" dirty="0" err="1"/>
              <a:t>farklı</a:t>
            </a:r>
            <a:r>
              <a:rPr lang="en-US" sz="1500" dirty="0"/>
              <a:t> </a:t>
            </a:r>
            <a:r>
              <a:rPr lang="en-US" sz="1500" dirty="0" err="1"/>
              <a:t>şifrelem</a:t>
            </a:r>
            <a:r>
              <a:rPr lang="tr-TR" sz="1500" dirty="0"/>
              <a:t>e</a:t>
            </a:r>
            <a:r>
              <a:rPr lang="en-US" sz="1500" dirty="0"/>
              <a:t> </a:t>
            </a:r>
            <a:r>
              <a:rPr lang="en-US" sz="1500" dirty="0" err="1"/>
              <a:t>yöntemlerinin</a:t>
            </a:r>
            <a:r>
              <a:rPr lang="en-US" sz="1500" dirty="0"/>
              <a:t> de </a:t>
            </a:r>
            <a:r>
              <a:rPr lang="en-US" sz="1500" dirty="0" err="1"/>
              <a:t>çıkmasını</a:t>
            </a:r>
            <a:r>
              <a:rPr lang="en-US" sz="1500" dirty="0"/>
              <a:t> </a:t>
            </a:r>
            <a:r>
              <a:rPr lang="en-US" sz="1500" dirty="0" err="1"/>
              <a:t>sağlamıştır</a:t>
            </a:r>
            <a:r>
              <a:rPr lang="en-US" sz="1500" dirty="0"/>
              <a:t>. </a:t>
            </a:r>
            <a:r>
              <a:rPr lang="en-US" sz="1500" dirty="0" err="1"/>
              <a:t>Yöntem</a:t>
            </a:r>
            <a:r>
              <a:rPr lang="en-US" sz="1500" dirty="0"/>
              <a:t> </a:t>
            </a:r>
            <a:r>
              <a:rPr lang="en-US" sz="1500" dirty="0" err="1"/>
              <a:t>aslında</a:t>
            </a:r>
            <a:r>
              <a:rPr lang="en-US" sz="1500" dirty="0"/>
              <a:t> </a:t>
            </a:r>
            <a:r>
              <a:rPr lang="en-US" sz="1500" dirty="0" err="1"/>
              <a:t>mükemmelinde</a:t>
            </a:r>
            <a:r>
              <a:rPr lang="en-US" sz="1500" dirty="0"/>
              <a:t> </a:t>
            </a:r>
            <a:r>
              <a:rPr lang="en-US" sz="1500" dirty="0" err="1"/>
              <a:t>tekrar</a:t>
            </a:r>
            <a:r>
              <a:rPr lang="en-US" sz="1500" dirty="0"/>
              <a:t> </a:t>
            </a:r>
            <a:r>
              <a:rPr lang="en-US" sz="1500" dirty="0" err="1"/>
              <a:t>etmeyen</a:t>
            </a:r>
            <a:r>
              <a:rPr lang="en-US" sz="1500" dirty="0"/>
              <a:t> </a:t>
            </a:r>
            <a:r>
              <a:rPr lang="en-US" sz="1500" dirty="0" err="1"/>
              <a:t>bir</a:t>
            </a:r>
            <a:r>
              <a:rPr lang="en-US" sz="1500" dirty="0"/>
              <a:t> </a:t>
            </a:r>
            <a:r>
              <a:rPr lang="en-US" sz="1500" dirty="0" err="1"/>
              <a:t>sayı</a:t>
            </a:r>
            <a:r>
              <a:rPr lang="en-US" sz="1500" dirty="0"/>
              <a:t> </a:t>
            </a:r>
            <a:r>
              <a:rPr lang="en-US" sz="1500" dirty="0" err="1"/>
              <a:t>üretecine</a:t>
            </a:r>
            <a:r>
              <a:rPr lang="en-US" sz="1500" dirty="0"/>
              <a:t> </a:t>
            </a:r>
            <a:r>
              <a:rPr lang="en-US" sz="1500" dirty="0" err="1"/>
              <a:t>dayanmaktadır</a:t>
            </a:r>
            <a:r>
              <a:rPr lang="en-US" sz="1500" dirty="0"/>
              <a:t>. </a:t>
            </a:r>
            <a:endParaRPr lang="tr-TR" sz="1500" dirty="0"/>
          </a:p>
          <a:p>
            <a:pPr>
              <a:lnSpc>
                <a:spcPct val="90000"/>
              </a:lnSpc>
            </a:pPr>
            <a:r>
              <a:rPr lang="en-US" sz="1500" dirty="0" err="1"/>
              <a:t>Yani</a:t>
            </a:r>
            <a:r>
              <a:rPr lang="en-US" sz="1500" dirty="0"/>
              <a:t> </a:t>
            </a:r>
            <a:r>
              <a:rPr lang="en-US" sz="1500" dirty="0" err="1"/>
              <a:t>matematiksel</a:t>
            </a:r>
            <a:r>
              <a:rPr lang="en-US" sz="1500" dirty="0"/>
              <a:t> </a:t>
            </a:r>
            <a:r>
              <a:rPr lang="en-US" sz="1500" dirty="0" err="1"/>
              <a:t>olarak</a:t>
            </a:r>
            <a:r>
              <a:rPr lang="en-US" sz="1500" dirty="0"/>
              <a:t> </a:t>
            </a:r>
            <a:r>
              <a:rPr lang="en-US" sz="1500" dirty="0" err="1"/>
              <a:t>bir</a:t>
            </a:r>
            <a:r>
              <a:rPr lang="en-US" sz="1500" dirty="0"/>
              <a:t> </a:t>
            </a:r>
            <a:r>
              <a:rPr lang="en-US" sz="1500" dirty="0" err="1"/>
              <a:t>fonksiyon</a:t>
            </a:r>
            <a:r>
              <a:rPr lang="en-US" sz="1500" dirty="0"/>
              <a:t> </a:t>
            </a:r>
            <a:r>
              <a:rPr lang="en-US" sz="1500" dirty="0" err="1"/>
              <a:t>sürekli</a:t>
            </a:r>
            <a:r>
              <a:rPr lang="en-US" sz="1500" dirty="0"/>
              <a:t> </a:t>
            </a:r>
            <a:r>
              <a:rPr lang="en-US" sz="1500" dirty="0" err="1"/>
              <a:t>sayı</a:t>
            </a:r>
            <a:r>
              <a:rPr lang="en-US" sz="1500" dirty="0"/>
              <a:t> </a:t>
            </a:r>
            <a:r>
              <a:rPr lang="en-US" sz="1500" dirty="0" err="1"/>
              <a:t>üretmekte</a:t>
            </a:r>
            <a:r>
              <a:rPr lang="en-US" sz="1500" dirty="0"/>
              <a:t> </a:t>
            </a:r>
            <a:r>
              <a:rPr lang="en-US" sz="1500" dirty="0" err="1"/>
              <a:t>ancak</a:t>
            </a:r>
            <a:r>
              <a:rPr lang="en-US" sz="1500" dirty="0"/>
              <a:t> </a:t>
            </a:r>
            <a:r>
              <a:rPr lang="en-US" sz="1500" dirty="0" err="1"/>
              <a:t>bu</a:t>
            </a:r>
            <a:r>
              <a:rPr lang="en-US" sz="1500" dirty="0"/>
              <a:t> </a:t>
            </a:r>
            <a:r>
              <a:rPr lang="en-US" sz="1500" dirty="0" err="1"/>
              <a:t>üretilen</a:t>
            </a:r>
            <a:r>
              <a:rPr lang="en-US" sz="1500" dirty="0"/>
              <a:t> </a:t>
            </a:r>
            <a:r>
              <a:rPr lang="en-US" sz="1500" dirty="0" err="1"/>
              <a:t>sayılar</a:t>
            </a:r>
            <a:r>
              <a:rPr lang="en-US" sz="1500" dirty="0"/>
              <a:t> </a:t>
            </a:r>
            <a:r>
              <a:rPr lang="en-US" sz="1500" dirty="0" err="1"/>
              <a:t>kendini</a:t>
            </a:r>
            <a:r>
              <a:rPr lang="en-US" sz="1500" dirty="0"/>
              <a:t> </a:t>
            </a:r>
            <a:r>
              <a:rPr lang="en-US" sz="1500" dirty="0" err="1"/>
              <a:t>tekrar</a:t>
            </a:r>
            <a:r>
              <a:rPr lang="en-US" sz="1500" dirty="0"/>
              <a:t> </a:t>
            </a:r>
            <a:r>
              <a:rPr lang="en-US" sz="1500" dirty="0" err="1"/>
              <a:t>etmemektedir</a:t>
            </a:r>
            <a:r>
              <a:rPr lang="en-US" sz="1500" dirty="0"/>
              <a:t>. </a:t>
            </a:r>
            <a:r>
              <a:rPr lang="en-US" sz="1500" dirty="0" err="1"/>
              <a:t>Ancak</a:t>
            </a:r>
            <a:r>
              <a:rPr lang="en-US" sz="1500" dirty="0"/>
              <a:t> </a:t>
            </a:r>
            <a:r>
              <a:rPr lang="en-US" sz="1500" dirty="0" err="1"/>
              <a:t>bu</a:t>
            </a:r>
            <a:r>
              <a:rPr lang="en-US" sz="1500" dirty="0"/>
              <a:t> </a:t>
            </a:r>
            <a:r>
              <a:rPr lang="en-US" sz="1500" dirty="0" err="1"/>
              <a:t>şekildeki</a:t>
            </a:r>
            <a:r>
              <a:rPr lang="en-US" sz="1500" dirty="0"/>
              <a:t> </a:t>
            </a:r>
            <a:r>
              <a:rPr lang="en-US" sz="1500" dirty="0" err="1"/>
              <a:t>fonksiyonun</a:t>
            </a:r>
            <a:r>
              <a:rPr lang="en-US" sz="1500" dirty="0"/>
              <a:t> da </a:t>
            </a:r>
            <a:r>
              <a:rPr lang="en-US" sz="1500" dirty="0" err="1"/>
              <a:t>ürettiği</a:t>
            </a:r>
            <a:r>
              <a:rPr lang="en-US" sz="1500" dirty="0"/>
              <a:t> </a:t>
            </a:r>
            <a:r>
              <a:rPr lang="en-US" sz="1500" dirty="0" err="1"/>
              <a:t>sayıların</a:t>
            </a:r>
            <a:r>
              <a:rPr lang="en-US" sz="1500" dirty="0"/>
              <a:t> </a:t>
            </a:r>
            <a:r>
              <a:rPr lang="en-US" sz="1500" dirty="0" err="1"/>
              <a:t>mümkün</a:t>
            </a:r>
            <a:r>
              <a:rPr lang="en-US" sz="1500" dirty="0"/>
              <a:t> </a:t>
            </a:r>
            <a:r>
              <a:rPr lang="en-US" sz="1500" dirty="0" err="1"/>
              <a:t>olduğunca</a:t>
            </a:r>
            <a:r>
              <a:rPr lang="en-US" sz="1500" dirty="0"/>
              <a:t> </a:t>
            </a:r>
            <a:r>
              <a:rPr lang="en-US" sz="1500" dirty="0" err="1"/>
              <a:t>rastgele</a:t>
            </a:r>
            <a:r>
              <a:rPr lang="en-US" sz="1500" dirty="0"/>
              <a:t> </a:t>
            </a:r>
            <a:r>
              <a:rPr lang="en-US" sz="1500" dirty="0" err="1"/>
              <a:t>olması</a:t>
            </a:r>
            <a:r>
              <a:rPr lang="en-US" sz="1500" dirty="0"/>
              <a:t> </a:t>
            </a:r>
            <a:r>
              <a:rPr lang="en-US" sz="1500" dirty="0" err="1"/>
              <a:t>ve</a:t>
            </a:r>
            <a:r>
              <a:rPr lang="en-US" sz="1500" dirty="0"/>
              <a:t> </a:t>
            </a:r>
            <a:r>
              <a:rPr lang="en-US" sz="1500" dirty="0" err="1"/>
              <a:t>önceden</a:t>
            </a:r>
            <a:r>
              <a:rPr lang="en-US" sz="1500" dirty="0"/>
              <a:t> </a:t>
            </a:r>
            <a:r>
              <a:rPr lang="en-US" sz="1500" dirty="0" err="1"/>
              <a:t>kestirilemez</a:t>
            </a:r>
            <a:r>
              <a:rPr lang="en-US" sz="1500" dirty="0"/>
              <a:t> </a:t>
            </a:r>
            <a:r>
              <a:rPr lang="en-US" sz="1500" dirty="0" err="1"/>
              <a:t>olması</a:t>
            </a:r>
            <a:r>
              <a:rPr lang="en-US" sz="1500" dirty="0"/>
              <a:t> </a:t>
            </a:r>
            <a:r>
              <a:rPr lang="en-US" sz="1500" dirty="0" err="1"/>
              <a:t>istenir</a:t>
            </a:r>
            <a:r>
              <a:rPr lang="en-US" sz="1500" dirty="0"/>
              <a:t>.</a:t>
            </a:r>
          </a:p>
          <a:p>
            <a:pPr>
              <a:lnSpc>
                <a:spcPct val="90000"/>
              </a:lnSpc>
            </a:pPr>
            <a:endParaRPr lang="en-US" sz="1500" dirty="0"/>
          </a:p>
        </p:txBody>
      </p:sp>
      <p:pic>
        <p:nvPicPr>
          <p:cNvPr id="5" name="Resim 4" descr="ekran görüntüsü içeren bir resim&#10;&#10;Açıklama otomatik olarak oluşturuldu">
            <a:extLst>
              <a:ext uri="{FF2B5EF4-FFF2-40B4-BE49-F238E27FC236}">
                <a16:creationId xmlns:a16="http://schemas.microsoft.com/office/drawing/2014/main" id="{7F9A93AC-C5E2-4519-A2F2-FD3876D77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672" y="1397693"/>
            <a:ext cx="6096448" cy="3737547"/>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191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8"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5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0"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1"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2"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3"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4"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5"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6"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7"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8"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9"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Başlık 1">
            <a:extLst>
              <a:ext uri="{FF2B5EF4-FFF2-40B4-BE49-F238E27FC236}">
                <a16:creationId xmlns:a16="http://schemas.microsoft.com/office/drawing/2014/main" id="{58B025BE-9EE5-48DE-A710-C8CBA38917F7}"/>
              </a:ext>
            </a:extLst>
          </p:cNvPr>
          <p:cNvSpPr>
            <a:spLocks noGrp="1"/>
          </p:cNvSpPr>
          <p:nvPr>
            <p:ph type="ctrTitle"/>
          </p:nvPr>
        </p:nvSpPr>
        <p:spPr>
          <a:xfrm>
            <a:off x="2589213" y="4529540"/>
            <a:ext cx="8915399" cy="1162423"/>
          </a:xfrm>
        </p:spPr>
        <p:txBody>
          <a:bodyPr>
            <a:normAutofit/>
          </a:bodyPr>
          <a:lstStyle/>
          <a:p>
            <a:r>
              <a:rPr lang="tr-TR"/>
              <a:t>ALGORİTMA ÇIKTILARI</a:t>
            </a:r>
            <a:endParaRPr lang="en-US" dirty="0"/>
          </a:p>
        </p:txBody>
      </p:sp>
      <p:sp>
        <p:nvSpPr>
          <p:cNvPr id="3" name="Alt Başlık 2">
            <a:extLst>
              <a:ext uri="{FF2B5EF4-FFF2-40B4-BE49-F238E27FC236}">
                <a16:creationId xmlns:a16="http://schemas.microsoft.com/office/drawing/2014/main" id="{B766EF4B-5410-4289-B9DA-1E7B2F5876D5}"/>
              </a:ext>
            </a:extLst>
          </p:cNvPr>
          <p:cNvSpPr>
            <a:spLocks noGrp="1"/>
          </p:cNvSpPr>
          <p:nvPr>
            <p:ph type="subTitle" idx="1"/>
          </p:nvPr>
        </p:nvSpPr>
        <p:spPr>
          <a:xfrm>
            <a:off x="2589213" y="5696711"/>
            <a:ext cx="8915399" cy="507189"/>
          </a:xfrm>
        </p:spPr>
        <p:txBody>
          <a:bodyPr>
            <a:normAutofit/>
          </a:bodyPr>
          <a:lstStyle/>
          <a:p>
            <a:endParaRPr lang="en-US"/>
          </a:p>
        </p:txBody>
      </p:sp>
      <p:grpSp>
        <p:nvGrpSpPr>
          <p:cNvPr id="151" name="Group 150">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2"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3"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4"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5"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6"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7"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8"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9"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0"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1"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2"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3"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5" name="Rectangle 164">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OUTPUT ile ilgili gÃ¶rsel sonucu">
            <a:extLst>
              <a:ext uri="{FF2B5EF4-FFF2-40B4-BE49-F238E27FC236}">
                <a16:creationId xmlns:a16="http://schemas.microsoft.com/office/drawing/2014/main" id="{07B0EF53-5034-4EF6-AED1-0A9A72F932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1232" y="786727"/>
            <a:ext cx="10232249" cy="3602736"/>
          </a:xfrm>
          <a:prstGeom prst="rect">
            <a:avLst/>
          </a:prstGeom>
          <a:noFill/>
          <a:extLst>
            <a:ext uri="{909E8E84-426E-40DD-AFC4-6F175D3DCCD1}">
              <a14:hiddenFill xmlns:a14="http://schemas.microsoft.com/office/drawing/2010/main">
                <a:solidFill>
                  <a:srgbClr val="FFFFFF"/>
                </a:solidFill>
              </a14:hiddenFill>
            </a:ext>
          </a:extLst>
        </p:spPr>
      </p:pic>
      <p:sp>
        <p:nvSpPr>
          <p:cNvPr id="167"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962150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AA6309-98CB-40D8-A28E-EFA8556D41A9}"/>
              </a:ext>
            </a:extLst>
          </p:cNvPr>
          <p:cNvSpPr>
            <a:spLocks noGrp="1"/>
          </p:cNvSpPr>
          <p:nvPr>
            <p:ph type="title"/>
          </p:nvPr>
        </p:nvSpPr>
        <p:spPr/>
        <p:txBody>
          <a:bodyPr/>
          <a:lstStyle/>
          <a:p>
            <a:r>
              <a:rPr lang="tr-TR" dirty="0"/>
              <a:t>ALGORİTMA KARŞILAŞTIRMALARI</a:t>
            </a:r>
            <a:endParaRPr lang="en-US" dirty="0"/>
          </a:p>
        </p:txBody>
      </p:sp>
      <p:pic>
        <p:nvPicPr>
          <p:cNvPr id="5" name="İçerik Yer Tutucusu 4">
            <a:extLst>
              <a:ext uri="{FF2B5EF4-FFF2-40B4-BE49-F238E27FC236}">
                <a16:creationId xmlns:a16="http://schemas.microsoft.com/office/drawing/2014/main" id="{C9F7FB8D-FAD5-4A61-B8BD-F1F1B3CBC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19093"/>
            <a:ext cx="7893492" cy="4120226"/>
          </a:xfrm>
        </p:spPr>
      </p:pic>
    </p:spTree>
    <p:extLst>
      <p:ext uri="{BB962C8B-B14F-4D97-AF65-F5344CB8AC3E}">
        <p14:creationId xmlns:p14="http://schemas.microsoft.com/office/powerpoint/2010/main" val="3722842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8CA820-4871-46C4-B2EB-8B39D028A17D}"/>
              </a:ext>
            </a:extLst>
          </p:cNvPr>
          <p:cNvSpPr>
            <a:spLocks noGrp="1"/>
          </p:cNvSpPr>
          <p:nvPr>
            <p:ph type="title"/>
          </p:nvPr>
        </p:nvSpPr>
        <p:spPr>
          <a:xfrm>
            <a:off x="2111749" y="507378"/>
            <a:ext cx="9342913" cy="1280890"/>
          </a:xfrm>
        </p:spPr>
        <p:txBody>
          <a:bodyPr/>
          <a:lstStyle/>
          <a:p>
            <a:r>
              <a:rPr lang="tr-TR" dirty="0"/>
              <a:t>TIME COMPLEXITY(ZAMAN KARMAŞIKLIĞI)</a:t>
            </a:r>
            <a:endParaRPr lang="en-US" dirty="0"/>
          </a:p>
        </p:txBody>
      </p:sp>
      <p:pic>
        <p:nvPicPr>
          <p:cNvPr id="5" name="İçerik Yer Tutucusu 4" descr="yazı gereçleri, sabit, ekran görüntüsü içeren bir resim&#10;&#10;Açıklama otomatik olarak oluşturuldu">
            <a:extLst>
              <a:ext uri="{FF2B5EF4-FFF2-40B4-BE49-F238E27FC236}">
                <a16:creationId xmlns:a16="http://schemas.microsoft.com/office/drawing/2014/main" id="{92241223-35CF-4FFF-B1AF-785D46F076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2924" y="1544124"/>
            <a:ext cx="8380562" cy="4913502"/>
          </a:xfrm>
        </p:spPr>
      </p:pic>
    </p:spTree>
    <p:extLst>
      <p:ext uri="{BB962C8B-B14F-4D97-AF65-F5344CB8AC3E}">
        <p14:creationId xmlns:p14="http://schemas.microsoft.com/office/powerpoint/2010/main" val="1177382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DFB158-9C53-4189-9713-050659792F58}"/>
              </a:ext>
            </a:extLst>
          </p:cNvPr>
          <p:cNvSpPr>
            <a:spLocks noGrp="1"/>
          </p:cNvSpPr>
          <p:nvPr>
            <p:ph type="title"/>
          </p:nvPr>
        </p:nvSpPr>
        <p:spPr/>
        <p:txBody>
          <a:bodyPr/>
          <a:lstStyle/>
          <a:p>
            <a:r>
              <a:rPr lang="tr-TR" dirty="0"/>
              <a:t>KULLANILAN BELLEK MİKTARLARI</a:t>
            </a:r>
            <a:endParaRPr lang="en-US" dirty="0"/>
          </a:p>
        </p:txBody>
      </p:sp>
      <p:pic>
        <p:nvPicPr>
          <p:cNvPr id="5" name="İçerik Yer Tutucusu 4" descr="ekran görüntüsü içeren bir resim&#10;&#10;Açıklama otomatik olarak oluşturuldu">
            <a:extLst>
              <a:ext uri="{FF2B5EF4-FFF2-40B4-BE49-F238E27FC236}">
                <a16:creationId xmlns:a16="http://schemas.microsoft.com/office/drawing/2014/main" id="{2AC3C198-B6DE-4F9E-BCBE-C1A085E4B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1080" y="1775467"/>
            <a:ext cx="6497995" cy="3710933"/>
          </a:xfrm>
        </p:spPr>
      </p:pic>
    </p:spTree>
    <p:extLst>
      <p:ext uri="{BB962C8B-B14F-4D97-AF65-F5344CB8AC3E}">
        <p14:creationId xmlns:p14="http://schemas.microsoft.com/office/powerpoint/2010/main" val="2766490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EC1713-48C4-400B-AC4E-2E94A0039DF8}"/>
              </a:ext>
            </a:extLst>
          </p:cNvPr>
          <p:cNvSpPr>
            <a:spLocks noGrp="1"/>
          </p:cNvSpPr>
          <p:nvPr>
            <p:ph type="title"/>
          </p:nvPr>
        </p:nvSpPr>
        <p:spPr/>
        <p:txBody>
          <a:bodyPr/>
          <a:lstStyle/>
          <a:p>
            <a:r>
              <a:rPr lang="tr-TR" dirty="0"/>
              <a:t>				ENTROPİ DEĞERLERİ</a:t>
            </a:r>
            <a:endParaRPr lang="en-US" dirty="0"/>
          </a:p>
        </p:txBody>
      </p:sp>
      <p:pic>
        <p:nvPicPr>
          <p:cNvPr id="5" name="İçerik Yer Tutucusu 4" descr="ekran görüntüsü içeren bir resim&#10;&#10;Açıklama otomatik olarak oluşturuldu">
            <a:extLst>
              <a:ext uri="{FF2B5EF4-FFF2-40B4-BE49-F238E27FC236}">
                <a16:creationId xmlns:a16="http://schemas.microsoft.com/office/drawing/2014/main" id="{19CD244C-A7CD-4390-8602-9580DCF3A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4400" y="1905000"/>
            <a:ext cx="7144544" cy="3561945"/>
          </a:xfrm>
        </p:spPr>
      </p:pic>
      <p:sp>
        <p:nvSpPr>
          <p:cNvPr id="6" name="Başlık 1">
            <a:extLst>
              <a:ext uri="{FF2B5EF4-FFF2-40B4-BE49-F238E27FC236}">
                <a16:creationId xmlns:a16="http://schemas.microsoft.com/office/drawing/2014/main" id="{B16F430A-BA1D-44C3-BBB8-2B1607766E38}"/>
              </a:ext>
            </a:extLst>
          </p:cNvPr>
          <p:cNvSpPr txBox="1">
            <a:spLocks/>
          </p:cNvSpPr>
          <p:nvPr/>
        </p:nvSpPr>
        <p:spPr>
          <a:xfrm>
            <a:off x="2153056" y="5777135"/>
            <a:ext cx="8911687" cy="814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000" dirty="0" err="1"/>
              <a:t>Entropi:E</a:t>
            </a:r>
            <a:r>
              <a:rPr lang="en-US" sz="2000" dirty="0" err="1"/>
              <a:t>limizdeki</a:t>
            </a:r>
            <a:r>
              <a:rPr lang="en-US" sz="2000" dirty="0"/>
              <a:t> </a:t>
            </a:r>
            <a:r>
              <a:rPr lang="en-US" sz="2000" dirty="0" err="1"/>
              <a:t>veriyi</a:t>
            </a:r>
            <a:r>
              <a:rPr lang="en-US" sz="2000" dirty="0"/>
              <a:t> </a:t>
            </a:r>
            <a:r>
              <a:rPr lang="en-US" sz="2000" dirty="0" err="1"/>
              <a:t>kaç</a:t>
            </a:r>
            <a:r>
              <a:rPr lang="en-US" sz="2000" dirty="0"/>
              <a:t> bit </a:t>
            </a:r>
            <a:r>
              <a:rPr lang="en-US" sz="2000" dirty="0" err="1"/>
              <a:t>ile</a:t>
            </a:r>
            <a:r>
              <a:rPr lang="tr-TR" sz="2000" dirty="0"/>
              <a:t> </a:t>
            </a:r>
            <a:r>
              <a:rPr lang="en-US" sz="2000" dirty="0" err="1"/>
              <a:t>kodlayabileceğimiz</a:t>
            </a:r>
            <a:r>
              <a:rPr lang="tr-TR" sz="2000" dirty="0"/>
              <a:t> </a:t>
            </a:r>
            <a:r>
              <a:rPr lang="tr-TR" sz="2000" dirty="0" err="1"/>
              <a:t>değeridir.Entropi</a:t>
            </a:r>
            <a:r>
              <a:rPr lang="tr-TR" sz="2000" dirty="0"/>
              <a:t> değeri büyüdükçe yapılacak kodlama işlemi artar.</a:t>
            </a:r>
            <a:endParaRPr lang="en-US" sz="2000" dirty="0"/>
          </a:p>
        </p:txBody>
      </p:sp>
    </p:spTree>
    <p:extLst>
      <p:ext uri="{BB962C8B-B14F-4D97-AF65-F5344CB8AC3E}">
        <p14:creationId xmlns:p14="http://schemas.microsoft.com/office/powerpoint/2010/main" val="2204063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6CFEA-4A8D-4E40-BF08-2518082324B2}"/>
              </a:ext>
            </a:extLst>
          </p:cNvPr>
          <p:cNvSpPr>
            <a:spLocks noGrp="1"/>
          </p:cNvSpPr>
          <p:nvPr>
            <p:ph type="title"/>
          </p:nvPr>
        </p:nvSpPr>
        <p:spPr/>
        <p:txBody>
          <a:bodyPr/>
          <a:lstStyle/>
          <a:p>
            <a:r>
              <a:rPr lang="tr-TR" dirty="0"/>
              <a:t>			OPTİMAL BİT DEĞERLERİ</a:t>
            </a:r>
            <a:endParaRPr lang="en-US" dirty="0"/>
          </a:p>
        </p:txBody>
      </p:sp>
      <p:pic>
        <p:nvPicPr>
          <p:cNvPr id="5" name="İçerik Yer Tutucusu 4" descr="ekran görüntüsü içeren bir resim&#10;&#10;Açıklama otomatik olarak oluşturuldu">
            <a:extLst>
              <a:ext uri="{FF2B5EF4-FFF2-40B4-BE49-F238E27FC236}">
                <a16:creationId xmlns:a16="http://schemas.microsoft.com/office/drawing/2014/main" id="{6BC5764F-A723-4917-A97A-78E74C649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4" y="2181429"/>
            <a:ext cx="7805943" cy="3314697"/>
          </a:xfrm>
        </p:spPr>
      </p:pic>
    </p:spTree>
    <p:extLst>
      <p:ext uri="{BB962C8B-B14F-4D97-AF65-F5344CB8AC3E}">
        <p14:creationId xmlns:p14="http://schemas.microsoft.com/office/powerpoint/2010/main" val="1995607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871040-B39B-4573-ACAA-CB5727A6DAB2}"/>
              </a:ext>
            </a:extLst>
          </p:cNvPr>
          <p:cNvSpPr>
            <a:spLocks noGrp="1"/>
          </p:cNvSpPr>
          <p:nvPr>
            <p:ph type="ctrTitle"/>
          </p:nvPr>
        </p:nvSpPr>
        <p:spPr/>
        <p:txBody>
          <a:bodyPr/>
          <a:lstStyle/>
          <a:p>
            <a:r>
              <a:rPr lang="tr-TR" dirty="0"/>
              <a:t>HİBRİT MİMARİ</a:t>
            </a:r>
            <a:endParaRPr lang="en-US" dirty="0"/>
          </a:p>
        </p:txBody>
      </p:sp>
      <p:sp>
        <p:nvSpPr>
          <p:cNvPr id="3" name="Alt Başlık 2">
            <a:extLst>
              <a:ext uri="{FF2B5EF4-FFF2-40B4-BE49-F238E27FC236}">
                <a16:creationId xmlns:a16="http://schemas.microsoft.com/office/drawing/2014/main" id="{D47825D2-72B6-4D15-BEE8-B154E725DD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827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a:extLst>
              <a:ext uri="{FF2B5EF4-FFF2-40B4-BE49-F238E27FC236}">
                <a16:creationId xmlns:a16="http://schemas.microsoft.com/office/drawing/2014/main" id="{1AAF1F06-7AE6-4FFB-9B0A-10B99D1D218D}"/>
              </a:ext>
            </a:extLst>
          </p:cNvPr>
          <p:cNvSpPr>
            <a:spLocks noGrp="1"/>
          </p:cNvSpPr>
          <p:nvPr>
            <p:ph type="title"/>
          </p:nvPr>
        </p:nvSpPr>
        <p:spPr>
          <a:xfrm>
            <a:off x="1843391" y="624110"/>
            <a:ext cx="9383408" cy="1280890"/>
          </a:xfrm>
        </p:spPr>
        <p:txBody>
          <a:bodyPr>
            <a:normAutofit/>
          </a:bodyPr>
          <a:lstStyle/>
          <a:p>
            <a:r>
              <a:rPr lang="tr-TR">
                <a:solidFill>
                  <a:srgbClr val="FFFFFF"/>
                </a:solidFill>
              </a:rPr>
              <a:t>RSA ŞİFRELEME</a:t>
            </a:r>
            <a:endParaRPr lang="en-US" dirty="0">
              <a:solidFill>
                <a:srgbClr val="FFFFFF"/>
              </a:solidFill>
            </a:endParaRP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İçerik Yer Tutucusu 2">
            <a:extLst>
              <a:ext uri="{FF2B5EF4-FFF2-40B4-BE49-F238E27FC236}">
                <a16:creationId xmlns:a16="http://schemas.microsoft.com/office/drawing/2014/main" id="{B8B96A74-1A63-4660-AF2F-CD0D76B17ADB}"/>
              </a:ext>
            </a:extLst>
          </p:cNvPr>
          <p:cNvSpPr>
            <a:spLocks noGrp="1"/>
          </p:cNvSpPr>
          <p:nvPr>
            <p:ph idx="1"/>
          </p:nvPr>
        </p:nvSpPr>
        <p:spPr>
          <a:xfrm>
            <a:off x="1843392" y="2623930"/>
            <a:ext cx="9383408" cy="3287292"/>
          </a:xfrm>
        </p:spPr>
        <p:txBody>
          <a:bodyPr>
            <a:normAutofit/>
          </a:bodyPr>
          <a:lstStyle/>
          <a:p>
            <a:r>
              <a:rPr lang="en-US"/>
              <a:t>Bir açık anahtarlı şifreleme yöntemi olan RSA, 1977 yılında Ron Rives, Adi Shamir ve Leonard Aldeman tarafından bulunmuştur. Şifreleme yönteminin adı da bu üç kişinin soy isimlerinin baş harflerinden oluşur.Bilgisayarlı sistemler matematik işlemlerini çok hızlı bir şekilde sonuçlandırabilmektedir.Ancak bazı işlemler hızlı yapılabilir iken bu işlemlerin tersinin alınması daha zor olduğundan işlemin sonuçlanması daha uzun sürmektedir.(Üs alma-logaritma alma...)RSA Algoritması da işlemlerin bu özelliğinden faydalanmaktadır.Çözülme zorluğu bakımından tam sayıların çarpanlarına ayırmasına dayanmaktadır.</a:t>
            </a:r>
            <a:endParaRPr lang="en-US" dirty="0"/>
          </a:p>
        </p:txBody>
      </p:sp>
    </p:spTree>
    <p:extLst>
      <p:ext uri="{BB962C8B-B14F-4D97-AF65-F5344CB8AC3E}">
        <p14:creationId xmlns:p14="http://schemas.microsoft.com/office/powerpoint/2010/main" val="36575555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063CAB-2673-4EE2-9F54-BBCCEBAB0915}"/>
              </a:ext>
            </a:extLst>
          </p:cNvPr>
          <p:cNvSpPr>
            <a:spLocks noGrp="1"/>
          </p:cNvSpPr>
          <p:nvPr>
            <p:ph type="title"/>
          </p:nvPr>
        </p:nvSpPr>
        <p:spPr>
          <a:xfrm>
            <a:off x="1141413" y="618518"/>
            <a:ext cx="9905998" cy="1478570"/>
          </a:xfrm>
        </p:spPr>
        <p:txBody>
          <a:bodyPr>
            <a:normAutofit/>
          </a:bodyPr>
          <a:lstStyle/>
          <a:p>
            <a:pPr algn="r"/>
            <a:r>
              <a:rPr lang="en-US" sz="4000"/>
              <a:t>HİBRİT MİMARİ YAPISI</a:t>
            </a:r>
          </a:p>
        </p:txBody>
      </p:sp>
      <p:sp>
        <p:nvSpPr>
          <p:cNvPr id="3" name="İçerik Yer Tutucusu 2">
            <a:extLst>
              <a:ext uri="{FF2B5EF4-FFF2-40B4-BE49-F238E27FC236}">
                <a16:creationId xmlns:a16="http://schemas.microsoft.com/office/drawing/2014/main" id="{6A7526A3-72CA-4687-8727-F079F954BED8}"/>
              </a:ext>
            </a:extLst>
          </p:cNvPr>
          <p:cNvSpPr>
            <a:spLocks noGrp="1"/>
          </p:cNvSpPr>
          <p:nvPr>
            <p:ph idx="1"/>
          </p:nvPr>
        </p:nvSpPr>
        <p:spPr>
          <a:xfrm>
            <a:off x="1141411" y="2249487"/>
            <a:ext cx="7631927" cy="3541714"/>
          </a:xfrm>
        </p:spPr>
        <p:txBody>
          <a:bodyPr anchor="t">
            <a:normAutofit/>
          </a:bodyPr>
          <a:lstStyle/>
          <a:p>
            <a:r>
              <a:rPr lang="en-US" sz="2000" dirty="0" err="1"/>
              <a:t>Hibrit</a:t>
            </a:r>
            <a:r>
              <a:rPr lang="en-US" sz="2000" dirty="0"/>
              <a:t> </a:t>
            </a:r>
            <a:r>
              <a:rPr lang="en-US" sz="2000" dirty="0" err="1"/>
              <a:t>mimari</a:t>
            </a:r>
            <a:r>
              <a:rPr lang="en-US" sz="2000" dirty="0"/>
              <a:t> </a:t>
            </a:r>
            <a:r>
              <a:rPr lang="en-US" sz="2000" dirty="0" err="1"/>
              <a:t>ilke</a:t>
            </a:r>
            <a:r>
              <a:rPr lang="en-US" sz="2000" dirty="0"/>
              <a:t> </a:t>
            </a:r>
            <a:r>
              <a:rPr lang="en-US" sz="2000" dirty="0" err="1"/>
              <a:t>olarak</a:t>
            </a:r>
            <a:r>
              <a:rPr lang="en-US" sz="2000" dirty="0"/>
              <a:t> </a:t>
            </a:r>
            <a:r>
              <a:rPr lang="en-US" sz="2000" dirty="0" err="1"/>
              <a:t>simetrik</a:t>
            </a:r>
            <a:r>
              <a:rPr lang="en-US" sz="2000" dirty="0"/>
              <a:t> </a:t>
            </a:r>
            <a:r>
              <a:rPr lang="en-US" sz="2000" dirty="0" err="1"/>
              <a:t>ve</a:t>
            </a:r>
            <a:r>
              <a:rPr lang="en-US" sz="2000" dirty="0"/>
              <a:t> </a:t>
            </a:r>
            <a:r>
              <a:rPr lang="en-US" sz="2000" dirty="0" err="1"/>
              <a:t>asimetrik</a:t>
            </a:r>
            <a:r>
              <a:rPr lang="en-US" sz="2000" dirty="0"/>
              <a:t> </a:t>
            </a:r>
            <a:r>
              <a:rPr lang="en-US" sz="2000" dirty="0" err="1"/>
              <a:t>algoritmaların</a:t>
            </a:r>
            <a:r>
              <a:rPr lang="en-US" sz="2000" dirty="0"/>
              <a:t> </a:t>
            </a:r>
            <a:r>
              <a:rPr lang="en-US" sz="2000" dirty="0" err="1"/>
              <a:t>eksikliklerini</a:t>
            </a:r>
            <a:r>
              <a:rPr lang="en-US" sz="2000" dirty="0"/>
              <a:t> </a:t>
            </a:r>
            <a:r>
              <a:rPr lang="en-US" sz="2000" dirty="0" err="1"/>
              <a:t>gidermek</a:t>
            </a:r>
            <a:r>
              <a:rPr lang="en-US" sz="2000" dirty="0"/>
              <a:t> </a:t>
            </a:r>
            <a:r>
              <a:rPr lang="en-US" sz="2000" dirty="0" err="1"/>
              <a:t>için</a:t>
            </a:r>
            <a:r>
              <a:rPr lang="en-US" sz="2000" dirty="0"/>
              <a:t> </a:t>
            </a:r>
            <a:r>
              <a:rPr lang="en-US" sz="2000" dirty="0" err="1"/>
              <a:t>yine</a:t>
            </a:r>
            <a:r>
              <a:rPr lang="en-US" sz="2000" dirty="0"/>
              <a:t> </a:t>
            </a:r>
            <a:r>
              <a:rPr lang="en-US" sz="2000" dirty="0" err="1"/>
              <a:t>simetrik</a:t>
            </a:r>
            <a:r>
              <a:rPr lang="en-US" sz="2000" dirty="0"/>
              <a:t> </a:t>
            </a:r>
            <a:r>
              <a:rPr lang="en-US" sz="2000" dirty="0" err="1"/>
              <a:t>ve</a:t>
            </a:r>
            <a:r>
              <a:rPr lang="en-US" sz="2000" dirty="0"/>
              <a:t> </a:t>
            </a:r>
            <a:r>
              <a:rPr lang="en-US" sz="2000" dirty="0" err="1"/>
              <a:t>asimetrik</a:t>
            </a:r>
            <a:r>
              <a:rPr lang="en-US" sz="2000" dirty="0"/>
              <a:t> </a:t>
            </a:r>
            <a:r>
              <a:rPr lang="en-US" sz="2000" dirty="0" err="1"/>
              <a:t>algoritmaların</a:t>
            </a:r>
            <a:r>
              <a:rPr lang="tr-TR" sz="2000" dirty="0"/>
              <a:t> </a:t>
            </a:r>
            <a:r>
              <a:rPr lang="en-US" sz="2000" dirty="0" err="1"/>
              <a:t>kullanılmasıyla</a:t>
            </a:r>
            <a:r>
              <a:rPr lang="en-US" sz="2000" dirty="0"/>
              <a:t> </a:t>
            </a:r>
            <a:r>
              <a:rPr lang="en-US" sz="2000" dirty="0" err="1"/>
              <a:t>oluşan</a:t>
            </a:r>
            <a:r>
              <a:rPr lang="en-US" sz="2000" dirty="0"/>
              <a:t> </a:t>
            </a:r>
            <a:r>
              <a:rPr lang="en-US" sz="2000" dirty="0" err="1"/>
              <a:t>bir</a:t>
            </a:r>
            <a:r>
              <a:rPr lang="en-US" sz="2000" dirty="0"/>
              <a:t> </a:t>
            </a:r>
            <a:r>
              <a:rPr lang="en-US" sz="2000" dirty="0" err="1"/>
              <a:t>çerçevedir</a:t>
            </a:r>
            <a:r>
              <a:rPr lang="en-US" sz="2000" dirty="0"/>
              <a:t>. </a:t>
            </a:r>
            <a:r>
              <a:rPr lang="en-US" sz="2000" dirty="0" err="1"/>
              <a:t>Kısacası</a:t>
            </a:r>
            <a:r>
              <a:rPr lang="en-US" sz="2000" dirty="0"/>
              <a:t> </a:t>
            </a:r>
            <a:r>
              <a:rPr lang="en-US" sz="2000" dirty="0" err="1"/>
              <a:t>kendisi</a:t>
            </a:r>
            <a:r>
              <a:rPr lang="en-US" sz="2000" dirty="0"/>
              <a:t> </a:t>
            </a:r>
            <a:r>
              <a:rPr lang="en-US" sz="2000" dirty="0" err="1"/>
              <a:t>bir</a:t>
            </a:r>
            <a:r>
              <a:rPr lang="en-US" sz="2000" dirty="0"/>
              <a:t> </a:t>
            </a:r>
            <a:r>
              <a:rPr lang="en-US" sz="2000" dirty="0" err="1"/>
              <a:t>algoritma</a:t>
            </a:r>
            <a:r>
              <a:rPr lang="en-US" sz="2000" dirty="0"/>
              <a:t> </a:t>
            </a:r>
            <a:r>
              <a:rPr lang="en-US" sz="2000" dirty="0" err="1"/>
              <a:t>olmaktan</a:t>
            </a:r>
            <a:r>
              <a:rPr lang="en-US" sz="2000" dirty="0"/>
              <a:t> </a:t>
            </a:r>
            <a:r>
              <a:rPr lang="en-US" sz="2000" dirty="0" err="1"/>
              <a:t>ziyade</a:t>
            </a:r>
            <a:r>
              <a:rPr lang="en-US" sz="2000" dirty="0"/>
              <a:t> </a:t>
            </a:r>
            <a:r>
              <a:rPr lang="en-US" sz="2000" dirty="0" err="1"/>
              <a:t>algoritmaları</a:t>
            </a:r>
            <a:r>
              <a:rPr lang="en-US" sz="2000" dirty="0"/>
              <a:t> </a:t>
            </a:r>
            <a:r>
              <a:rPr lang="en-US" sz="2000" dirty="0" err="1"/>
              <a:t>birleştiren</a:t>
            </a:r>
            <a:r>
              <a:rPr lang="en-US" sz="2000" dirty="0"/>
              <a:t> </a:t>
            </a:r>
            <a:r>
              <a:rPr lang="en-US" sz="2000" dirty="0" err="1"/>
              <a:t>bir</a:t>
            </a:r>
            <a:r>
              <a:rPr lang="en-US" sz="2000" dirty="0"/>
              <a:t> </a:t>
            </a:r>
            <a:r>
              <a:rPr lang="en-US" sz="2000" dirty="0" err="1"/>
              <a:t>mimaridir</a:t>
            </a:r>
            <a:r>
              <a:rPr lang="en-US" sz="2000" dirty="0"/>
              <a:t>.</a:t>
            </a:r>
            <a:endParaRPr lang="tr-TR" sz="2000" dirty="0"/>
          </a:p>
          <a:p>
            <a:pPr marL="0" indent="0">
              <a:buNone/>
            </a:pPr>
            <a:endParaRPr lang="tr-TR" sz="2000" dirty="0"/>
          </a:p>
        </p:txBody>
      </p:sp>
    </p:spTree>
    <p:extLst>
      <p:ext uri="{BB962C8B-B14F-4D97-AF65-F5344CB8AC3E}">
        <p14:creationId xmlns:p14="http://schemas.microsoft.com/office/powerpoint/2010/main" val="13727694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56CF02-A6A6-4B42-A0E7-D55AD756E6C6}"/>
              </a:ext>
            </a:extLst>
          </p:cNvPr>
          <p:cNvSpPr>
            <a:spLocks noGrp="1"/>
          </p:cNvSpPr>
          <p:nvPr>
            <p:ph type="title"/>
          </p:nvPr>
        </p:nvSpPr>
        <p:spPr/>
        <p:txBody>
          <a:bodyPr/>
          <a:lstStyle/>
          <a:p>
            <a:r>
              <a:rPr lang="tr-TR" dirty="0"/>
              <a:t>Simetrik Algoritma Özellikleri</a:t>
            </a:r>
            <a:endParaRPr lang="en-US" dirty="0"/>
          </a:p>
        </p:txBody>
      </p:sp>
      <p:sp>
        <p:nvSpPr>
          <p:cNvPr id="3" name="İçerik Yer Tutucusu 2">
            <a:extLst>
              <a:ext uri="{FF2B5EF4-FFF2-40B4-BE49-F238E27FC236}">
                <a16:creationId xmlns:a16="http://schemas.microsoft.com/office/drawing/2014/main" id="{F9089B23-E432-41FF-90B1-BBFC1453651E}"/>
              </a:ext>
            </a:extLst>
          </p:cNvPr>
          <p:cNvSpPr>
            <a:spLocks noGrp="1"/>
          </p:cNvSpPr>
          <p:nvPr>
            <p:ph idx="1"/>
          </p:nvPr>
        </p:nvSpPr>
        <p:spPr>
          <a:xfrm>
            <a:off x="1168922" y="3903332"/>
            <a:ext cx="5279011" cy="2698672"/>
          </a:xfrm>
        </p:spPr>
        <p:txBody>
          <a:bodyPr>
            <a:normAutofit fontScale="70000" lnSpcReduction="20000"/>
          </a:bodyPr>
          <a:lstStyle/>
          <a:p>
            <a:pPr marL="0" indent="0">
              <a:buNone/>
            </a:pPr>
            <a:r>
              <a:rPr lang="en-US" b="1" dirty="0" err="1"/>
              <a:t>Simetrik</a:t>
            </a:r>
            <a:r>
              <a:rPr lang="en-US" b="1" dirty="0"/>
              <a:t> </a:t>
            </a:r>
            <a:r>
              <a:rPr lang="en-US" b="1" dirty="0" err="1"/>
              <a:t>algoritmalar</a:t>
            </a:r>
            <a:r>
              <a:rPr lang="en-US" b="1" dirty="0"/>
              <a:t> </a:t>
            </a:r>
            <a:r>
              <a:rPr lang="en-US" b="1" dirty="0" err="1"/>
              <a:t>işlemcilere</a:t>
            </a:r>
            <a:r>
              <a:rPr lang="en-US" b="1" dirty="0"/>
              <a:t> </a:t>
            </a:r>
            <a:r>
              <a:rPr lang="en-US" b="1" dirty="0" err="1"/>
              <a:t>ek</a:t>
            </a:r>
            <a:r>
              <a:rPr lang="en-US" b="1" dirty="0"/>
              <a:t> </a:t>
            </a:r>
            <a:r>
              <a:rPr lang="en-US" b="1" dirty="0" err="1"/>
              <a:t>yük</a:t>
            </a:r>
            <a:r>
              <a:rPr lang="en-US" b="1" dirty="0"/>
              <a:t> </a:t>
            </a:r>
            <a:r>
              <a:rPr lang="en-US" b="1" dirty="0" err="1"/>
              <a:t>getirmeyecek</a:t>
            </a:r>
            <a:r>
              <a:rPr lang="en-US" b="1" dirty="0"/>
              <a:t> </a:t>
            </a:r>
            <a:r>
              <a:rPr lang="en-US" b="1" dirty="0" err="1"/>
              <a:t>şekilde</a:t>
            </a:r>
            <a:r>
              <a:rPr lang="en-US" b="1" dirty="0"/>
              <a:t> </a:t>
            </a:r>
            <a:r>
              <a:rPr lang="en-US" b="1" dirty="0" err="1"/>
              <a:t>tasarlanırlar</a:t>
            </a:r>
            <a:r>
              <a:rPr lang="en-US" b="1" dirty="0"/>
              <a:t>.</a:t>
            </a:r>
            <a:endParaRPr lang="tr-TR" b="1" dirty="0"/>
          </a:p>
          <a:p>
            <a:pPr marL="0" indent="0">
              <a:buNone/>
            </a:pPr>
            <a:r>
              <a:rPr lang="en-US" b="1" dirty="0" err="1"/>
              <a:t>Basit</a:t>
            </a:r>
            <a:r>
              <a:rPr lang="en-US" b="1" dirty="0"/>
              <a:t> </a:t>
            </a:r>
            <a:r>
              <a:rPr lang="en-US" b="1" dirty="0" err="1"/>
              <a:t>öteleme</a:t>
            </a:r>
            <a:r>
              <a:rPr lang="en-US" b="1" dirty="0"/>
              <a:t>, </a:t>
            </a:r>
            <a:r>
              <a:rPr lang="en-US" b="1" dirty="0" err="1"/>
              <a:t>yer</a:t>
            </a:r>
            <a:r>
              <a:rPr lang="en-US" b="1" dirty="0"/>
              <a:t> </a:t>
            </a:r>
            <a:r>
              <a:rPr lang="en-US" b="1" dirty="0" err="1"/>
              <a:t>değiştirme</a:t>
            </a:r>
            <a:r>
              <a:rPr lang="en-US" b="1" dirty="0"/>
              <a:t> </a:t>
            </a:r>
            <a:r>
              <a:rPr lang="en-US" b="1" dirty="0" err="1"/>
              <a:t>işlemleri</a:t>
            </a:r>
            <a:r>
              <a:rPr lang="en-US" b="1" dirty="0"/>
              <a:t> </a:t>
            </a:r>
            <a:r>
              <a:rPr lang="en-US" b="1" dirty="0" err="1"/>
              <a:t>yapar</a:t>
            </a:r>
            <a:r>
              <a:rPr lang="en-US" b="1" dirty="0"/>
              <a:t>. </a:t>
            </a:r>
            <a:endParaRPr lang="tr-TR" b="1" dirty="0"/>
          </a:p>
          <a:p>
            <a:pPr marL="0" indent="0">
              <a:buNone/>
            </a:pPr>
            <a:r>
              <a:rPr lang="en-US" b="1" dirty="0"/>
              <a:t>Bu </a:t>
            </a:r>
            <a:r>
              <a:rPr lang="en-US" b="1" dirty="0" err="1"/>
              <a:t>yapıları</a:t>
            </a:r>
            <a:r>
              <a:rPr lang="en-US" b="1" dirty="0"/>
              <a:t> </a:t>
            </a:r>
            <a:r>
              <a:rPr lang="en-US" b="1" dirty="0" err="1"/>
              <a:t>en</a:t>
            </a:r>
            <a:r>
              <a:rPr lang="en-US" b="1" dirty="0"/>
              <a:t> </a:t>
            </a:r>
            <a:r>
              <a:rPr lang="en-US" b="1" dirty="0" err="1"/>
              <a:t>güçlü</a:t>
            </a:r>
            <a:r>
              <a:rPr lang="en-US" b="1" dirty="0"/>
              <a:t> </a:t>
            </a:r>
            <a:r>
              <a:rPr lang="en-US" b="1" dirty="0" err="1"/>
              <a:t>yanlarıdır</a:t>
            </a:r>
            <a:r>
              <a:rPr lang="en-US" b="1" dirty="0"/>
              <a:t> </a:t>
            </a:r>
            <a:r>
              <a:rPr lang="en-US" b="1" dirty="0" err="1"/>
              <a:t>ve</a:t>
            </a:r>
            <a:r>
              <a:rPr lang="en-US" b="1" dirty="0"/>
              <a:t> </a:t>
            </a:r>
            <a:r>
              <a:rPr lang="en-US" b="1" dirty="0" err="1"/>
              <a:t>çok</a:t>
            </a:r>
            <a:r>
              <a:rPr lang="en-US" b="1" dirty="0"/>
              <a:t> </a:t>
            </a:r>
            <a:r>
              <a:rPr lang="en-US" b="1" dirty="0" err="1"/>
              <a:t>hızlı</a:t>
            </a:r>
            <a:r>
              <a:rPr lang="en-US" b="1" dirty="0"/>
              <a:t> </a:t>
            </a:r>
            <a:r>
              <a:rPr lang="en-US" b="1" dirty="0" err="1"/>
              <a:t>çalışmalarını</a:t>
            </a:r>
            <a:r>
              <a:rPr lang="en-US" b="1" dirty="0"/>
              <a:t> </a:t>
            </a:r>
            <a:r>
              <a:rPr lang="en-US" b="1" dirty="0" err="1"/>
              <a:t>sağlar</a:t>
            </a:r>
            <a:r>
              <a:rPr lang="en-US" b="1" dirty="0"/>
              <a:t>. </a:t>
            </a:r>
            <a:endParaRPr lang="tr-TR" b="1" dirty="0"/>
          </a:p>
          <a:p>
            <a:pPr marL="0" indent="0">
              <a:buNone/>
            </a:pPr>
            <a:r>
              <a:rPr lang="en-US" b="1" dirty="0" err="1"/>
              <a:t>Tasarlanan</a:t>
            </a:r>
            <a:r>
              <a:rPr lang="en-US" b="1" dirty="0"/>
              <a:t> </a:t>
            </a:r>
            <a:r>
              <a:rPr lang="en-US" b="1" dirty="0" err="1"/>
              <a:t>en</a:t>
            </a:r>
            <a:r>
              <a:rPr lang="en-US" b="1" dirty="0"/>
              <a:t> </a:t>
            </a:r>
            <a:r>
              <a:rPr lang="en-US" b="1" dirty="0" err="1"/>
              <a:t>güçlü</a:t>
            </a:r>
            <a:r>
              <a:rPr lang="en-US" b="1" dirty="0"/>
              <a:t> </a:t>
            </a:r>
            <a:r>
              <a:rPr lang="en-US" b="1" dirty="0" err="1"/>
              <a:t>algoritma</a:t>
            </a:r>
            <a:r>
              <a:rPr lang="en-US" b="1" dirty="0"/>
              <a:t>, </a:t>
            </a:r>
            <a:r>
              <a:rPr lang="en-US" b="1" dirty="0" err="1"/>
              <a:t>şimdilik</a:t>
            </a:r>
            <a:r>
              <a:rPr lang="en-US" b="1" dirty="0"/>
              <a:t>, AES-</a:t>
            </a:r>
            <a:r>
              <a:rPr lang="en-US" b="1" dirty="0" err="1"/>
              <a:t>Rijndael</a:t>
            </a:r>
            <a:r>
              <a:rPr lang="en-US" b="1" dirty="0"/>
              <a:t> </a:t>
            </a:r>
            <a:r>
              <a:rPr lang="en-US" b="1" dirty="0" err="1"/>
              <a:t>algoritmasıdır</a:t>
            </a:r>
            <a:r>
              <a:rPr lang="en-US" b="1" dirty="0"/>
              <a:t>. </a:t>
            </a:r>
            <a:endParaRPr lang="tr-TR" b="1" dirty="0"/>
          </a:p>
          <a:p>
            <a:pPr marL="0" indent="0">
              <a:buNone/>
            </a:pPr>
            <a:r>
              <a:rPr lang="en-US" b="1" dirty="0"/>
              <a:t>128-192-256 bit </a:t>
            </a:r>
            <a:r>
              <a:rPr lang="en-US" b="1" dirty="0" err="1"/>
              <a:t>anahtar</a:t>
            </a:r>
            <a:r>
              <a:rPr lang="en-US" b="1" dirty="0"/>
              <a:t> </a:t>
            </a:r>
            <a:r>
              <a:rPr lang="en-US" b="1" dirty="0" err="1"/>
              <a:t>kullanarak</a:t>
            </a:r>
            <a:r>
              <a:rPr lang="en-US" b="1" dirty="0"/>
              <a:t> </a:t>
            </a:r>
            <a:r>
              <a:rPr lang="en-US" b="1" dirty="0" err="1"/>
              <a:t>şifreleme</a:t>
            </a:r>
            <a:r>
              <a:rPr lang="en-US" b="1" dirty="0"/>
              <a:t> </a:t>
            </a:r>
            <a:r>
              <a:rPr lang="en-US" b="1" dirty="0" err="1"/>
              <a:t>yapar</a:t>
            </a:r>
            <a:r>
              <a:rPr lang="en-US" b="1" dirty="0"/>
              <a:t>. </a:t>
            </a:r>
            <a:endParaRPr lang="tr-TR" b="1" dirty="0"/>
          </a:p>
          <a:p>
            <a:pPr marL="0" indent="0">
              <a:buNone/>
            </a:pPr>
            <a:r>
              <a:rPr lang="en-US" b="1" dirty="0" err="1"/>
              <a:t>Anahtar</a:t>
            </a:r>
            <a:r>
              <a:rPr lang="en-US" b="1" dirty="0"/>
              <a:t> </a:t>
            </a:r>
            <a:r>
              <a:rPr lang="en-US" b="1" dirty="0" err="1"/>
              <a:t>boyutunun</a:t>
            </a:r>
            <a:r>
              <a:rPr lang="en-US" b="1" dirty="0"/>
              <a:t> </a:t>
            </a:r>
            <a:r>
              <a:rPr lang="en-US" b="1" dirty="0" err="1"/>
              <a:t>yüksek</a:t>
            </a:r>
            <a:r>
              <a:rPr lang="en-US" b="1" dirty="0"/>
              <a:t> </a:t>
            </a:r>
            <a:r>
              <a:rPr lang="en-US" b="1" dirty="0" err="1"/>
              <a:t>olması</a:t>
            </a:r>
            <a:r>
              <a:rPr lang="en-US" b="1" dirty="0"/>
              <a:t> </a:t>
            </a:r>
            <a:r>
              <a:rPr lang="en-US" b="1" dirty="0" err="1"/>
              <a:t>güvenliği</a:t>
            </a:r>
            <a:r>
              <a:rPr lang="en-US" b="1" dirty="0"/>
              <a:t> </a:t>
            </a:r>
            <a:r>
              <a:rPr lang="en-US" b="1" dirty="0" err="1"/>
              <a:t>artırır</a:t>
            </a:r>
            <a:r>
              <a:rPr lang="en-US" b="1" dirty="0"/>
              <a:t>. </a:t>
            </a:r>
            <a:endParaRPr lang="tr-TR" b="1" dirty="0"/>
          </a:p>
          <a:p>
            <a:pPr marL="0" indent="0">
              <a:buNone/>
            </a:pPr>
            <a:r>
              <a:rPr lang="en-US" b="1" dirty="0"/>
              <a:t>AES-</a:t>
            </a:r>
            <a:r>
              <a:rPr lang="en-US" b="1" dirty="0" err="1"/>
              <a:t>Rijndael</a:t>
            </a:r>
            <a:r>
              <a:rPr lang="en-US" b="1" dirty="0"/>
              <a:t> </a:t>
            </a:r>
            <a:r>
              <a:rPr lang="en-US" b="1" dirty="0" err="1"/>
              <a:t>algoritmasının</a:t>
            </a:r>
            <a:r>
              <a:rPr lang="en-US" b="1" dirty="0"/>
              <a:t> </a:t>
            </a:r>
            <a:r>
              <a:rPr lang="en-US" b="1" dirty="0" err="1"/>
              <a:t>kırılmasına</a:t>
            </a:r>
            <a:r>
              <a:rPr lang="en-US" b="1" dirty="0"/>
              <a:t> </a:t>
            </a:r>
            <a:r>
              <a:rPr lang="en-US" b="1" dirty="0" err="1"/>
              <a:t>yönelik</a:t>
            </a:r>
            <a:r>
              <a:rPr lang="en-US" b="1" dirty="0"/>
              <a:t> </a:t>
            </a:r>
            <a:r>
              <a:rPr lang="en-US" b="1" dirty="0" err="1"/>
              <a:t>ispatlanmış</a:t>
            </a:r>
            <a:r>
              <a:rPr lang="en-US" b="1" dirty="0"/>
              <a:t> </a:t>
            </a:r>
            <a:r>
              <a:rPr lang="en-US" b="1" dirty="0" err="1"/>
              <a:t>bir</a:t>
            </a:r>
            <a:r>
              <a:rPr lang="en-US" b="1" dirty="0"/>
              <a:t> </a:t>
            </a:r>
            <a:r>
              <a:rPr lang="en-US" b="1" dirty="0" err="1"/>
              <a:t>çalışma</a:t>
            </a:r>
            <a:r>
              <a:rPr lang="en-US" b="1" dirty="0"/>
              <a:t> </a:t>
            </a:r>
            <a:r>
              <a:rPr lang="en-US" b="1" dirty="0" err="1"/>
              <a:t>yoktur</a:t>
            </a:r>
            <a:r>
              <a:rPr lang="en-US" b="1" dirty="0"/>
              <a:t>.</a:t>
            </a:r>
          </a:p>
          <a:p>
            <a:pPr marL="0" indent="0">
              <a:buNone/>
            </a:pPr>
            <a:endParaRPr lang="tr-TR" b="1" dirty="0"/>
          </a:p>
          <a:p>
            <a:pPr lvl="0">
              <a:lnSpc>
                <a:spcPct val="100000"/>
              </a:lnSpc>
            </a:pPr>
            <a:endParaRPr lang="tr-TR" b="1" dirty="0"/>
          </a:p>
          <a:p>
            <a:endParaRPr lang="en-US" b="1" dirty="0"/>
          </a:p>
        </p:txBody>
      </p:sp>
      <p:sp>
        <p:nvSpPr>
          <p:cNvPr id="4" name="Dikdörtgen 3" descr="Database">
            <a:extLst>
              <a:ext uri="{FF2B5EF4-FFF2-40B4-BE49-F238E27FC236}">
                <a16:creationId xmlns:a16="http://schemas.microsoft.com/office/drawing/2014/main" id="{1D2643F7-30EB-4117-B446-90A3A6AE7259}"/>
              </a:ext>
            </a:extLst>
          </p:cNvPr>
          <p:cNvSpPr/>
          <p:nvPr/>
        </p:nvSpPr>
        <p:spPr>
          <a:xfrm>
            <a:off x="2508651" y="1736942"/>
            <a:ext cx="1952245" cy="16920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453165"/>
              <a:satOff val="-47993"/>
              <a:lumOff val="-1176"/>
              <a:alphaOff val="0"/>
            </a:schemeClr>
          </a:effectRef>
          <a:fontRef idx="minor">
            <a:schemeClr val="lt1"/>
          </a:fontRef>
        </p:style>
      </p:sp>
      <p:sp>
        <p:nvSpPr>
          <p:cNvPr id="5" name="Dikdörtgen 4" descr="Skeleton">
            <a:extLst>
              <a:ext uri="{FF2B5EF4-FFF2-40B4-BE49-F238E27FC236}">
                <a16:creationId xmlns:a16="http://schemas.microsoft.com/office/drawing/2014/main" id="{7BC74C5D-706C-4307-B611-E1FDE49A835A}"/>
              </a:ext>
            </a:extLst>
          </p:cNvPr>
          <p:cNvSpPr/>
          <p:nvPr/>
        </p:nvSpPr>
        <p:spPr>
          <a:xfrm>
            <a:off x="8108618" y="1905000"/>
            <a:ext cx="1957640" cy="136391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İçerik Yer Tutucusu 2">
            <a:extLst>
              <a:ext uri="{FF2B5EF4-FFF2-40B4-BE49-F238E27FC236}">
                <a16:creationId xmlns:a16="http://schemas.microsoft.com/office/drawing/2014/main" id="{BA14E32E-DA63-47C5-B88D-4CA24DF9F5B3}"/>
              </a:ext>
            </a:extLst>
          </p:cNvPr>
          <p:cNvSpPr txBox="1">
            <a:spLocks/>
          </p:cNvSpPr>
          <p:nvPr/>
        </p:nvSpPr>
        <p:spPr>
          <a:xfrm>
            <a:off x="6532775" y="3771992"/>
            <a:ext cx="5279011" cy="26986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nSpc>
                <a:spcPct val="100000"/>
              </a:lnSpc>
              <a:buNone/>
            </a:pPr>
            <a:r>
              <a:rPr lang="en-US" sz="1300" b="1" dirty="0" err="1"/>
              <a:t>Simetrik</a:t>
            </a:r>
            <a:r>
              <a:rPr lang="en-US" sz="1300" b="1" dirty="0"/>
              <a:t> </a:t>
            </a:r>
            <a:r>
              <a:rPr lang="en-US" sz="1300" b="1" dirty="0" err="1"/>
              <a:t>algoritmalar</a:t>
            </a:r>
            <a:r>
              <a:rPr lang="en-US" sz="1300" b="1" dirty="0"/>
              <a:t> </a:t>
            </a:r>
            <a:r>
              <a:rPr lang="en-US" sz="1300" b="1" dirty="0" err="1"/>
              <a:t>şifreleme</a:t>
            </a:r>
            <a:r>
              <a:rPr lang="en-US" sz="1300" b="1" dirty="0"/>
              <a:t> </a:t>
            </a:r>
            <a:r>
              <a:rPr lang="en-US" sz="1300" b="1" dirty="0" err="1"/>
              <a:t>ve</a:t>
            </a:r>
            <a:r>
              <a:rPr lang="en-US" sz="1300" b="1" dirty="0"/>
              <a:t> </a:t>
            </a:r>
            <a:r>
              <a:rPr lang="en-US" sz="1300" b="1" dirty="0" err="1"/>
              <a:t>şifre</a:t>
            </a:r>
            <a:r>
              <a:rPr lang="en-US" sz="1300" b="1" dirty="0"/>
              <a:t> </a:t>
            </a:r>
            <a:r>
              <a:rPr lang="en-US" sz="1300" b="1" dirty="0" err="1"/>
              <a:t>çözme</a:t>
            </a:r>
            <a:r>
              <a:rPr lang="en-US" sz="1300" b="1" dirty="0"/>
              <a:t> </a:t>
            </a:r>
            <a:r>
              <a:rPr lang="en-US" sz="1300" b="1" dirty="0" err="1"/>
              <a:t>işlemleri</a:t>
            </a:r>
            <a:r>
              <a:rPr lang="en-US" sz="1300" b="1" dirty="0"/>
              <a:t> </a:t>
            </a:r>
            <a:r>
              <a:rPr lang="en-US" sz="1300" b="1" dirty="0" err="1"/>
              <a:t>için</a:t>
            </a:r>
            <a:r>
              <a:rPr lang="en-US" sz="1300" b="1" dirty="0"/>
              <a:t> </a:t>
            </a:r>
            <a:r>
              <a:rPr lang="en-US" sz="1300" b="1" dirty="0" err="1"/>
              <a:t>tek</a:t>
            </a:r>
            <a:r>
              <a:rPr lang="en-US" sz="1300" b="1" dirty="0"/>
              <a:t> </a:t>
            </a:r>
            <a:r>
              <a:rPr lang="en-US" sz="1300" b="1" dirty="0" err="1"/>
              <a:t>anahtar</a:t>
            </a:r>
            <a:r>
              <a:rPr lang="en-US" sz="1300" b="1" dirty="0"/>
              <a:t> </a:t>
            </a:r>
            <a:r>
              <a:rPr lang="en-US" sz="1300" b="1" dirty="0" err="1"/>
              <a:t>kullandığından</a:t>
            </a:r>
            <a:r>
              <a:rPr lang="en-US" sz="1300" b="1" dirty="0"/>
              <a:t> </a:t>
            </a:r>
            <a:r>
              <a:rPr lang="en-US" sz="1300" b="1" dirty="0" err="1"/>
              <a:t>Anahtarın</a:t>
            </a:r>
            <a:r>
              <a:rPr lang="en-US" sz="1300" b="1" dirty="0"/>
              <a:t> </a:t>
            </a:r>
            <a:r>
              <a:rPr lang="en-US" sz="1300" b="1" dirty="0" err="1"/>
              <a:t>ele</a:t>
            </a:r>
            <a:r>
              <a:rPr lang="en-US" sz="1300" b="1" dirty="0"/>
              <a:t> </a:t>
            </a:r>
            <a:r>
              <a:rPr lang="en-US" sz="1300" b="1" dirty="0" err="1"/>
              <a:t>geçirilmesi</a:t>
            </a:r>
            <a:r>
              <a:rPr lang="en-US" sz="1300" b="1" dirty="0"/>
              <a:t> </a:t>
            </a:r>
            <a:r>
              <a:rPr lang="en-US" sz="1300" b="1" dirty="0" err="1"/>
              <a:t>veya</a:t>
            </a:r>
            <a:r>
              <a:rPr lang="en-US" sz="1300" b="1" dirty="0"/>
              <a:t> </a:t>
            </a:r>
            <a:r>
              <a:rPr lang="en-US" sz="1300" b="1" dirty="0" err="1"/>
              <a:t>hesaplanması</a:t>
            </a:r>
            <a:r>
              <a:rPr lang="en-US" sz="1300" b="1" dirty="0"/>
              <a:t> </a:t>
            </a:r>
            <a:r>
              <a:rPr lang="en-US" sz="1300" b="1" dirty="0" err="1"/>
              <a:t>algoritmanın</a:t>
            </a:r>
            <a:r>
              <a:rPr lang="en-US" sz="1300" b="1" dirty="0"/>
              <a:t> </a:t>
            </a:r>
            <a:r>
              <a:rPr lang="en-US" sz="1300" b="1" dirty="0" err="1"/>
              <a:t>tüm</a:t>
            </a:r>
            <a:r>
              <a:rPr lang="en-US" sz="1300" b="1" dirty="0"/>
              <a:t> </a:t>
            </a:r>
            <a:r>
              <a:rPr lang="en-US" sz="1300" b="1" dirty="0" err="1"/>
              <a:t>gücünü</a:t>
            </a:r>
            <a:r>
              <a:rPr lang="en-US" sz="1300" b="1" dirty="0"/>
              <a:t> </a:t>
            </a:r>
            <a:r>
              <a:rPr lang="en-US" sz="1300" b="1" dirty="0" err="1"/>
              <a:t>kaybetmesi</a:t>
            </a:r>
            <a:r>
              <a:rPr lang="en-US" sz="1300" b="1" dirty="0"/>
              <a:t> </a:t>
            </a:r>
            <a:r>
              <a:rPr lang="en-US" sz="1300" b="1" dirty="0" err="1"/>
              <a:t>anlamına</a:t>
            </a:r>
            <a:r>
              <a:rPr lang="en-US" sz="1300" b="1" dirty="0"/>
              <a:t> </a:t>
            </a:r>
            <a:r>
              <a:rPr lang="en-US" sz="1300" b="1" dirty="0" err="1"/>
              <a:t>gelir</a:t>
            </a:r>
            <a:r>
              <a:rPr lang="en-US" sz="1300" b="1" dirty="0"/>
              <a:t>. </a:t>
            </a:r>
            <a:endParaRPr lang="tr-TR" sz="1300" b="1" dirty="0"/>
          </a:p>
          <a:p>
            <a:pPr marL="0" lvl="0" indent="0">
              <a:lnSpc>
                <a:spcPct val="100000"/>
              </a:lnSpc>
              <a:buNone/>
            </a:pPr>
            <a:endParaRPr lang="tr-TR" sz="1300" b="1" dirty="0"/>
          </a:p>
          <a:p>
            <a:pPr marL="0" lvl="0" indent="0">
              <a:lnSpc>
                <a:spcPct val="100000"/>
              </a:lnSpc>
              <a:buNone/>
            </a:pPr>
            <a:r>
              <a:rPr lang="en-US" sz="1300" b="1" dirty="0" err="1"/>
              <a:t>Ayrıca</a:t>
            </a:r>
            <a:r>
              <a:rPr lang="en-US" sz="1300" b="1" dirty="0"/>
              <a:t> </a:t>
            </a:r>
            <a:r>
              <a:rPr lang="en-US" sz="1300" b="1" dirty="0" err="1"/>
              <a:t>simetrik</a:t>
            </a:r>
            <a:r>
              <a:rPr lang="en-US" sz="1300" b="1" dirty="0"/>
              <a:t> </a:t>
            </a:r>
            <a:r>
              <a:rPr lang="en-US" sz="1300" b="1" dirty="0" err="1"/>
              <a:t>algoritmaları</a:t>
            </a:r>
            <a:r>
              <a:rPr lang="en-US" sz="1300" b="1" dirty="0"/>
              <a:t> </a:t>
            </a:r>
            <a:r>
              <a:rPr lang="en-US" sz="1300" b="1" dirty="0" err="1"/>
              <a:t>kullananlar</a:t>
            </a:r>
            <a:r>
              <a:rPr lang="en-US" sz="1300" b="1" dirty="0"/>
              <a:t> </a:t>
            </a:r>
            <a:r>
              <a:rPr lang="en-US" sz="1300" b="1" dirty="0" err="1"/>
              <a:t>içinde</a:t>
            </a:r>
            <a:r>
              <a:rPr lang="en-US" sz="1300" b="1" dirty="0"/>
              <a:t> </a:t>
            </a:r>
            <a:r>
              <a:rPr lang="en-US" sz="1300" b="1" dirty="0" err="1"/>
              <a:t>anahtarı</a:t>
            </a:r>
            <a:r>
              <a:rPr lang="en-US" sz="1300" b="1" dirty="0"/>
              <a:t> </a:t>
            </a:r>
            <a:r>
              <a:rPr lang="en-US" sz="1300" b="1" dirty="0" err="1"/>
              <a:t>alıcıya</a:t>
            </a:r>
            <a:r>
              <a:rPr lang="en-US" sz="1300" b="1" dirty="0"/>
              <a:t> </a:t>
            </a:r>
            <a:r>
              <a:rPr lang="en-US" sz="1300" b="1" dirty="0" err="1"/>
              <a:t>güvenli</a:t>
            </a:r>
            <a:r>
              <a:rPr lang="en-US" sz="1300" b="1" dirty="0"/>
              <a:t> </a:t>
            </a:r>
            <a:r>
              <a:rPr lang="en-US" sz="1300" b="1" dirty="0" err="1"/>
              <a:t>bir</a:t>
            </a:r>
            <a:r>
              <a:rPr lang="en-US" sz="1300" b="1" dirty="0"/>
              <a:t> </a:t>
            </a:r>
            <a:r>
              <a:rPr lang="en-US" sz="1300" b="1" dirty="0" err="1"/>
              <a:t>şekilde</a:t>
            </a:r>
            <a:r>
              <a:rPr lang="en-US" sz="1300" b="1" dirty="0"/>
              <a:t> </a:t>
            </a:r>
            <a:r>
              <a:rPr lang="en-US" sz="1300" b="1" dirty="0" err="1"/>
              <a:t>ulaştırmak</a:t>
            </a:r>
            <a:r>
              <a:rPr lang="en-US" sz="1300" b="1" dirty="0"/>
              <a:t> da </a:t>
            </a:r>
            <a:r>
              <a:rPr lang="en-US" sz="1300" b="1" dirty="0" err="1"/>
              <a:t>başka</a:t>
            </a:r>
            <a:r>
              <a:rPr lang="en-US" sz="1300" b="1" dirty="0"/>
              <a:t> </a:t>
            </a:r>
            <a:r>
              <a:rPr lang="en-US" sz="1300" b="1" dirty="0" err="1"/>
              <a:t>bir</a:t>
            </a:r>
            <a:r>
              <a:rPr lang="en-US" sz="1300" b="1" dirty="0"/>
              <a:t> </a:t>
            </a:r>
            <a:r>
              <a:rPr lang="en-US" sz="1300" b="1" dirty="0" err="1"/>
              <a:t>problemdir</a:t>
            </a:r>
            <a:r>
              <a:rPr lang="en-US" sz="1300" b="1" dirty="0"/>
              <a:t>. </a:t>
            </a:r>
            <a:endParaRPr lang="tr-TR" sz="1300" b="1" dirty="0"/>
          </a:p>
          <a:p>
            <a:pPr marL="0" lvl="0" indent="0">
              <a:lnSpc>
                <a:spcPct val="100000"/>
              </a:lnSpc>
              <a:buNone/>
            </a:pPr>
            <a:endParaRPr lang="tr-TR" sz="1300" b="1" dirty="0"/>
          </a:p>
          <a:p>
            <a:pPr marL="0" lvl="0" indent="0">
              <a:lnSpc>
                <a:spcPct val="100000"/>
              </a:lnSpc>
              <a:buNone/>
            </a:pPr>
            <a:r>
              <a:rPr lang="en-US" sz="1300" b="1" dirty="0" err="1"/>
              <a:t>Kısacası</a:t>
            </a:r>
            <a:r>
              <a:rPr lang="en-US" sz="1300" b="1" dirty="0"/>
              <a:t> </a:t>
            </a:r>
            <a:r>
              <a:rPr lang="en-US" sz="1300" b="1" dirty="0" err="1"/>
              <a:t>simetrik</a:t>
            </a:r>
            <a:r>
              <a:rPr lang="en-US" sz="1300" b="1" dirty="0"/>
              <a:t> </a:t>
            </a:r>
            <a:r>
              <a:rPr lang="en-US" sz="1300" b="1" dirty="0" err="1"/>
              <a:t>algoritmaların</a:t>
            </a:r>
            <a:r>
              <a:rPr lang="en-US" sz="1300" b="1" dirty="0"/>
              <a:t> </a:t>
            </a:r>
            <a:r>
              <a:rPr lang="en-US" sz="1300" b="1" dirty="0" err="1"/>
              <a:t>en</a:t>
            </a:r>
            <a:r>
              <a:rPr lang="en-US" sz="1300" b="1" dirty="0"/>
              <a:t> </a:t>
            </a:r>
            <a:r>
              <a:rPr lang="en-US" sz="1300" b="1" dirty="0" err="1"/>
              <a:t>zayıf</a:t>
            </a:r>
            <a:r>
              <a:rPr lang="en-US" sz="1300" b="1" dirty="0"/>
              <a:t> </a:t>
            </a:r>
            <a:r>
              <a:rPr lang="en-US" sz="1300" b="1" dirty="0" err="1"/>
              <a:t>tarafı</a:t>
            </a:r>
            <a:r>
              <a:rPr lang="en-US" sz="1300" b="1" dirty="0"/>
              <a:t> </a:t>
            </a:r>
            <a:r>
              <a:rPr lang="en-US" sz="1300" b="1" dirty="0" err="1"/>
              <a:t>anahtar</a:t>
            </a:r>
            <a:r>
              <a:rPr lang="en-US" sz="1300" b="1" dirty="0"/>
              <a:t> </a:t>
            </a:r>
            <a:r>
              <a:rPr lang="en-US" sz="1300" b="1" dirty="0" err="1"/>
              <a:t>yönetimidir</a:t>
            </a:r>
            <a:r>
              <a:rPr lang="en-US" sz="1300" b="1" dirty="0"/>
              <a:t>.</a:t>
            </a:r>
          </a:p>
        </p:txBody>
      </p:sp>
    </p:spTree>
    <p:extLst>
      <p:ext uri="{BB962C8B-B14F-4D97-AF65-F5344CB8AC3E}">
        <p14:creationId xmlns:p14="http://schemas.microsoft.com/office/powerpoint/2010/main" val="16381162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ED4CC76-E01A-4F47-8701-08F8B37720EC}"/>
              </a:ext>
            </a:extLst>
          </p:cNvPr>
          <p:cNvSpPr>
            <a:spLocks noGrp="1"/>
          </p:cNvSpPr>
          <p:nvPr>
            <p:ph type="title"/>
          </p:nvPr>
        </p:nvSpPr>
        <p:spPr>
          <a:xfrm>
            <a:off x="1141413" y="619125"/>
            <a:ext cx="9906000" cy="1477963"/>
          </a:xfrm>
        </p:spPr>
        <p:txBody>
          <a:bodyPr/>
          <a:lstStyle/>
          <a:p>
            <a:r>
              <a:rPr lang="tr-TR" dirty="0"/>
              <a:t>	Asimetrik Algoritmaların Özellikleri</a:t>
            </a:r>
            <a:endParaRPr lang="en-US" dirty="0"/>
          </a:p>
        </p:txBody>
      </p:sp>
      <p:sp>
        <p:nvSpPr>
          <p:cNvPr id="3" name="İçerik Yer Tutucusu 2">
            <a:extLst>
              <a:ext uri="{FF2B5EF4-FFF2-40B4-BE49-F238E27FC236}">
                <a16:creationId xmlns:a16="http://schemas.microsoft.com/office/drawing/2014/main" id="{2FED5C7D-3898-49C3-B3CA-81F7F7B93452}"/>
              </a:ext>
            </a:extLst>
          </p:cNvPr>
          <p:cNvSpPr>
            <a:spLocks noGrp="1"/>
          </p:cNvSpPr>
          <p:nvPr>
            <p:ph idx="1"/>
          </p:nvPr>
        </p:nvSpPr>
        <p:spPr>
          <a:xfrm>
            <a:off x="1141412" y="2249487"/>
            <a:ext cx="9708840" cy="3541714"/>
          </a:xfrm>
        </p:spPr>
        <p:txBody>
          <a:bodyPr>
            <a:normAutofit lnSpcReduction="10000"/>
          </a:bodyPr>
          <a:lstStyle/>
          <a:p>
            <a:r>
              <a:rPr lang="en-US" dirty="0" err="1"/>
              <a:t>Asimetrik</a:t>
            </a:r>
            <a:r>
              <a:rPr lang="en-US" dirty="0"/>
              <a:t> </a:t>
            </a:r>
            <a:r>
              <a:rPr lang="en-US" dirty="0" err="1"/>
              <a:t>algoritmalar</a:t>
            </a:r>
            <a:r>
              <a:rPr lang="en-US" dirty="0"/>
              <a:t> </a:t>
            </a:r>
            <a:r>
              <a:rPr lang="en-US" dirty="0" err="1"/>
              <a:t>çözülmesi</a:t>
            </a:r>
            <a:r>
              <a:rPr lang="en-US" dirty="0"/>
              <a:t> </a:t>
            </a:r>
            <a:r>
              <a:rPr lang="en-US" dirty="0" err="1"/>
              <a:t>zor</a:t>
            </a:r>
            <a:r>
              <a:rPr lang="en-US" dirty="0"/>
              <a:t> </a:t>
            </a:r>
            <a:r>
              <a:rPr lang="en-US" dirty="0" err="1"/>
              <a:t>matematik</a:t>
            </a:r>
            <a:r>
              <a:rPr lang="en-US" dirty="0"/>
              <a:t> </a:t>
            </a:r>
            <a:r>
              <a:rPr lang="en-US" dirty="0" err="1"/>
              <a:t>problemler</a:t>
            </a:r>
            <a:r>
              <a:rPr lang="en-US" dirty="0"/>
              <a:t> </a:t>
            </a:r>
            <a:r>
              <a:rPr lang="en-US" dirty="0" err="1"/>
              <a:t>üzerine</a:t>
            </a:r>
            <a:r>
              <a:rPr lang="en-US" dirty="0"/>
              <a:t> </a:t>
            </a:r>
            <a:r>
              <a:rPr lang="en-US" dirty="0" err="1"/>
              <a:t>kuruludur</a:t>
            </a:r>
            <a:r>
              <a:rPr lang="en-US" dirty="0"/>
              <a:t>. </a:t>
            </a:r>
            <a:r>
              <a:rPr lang="en-US" dirty="0" err="1"/>
              <a:t>Örneğin</a:t>
            </a:r>
            <a:r>
              <a:rPr lang="en-US" dirty="0"/>
              <a:t> RSA </a:t>
            </a:r>
            <a:r>
              <a:rPr lang="en-US" dirty="0" err="1"/>
              <a:t>algoritması</a:t>
            </a:r>
            <a:r>
              <a:rPr lang="en-US" dirty="0"/>
              <a:t>, </a:t>
            </a:r>
            <a:r>
              <a:rPr lang="en-US" dirty="0" err="1"/>
              <a:t>bilinen</a:t>
            </a:r>
            <a:r>
              <a:rPr lang="en-US" dirty="0"/>
              <a:t> </a:t>
            </a:r>
            <a:r>
              <a:rPr lang="en-US" dirty="0" err="1"/>
              <a:t>bir</a:t>
            </a:r>
            <a:r>
              <a:rPr lang="en-US" dirty="0"/>
              <a:t> </a:t>
            </a:r>
            <a:r>
              <a:rPr lang="en-US" dirty="0" err="1"/>
              <a:t>çarpanlara</a:t>
            </a:r>
            <a:r>
              <a:rPr lang="en-US" dirty="0"/>
              <a:t> </a:t>
            </a:r>
            <a:r>
              <a:rPr lang="en-US" dirty="0" err="1"/>
              <a:t>ayırma</a:t>
            </a:r>
            <a:r>
              <a:rPr lang="en-US" dirty="0"/>
              <a:t> </a:t>
            </a:r>
            <a:r>
              <a:rPr lang="en-US" dirty="0" err="1"/>
              <a:t>algoritması</a:t>
            </a:r>
            <a:r>
              <a:rPr lang="en-US" dirty="0"/>
              <a:t> </a:t>
            </a:r>
            <a:r>
              <a:rPr lang="en-US" dirty="0" err="1"/>
              <a:t>olmaması</a:t>
            </a:r>
            <a:r>
              <a:rPr lang="en-US" dirty="0"/>
              <a:t> </a:t>
            </a:r>
            <a:r>
              <a:rPr lang="en-US" dirty="0" err="1"/>
              <a:t>ve</a:t>
            </a:r>
            <a:r>
              <a:rPr lang="en-US" dirty="0"/>
              <a:t> </a:t>
            </a:r>
            <a:r>
              <a:rPr lang="en-US" dirty="0" err="1"/>
              <a:t>çok</a:t>
            </a:r>
            <a:r>
              <a:rPr lang="en-US" dirty="0"/>
              <a:t> </a:t>
            </a:r>
            <a:r>
              <a:rPr lang="en-US" dirty="0" err="1"/>
              <a:t>büyük</a:t>
            </a:r>
            <a:r>
              <a:rPr lang="en-US" dirty="0"/>
              <a:t> </a:t>
            </a:r>
            <a:r>
              <a:rPr lang="en-US" dirty="0" err="1"/>
              <a:t>asal</a:t>
            </a:r>
            <a:r>
              <a:rPr lang="en-US" dirty="0"/>
              <a:t> </a:t>
            </a:r>
            <a:r>
              <a:rPr lang="en-US" dirty="0" err="1"/>
              <a:t>sayıların</a:t>
            </a:r>
            <a:r>
              <a:rPr lang="en-US" dirty="0"/>
              <a:t> </a:t>
            </a:r>
            <a:r>
              <a:rPr lang="en-US" dirty="0" err="1"/>
              <a:t>çarpımlarından</a:t>
            </a:r>
            <a:r>
              <a:rPr lang="en-US" dirty="0"/>
              <a:t> </a:t>
            </a:r>
            <a:r>
              <a:rPr lang="en-US" dirty="0" err="1"/>
              <a:t>oluşan</a:t>
            </a:r>
            <a:r>
              <a:rPr lang="en-US" dirty="0"/>
              <a:t> </a:t>
            </a:r>
            <a:r>
              <a:rPr lang="en-US" dirty="0" err="1"/>
              <a:t>sayıların</a:t>
            </a:r>
            <a:r>
              <a:rPr lang="en-US" dirty="0"/>
              <a:t> </a:t>
            </a:r>
            <a:r>
              <a:rPr lang="en-US" dirty="0" err="1"/>
              <a:t>çarpanlara</a:t>
            </a:r>
            <a:r>
              <a:rPr lang="en-US" dirty="0"/>
              <a:t> </a:t>
            </a:r>
            <a:r>
              <a:rPr lang="en-US" dirty="0" err="1"/>
              <a:t>ayrılmaktaki</a:t>
            </a:r>
            <a:r>
              <a:rPr lang="en-US" dirty="0"/>
              <a:t> </a:t>
            </a:r>
            <a:r>
              <a:rPr lang="en-US" dirty="0" err="1"/>
              <a:t>zorluğuna</a:t>
            </a:r>
            <a:r>
              <a:rPr lang="en-US" dirty="0"/>
              <a:t> </a:t>
            </a:r>
            <a:r>
              <a:rPr lang="en-US" dirty="0" err="1"/>
              <a:t>dayanır</a:t>
            </a:r>
            <a:r>
              <a:rPr lang="en-US" dirty="0"/>
              <a:t>. </a:t>
            </a:r>
            <a:endParaRPr lang="tr-TR" dirty="0"/>
          </a:p>
          <a:p>
            <a:r>
              <a:rPr lang="en-US" dirty="0"/>
              <a:t>Bu </a:t>
            </a:r>
            <a:r>
              <a:rPr lang="en-US" dirty="0" err="1"/>
              <a:t>tarz</a:t>
            </a:r>
            <a:r>
              <a:rPr lang="en-US" dirty="0"/>
              <a:t> </a:t>
            </a:r>
            <a:r>
              <a:rPr lang="en-US" dirty="0" err="1"/>
              <a:t>problemler</a:t>
            </a:r>
            <a:r>
              <a:rPr lang="en-US" dirty="0"/>
              <a:t> </a:t>
            </a:r>
            <a:r>
              <a:rPr lang="en-US" dirty="0" err="1"/>
              <a:t>çok</a:t>
            </a:r>
            <a:r>
              <a:rPr lang="en-US" dirty="0"/>
              <a:t> </a:t>
            </a:r>
            <a:r>
              <a:rPr lang="en-US" dirty="0" err="1"/>
              <a:t>fazla</a:t>
            </a:r>
            <a:r>
              <a:rPr lang="en-US" dirty="0"/>
              <a:t> </a:t>
            </a:r>
            <a:r>
              <a:rPr lang="en-US" dirty="0" err="1"/>
              <a:t>işlemci</a:t>
            </a:r>
            <a:r>
              <a:rPr lang="en-US" dirty="0"/>
              <a:t> </a:t>
            </a:r>
            <a:r>
              <a:rPr lang="en-US" dirty="0" err="1"/>
              <a:t>gücü</a:t>
            </a:r>
            <a:r>
              <a:rPr lang="en-US" dirty="0"/>
              <a:t> </a:t>
            </a:r>
            <a:r>
              <a:rPr lang="en-US" dirty="0" err="1"/>
              <a:t>ve</a:t>
            </a:r>
            <a:r>
              <a:rPr lang="en-US" dirty="0"/>
              <a:t> zaman </a:t>
            </a:r>
            <a:r>
              <a:rPr lang="en-US" dirty="0" err="1"/>
              <a:t>gerektirdiğinden</a:t>
            </a:r>
            <a:r>
              <a:rPr lang="en-US" dirty="0"/>
              <a:t> </a:t>
            </a:r>
            <a:r>
              <a:rPr lang="en-US" dirty="0" err="1"/>
              <a:t>ekonomik</a:t>
            </a:r>
            <a:r>
              <a:rPr lang="en-US" dirty="0"/>
              <a:t> </a:t>
            </a:r>
            <a:r>
              <a:rPr lang="en-US" dirty="0" err="1"/>
              <a:t>değildir</a:t>
            </a:r>
            <a:r>
              <a:rPr lang="en-US" dirty="0"/>
              <a:t>. </a:t>
            </a:r>
            <a:r>
              <a:rPr lang="en-US" b="1" dirty="0" err="1"/>
              <a:t>Dolayısıyla</a:t>
            </a:r>
            <a:r>
              <a:rPr lang="en-US" b="1" dirty="0"/>
              <a:t> </a:t>
            </a:r>
            <a:r>
              <a:rPr lang="en-US" b="1" dirty="0" err="1"/>
              <a:t>Büyük</a:t>
            </a:r>
            <a:r>
              <a:rPr lang="en-US" b="1" dirty="0"/>
              <a:t> </a:t>
            </a:r>
            <a:r>
              <a:rPr lang="en-US" b="1" dirty="0" err="1"/>
              <a:t>verilerin</a:t>
            </a:r>
            <a:r>
              <a:rPr lang="en-US" b="1" dirty="0"/>
              <a:t> </a:t>
            </a:r>
            <a:r>
              <a:rPr lang="en-US" b="1" dirty="0" err="1"/>
              <a:t>şifrelenmesinde</a:t>
            </a:r>
            <a:r>
              <a:rPr lang="en-US" b="1" dirty="0"/>
              <a:t> </a:t>
            </a:r>
            <a:r>
              <a:rPr lang="en-US" b="1" dirty="0" err="1"/>
              <a:t>tercih</a:t>
            </a:r>
            <a:r>
              <a:rPr lang="en-US" b="1" dirty="0"/>
              <a:t> </a:t>
            </a:r>
            <a:r>
              <a:rPr lang="en-US" b="1" dirty="0" err="1"/>
              <a:t>edilmezler</a:t>
            </a:r>
            <a:r>
              <a:rPr lang="en-US" b="1" dirty="0"/>
              <a:t>. </a:t>
            </a:r>
            <a:endParaRPr lang="tr-TR" b="1" dirty="0"/>
          </a:p>
          <a:p>
            <a:r>
              <a:rPr lang="en-US" dirty="0" err="1"/>
              <a:t>Asimetrik</a:t>
            </a:r>
            <a:r>
              <a:rPr lang="en-US" dirty="0"/>
              <a:t> </a:t>
            </a:r>
            <a:r>
              <a:rPr lang="en-US" dirty="0" err="1"/>
              <a:t>algoritmalar</a:t>
            </a:r>
            <a:r>
              <a:rPr lang="en-US" dirty="0"/>
              <a:t> </a:t>
            </a:r>
            <a:r>
              <a:rPr lang="en-US" dirty="0" err="1"/>
              <a:t>şifrelemek</a:t>
            </a:r>
            <a:r>
              <a:rPr lang="en-US" dirty="0"/>
              <a:t> </a:t>
            </a:r>
            <a:r>
              <a:rPr lang="en-US" dirty="0" err="1"/>
              <a:t>için</a:t>
            </a:r>
            <a:r>
              <a:rPr lang="en-US" dirty="0"/>
              <a:t> </a:t>
            </a:r>
            <a:r>
              <a:rPr lang="en-US" dirty="0" err="1"/>
              <a:t>ayrı</a:t>
            </a:r>
            <a:r>
              <a:rPr lang="en-US" dirty="0"/>
              <a:t> </a:t>
            </a:r>
            <a:r>
              <a:rPr lang="en-US" dirty="0" err="1"/>
              <a:t>şifre</a:t>
            </a:r>
            <a:r>
              <a:rPr lang="en-US" dirty="0"/>
              <a:t> </a:t>
            </a:r>
            <a:r>
              <a:rPr lang="en-US" dirty="0" err="1"/>
              <a:t>çözmek</a:t>
            </a:r>
            <a:r>
              <a:rPr lang="en-US" dirty="0"/>
              <a:t> </a:t>
            </a:r>
            <a:r>
              <a:rPr lang="en-US" dirty="0" err="1"/>
              <a:t>için</a:t>
            </a:r>
            <a:r>
              <a:rPr lang="en-US" dirty="0"/>
              <a:t> </a:t>
            </a:r>
            <a:r>
              <a:rPr lang="en-US" dirty="0" err="1"/>
              <a:t>ayrı</a:t>
            </a:r>
            <a:r>
              <a:rPr lang="en-US" dirty="0"/>
              <a:t> </a:t>
            </a:r>
            <a:r>
              <a:rPr lang="en-US" dirty="0" err="1"/>
              <a:t>anahtarlar</a:t>
            </a:r>
            <a:r>
              <a:rPr lang="en-US" dirty="0"/>
              <a:t> </a:t>
            </a:r>
            <a:r>
              <a:rPr lang="en-US" dirty="0" err="1"/>
              <a:t>kullanır</a:t>
            </a:r>
            <a:r>
              <a:rPr lang="en-US" dirty="0"/>
              <a:t>. </a:t>
            </a:r>
            <a:r>
              <a:rPr lang="en-US" dirty="0" err="1"/>
              <a:t>Şifreleme</a:t>
            </a:r>
            <a:r>
              <a:rPr lang="en-US" dirty="0"/>
              <a:t> </a:t>
            </a:r>
            <a:r>
              <a:rPr lang="en-US" dirty="0" err="1"/>
              <a:t>anahtarı</a:t>
            </a:r>
            <a:r>
              <a:rPr lang="en-US" dirty="0"/>
              <a:t> </a:t>
            </a:r>
            <a:r>
              <a:rPr lang="en-US" dirty="0" err="1"/>
              <a:t>açık</a:t>
            </a:r>
            <a:r>
              <a:rPr lang="en-US" dirty="0"/>
              <a:t> </a:t>
            </a:r>
            <a:r>
              <a:rPr lang="en-US" dirty="0" err="1"/>
              <a:t>anahtardır</a:t>
            </a:r>
            <a:r>
              <a:rPr lang="en-US" dirty="0"/>
              <a:t> </a:t>
            </a:r>
            <a:r>
              <a:rPr lang="en-US" dirty="0" err="1"/>
              <a:t>ve</a:t>
            </a:r>
            <a:r>
              <a:rPr lang="en-US" dirty="0"/>
              <a:t> </a:t>
            </a:r>
            <a:r>
              <a:rPr lang="en-US" dirty="0" err="1"/>
              <a:t>herkes</a:t>
            </a:r>
            <a:r>
              <a:rPr lang="en-US" dirty="0"/>
              <a:t> </a:t>
            </a:r>
            <a:r>
              <a:rPr lang="en-US" dirty="0" err="1"/>
              <a:t>tarafından</a:t>
            </a:r>
            <a:r>
              <a:rPr lang="en-US" dirty="0"/>
              <a:t> </a:t>
            </a:r>
            <a:r>
              <a:rPr lang="en-US" dirty="0" err="1"/>
              <a:t>bilinebilir</a:t>
            </a:r>
            <a:r>
              <a:rPr lang="en-US" dirty="0"/>
              <a:t>, </a:t>
            </a:r>
            <a:r>
              <a:rPr lang="en-US" dirty="0" err="1"/>
              <a:t>şifre</a:t>
            </a:r>
            <a:r>
              <a:rPr lang="en-US" dirty="0"/>
              <a:t> </a:t>
            </a:r>
            <a:r>
              <a:rPr lang="en-US" dirty="0" err="1"/>
              <a:t>çözme</a:t>
            </a:r>
            <a:r>
              <a:rPr lang="en-US" dirty="0"/>
              <a:t> </a:t>
            </a:r>
            <a:r>
              <a:rPr lang="en-US" dirty="0" err="1"/>
              <a:t>anahtarı</a:t>
            </a:r>
            <a:r>
              <a:rPr lang="en-US" dirty="0"/>
              <a:t> </a:t>
            </a:r>
            <a:r>
              <a:rPr lang="en-US" dirty="0" err="1"/>
              <a:t>ise</a:t>
            </a:r>
            <a:r>
              <a:rPr lang="en-US" dirty="0"/>
              <a:t> </a:t>
            </a:r>
            <a:r>
              <a:rPr lang="en-US" dirty="0" err="1"/>
              <a:t>gizli</a:t>
            </a:r>
            <a:r>
              <a:rPr lang="en-US" dirty="0"/>
              <a:t> </a:t>
            </a:r>
            <a:r>
              <a:rPr lang="en-US" dirty="0" err="1"/>
              <a:t>anahtardır</a:t>
            </a:r>
            <a:r>
              <a:rPr lang="en-US" dirty="0"/>
              <a:t> </a:t>
            </a:r>
            <a:r>
              <a:rPr lang="en-US" dirty="0" err="1"/>
              <a:t>sadece</a:t>
            </a:r>
            <a:r>
              <a:rPr lang="en-US" dirty="0"/>
              <a:t> </a:t>
            </a:r>
            <a:r>
              <a:rPr lang="en-US" dirty="0" err="1"/>
              <a:t>şifreyi</a:t>
            </a:r>
            <a:r>
              <a:rPr lang="en-US" dirty="0"/>
              <a:t> </a:t>
            </a:r>
            <a:r>
              <a:rPr lang="en-US" dirty="0" err="1"/>
              <a:t>çözmesi</a:t>
            </a:r>
            <a:r>
              <a:rPr lang="en-US" dirty="0"/>
              <a:t> </a:t>
            </a:r>
            <a:r>
              <a:rPr lang="en-US" dirty="0" err="1"/>
              <a:t>gereken</a:t>
            </a:r>
            <a:r>
              <a:rPr lang="en-US" dirty="0"/>
              <a:t> </a:t>
            </a:r>
            <a:r>
              <a:rPr lang="en-US" dirty="0" err="1"/>
              <a:t>kişinin</a:t>
            </a:r>
            <a:r>
              <a:rPr lang="en-US" dirty="0"/>
              <a:t> </a:t>
            </a:r>
            <a:r>
              <a:rPr lang="en-US" dirty="0" err="1"/>
              <a:t>bilmesi</a:t>
            </a:r>
            <a:r>
              <a:rPr lang="en-US" dirty="0"/>
              <a:t> </a:t>
            </a:r>
            <a:r>
              <a:rPr lang="en-US" dirty="0" err="1"/>
              <a:t>gerekir</a:t>
            </a:r>
            <a:r>
              <a:rPr lang="en-US" dirty="0"/>
              <a:t>. </a:t>
            </a:r>
            <a:r>
              <a:rPr lang="en-US" dirty="0" err="1"/>
              <a:t>Açık</a:t>
            </a:r>
            <a:r>
              <a:rPr lang="en-US" dirty="0"/>
              <a:t> </a:t>
            </a:r>
            <a:r>
              <a:rPr lang="en-US" dirty="0" err="1"/>
              <a:t>anahtar</a:t>
            </a:r>
            <a:r>
              <a:rPr lang="en-US" dirty="0"/>
              <a:t> </a:t>
            </a:r>
            <a:r>
              <a:rPr lang="en-US" dirty="0" err="1"/>
              <a:t>ve</a:t>
            </a:r>
            <a:r>
              <a:rPr lang="en-US" dirty="0"/>
              <a:t> </a:t>
            </a:r>
            <a:r>
              <a:rPr lang="en-US" dirty="0" err="1"/>
              <a:t>gizli</a:t>
            </a:r>
            <a:r>
              <a:rPr lang="en-US" dirty="0"/>
              <a:t> </a:t>
            </a:r>
            <a:r>
              <a:rPr lang="en-US" dirty="0" err="1"/>
              <a:t>anahtar</a:t>
            </a:r>
            <a:r>
              <a:rPr lang="en-US" dirty="0"/>
              <a:t> </a:t>
            </a:r>
            <a:r>
              <a:rPr lang="en-US" dirty="0" err="1"/>
              <a:t>matematiksel</a:t>
            </a:r>
            <a:r>
              <a:rPr lang="en-US" dirty="0"/>
              <a:t> </a:t>
            </a:r>
            <a:r>
              <a:rPr lang="en-US" dirty="0" err="1"/>
              <a:t>olarak</a:t>
            </a:r>
            <a:r>
              <a:rPr lang="en-US" dirty="0"/>
              <a:t> </a:t>
            </a:r>
            <a:r>
              <a:rPr lang="en-US" dirty="0" err="1"/>
              <a:t>birbirine</a:t>
            </a:r>
            <a:r>
              <a:rPr lang="en-US" dirty="0"/>
              <a:t> </a:t>
            </a:r>
            <a:r>
              <a:rPr lang="en-US" dirty="0" err="1"/>
              <a:t>bağlıdır</a:t>
            </a:r>
            <a:r>
              <a:rPr lang="en-US" dirty="0"/>
              <a:t> </a:t>
            </a:r>
            <a:r>
              <a:rPr lang="en-US" dirty="0" err="1"/>
              <a:t>fakat</a:t>
            </a:r>
            <a:r>
              <a:rPr lang="en-US" dirty="0"/>
              <a:t> </a:t>
            </a:r>
            <a:r>
              <a:rPr lang="en-US" dirty="0" err="1"/>
              <a:t>açık</a:t>
            </a:r>
            <a:r>
              <a:rPr lang="en-US" dirty="0"/>
              <a:t> </a:t>
            </a:r>
            <a:r>
              <a:rPr lang="en-US" dirty="0" err="1"/>
              <a:t>anahtardan</a:t>
            </a:r>
            <a:r>
              <a:rPr lang="en-US" dirty="0"/>
              <a:t> </a:t>
            </a:r>
            <a:r>
              <a:rPr lang="en-US" dirty="0" err="1"/>
              <a:t>gizli</a:t>
            </a:r>
            <a:r>
              <a:rPr lang="en-US" dirty="0"/>
              <a:t> </a:t>
            </a:r>
            <a:r>
              <a:rPr lang="en-US" dirty="0" err="1"/>
              <a:t>anahtarı</a:t>
            </a:r>
            <a:r>
              <a:rPr lang="en-US" dirty="0"/>
              <a:t> </a:t>
            </a:r>
            <a:r>
              <a:rPr lang="en-US" dirty="0" err="1"/>
              <a:t>elde</a:t>
            </a:r>
            <a:r>
              <a:rPr lang="en-US" dirty="0"/>
              <a:t> </a:t>
            </a:r>
            <a:r>
              <a:rPr lang="en-US" dirty="0" err="1"/>
              <a:t>etmek</a:t>
            </a:r>
            <a:r>
              <a:rPr lang="en-US" dirty="0"/>
              <a:t> </a:t>
            </a:r>
            <a:r>
              <a:rPr lang="en-US" dirty="0" err="1"/>
              <a:t>mümkün</a:t>
            </a:r>
            <a:r>
              <a:rPr lang="en-US" dirty="0"/>
              <a:t> </a:t>
            </a:r>
            <a:r>
              <a:rPr lang="en-US" dirty="0" err="1"/>
              <a:t>değildir</a:t>
            </a:r>
            <a:r>
              <a:rPr lang="en-US" dirty="0"/>
              <a:t>. </a:t>
            </a:r>
            <a:endParaRPr lang="tr-TR" dirty="0"/>
          </a:p>
          <a:p>
            <a:r>
              <a:rPr lang="en-US" dirty="0" err="1"/>
              <a:t>Şifreleme</a:t>
            </a:r>
            <a:r>
              <a:rPr lang="en-US" dirty="0"/>
              <a:t> </a:t>
            </a:r>
            <a:r>
              <a:rPr lang="en-US" dirty="0" err="1"/>
              <a:t>işlemleri</a:t>
            </a:r>
            <a:r>
              <a:rPr lang="en-US" dirty="0"/>
              <a:t> ne </a:t>
            </a:r>
            <a:r>
              <a:rPr lang="en-US" dirty="0" err="1"/>
              <a:t>kadar</a:t>
            </a:r>
            <a:r>
              <a:rPr lang="en-US" dirty="0"/>
              <a:t> </a:t>
            </a:r>
            <a:r>
              <a:rPr lang="en-US" dirty="0" err="1"/>
              <a:t>yavaş</a:t>
            </a:r>
            <a:r>
              <a:rPr lang="en-US" dirty="0"/>
              <a:t> </a:t>
            </a:r>
            <a:r>
              <a:rPr lang="en-US" dirty="0" err="1"/>
              <a:t>olsa</a:t>
            </a:r>
            <a:r>
              <a:rPr lang="en-US" dirty="0"/>
              <a:t> da </a:t>
            </a:r>
            <a:r>
              <a:rPr lang="en-US" dirty="0" err="1"/>
              <a:t>anahtar</a:t>
            </a:r>
            <a:r>
              <a:rPr lang="en-US" dirty="0"/>
              <a:t> </a:t>
            </a:r>
            <a:r>
              <a:rPr lang="en-US" dirty="0" err="1"/>
              <a:t>yönetimi</a:t>
            </a:r>
            <a:r>
              <a:rPr lang="en-US" dirty="0"/>
              <a:t> </a:t>
            </a:r>
            <a:r>
              <a:rPr lang="en-US" dirty="0" err="1"/>
              <a:t>bir</a:t>
            </a:r>
            <a:r>
              <a:rPr lang="en-US" dirty="0"/>
              <a:t> o </a:t>
            </a:r>
            <a:r>
              <a:rPr lang="en-US" dirty="0" err="1"/>
              <a:t>kadar</a:t>
            </a:r>
            <a:r>
              <a:rPr lang="en-US" dirty="0"/>
              <a:t> </a:t>
            </a:r>
            <a:r>
              <a:rPr lang="en-US" dirty="0" err="1"/>
              <a:t>başarılıdır</a:t>
            </a:r>
            <a:r>
              <a:rPr lang="en-US" dirty="0"/>
              <a:t>.</a:t>
            </a:r>
          </a:p>
        </p:txBody>
      </p:sp>
    </p:spTree>
    <p:extLst>
      <p:ext uri="{BB962C8B-B14F-4D97-AF65-F5344CB8AC3E}">
        <p14:creationId xmlns:p14="http://schemas.microsoft.com/office/powerpoint/2010/main" val="1681788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8D725F-B3E4-4F40-8995-1E2C2ED21721}"/>
              </a:ext>
            </a:extLst>
          </p:cNvPr>
          <p:cNvSpPr>
            <a:spLocks noGrp="1"/>
          </p:cNvSpPr>
          <p:nvPr>
            <p:ph type="title"/>
          </p:nvPr>
        </p:nvSpPr>
        <p:spPr>
          <a:xfrm>
            <a:off x="1857080" y="461914"/>
            <a:ext cx="9233720" cy="956444"/>
          </a:xfrm>
        </p:spPr>
        <p:txBody>
          <a:bodyPr anchor="b">
            <a:normAutofit/>
          </a:bodyPr>
          <a:lstStyle/>
          <a:p>
            <a:r>
              <a:rPr lang="tr-TR" dirty="0" err="1">
                <a:solidFill>
                  <a:schemeClr val="tx1"/>
                </a:solidFill>
              </a:rPr>
              <a:t>Hibrit</a:t>
            </a:r>
            <a:r>
              <a:rPr lang="tr-TR" dirty="0">
                <a:solidFill>
                  <a:schemeClr val="tx1"/>
                </a:solidFill>
              </a:rPr>
              <a:t> Mimari Nasıl Çalışır ?</a:t>
            </a:r>
            <a:endParaRPr lang="en-US" dirty="0">
              <a:solidFill>
                <a:schemeClr val="tx1"/>
              </a:solidFill>
            </a:endParaRPr>
          </a:p>
        </p:txBody>
      </p:sp>
      <p:sp>
        <p:nvSpPr>
          <p:cNvPr id="3" name="İçerik Yer Tutucusu 2">
            <a:extLst>
              <a:ext uri="{FF2B5EF4-FFF2-40B4-BE49-F238E27FC236}">
                <a16:creationId xmlns:a16="http://schemas.microsoft.com/office/drawing/2014/main" id="{CADCCF65-1A5D-4CBE-A0BA-A3369F235717}"/>
              </a:ext>
            </a:extLst>
          </p:cNvPr>
          <p:cNvSpPr>
            <a:spLocks noGrp="1"/>
          </p:cNvSpPr>
          <p:nvPr>
            <p:ph idx="1"/>
          </p:nvPr>
        </p:nvSpPr>
        <p:spPr>
          <a:xfrm>
            <a:off x="8036040" y="1826863"/>
            <a:ext cx="3474088" cy="3541714"/>
          </a:xfrm>
        </p:spPr>
        <p:txBody>
          <a:bodyPr>
            <a:normAutofit fontScale="85000" lnSpcReduction="10000"/>
          </a:bodyPr>
          <a:lstStyle/>
          <a:p>
            <a:pPr>
              <a:buFont typeface="+mj-lt"/>
              <a:buAutoNum type="arabicPeriod"/>
            </a:pPr>
            <a:r>
              <a:rPr lang="tr-TR" dirty="0">
                <a:solidFill>
                  <a:schemeClr val="tx1"/>
                </a:solidFill>
              </a:rPr>
              <a:t>Simetrik şifreleme yöntemi ile bir </a:t>
            </a:r>
            <a:r>
              <a:rPr lang="tr-TR" dirty="0" err="1">
                <a:solidFill>
                  <a:schemeClr val="tx1"/>
                </a:solidFill>
              </a:rPr>
              <a:t>key</a:t>
            </a:r>
            <a:r>
              <a:rPr lang="tr-TR" dirty="0">
                <a:solidFill>
                  <a:schemeClr val="tx1"/>
                </a:solidFill>
              </a:rPr>
              <a:t> </a:t>
            </a:r>
            <a:r>
              <a:rPr lang="tr-TR" dirty="0" err="1">
                <a:solidFill>
                  <a:schemeClr val="tx1"/>
                </a:solidFill>
              </a:rPr>
              <a:t>oluşturulur.Oluşturulan</a:t>
            </a:r>
            <a:r>
              <a:rPr lang="tr-TR" dirty="0">
                <a:solidFill>
                  <a:schemeClr val="tx1"/>
                </a:solidFill>
              </a:rPr>
              <a:t> </a:t>
            </a:r>
            <a:r>
              <a:rPr lang="tr-TR" dirty="0" err="1">
                <a:solidFill>
                  <a:schemeClr val="tx1"/>
                </a:solidFill>
              </a:rPr>
              <a:t>key</a:t>
            </a:r>
            <a:r>
              <a:rPr lang="tr-TR" dirty="0">
                <a:solidFill>
                  <a:schemeClr val="tx1"/>
                </a:solidFill>
              </a:rPr>
              <a:t> ile (</a:t>
            </a:r>
            <a:r>
              <a:rPr lang="tr-TR" dirty="0" err="1">
                <a:solidFill>
                  <a:schemeClr val="tx1"/>
                </a:solidFill>
              </a:rPr>
              <a:t>session</a:t>
            </a:r>
            <a:r>
              <a:rPr lang="tr-TR" dirty="0">
                <a:solidFill>
                  <a:schemeClr val="tx1"/>
                </a:solidFill>
              </a:rPr>
              <a:t> </a:t>
            </a:r>
            <a:r>
              <a:rPr lang="tr-TR" dirty="0" err="1">
                <a:solidFill>
                  <a:schemeClr val="tx1"/>
                </a:solidFill>
              </a:rPr>
              <a:t>key</a:t>
            </a:r>
            <a:r>
              <a:rPr lang="tr-TR" dirty="0">
                <a:solidFill>
                  <a:schemeClr val="tx1"/>
                </a:solidFill>
              </a:rPr>
              <a:t>) dosya şifrelenir.</a:t>
            </a:r>
          </a:p>
          <a:p>
            <a:pPr>
              <a:buFont typeface="+mj-lt"/>
              <a:buAutoNum type="arabicPeriod"/>
            </a:pPr>
            <a:r>
              <a:rPr lang="tr-TR" dirty="0" err="1">
                <a:solidFill>
                  <a:schemeClr val="tx1"/>
                </a:solidFill>
              </a:rPr>
              <a:t>Session</a:t>
            </a:r>
            <a:r>
              <a:rPr lang="tr-TR" dirty="0">
                <a:solidFill>
                  <a:schemeClr val="tx1"/>
                </a:solidFill>
              </a:rPr>
              <a:t> </a:t>
            </a:r>
            <a:r>
              <a:rPr lang="tr-TR" dirty="0" err="1">
                <a:solidFill>
                  <a:schemeClr val="tx1"/>
                </a:solidFill>
              </a:rPr>
              <a:t>key</a:t>
            </a:r>
            <a:r>
              <a:rPr lang="tr-TR" dirty="0">
                <a:solidFill>
                  <a:schemeClr val="tx1"/>
                </a:solidFill>
              </a:rPr>
              <a:t> alıcı tarafın </a:t>
            </a:r>
            <a:r>
              <a:rPr lang="tr-TR" dirty="0" err="1">
                <a:solidFill>
                  <a:schemeClr val="tx1"/>
                </a:solidFill>
              </a:rPr>
              <a:t>public</a:t>
            </a:r>
            <a:r>
              <a:rPr lang="tr-TR" dirty="0">
                <a:solidFill>
                  <a:schemeClr val="tx1"/>
                </a:solidFill>
              </a:rPr>
              <a:t> </a:t>
            </a:r>
            <a:r>
              <a:rPr lang="tr-TR" dirty="0" err="1">
                <a:solidFill>
                  <a:schemeClr val="tx1"/>
                </a:solidFill>
              </a:rPr>
              <a:t>key’i</a:t>
            </a:r>
            <a:r>
              <a:rPr lang="tr-TR" dirty="0">
                <a:solidFill>
                  <a:schemeClr val="tx1"/>
                </a:solidFill>
              </a:rPr>
              <a:t> ile şifrelenir.</a:t>
            </a:r>
          </a:p>
          <a:p>
            <a:pPr>
              <a:buFont typeface="+mj-lt"/>
              <a:buAutoNum type="arabicPeriod"/>
            </a:pPr>
            <a:r>
              <a:rPr lang="tr-TR" dirty="0">
                <a:solidFill>
                  <a:schemeClr val="tx1"/>
                </a:solidFill>
              </a:rPr>
              <a:t>Gönderici alıcı tarafa hem şifrelenmiş dosyayı hem de şifrelenmiş </a:t>
            </a:r>
            <a:r>
              <a:rPr lang="tr-TR" dirty="0" err="1">
                <a:solidFill>
                  <a:schemeClr val="tx1"/>
                </a:solidFill>
              </a:rPr>
              <a:t>session</a:t>
            </a:r>
            <a:r>
              <a:rPr lang="tr-TR" dirty="0">
                <a:solidFill>
                  <a:schemeClr val="tx1"/>
                </a:solidFill>
              </a:rPr>
              <a:t> </a:t>
            </a:r>
            <a:r>
              <a:rPr lang="tr-TR" dirty="0" err="1">
                <a:solidFill>
                  <a:schemeClr val="tx1"/>
                </a:solidFill>
              </a:rPr>
              <a:t>key’i</a:t>
            </a:r>
            <a:r>
              <a:rPr lang="tr-TR" dirty="0">
                <a:solidFill>
                  <a:schemeClr val="tx1"/>
                </a:solidFill>
              </a:rPr>
              <a:t> gönderir.</a:t>
            </a:r>
          </a:p>
          <a:p>
            <a:pPr>
              <a:buFont typeface="+mj-lt"/>
              <a:buAutoNum type="arabicPeriod"/>
            </a:pPr>
            <a:r>
              <a:rPr lang="tr-TR" dirty="0">
                <a:solidFill>
                  <a:schemeClr val="tx1"/>
                </a:solidFill>
              </a:rPr>
              <a:t>Alıcı </a:t>
            </a:r>
            <a:r>
              <a:rPr lang="tr-TR" dirty="0" err="1">
                <a:solidFill>
                  <a:schemeClr val="tx1"/>
                </a:solidFill>
              </a:rPr>
              <a:t>private</a:t>
            </a:r>
            <a:r>
              <a:rPr lang="tr-TR" dirty="0">
                <a:solidFill>
                  <a:schemeClr val="tx1"/>
                </a:solidFill>
              </a:rPr>
              <a:t> </a:t>
            </a:r>
            <a:r>
              <a:rPr lang="tr-TR" dirty="0" err="1">
                <a:solidFill>
                  <a:schemeClr val="tx1"/>
                </a:solidFill>
              </a:rPr>
              <a:t>key’i</a:t>
            </a:r>
            <a:r>
              <a:rPr lang="tr-TR" dirty="0">
                <a:solidFill>
                  <a:schemeClr val="tx1"/>
                </a:solidFill>
              </a:rPr>
              <a:t> ile şifrelenmiş </a:t>
            </a:r>
            <a:r>
              <a:rPr lang="tr-TR" dirty="0" err="1">
                <a:solidFill>
                  <a:schemeClr val="tx1"/>
                </a:solidFill>
              </a:rPr>
              <a:t>session</a:t>
            </a:r>
            <a:r>
              <a:rPr lang="tr-TR" dirty="0">
                <a:solidFill>
                  <a:schemeClr val="tx1"/>
                </a:solidFill>
              </a:rPr>
              <a:t> </a:t>
            </a:r>
            <a:r>
              <a:rPr lang="tr-TR" dirty="0" err="1">
                <a:solidFill>
                  <a:schemeClr val="tx1"/>
                </a:solidFill>
              </a:rPr>
              <a:t>key’i</a:t>
            </a:r>
            <a:r>
              <a:rPr lang="tr-TR" dirty="0">
                <a:solidFill>
                  <a:schemeClr val="tx1"/>
                </a:solidFill>
              </a:rPr>
              <a:t> çözümler.</a:t>
            </a:r>
          </a:p>
          <a:p>
            <a:pPr>
              <a:buFont typeface="+mj-lt"/>
              <a:buAutoNum type="arabicPeriod"/>
            </a:pPr>
            <a:r>
              <a:rPr lang="tr-TR" dirty="0">
                <a:solidFill>
                  <a:schemeClr val="tx1"/>
                </a:solidFill>
              </a:rPr>
              <a:t>Çözümlenen </a:t>
            </a:r>
            <a:r>
              <a:rPr lang="tr-TR" dirty="0" err="1">
                <a:solidFill>
                  <a:schemeClr val="tx1"/>
                </a:solidFill>
              </a:rPr>
              <a:t>session</a:t>
            </a:r>
            <a:r>
              <a:rPr lang="tr-TR" dirty="0">
                <a:solidFill>
                  <a:schemeClr val="tx1"/>
                </a:solidFill>
              </a:rPr>
              <a:t> </a:t>
            </a:r>
            <a:r>
              <a:rPr lang="tr-TR" dirty="0" err="1">
                <a:solidFill>
                  <a:schemeClr val="tx1"/>
                </a:solidFill>
              </a:rPr>
              <a:t>key</a:t>
            </a:r>
            <a:r>
              <a:rPr lang="tr-TR" dirty="0">
                <a:solidFill>
                  <a:schemeClr val="tx1"/>
                </a:solidFill>
              </a:rPr>
              <a:t> ile dosyayı çözümler.</a:t>
            </a:r>
            <a:endParaRPr lang="en-US" dirty="0">
              <a:solidFill>
                <a:schemeClr val="tx1"/>
              </a:solidFill>
            </a:endParaRPr>
          </a:p>
          <a:p>
            <a:pPr>
              <a:buFont typeface="+mj-lt"/>
              <a:buAutoNum type="arabicPeriod"/>
            </a:pPr>
            <a:endParaRPr lang="en-US" sz="1800" dirty="0">
              <a:solidFill>
                <a:schemeClr val="tx1"/>
              </a:solidFill>
            </a:endParaRPr>
          </a:p>
        </p:txBody>
      </p:sp>
      <p:pic>
        <p:nvPicPr>
          <p:cNvPr id="1026" name="Picture 2" descr="hybrid cryptography ile ilgili gÃ¶rsel sonucu">
            <a:extLst>
              <a:ext uri="{FF2B5EF4-FFF2-40B4-BE49-F238E27FC236}">
                <a16:creationId xmlns:a16="http://schemas.microsoft.com/office/drawing/2014/main" id="{8603A760-E48F-4706-AD61-6C51942214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9770" y="1998313"/>
            <a:ext cx="6112382" cy="319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91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6F11C0-CB88-46B0-8D4F-2A7109FCD537}"/>
              </a:ext>
            </a:extLst>
          </p:cNvPr>
          <p:cNvSpPr>
            <a:spLocks noGrp="1"/>
          </p:cNvSpPr>
          <p:nvPr>
            <p:ph type="title"/>
          </p:nvPr>
        </p:nvSpPr>
        <p:spPr/>
        <p:txBody>
          <a:bodyPr/>
          <a:lstStyle/>
          <a:p>
            <a:r>
              <a:rPr lang="tr-TR" dirty="0" err="1"/>
              <a:t>Hibrit</a:t>
            </a:r>
            <a:r>
              <a:rPr lang="tr-TR" dirty="0"/>
              <a:t> Mimari İle İlgili Araştırmalar</a:t>
            </a:r>
            <a:endParaRPr lang="en-US" dirty="0"/>
          </a:p>
        </p:txBody>
      </p:sp>
      <p:sp>
        <p:nvSpPr>
          <p:cNvPr id="3" name="İçerik Yer Tutucusu 2">
            <a:extLst>
              <a:ext uri="{FF2B5EF4-FFF2-40B4-BE49-F238E27FC236}">
                <a16:creationId xmlns:a16="http://schemas.microsoft.com/office/drawing/2014/main" id="{3BACC911-6B45-42B1-96F8-1E124434E49E}"/>
              </a:ext>
            </a:extLst>
          </p:cNvPr>
          <p:cNvSpPr>
            <a:spLocks noGrp="1"/>
          </p:cNvSpPr>
          <p:nvPr>
            <p:ph idx="1"/>
          </p:nvPr>
        </p:nvSpPr>
        <p:spPr/>
        <p:txBody>
          <a:bodyPr>
            <a:normAutofit/>
          </a:bodyPr>
          <a:lstStyle/>
          <a:p>
            <a:r>
              <a:rPr lang="en-US" dirty="0">
                <a:hlinkClick r:id="rId2"/>
              </a:rPr>
              <a:t>http://dspace.trakya.edu.tr/xmlui/bitstream/handle/1/2816/0149297.pdf?sequence=1&amp;isAllowed=y</a:t>
            </a:r>
            <a:endParaRPr lang="tr-TR" dirty="0"/>
          </a:p>
          <a:p>
            <a:r>
              <a:rPr lang="en-US" dirty="0">
                <a:hlinkClick r:id="rId3"/>
              </a:rPr>
              <a:t>https://pdfs.semanticscholar.org/4888/e84aa24ae68e6466471f79488d288feac670.pdf</a:t>
            </a:r>
            <a:r>
              <a:rPr lang="tr-TR" dirty="0"/>
              <a:t>     --</a:t>
            </a:r>
            <a:r>
              <a:rPr lang="tr-TR" dirty="0">
                <a:sym typeface="Wingdings" panose="05000000000000000000" pitchFamily="2" charset="2"/>
              </a:rPr>
              <a:t> </a:t>
            </a:r>
            <a:r>
              <a:rPr lang="tr-TR" dirty="0" err="1">
                <a:sym typeface="Wingdings" panose="05000000000000000000" pitchFamily="2" charset="2"/>
              </a:rPr>
              <a:t>Krishna</a:t>
            </a:r>
            <a:r>
              <a:rPr lang="tr-TR" dirty="0">
                <a:sym typeface="Wingdings" panose="05000000000000000000" pitchFamily="2" charset="2"/>
              </a:rPr>
              <a:t> Alg. Ve Time </a:t>
            </a:r>
            <a:r>
              <a:rPr lang="tr-TR" dirty="0" err="1">
                <a:sym typeface="Wingdings" panose="05000000000000000000" pitchFamily="2" charset="2"/>
              </a:rPr>
              <a:t>Comp</a:t>
            </a:r>
            <a:r>
              <a:rPr lang="tr-TR" dirty="0">
                <a:sym typeface="Wingdings" panose="05000000000000000000" pitchFamily="2" charset="2"/>
              </a:rPr>
              <a:t>.</a:t>
            </a:r>
            <a:endParaRPr lang="tr-TR" dirty="0"/>
          </a:p>
          <a:p>
            <a:r>
              <a:rPr lang="en-US" dirty="0">
                <a:hlinkClick r:id="rId4"/>
              </a:rPr>
              <a:t>https://www.researchgate.net/publication/303318872_A_Hybrid_Cryptography_Technique_for_Improving_Network_Security</a:t>
            </a:r>
            <a:r>
              <a:rPr lang="tr-TR" dirty="0"/>
              <a:t>  -</a:t>
            </a:r>
            <a:r>
              <a:rPr lang="tr-TR" dirty="0">
                <a:sym typeface="Wingdings" panose="05000000000000000000" pitchFamily="2" charset="2"/>
              </a:rPr>
              <a:t> RSA ile </a:t>
            </a:r>
            <a:r>
              <a:rPr lang="tr-TR" dirty="0" err="1">
                <a:sym typeface="Wingdings" panose="05000000000000000000" pitchFamily="2" charset="2"/>
              </a:rPr>
              <a:t>Comp</a:t>
            </a:r>
            <a:r>
              <a:rPr lang="tr-TR" dirty="0">
                <a:sym typeface="Wingdings" panose="05000000000000000000" pitchFamily="2" charset="2"/>
              </a:rPr>
              <a:t>. Time </a:t>
            </a:r>
            <a:r>
              <a:rPr lang="tr-TR" dirty="0" err="1">
                <a:sym typeface="Wingdings" panose="05000000000000000000" pitchFamily="2" charset="2"/>
              </a:rPr>
              <a:t>Tables</a:t>
            </a:r>
            <a:endParaRPr lang="tr-TR" dirty="0"/>
          </a:p>
          <a:p>
            <a:r>
              <a:rPr lang="en-US" dirty="0">
                <a:hlinkClick r:id="rId5"/>
              </a:rPr>
              <a:t>https://ieeexplore.ieee.org/abstract/document/7810021</a:t>
            </a:r>
            <a:endParaRPr lang="tr-TR" dirty="0"/>
          </a:p>
          <a:p>
            <a:r>
              <a:rPr lang="tr-TR" dirty="0"/>
              <a:t>Ekte Gösterilen Makaleler</a:t>
            </a:r>
            <a:endParaRPr lang="en-US" dirty="0"/>
          </a:p>
        </p:txBody>
      </p:sp>
    </p:spTree>
    <p:extLst>
      <p:ext uri="{BB962C8B-B14F-4D97-AF65-F5344CB8AC3E}">
        <p14:creationId xmlns:p14="http://schemas.microsoft.com/office/powerpoint/2010/main" val="2425909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2FBA94-8B79-450D-9287-1CC661035AD9}"/>
              </a:ext>
            </a:extLst>
          </p:cNvPr>
          <p:cNvSpPr>
            <a:spLocks noGrp="1"/>
          </p:cNvSpPr>
          <p:nvPr>
            <p:ph type="title"/>
          </p:nvPr>
        </p:nvSpPr>
        <p:spPr/>
        <p:txBody>
          <a:bodyPr/>
          <a:lstStyle/>
          <a:p>
            <a:r>
              <a:rPr lang="tr-TR" dirty="0"/>
              <a:t>ÖZET VE DEĞERLENDİRME</a:t>
            </a:r>
            <a:endParaRPr lang="en-US" dirty="0"/>
          </a:p>
        </p:txBody>
      </p:sp>
      <p:sp>
        <p:nvSpPr>
          <p:cNvPr id="3" name="İçerik Yer Tutucusu 2">
            <a:extLst>
              <a:ext uri="{FF2B5EF4-FFF2-40B4-BE49-F238E27FC236}">
                <a16:creationId xmlns:a16="http://schemas.microsoft.com/office/drawing/2014/main" id="{8116D73D-3548-4EC9-A32F-6C0081F2FAD8}"/>
              </a:ext>
            </a:extLst>
          </p:cNvPr>
          <p:cNvSpPr>
            <a:spLocks noGrp="1"/>
          </p:cNvSpPr>
          <p:nvPr>
            <p:ph idx="1"/>
          </p:nvPr>
        </p:nvSpPr>
        <p:spPr/>
        <p:txBody>
          <a:bodyPr/>
          <a:lstStyle/>
          <a:p>
            <a:r>
              <a:rPr lang="tr-TR" dirty="0"/>
              <a:t>Her şifreleme algoritmasının kendi güçlü ve zayıf yönleri </a:t>
            </a:r>
            <a:r>
              <a:rPr lang="tr-TR" dirty="0" err="1"/>
              <a:t>bulunmaktadır.Algoritma</a:t>
            </a:r>
            <a:r>
              <a:rPr lang="tr-TR" dirty="0"/>
              <a:t> seçimi kullanılacak sistem ve uygulamaya yönelik </a:t>
            </a:r>
            <a:r>
              <a:rPr lang="tr-TR" dirty="0" err="1"/>
              <a:t>yapılmalıdır.Sistem</a:t>
            </a:r>
            <a:r>
              <a:rPr lang="tr-TR" dirty="0"/>
              <a:t> kriteri olarak zaman ve bellek kullanımı ele alınır ise araştırmalardan yola çıkarak BLOWFISH Algoritmasının kullanımı daha doğru bir yaklaşım </a:t>
            </a:r>
            <a:r>
              <a:rPr lang="tr-TR" dirty="0" err="1"/>
              <a:t>olur.Ancak</a:t>
            </a:r>
            <a:r>
              <a:rPr lang="tr-TR" dirty="0"/>
              <a:t> sistem kriteri olarak gizlilik ve doğruluk ele alınır ise AES algoritmasının seçilmesi daha doğru bir yaklaşım olacaktır.</a:t>
            </a:r>
          </a:p>
          <a:p>
            <a:endParaRPr lang="tr-TR" dirty="0"/>
          </a:p>
          <a:p>
            <a:r>
              <a:rPr lang="tr-TR" dirty="0"/>
              <a:t>Bu algoritmaların kullanımı bir asimetrik algoritma ile desteklenip daha efektif bir şifreleme </a:t>
            </a:r>
            <a:r>
              <a:rPr lang="tr-TR"/>
              <a:t>işlemi uygulanabilir.</a:t>
            </a:r>
            <a:endParaRPr lang="en-US" dirty="0"/>
          </a:p>
        </p:txBody>
      </p:sp>
    </p:spTree>
    <p:extLst>
      <p:ext uri="{BB962C8B-B14F-4D97-AF65-F5344CB8AC3E}">
        <p14:creationId xmlns:p14="http://schemas.microsoft.com/office/powerpoint/2010/main" val="4022448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3" name="Group 4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Başlık 1">
            <a:extLst>
              <a:ext uri="{FF2B5EF4-FFF2-40B4-BE49-F238E27FC236}">
                <a16:creationId xmlns:a16="http://schemas.microsoft.com/office/drawing/2014/main" id="{8761C4C2-5762-4263-B2FC-468D61B04332}"/>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dirty="0">
                <a:solidFill>
                  <a:schemeClr val="tx2">
                    <a:lumMod val="75000"/>
                  </a:schemeClr>
                </a:solidFill>
              </a:rPr>
              <a:t>TEŞEKKÜRLER</a:t>
            </a:r>
            <a:r>
              <a:rPr lang="tr-TR" sz="6600" dirty="0">
                <a:solidFill>
                  <a:schemeClr val="tx2">
                    <a:lumMod val="75000"/>
                  </a:schemeClr>
                </a:solidFill>
              </a:rPr>
              <a:t> </a:t>
            </a:r>
            <a:r>
              <a:rPr lang="tr-TR" sz="6600" dirty="0">
                <a:solidFill>
                  <a:schemeClr val="tx2">
                    <a:lumMod val="75000"/>
                  </a:schemeClr>
                </a:solidFill>
                <a:sym typeface="Wingdings" panose="05000000000000000000" pitchFamily="2" charset="2"/>
              </a:rPr>
              <a:t></a:t>
            </a:r>
            <a:endParaRPr lang="en-US" sz="6600" dirty="0">
              <a:solidFill>
                <a:schemeClr val="tx2">
                  <a:lumMod val="75000"/>
                </a:schemeClr>
              </a:solidFill>
            </a:endParaRPr>
          </a:p>
        </p:txBody>
      </p:sp>
      <p:cxnSp>
        <p:nvCxnSpPr>
          <p:cNvPr id="57" name="Straight Connector 5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02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78E32FF-C874-45F7-9653-98C2BB9686B2}"/>
              </a:ext>
            </a:extLst>
          </p:cNvPr>
          <p:cNvSpPr>
            <a:spLocks noGrp="1"/>
          </p:cNvSpPr>
          <p:nvPr>
            <p:ph type="title"/>
          </p:nvPr>
        </p:nvSpPr>
        <p:spPr>
          <a:xfrm>
            <a:off x="1259893" y="3101093"/>
            <a:ext cx="2454052" cy="3029344"/>
          </a:xfrm>
        </p:spPr>
        <p:txBody>
          <a:bodyPr>
            <a:normAutofit/>
          </a:bodyPr>
          <a:lstStyle/>
          <a:p>
            <a:br>
              <a:rPr lang="en-US" sz="2500">
                <a:solidFill>
                  <a:schemeClr val="bg1"/>
                </a:solidFill>
              </a:rPr>
            </a:br>
            <a:r>
              <a:rPr lang="en-US" sz="2500">
                <a:solidFill>
                  <a:schemeClr val="bg1"/>
                </a:solidFill>
              </a:rPr>
              <a:t>RSA Algoritmasının Çalışması</a:t>
            </a:r>
          </a:p>
        </p:txBody>
      </p:sp>
      <p:sp>
        <p:nvSpPr>
          <p:cNvPr id="2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23" name="Rectangle 2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İçerik Yer Tutucusu 2">
            <a:extLst>
              <a:ext uri="{FF2B5EF4-FFF2-40B4-BE49-F238E27FC236}">
                <a16:creationId xmlns:a16="http://schemas.microsoft.com/office/drawing/2014/main" id="{D8EF18E4-F17D-4AA8-A966-C874C3114F6F}"/>
              </a:ext>
            </a:extLst>
          </p:cNvPr>
          <p:cNvGraphicFramePr>
            <a:graphicFrameLocks noGrp="1"/>
          </p:cNvGraphicFramePr>
          <p:nvPr>
            <p:ph idx="1"/>
            <p:extLst>
              <p:ext uri="{D42A27DB-BD31-4B8C-83A1-F6EECF244321}">
                <p14:modId xmlns:p14="http://schemas.microsoft.com/office/powerpoint/2010/main" val="3731308294"/>
              </p:ext>
            </p:extLst>
          </p:nvPr>
        </p:nvGraphicFramePr>
        <p:xfrm>
          <a:off x="4059080" y="278295"/>
          <a:ext cx="8132919" cy="6301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28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B2222FA-F1F2-469F-9918-EC5481C24013}"/>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Örnek Şifreleme İşlemi:</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68E685CB-84E0-49BA-A01A-BD4467BF5156}"/>
              </a:ext>
            </a:extLst>
          </p:cNvPr>
          <p:cNvGraphicFramePr>
            <a:graphicFrameLocks noGrp="1"/>
          </p:cNvGraphicFramePr>
          <p:nvPr>
            <p:ph idx="1"/>
            <p:extLst>
              <p:ext uri="{D42A27DB-BD31-4B8C-83A1-F6EECF244321}">
                <p14:modId xmlns:p14="http://schemas.microsoft.com/office/powerpoint/2010/main" val="81557898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49484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3965</Words>
  <Application>Microsoft Office PowerPoint</Application>
  <PresentationFormat>Geniş ekran</PresentationFormat>
  <Paragraphs>276</Paragraphs>
  <Slides>76</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76</vt:i4>
      </vt:variant>
    </vt:vector>
  </HeadingPairs>
  <TitlesOfParts>
    <vt:vector size="84" baseType="lpstr">
      <vt:lpstr>Arial</vt:lpstr>
      <vt:lpstr>Calibri</vt:lpstr>
      <vt:lpstr>Century Gothic</vt:lpstr>
      <vt:lpstr>fakt-web</vt:lpstr>
      <vt:lpstr>Roboto Mono</vt:lpstr>
      <vt:lpstr>Wingdings</vt:lpstr>
      <vt:lpstr>Wingdings 3</vt:lpstr>
      <vt:lpstr>Duman</vt:lpstr>
      <vt:lpstr>KRİPTOLOJİ</vt:lpstr>
      <vt:lpstr>Kriptoloji Nedir ?</vt:lpstr>
      <vt:lpstr>PowerPoint Sunusu</vt:lpstr>
      <vt:lpstr>ASİMETRİK KRİPTOGRAFİ</vt:lpstr>
      <vt:lpstr>PowerPoint Sunusu</vt:lpstr>
      <vt:lpstr>RSA ŞİFRELEMESİ</vt:lpstr>
      <vt:lpstr>RSA ŞİFRELEME</vt:lpstr>
      <vt:lpstr> RSA Algoritmasının Çalışması</vt:lpstr>
      <vt:lpstr>Örnek Şifreleme İşlemi:</vt:lpstr>
      <vt:lpstr>PowerPoint Sunusu</vt:lpstr>
      <vt:lpstr>PowerPoint Sunusu</vt:lpstr>
      <vt:lpstr>   RSA Avantajları vs Dezavantajları</vt:lpstr>
      <vt:lpstr>ELİPTİK EĞRİ ŞİFRELEMESİ</vt:lpstr>
      <vt:lpstr> Ellipsel Eğri Nedir ?</vt:lpstr>
      <vt:lpstr>Elliptic Curve Cryptography (ECC):</vt:lpstr>
      <vt:lpstr>ECC VS RSA</vt:lpstr>
      <vt:lpstr>PowerPoint Sunusu</vt:lpstr>
      <vt:lpstr>SİMETRİK KRİPTOGRAFİ </vt:lpstr>
      <vt:lpstr>PowerPoint Sunusu</vt:lpstr>
      <vt:lpstr>PowerPoint Sunusu</vt:lpstr>
      <vt:lpstr>Akış Şifrelemesi(Stream Cipher)</vt:lpstr>
      <vt:lpstr>Blok Şifrelemesi(Block Cipher)</vt:lpstr>
      <vt:lpstr>MODERN BLOK ŞİFRELEME ALGORİTMALARI </vt:lpstr>
      <vt:lpstr>PowerPoint Sunusu</vt:lpstr>
      <vt:lpstr>PowerPoint Sunusu</vt:lpstr>
      <vt:lpstr>Salting </vt:lpstr>
      <vt:lpstr>Salting İşlemine Örnek</vt:lpstr>
      <vt:lpstr>Salting İşleminin Yararları : </vt:lpstr>
      <vt:lpstr>DES-3DES ALGORİTMALARI:</vt:lpstr>
      <vt:lpstr>RC4 ALGORİTMASI: </vt:lpstr>
      <vt:lpstr>AES ALGORİTMASI</vt:lpstr>
      <vt:lpstr>AES TARİHÇESİ</vt:lpstr>
      <vt:lpstr>ALGORİTMANIN GENEL YAPISI </vt:lpstr>
      <vt:lpstr>PowerPoint Sunusu</vt:lpstr>
      <vt:lpstr>AES NASIL ÇALIŞIR ?</vt:lpstr>
      <vt:lpstr>PowerPoint Sunusu</vt:lpstr>
      <vt:lpstr>Döngü Yapısı</vt:lpstr>
      <vt:lpstr>CIPHER KEY</vt:lpstr>
      <vt:lpstr>SubByte(Bayt Değiştirme)</vt:lpstr>
      <vt:lpstr>PowerPoint Sunusu</vt:lpstr>
      <vt:lpstr>ShiftRows (Satır Kaydırma)</vt:lpstr>
      <vt:lpstr>MixColumns (Sütun Karıştırma) </vt:lpstr>
      <vt:lpstr>AddRoundKey (Tur Anahtarıyla Toplama)</vt:lpstr>
      <vt:lpstr>PowerPoint Sunusu</vt:lpstr>
      <vt:lpstr>PowerPoint Sunusu</vt:lpstr>
      <vt:lpstr>AES 256 NE KADAR GÜVENLİ?</vt:lpstr>
      <vt:lpstr>BLOWFISH ALGORİTMASI</vt:lpstr>
      <vt:lpstr>BLOWFISH:</vt:lpstr>
      <vt:lpstr>BLOWFISH ALGORİTMASI</vt:lpstr>
      <vt:lpstr>Algoritması</vt:lpstr>
      <vt:lpstr>PowerPoint Sunusu</vt:lpstr>
      <vt:lpstr>Alt Anahtarların Bulunması </vt:lpstr>
      <vt:lpstr>PowerPoint Sunusu</vt:lpstr>
      <vt:lpstr>Gizli Kutuların Bulunması (S-Box) </vt:lpstr>
      <vt:lpstr>PowerPoint Sunusu</vt:lpstr>
      <vt:lpstr>F – Fonksiyonu </vt:lpstr>
      <vt:lpstr>Deşifreleme </vt:lpstr>
      <vt:lpstr>BLOK ŞİFRELEME MODLARI</vt:lpstr>
      <vt:lpstr>INITIALIZATION VECTOR (IV):</vt:lpstr>
      <vt:lpstr>ELEKTRONİK KOD DEFTERİ ŞEKLİ  (Electronic Code Book Mode): </vt:lpstr>
      <vt:lpstr>ŞİFRE BLOK ZİNCİRLEMESİ (Cipher Block Chaining , CBC): </vt:lpstr>
      <vt:lpstr>SAYICI ŞEKLİ ŞİFRELEME (Counter Mode Encryption, CTR, CM, ICM, SIC) </vt:lpstr>
      <vt:lpstr>ALGORİTMA ÇIKTILARI</vt:lpstr>
      <vt:lpstr>ALGORİTMA KARŞILAŞTIRMALARI</vt:lpstr>
      <vt:lpstr>TIME COMPLEXITY(ZAMAN KARMAŞIKLIĞI)</vt:lpstr>
      <vt:lpstr>KULLANILAN BELLEK MİKTARLARI</vt:lpstr>
      <vt:lpstr>    ENTROPİ DEĞERLERİ</vt:lpstr>
      <vt:lpstr>   OPTİMAL BİT DEĞERLERİ</vt:lpstr>
      <vt:lpstr>HİBRİT MİMARİ</vt:lpstr>
      <vt:lpstr>HİBRİT MİMARİ YAPISI</vt:lpstr>
      <vt:lpstr>Simetrik Algoritma Özellikleri</vt:lpstr>
      <vt:lpstr> Asimetrik Algoritmaların Özellikleri</vt:lpstr>
      <vt:lpstr>Hibrit Mimari Nasıl Çalışır ?</vt:lpstr>
      <vt:lpstr>Hibrit Mimari İle İlgili Araştırmalar</vt:lpstr>
      <vt:lpstr>ÖZET VE DEĞERLENDİRME</vt:lpstr>
      <vt:lpstr>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KRİPTOLOJİ</dc:title>
  <dc:creator>ilker kuş</dc:creator>
  <cp:lastModifiedBy>ilker kuş</cp:lastModifiedBy>
  <cp:revision>7</cp:revision>
  <dcterms:created xsi:type="dcterms:W3CDTF">2019-07-30T09:19:03Z</dcterms:created>
  <dcterms:modified xsi:type="dcterms:W3CDTF">2019-08-08T14:09:16Z</dcterms:modified>
</cp:coreProperties>
</file>