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1169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165" r:id="rId34"/>
    <p:sldId id="1166" r:id="rId35"/>
    <p:sldId id="1167" r:id="rId36"/>
    <p:sldId id="1168" r:id="rId37"/>
    <p:sldId id="1055" r:id="rId38"/>
    <p:sldId id="1056" r:id="rId39"/>
    <p:sldId id="1057" r:id="rId40"/>
    <p:sldId id="1058" r:id="rId41"/>
    <p:sldId id="1059" r:id="rId42"/>
    <p:sldId id="1060" r:id="rId43"/>
    <p:sldId id="1061" r:id="rId44"/>
    <p:sldId id="1062" r:id="rId45"/>
    <p:sldId id="1063" r:id="rId46"/>
    <p:sldId id="1064" r:id="rId47"/>
    <p:sldId id="1065" r:id="rId48"/>
    <p:sldId id="1155" r:id="rId49"/>
    <p:sldId id="1158" r:id="rId50"/>
    <p:sldId id="1162" r:id="rId51"/>
    <p:sldId id="1163" r:id="rId52"/>
    <p:sldId id="1159" r:id="rId53"/>
    <p:sldId id="1076" r:id="rId54"/>
    <p:sldId id="1161" r:id="rId55"/>
    <p:sldId id="1077" r:id="rId56"/>
    <p:sldId id="1078" r:id="rId57"/>
    <p:sldId id="1079" r:id="rId58"/>
    <p:sldId id="1080" r:id="rId59"/>
    <p:sldId id="1081" r:id="rId60"/>
    <p:sldId id="1086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FF"/>
    <a:srgbClr val="D4EEFF"/>
    <a:srgbClr val="CBDBFF"/>
    <a:srgbClr val="D5F1CF"/>
    <a:srgbClr val="F1C7C7"/>
    <a:srgbClr val="F6F5BD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286" autoAdjust="0"/>
  </p:normalViewPr>
  <p:slideViewPr>
    <p:cSldViewPr snapToObjects="1">
      <p:cViewPr varScale="1">
        <p:scale>
          <a:sx n="90" d="100"/>
          <a:sy n="90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6.113887999999986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30.94573999999987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904064"/>
        <c:axId val="-2088755824"/>
      </c:scatterChart>
      <c:valAx>
        <c:axId val="-2086904064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88755824"/>
        <c:crosses val="autoZero"/>
        <c:crossBetween val="midCat"/>
      </c:valAx>
      <c:valAx>
        <c:axId val="-2088755824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8690406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6.113887999999984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30.94573999999985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3.8E-5</c:v>
                </c:pt>
                <c:pt idx="2">
                  <c:v>7.7E-5</c:v>
                </c:pt>
                <c:pt idx="3">
                  <c:v>0.000115</c:v>
                </c:pt>
                <c:pt idx="4">
                  <c:v>0.000153</c:v>
                </c:pt>
                <c:pt idx="5">
                  <c:v>0.000191</c:v>
                </c:pt>
                <c:pt idx="6">
                  <c:v>0.000229</c:v>
                </c:pt>
                <c:pt idx="7">
                  <c:v>0.000267</c:v>
                </c:pt>
                <c:pt idx="8">
                  <c:v>0.000306</c:v>
                </c:pt>
                <c:pt idx="9">
                  <c:v>0.000344</c:v>
                </c:pt>
                <c:pt idx="10">
                  <c:v>0.000382</c:v>
                </c:pt>
                <c:pt idx="11">
                  <c:v>0.00042</c:v>
                </c:pt>
                <c:pt idx="12">
                  <c:v>0.000458</c:v>
                </c:pt>
                <c:pt idx="13">
                  <c:v>0.000497</c:v>
                </c:pt>
                <c:pt idx="14">
                  <c:v>0.000535</c:v>
                </c:pt>
                <c:pt idx="15">
                  <c:v>0.000573</c:v>
                </c:pt>
                <c:pt idx="16">
                  <c:v>0.000611</c:v>
                </c:pt>
                <c:pt idx="17">
                  <c:v>0.000649</c:v>
                </c:pt>
                <c:pt idx="18">
                  <c:v>0.000687</c:v>
                </c:pt>
                <c:pt idx="19">
                  <c:v>0.000726</c:v>
                </c:pt>
                <c:pt idx="20">
                  <c:v>0.000764</c:v>
                </c:pt>
                <c:pt idx="21">
                  <c:v>0.000802</c:v>
                </c:pt>
                <c:pt idx="22">
                  <c:v>0.00084</c:v>
                </c:pt>
                <c:pt idx="23">
                  <c:v>0.000878</c:v>
                </c:pt>
                <c:pt idx="24">
                  <c:v>0.000917</c:v>
                </c:pt>
                <c:pt idx="25">
                  <c:v>0.000955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377296"/>
        <c:axId val="-2087242336"/>
      </c:scatterChart>
      <c:valAx>
        <c:axId val="-2086377296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87242336"/>
        <c:crosses val="autoZero"/>
        <c:crossBetween val="midCat"/>
      </c:valAx>
      <c:valAx>
        <c:axId val="-2087242336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863772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0.0633804269834465"/>
          <c:w val="0.817589576547231"/>
          <c:h val="0.769954816687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1188.6</c:v>
                </c:pt>
                <c:pt idx="4">
                  <c:v>1218.0</c:v>
                </c:pt>
                <c:pt idx="5">
                  <c:v>2131.5</c:v>
                </c:pt>
                <c:pt idx="6">
                  <c:v>1247.4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2058.0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2107.43</c:v>
                </c:pt>
                <c:pt idx="2">
                  <c:v>1449.43</c:v>
                </c:pt>
                <c:pt idx="3">
                  <c:v>1188.03</c:v>
                </c:pt>
                <c:pt idx="4">
                  <c:v>1224.09</c:v>
                </c:pt>
                <c:pt idx="5">
                  <c:v>2134.47</c:v>
                </c:pt>
                <c:pt idx="6">
                  <c:v>1242.12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</c:v>
                </c:pt>
                <c:pt idx="11">
                  <c:v>1467.9</c:v>
                </c:pt>
                <c:pt idx="12">
                  <c:v>1209.6</c:v>
                </c:pt>
                <c:pt idx="13">
                  <c:v>1253.7</c:v>
                </c:pt>
                <c:pt idx="14">
                  <c:v>936.6</c:v>
                </c:pt>
                <c:pt idx="15">
                  <c:v>1173.9</c:v>
                </c:pt>
                <c:pt idx="16">
                  <c:v>1352.4</c:v>
                </c:pt>
                <c:pt idx="17">
                  <c:v>1150.8</c:v>
                </c:pt>
                <c:pt idx="18">
                  <c:v>1029.0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</c:v>
                </c:pt>
                <c:pt idx="27">
                  <c:v>987.0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940.3399999999986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1211.62</c:v>
                </c:pt>
                <c:pt idx="13">
                  <c:v>1247.79</c:v>
                </c:pt>
                <c:pt idx="14">
                  <c:v>934.3199999999994</c:v>
                </c:pt>
                <c:pt idx="15">
                  <c:v>1175.45</c:v>
                </c:pt>
                <c:pt idx="16">
                  <c:v>1350.27</c:v>
                </c:pt>
                <c:pt idx="17">
                  <c:v>1157.36</c:v>
                </c:pt>
                <c:pt idx="18">
                  <c:v>1030.77</c:v>
                </c:pt>
                <c:pt idx="19">
                  <c:v>1464.8</c:v>
                </c:pt>
                <c:pt idx="20">
                  <c:v>1507.0</c:v>
                </c:pt>
                <c:pt idx="21">
                  <c:v>1042.82</c:v>
                </c:pt>
                <c:pt idx="22">
                  <c:v>1217.64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723.3299999999994</c:v>
                </c:pt>
                <c:pt idx="29">
                  <c:v>1416.58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370784"/>
        <c:axId val="-2086701824"/>
      </c:scatterChart>
      <c:valAx>
        <c:axId val="-2086370784"/>
        <c:scaling>
          <c:orientation val="minMax"/>
          <c:max val="200.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"/>
              <c:y val="0.908452675809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86701824"/>
        <c:crosses val="autoZero"/>
        <c:crossBetween val="midCat"/>
      </c:valAx>
      <c:valAx>
        <c:axId val="-208670182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0.0260586319218241"/>
              <c:y val="0.3896723472946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863707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14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331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583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701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436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53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3677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113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2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048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444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81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7534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5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8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4539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2533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2879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189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7478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7711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46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080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971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9848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5265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1503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5869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1121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812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535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3302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8069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92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37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2577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7937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975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634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289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41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27139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841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032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431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34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09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33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63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ikizero.org/index.php?q=aHR0cHM6Ly9lbi53aWtpcGVkaWEub3JnL3dpa2kvTmVoYWxlbV8obWljcm9hcmNoaXRlY3R1cmU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/>
              <a:t>Program Optimization</a:t>
            </a:r>
            <a:br>
              <a:rPr lang="en-US" dirty="0"/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endParaRPr lang="en-US" sz="2000" b="0" dirty="0" smtClean="0">
              <a:latin typeface="Calibri" pitchFamily="-96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13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Blocker #1: Procedure Calls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 smtClean="0"/>
              <a:t>Time quadruples when double string length</a:t>
            </a:r>
          </a:p>
          <a:p>
            <a:pPr lvl="1" eaLnBrk="1" hangingPunct="1"/>
            <a:r>
              <a:rPr lang="en-US" smtClean="0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 </a:t>
            </a:r>
            <a:r>
              <a:rPr lang="en-US" sz="1800" b="1" dirty="0" err="1" smtClean="0">
                <a:latin typeface="Courier New" pitchFamily="49" charset="0"/>
              </a:rPr>
              <a:t>strlen</a:t>
            </a:r>
            <a:r>
              <a:rPr lang="en-US" sz="1800" dirty="0" smtClean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Overall O(N</a:t>
            </a:r>
            <a:r>
              <a:rPr lang="en-US" sz="1800" baseline="30000" smtClean="0"/>
              <a:t>2</a:t>
            </a:r>
            <a:r>
              <a:rPr lang="en-US" sz="1800" smtClean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 smtClean="0"/>
              <a:t>Move call to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outside of loop</a:t>
            </a:r>
          </a:p>
          <a:p>
            <a:pPr lvl="1" eaLnBrk="1" hangingPunct="1"/>
            <a:r>
              <a:rPr lang="en-US" dirty="0" smtClean="0"/>
              <a:t>Since result does not change from one iteration to another</a:t>
            </a:r>
          </a:p>
          <a:p>
            <a:pPr lvl="1" eaLnBrk="1" hangingPunct="1"/>
            <a:r>
              <a:rPr lang="en-US" dirty="0" smtClean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lower(char </a:t>
            </a:r>
            <a:r>
              <a:rPr lang="en-US" sz="1800" dirty="0">
                <a:latin typeface="Courier New" pitchFamily="49" charset="0"/>
              </a:rPr>
              <a:t>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 smtClean="0"/>
              <a:t>Time doubles when double string length</a:t>
            </a:r>
          </a:p>
          <a:p>
            <a:pPr lvl="1" eaLnBrk="1" hangingPunct="1"/>
            <a:r>
              <a:rPr lang="en-US" smtClean="0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 smtClean="0"/>
              <a:t>Why couldn’t compiler move </a:t>
            </a:r>
            <a:r>
              <a:rPr lang="en-US" sz="2000" dirty="0" err="1" smtClean="0">
                <a:latin typeface="Courier New" pitchFamily="49" charset="0"/>
              </a:rPr>
              <a:t>strlen</a:t>
            </a:r>
            <a:r>
              <a:rPr lang="en-US" sz="2000" i="1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 smtClean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 smtClean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 smtClean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 smtClean="0"/>
              <a:t>Procedure </a:t>
            </a:r>
            <a:r>
              <a:rPr lang="en-US" sz="1600" b="1" dirty="0" smtClean="0">
                <a:latin typeface="Courier New" pitchFamily="49" charset="0"/>
              </a:rPr>
              <a:t>lower</a:t>
            </a:r>
            <a:r>
              <a:rPr lang="en-US" sz="1600" dirty="0" smtClean="0"/>
              <a:t> could interact with </a:t>
            </a:r>
            <a:r>
              <a:rPr lang="en-US" sz="1600" b="1" dirty="0" err="1" smtClean="0">
                <a:latin typeface="Courier New" pitchFamily="49" charset="0"/>
              </a:rPr>
              <a:t>strlen</a:t>
            </a:r>
            <a:endParaRPr lang="en-US" sz="1600" b="1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 smtClean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 smtClean="0"/>
              <a:t>Remedies:</a:t>
            </a:r>
          </a:p>
          <a:p>
            <a:pPr lvl="1" eaLnBrk="1" hangingPunct="1">
              <a:defRPr/>
            </a:pPr>
            <a:r>
              <a:rPr lang="en-US" sz="1800" dirty="0" smtClean="0"/>
              <a:t>Use of inline functions</a:t>
            </a:r>
          </a:p>
          <a:p>
            <a:pPr lvl="2">
              <a:defRPr/>
            </a:pPr>
            <a:r>
              <a:rPr lang="en-US" sz="1800" dirty="0" smtClean="0"/>
              <a:t>GCC does this with –O1</a:t>
            </a:r>
          </a:p>
          <a:p>
            <a:pPr lvl="3">
              <a:defRPr/>
            </a:pPr>
            <a:r>
              <a:rPr lang="en-US" sz="1800" dirty="0" smtClean="0"/>
              <a:t>Within single file</a:t>
            </a:r>
          </a:p>
          <a:p>
            <a:pPr lvl="1" eaLnBrk="1" hangingPunct="1">
              <a:defRPr/>
            </a:pPr>
            <a:r>
              <a:rPr lang="en-US" sz="1800" dirty="0" smtClean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 smtClean="0"/>
              <a:t>Code updates </a:t>
            </a:r>
            <a:r>
              <a:rPr lang="en-US" b="1" dirty="0" smtClean="0">
                <a:latin typeface="Courier New" pitchFamily="49" charset="0"/>
              </a:rPr>
              <a:t>b[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on every iteration</a:t>
            </a:r>
          </a:p>
          <a:p>
            <a:pPr lvl="1" eaLnBrk="1" hangingPunct="1"/>
            <a:r>
              <a:rPr lang="en-US" dirty="0" smtClean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</a:t>
            </a:r>
            <a:r>
              <a:rPr lang="en-US" sz="1400" dirty="0" smtClean="0">
                <a:latin typeface="Courier New" pitchFamily="49" charset="0"/>
              </a:rPr>
              <a:t>xmm0	# FP load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	# FP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</a:t>
            </a:r>
            <a:r>
              <a:rPr lang="en-US" sz="1400" dirty="0" smtClean="0">
                <a:latin typeface="Courier New" pitchFamily="49" charset="0"/>
              </a:rPr>
              <a:t>)	# FP store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</a:t>
            </a:r>
            <a:r>
              <a:rPr lang="en-US" sz="1400" dirty="0" smtClean="0">
                <a:latin typeface="Courier New" pitchFamily="49" charset="0"/>
              </a:rPr>
              <a:t>L4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 smtClean="0"/>
              <a:t>Code updates </a:t>
            </a:r>
            <a:r>
              <a:rPr lang="en-US" b="1" dirty="0" smtClean="0">
                <a:latin typeface="Courier New" pitchFamily="49" charset="0"/>
              </a:rPr>
              <a:t>b[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on every iteration</a:t>
            </a:r>
          </a:p>
          <a:p>
            <a:pPr lvl="1" eaLnBrk="1" hangingPunct="1"/>
            <a:r>
              <a:rPr lang="en-US" dirty="0" smtClean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# FP load +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Code motion/</a:t>
            </a:r>
            <a:r>
              <a:rPr lang="en-US" dirty="0" err="1" smtClean="0">
                <a:solidFill>
                  <a:srgbClr val="7F7F7F"/>
                </a:solidFill>
              </a:rPr>
              <a:t>precomputation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Sharing of common </a:t>
            </a:r>
            <a:r>
              <a:rPr lang="en-US" dirty="0" err="1" smtClean="0">
                <a:solidFill>
                  <a:srgbClr val="7F7F7F"/>
                </a:solidFill>
              </a:rPr>
              <a:t>subexpressions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Dealing with Conditionals</a:t>
            </a:r>
            <a:endParaRPr lang="en-US" b="1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Instruction-Level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general understanding of modern processor design</a:t>
            </a:r>
          </a:p>
          <a:p>
            <a:pPr lvl="1"/>
            <a:r>
              <a:rPr lang="en-US" dirty="0" smtClean="0"/>
              <a:t>Hardware can execute multiple instructions in parallel</a:t>
            </a:r>
          </a:p>
          <a:p>
            <a:r>
              <a:rPr lang="en-US" dirty="0" smtClean="0"/>
              <a:t>Performance limited by data dependencies</a:t>
            </a:r>
          </a:p>
          <a:p>
            <a:r>
              <a:rPr lang="en-US" dirty="0" smtClean="0"/>
              <a:t>Simple transformations can yield dramatic performance improvement</a:t>
            </a:r>
          </a:p>
          <a:p>
            <a:pPr lvl="1"/>
            <a:r>
              <a:rPr lang="en-US" dirty="0" smtClean="0"/>
              <a:t>Compilers often cannot make these transformations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Example: Data Type for Vectors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 v,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data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1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len-1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b="1" dirty="0" err="1">
                <a:latin typeface="Courier New" pitchFamily="49" charset="0"/>
              </a:rPr>
              <a:t>data_t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</a:rPr>
              <a:t>nt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b="1" dirty="0" smtClean="0">
                <a:latin typeface="Courier New" pitchFamily="49" charset="0"/>
              </a:rPr>
              <a:t>long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b="1" dirty="0">
                <a:latin typeface="Courier New" pitchFamily="49" charset="0"/>
              </a:rPr>
              <a:t>float</a:t>
            </a:r>
          </a:p>
          <a:p>
            <a:pPr lvl="2"/>
            <a:r>
              <a:rPr lang="en-US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b="1" dirty="0" err="1">
                <a:latin typeface="Courier New" pitchFamily="49" charset="0"/>
              </a:rPr>
              <a:t>data_t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</a:rPr>
              <a:t>nt</a:t>
            </a:r>
            <a:endParaRPr lang="en-US" sz="1600" b="1" dirty="0" smtClean="0">
              <a:latin typeface="Courier New" pitchFamily="49" charset="0"/>
            </a:endParaRPr>
          </a:p>
          <a:p>
            <a:pPr lvl="2"/>
            <a:r>
              <a:rPr lang="en-US" sz="1600" b="1" dirty="0" smtClean="0">
                <a:latin typeface="Courier New" pitchFamily="49" charset="0"/>
              </a:rPr>
              <a:t>long</a:t>
            </a:r>
            <a:endParaRPr lang="en-US" sz="1600" b="1" dirty="0">
              <a:latin typeface="Courier New" pitchFamily="49" charset="0"/>
            </a:endParaRPr>
          </a:p>
          <a:p>
            <a:pPr lvl="2"/>
            <a:r>
              <a:rPr lang="en-US" sz="1600" b="1" dirty="0">
                <a:latin typeface="Courier New" pitchFamily="49" charset="0"/>
              </a:rPr>
              <a:t>float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</a:rPr>
              <a:t>IDENT</a:t>
            </a:r>
          </a:p>
          <a:p>
            <a:pPr lvl="2"/>
            <a:r>
              <a:rPr lang="en-US" sz="1600" b="1" dirty="0"/>
              <a:t> </a:t>
            </a:r>
            <a:r>
              <a:rPr lang="en-US" sz="1600" b="1" dirty="0">
                <a:latin typeface="Courier New" pitchFamily="49" charset="0"/>
              </a:rPr>
              <a:t>+ </a:t>
            </a:r>
            <a:r>
              <a:rPr lang="en-US" sz="1600" b="1" dirty="0"/>
              <a:t>/</a:t>
            </a:r>
            <a:r>
              <a:rPr lang="en-US" sz="1600" b="1" dirty="0">
                <a:latin typeface="Courier New" pitchFamily="49" charset="0"/>
              </a:rPr>
              <a:t> 0</a:t>
            </a:r>
          </a:p>
          <a:p>
            <a:pPr lvl="2"/>
            <a:r>
              <a:rPr lang="en-US" sz="1600" b="1" dirty="0"/>
              <a:t> </a:t>
            </a:r>
            <a:r>
              <a:rPr lang="en-US" sz="1600" b="1" dirty="0">
                <a:latin typeface="Courier New" pitchFamily="49" charset="0"/>
              </a:rPr>
              <a:t>* </a:t>
            </a:r>
            <a:r>
              <a:rPr lang="en-US" sz="1600" b="1" dirty="0"/>
              <a:t>/</a:t>
            </a:r>
            <a:r>
              <a:rPr lang="en-US" sz="1600" b="1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981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Convenient way to express performance of program that operates on vectors or lists</a:t>
            </a:r>
          </a:p>
          <a:p>
            <a:r>
              <a:rPr lang="en-US" sz="2000" dirty="0" smtClean="0"/>
              <a:t>Length = n</a:t>
            </a:r>
          </a:p>
          <a:p>
            <a:r>
              <a:rPr lang="en-US" sz="2000" dirty="0" smtClean="0"/>
              <a:t>In our case: </a:t>
            </a:r>
            <a:r>
              <a:rPr lang="en-US" sz="2000" dirty="0" smtClean="0">
                <a:solidFill>
                  <a:srgbClr val="C00000"/>
                </a:solidFill>
              </a:rPr>
              <a:t>CPE = Cycles 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C00000"/>
                </a:solidFill>
              </a:rPr>
              <a:t>er OP</a:t>
            </a:r>
            <a:endParaRPr lang="en-US" sz="2000" dirty="0" smtClean="0"/>
          </a:p>
          <a:p>
            <a:r>
              <a:rPr lang="en-US" sz="2000" dirty="0" smtClean="0"/>
              <a:t>T = CPE*n + Overhead</a:t>
            </a:r>
          </a:p>
          <a:p>
            <a:pPr lvl="1"/>
            <a:r>
              <a:rPr lang="en-US" sz="1600" dirty="0" smtClean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Performance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8595"/>
              </p:ext>
            </p:extLst>
          </p:nvPr>
        </p:nvGraphicFramePr>
        <p:xfrm>
          <a:off x="396875" y="42672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/>
                <a:gridCol w="1466850"/>
                <a:gridCol w="1466850"/>
                <a:gridCol w="1466850"/>
                <a:gridCol w="14668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vec_length</a:t>
            </a:r>
            <a:r>
              <a:rPr lang="en-US" dirty="0" smtClean="0"/>
              <a:t> out of loop</a:t>
            </a:r>
          </a:p>
          <a:p>
            <a:r>
              <a:rPr lang="en-US" dirty="0" smtClean="0"/>
              <a:t>Avoid bounds check on each cycle</a:t>
            </a:r>
          </a:p>
          <a:p>
            <a:r>
              <a:rPr lang="en-US" dirty="0" smtClean="0"/>
              <a:t>Accumulate in temporary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 smtClean="0"/>
              <a:t>Eliminates sources of overhead in loop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19006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2766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6715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9906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38100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38100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38100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38100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38100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4478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3340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4478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057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7195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3342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590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5240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4800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4800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4800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4800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4448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0574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5878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29374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0115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0292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47829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47829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5814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38100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6482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2672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6005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6002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0574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19812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4384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29305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286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5908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7044" y="62739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For Nehalem (i7) 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www.wikizero.org/index.php?q=aHR0cHM6Ly9lbi53aWtpcGVkaWEub3JnL3dpa2kvTmVoYWxlbV8obWljcm9hcmNoaXRlY3R1cmUp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Definition:</a:t>
            </a:r>
            <a:r>
              <a:rPr lang="en-US" dirty="0" smtClean="0"/>
              <a:t> A superscalar processor can issue and execute </a:t>
            </a:r>
            <a:r>
              <a:rPr lang="en-US" i="1" dirty="0" smtClean="0">
                <a:solidFill>
                  <a:srgbClr val="990000"/>
                </a:solidFill>
              </a:rPr>
              <a:t>multiple instructions in one cycle</a:t>
            </a:r>
            <a:r>
              <a:rPr lang="en-US" dirty="0" smtClean="0"/>
              <a:t>. The instructions are retrieved from a sequential instruction stream and are usually scheduled dynamically.</a:t>
            </a:r>
          </a:p>
          <a:p>
            <a:endParaRPr lang="en-US" dirty="0" smtClean="0"/>
          </a:p>
          <a:p>
            <a:r>
              <a:rPr lang="en-US" dirty="0" smtClean="0"/>
              <a:t>Benefit: without programming effort, superscalar processor can take advantage of the </a:t>
            </a:r>
            <a:r>
              <a:rPr lang="en-US" i="1" dirty="0" smtClean="0">
                <a:solidFill>
                  <a:srgbClr val="990000"/>
                </a:solidFill>
              </a:rPr>
              <a:t>instruction level parallelism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that most programs have</a:t>
            </a:r>
          </a:p>
          <a:p>
            <a:endParaRPr lang="en-US" dirty="0" smtClean="0"/>
          </a:p>
          <a:p>
            <a:r>
              <a:rPr lang="en-US" dirty="0" smtClean="0"/>
              <a:t>Most modern CPUs are superscalar.</a:t>
            </a:r>
          </a:p>
          <a:p>
            <a:r>
              <a:rPr lang="en-US" dirty="0" smtClean="0"/>
              <a:t>Intel: since Pentium (1993)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 smtClean="0"/>
              <a:t>There’s more to performance than asymptotic complexity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Constant factors matter too!</a:t>
            </a:r>
          </a:p>
          <a:p>
            <a:pPr lvl="1" eaLnBrk="1" hangingPunct="1">
              <a:defRPr/>
            </a:pPr>
            <a:r>
              <a:rPr lang="en-US" dirty="0" smtClean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 smtClean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 smtClean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 smtClean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 smtClean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 smtClean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 smtClean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 smtClean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Pipelined Functional Units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1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2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3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 smtClean="0">
                <a:latin typeface="Courier New" pitchFamily="49" charset="0"/>
              </a:rPr>
              <a:t>mult_eg</a:t>
            </a:r>
            <a:r>
              <a:rPr lang="en-US" sz="1600" dirty="0" smtClean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p3;
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 smtClean="0"/>
              <a:t>Divide computation into stages</a:t>
            </a:r>
          </a:p>
          <a:p>
            <a:pPr lvl="1"/>
            <a:r>
              <a:rPr lang="en-US" dirty="0" smtClean="0"/>
              <a:t>Pass partial computations from stage to stage</a:t>
            </a:r>
          </a:p>
          <a:p>
            <a:pPr lvl="1"/>
            <a:r>
              <a:rPr lang="en-US" dirty="0" smtClean="0"/>
              <a:t>Stage </a:t>
            </a:r>
            <a:r>
              <a:rPr lang="en-US" dirty="0" err="1" smtClean="0"/>
              <a:t>i</a:t>
            </a:r>
            <a:r>
              <a:rPr lang="en-US" dirty="0" smtClean="0"/>
              <a:t> can start on new computation once values passed to i+1</a:t>
            </a:r>
          </a:p>
          <a:p>
            <a:pPr lvl="1"/>
            <a:r>
              <a:rPr lang="en-US" dirty="0" smtClean="0"/>
              <a:t>E.g., complete 3 multiplications in 7 cycles, even though each requires 3 cycles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26219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/>
                <a:gridCol w="838200"/>
                <a:gridCol w="838200"/>
                <a:gridCol w="685800"/>
                <a:gridCol w="762000"/>
                <a:gridCol w="838200"/>
                <a:gridCol w="914400"/>
                <a:gridCol w="9144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Time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 smtClean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1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3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4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5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6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7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Stage 1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Stage 2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Stage 3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Haswell</a:t>
            </a:r>
            <a:r>
              <a:rPr lang="en-US" dirty="0" smtClean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</a:t>
            </a:r>
            <a:r>
              <a:rPr lang="en-US" sz="1800" dirty="0" smtClean="0"/>
              <a:t>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divide</a:t>
            </a:r>
            <a:endParaRPr lang="en-US" dirty="0" smtClean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 smtClean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	# Compare </a:t>
            </a:r>
            <a:r>
              <a:rPr lang="en-US" sz="1400" dirty="0" err="1" smtClean="0">
                <a:latin typeface="Courier New" pitchFamily="49" charset="0"/>
              </a:rPr>
              <a:t>length:i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.L519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01171"/>
              </p:ext>
            </p:extLst>
          </p:nvPr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6398"/>
            <a:ext cx="6357938" cy="57282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Visualizing Operations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639" y="3032309"/>
            <a:ext cx="4767262" cy="2729235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  <a:defRPr/>
            </a:pPr>
            <a:r>
              <a:rPr lang="en-US" dirty="0">
                <a:ea typeface="+mn-ea"/>
                <a:cs typeface="+mn-cs"/>
              </a:rPr>
              <a:t>Operations</a:t>
            </a:r>
          </a:p>
          <a:p>
            <a:pPr lvl="1" eaLnBrk="1" hangingPunct="1">
              <a:buFont typeface="Wingdings" pitchFamily="-109" charset="2"/>
              <a:buChar char="n"/>
              <a:defRPr/>
            </a:pPr>
            <a:r>
              <a:rPr lang="en-US" dirty="0"/>
              <a:t>Vertical position denotes time at which executed</a:t>
            </a:r>
          </a:p>
          <a:p>
            <a:pPr lvl="2" eaLnBrk="1" hangingPunct="1">
              <a:buFont typeface="Wingdings" pitchFamily="-109" charset="2"/>
              <a:buChar char="l"/>
              <a:defRPr/>
            </a:pPr>
            <a:r>
              <a:rPr lang="en-US" dirty="0"/>
              <a:t>Cannot begin operation until operands available</a:t>
            </a:r>
          </a:p>
          <a:p>
            <a:pPr lvl="1" eaLnBrk="1" hangingPunct="1">
              <a:buFont typeface="Wingdings" pitchFamily="-109" charset="2"/>
              <a:buChar char="n"/>
              <a:defRPr/>
            </a:pPr>
            <a:r>
              <a:rPr lang="en-US" dirty="0"/>
              <a:t>Height denotes latency</a:t>
            </a:r>
          </a:p>
          <a:p>
            <a:pPr eaLnBrk="1" hangingPunct="1">
              <a:buFont typeface="Wingdings" pitchFamily="-109" charset="2"/>
              <a:buNone/>
              <a:defRPr/>
            </a:pPr>
            <a:r>
              <a:rPr lang="en-US" dirty="0">
                <a:ea typeface="+mn-ea"/>
                <a:cs typeface="+mn-cs"/>
              </a:rPr>
              <a:t>Operands</a:t>
            </a:r>
          </a:p>
          <a:p>
            <a:pPr lvl="1" eaLnBrk="1" hangingPunct="1">
              <a:buFont typeface="Wingdings" pitchFamily="-109" charset="2"/>
              <a:buChar char="n"/>
              <a:defRPr/>
            </a:pPr>
            <a:r>
              <a:rPr lang="en-US" dirty="0"/>
              <a:t>Arcs shown only for operands that are passed within execution unit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2697164" y="2085011"/>
            <a:ext cx="55721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cc.1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1878013" y="2893345"/>
            <a:ext cx="46196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t.1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0" name="AutoShape 7"/>
          <p:cNvSpPr>
            <a:spLocks noChangeArrowheads="1"/>
          </p:cNvSpPr>
          <p:nvPr/>
        </p:nvSpPr>
        <p:spPr bwMode="auto">
          <a:xfrm>
            <a:off x="1497013" y="1372553"/>
            <a:ext cx="755650" cy="1523250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>
                <a:latin typeface="Courier New" charset="0"/>
              </a:rPr>
              <a:t>load</a:t>
            </a: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2259013" y="4191000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%ecx.1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2" name="Freeform 9"/>
          <p:cNvSpPr>
            <a:spLocks/>
          </p:cNvSpPr>
          <p:nvPr/>
        </p:nvSpPr>
        <p:spPr bwMode="auto">
          <a:xfrm>
            <a:off x="1878013" y="4343330"/>
            <a:ext cx="1295400" cy="76165"/>
          </a:xfrm>
          <a:custGeom>
            <a:avLst/>
            <a:gdLst>
              <a:gd name="T0" fmla="*/ 0 w 1056"/>
              <a:gd name="T1" fmla="*/ 0 h 48"/>
              <a:gd name="T2" fmla="*/ 0 w 1056"/>
              <a:gd name="T3" fmla="*/ 48 h 48"/>
              <a:gd name="T4" fmla="*/ 1056 w 1056"/>
              <a:gd name="T5" fmla="*/ 48 h 48"/>
              <a:gd name="T6" fmla="*/ 0 60000 65536"/>
              <a:gd name="T7" fmla="*/ 0 60000 65536"/>
              <a:gd name="T8" fmla="*/ 0 60000 65536"/>
              <a:gd name="T9" fmla="*/ 0 w 1056"/>
              <a:gd name="T10" fmla="*/ 0 h 48"/>
              <a:gd name="T11" fmla="*/ 1056 w 105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8">
                <a:moveTo>
                  <a:pt x="0" y="0"/>
                </a:moveTo>
                <a:lnTo>
                  <a:pt x="0" y="48"/>
                </a:lnTo>
                <a:lnTo>
                  <a:pt x="1056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>
            <a:off x="1878013" y="289651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4" name="AutoShape 11"/>
          <p:cNvSpPr>
            <a:spLocks noChangeArrowheads="1"/>
          </p:cNvSpPr>
          <p:nvPr/>
        </p:nvSpPr>
        <p:spPr bwMode="auto">
          <a:xfrm>
            <a:off x="2335214" y="1372554"/>
            <a:ext cx="76200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incl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5" name="AutoShape 12"/>
          <p:cNvSpPr>
            <a:spLocks noChangeArrowheads="1"/>
          </p:cNvSpPr>
          <p:nvPr/>
        </p:nvSpPr>
        <p:spPr bwMode="auto">
          <a:xfrm>
            <a:off x="2335214" y="1829542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cmpl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6" name="AutoShape 13"/>
          <p:cNvSpPr>
            <a:spLocks noChangeArrowheads="1"/>
          </p:cNvSpPr>
          <p:nvPr/>
        </p:nvSpPr>
        <p:spPr bwMode="auto">
          <a:xfrm>
            <a:off x="2335214" y="2286530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jl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2716214" y="160104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2716214" y="2058036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1365251" y="991731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%rdx.0</a:t>
            </a:r>
            <a:endParaRPr lang="en-US" sz="1202" i="1" dirty="0">
              <a:latin typeface="Times New Roman" charset="0"/>
            </a:endParaRPr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3097214" y="1402703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1" name="Text Box 18"/>
          <p:cNvSpPr txBox="1">
            <a:spLocks noChangeArrowheads="1"/>
          </p:cNvSpPr>
          <p:nvPr/>
        </p:nvSpPr>
        <p:spPr bwMode="auto">
          <a:xfrm>
            <a:off x="804863" y="2667000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%rax.0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2" name="Freeform 19"/>
          <p:cNvSpPr>
            <a:spLocks/>
          </p:cNvSpPr>
          <p:nvPr/>
        </p:nvSpPr>
        <p:spPr bwMode="auto">
          <a:xfrm>
            <a:off x="1420813" y="1220225"/>
            <a:ext cx="1295400" cy="152329"/>
          </a:xfrm>
          <a:custGeom>
            <a:avLst/>
            <a:gdLst>
              <a:gd name="T0" fmla="*/ 0 w 1008"/>
              <a:gd name="T1" fmla="*/ 0 h 48"/>
              <a:gd name="T2" fmla="*/ 1008 w 1008"/>
              <a:gd name="T3" fmla="*/ 0 h 48"/>
              <a:gd name="T4" fmla="*/ 1008 w 1008"/>
              <a:gd name="T5" fmla="*/ 48 h 48"/>
              <a:gd name="T6" fmla="*/ 0 60000 65536"/>
              <a:gd name="T7" fmla="*/ 0 60000 65536"/>
              <a:gd name="T8" fmla="*/ 0 60000 65536"/>
              <a:gd name="T9" fmla="*/ 0 w 1008"/>
              <a:gd name="T10" fmla="*/ 0 h 48"/>
              <a:gd name="T11" fmla="*/ 1008 w 100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8">
                <a:moveTo>
                  <a:pt x="0" y="0"/>
                </a:moveTo>
                <a:lnTo>
                  <a:pt x="1008" y="0"/>
                </a:lnTo>
                <a:lnTo>
                  <a:pt x="1008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>
            <a:off x="1878013" y="1220225"/>
            <a:ext cx="0" cy="152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4" name="Freeform 21"/>
          <p:cNvSpPr>
            <a:spLocks/>
          </p:cNvSpPr>
          <p:nvPr/>
        </p:nvSpPr>
        <p:spPr bwMode="auto">
          <a:xfrm>
            <a:off x="2716214" y="1677213"/>
            <a:ext cx="4572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5" name="Freeform 22"/>
          <p:cNvSpPr>
            <a:spLocks/>
          </p:cNvSpPr>
          <p:nvPr/>
        </p:nvSpPr>
        <p:spPr bwMode="auto">
          <a:xfrm>
            <a:off x="3173414" y="1677213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6" name="Freeform 23"/>
          <p:cNvSpPr>
            <a:spLocks/>
          </p:cNvSpPr>
          <p:nvPr/>
        </p:nvSpPr>
        <p:spPr bwMode="auto">
          <a:xfrm>
            <a:off x="3173414" y="4419494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7" name="Freeform 24"/>
          <p:cNvSpPr>
            <a:spLocks/>
          </p:cNvSpPr>
          <p:nvPr/>
        </p:nvSpPr>
        <p:spPr bwMode="auto">
          <a:xfrm>
            <a:off x="1420813" y="2972683"/>
            <a:ext cx="228600" cy="152329"/>
          </a:xfrm>
          <a:custGeom>
            <a:avLst/>
            <a:gdLst>
              <a:gd name="T0" fmla="*/ 0 w 144"/>
              <a:gd name="T1" fmla="*/ 0 h 96"/>
              <a:gd name="T2" fmla="*/ 144 w 144"/>
              <a:gd name="T3" fmla="*/ 0 h 96"/>
              <a:gd name="T4" fmla="*/ 144 w 144"/>
              <a:gd name="T5" fmla="*/ 96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lnTo>
                  <a:pt x="144" y="0"/>
                </a:lnTo>
                <a:lnTo>
                  <a:pt x="14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 flipH="1">
            <a:off x="1192213" y="297268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9" name="AutoShape 26"/>
          <p:cNvSpPr>
            <a:spLocks noChangeArrowheads="1"/>
          </p:cNvSpPr>
          <p:nvPr/>
        </p:nvSpPr>
        <p:spPr bwMode="auto">
          <a:xfrm>
            <a:off x="1497013" y="3125013"/>
            <a:ext cx="755650" cy="1217256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imull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25" name="Rectangle 27"/>
          <p:cNvSpPr>
            <a:spLocks noChangeArrowheads="1"/>
          </p:cNvSpPr>
          <p:nvPr/>
        </p:nvSpPr>
        <p:spPr bwMode="auto">
          <a:xfrm>
            <a:off x="4572000" y="1144060"/>
            <a:ext cx="4343400" cy="1320856"/>
          </a:xfrm>
          <a:prstGeom prst="rect">
            <a:avLst/>
          </a:prstGeom>
          <a:solidFill>
            <a:srgbClr val="FFCC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68" tIns="44441" rIns="90468" bIns="44441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load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	(%rax,%rdx,4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charset="0"/>
                <a:sym typeface="Wingdings" charset="2"/>
              </a:rPr>
              <a:t>  t.1</a:t>
            </a:r>
            <a:endParaRPr lang="en-US" sz="1600" dirty="0">
              <a:latin typeface="Courier New" charset="0"/>
              <a:sym typeface="Wingdings" charset="2"/>
            </a:endParaRP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mull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t.1,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ecx.0  </a:t>
            </a:r>
            <a:r>
              <a:rPr lang="en-US" sz="1600" dirty="0" smtClean="0">
                <a:latin typeface="Courier New" charset="0"/>
                <a:sym typeface="Wingdings" charset="2"/>
              </a:rPr>
              <a:t>  %</a:t>
            </a:r>
            <a:r>
              <a:rPr lang="en-US" sz="1600" dirty="0">
                <a:latin typeface="Courier New" charset="0"/>
                <a:sym typeface="Wingdings" charset="2"/>
              </a:rPr>
              <a:t>ecx.1</a:t>
            </a:r>
          </a:p>
          <a:p>
            <a:pPr>
              <a:tabLst>
                <a:tab pos="228554" algn="l"/>
                <a:tab pos="2628369" algn="l"/>
                <a:tab pos="3720347" algn="l"/>
              </a:tabLst>
            </a:pPr>
            <a:r>
              <a:rPr lang="en-US" sz="1600" dirty="0" err="1">
                <a:latin typeface="Courier New" pitchFamily="49" charset="0"/>
              </a:rPr>
              <a:t>a</a:t>
            </a:r>
            <a:r>
              <a:rPr lang="en-US" sz="1600" dirty="0" err="1" smtClean="0">
                <a:latin typeface="Courier New" pitchFamily="49" charset="0"/>
              </a:rPr>
              <a:t>ddq</a:t>
            </a:r>
            <a:r>
              <a:rPr lang="en-US" sz="1600" dirty="0" smtClean="0">
                <a:latin typeface="Courier New" pitchFamily="49" charset="0"/>
              </a:rPr>
              <a:t> $1,%rdx        </a:t>
            </a:r>
            <a:r>
              <a:rPr lang="en-US" sz="1600" dirty="0" smtClean="0">
                <a:latin typeface="Courier New" charset="0"/>
                <a:sym typeface="Wingdings" charset="2"/>
              </a:rPr>
              <a:t>  %rdx.1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600" dirty="0" err="1">
                <a:latin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</a:rPr>
              <a:t>mpq</a:t>
            </a:r>
            <a:r>
              <a:rPr lang="en-US" sz="1600" dirty="0" smtClean="0">
                <a:latin typeface="Courier New" pitchFamily="49" charset="0"/>
              </a:rPr>
              <a:t> %rdx.1, </a:t>
            </a:r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</a:rPr>
              <a:t>rbp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charset="0"/>
                <a:sym typeface="Wingdings" charset="2"/>
              </a:rPr>
              <a:t>  cc.1</a:t>
            </a:r>
            <a:endParaRPr lang="en-US" sz="1600" dirty="0">
              <a:latin typeface="Courier New" charset="0"/>
              <a:sym typeface="Wingdings" charset="2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600" dirty="0" err="1" smtClean="0">
                <a:latin typeface="Courier New" pitchFamily="49" charset="0"/>
              </a:rPr>
              <a:t>jg</a:t>
            </a:r>
            <a:r>
              <a:rPr lang="en-US" sz="1600" dirty="0" smtClean="0">
                <a:latin typeface="Courier New" pitchFamily="49" charset="0"/>
              </a:rPr>
              <a:t>-taken</a:t>
            </a:r>
            <a:r>
              <a:rPr lang="en-US" sz="1600" dirty="0">
                <a:latin typeface="Courier New" pitchFamily="49" charset="0"/>
              </a:rPr>
              <a:t>		</a:t>
            </a:r>
          </a:p>
        </p:txBody>
      </p:sp>
      <p:sp>
        <p:nvSpPr>
          <p:cNvPr id="30726" name="Line 28"/>
          <p:cNvSpPr>
            <a:spLocks noChangeShapeType="1"/>
          </p:cNvSpPr>
          <p:nvPr/>
        </p:nvSpPr>
        <p:spPr bwMode="auto">
          <a:xfrm>
            <a:off x="533400" y="1144061"/>
            <a:ext cx="0" cy="31227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1" tIns="45710" rIns="91421" bIns="45710"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27" name="Text Box 29"/>
          <p:cNvSpPr txBox="1">
            <a:spLocks noChangeArrowheads="1"/>
          </p:cNvSpPr>
          <p:nvPr/>
        </p:nvSpPr>
        <p:spPr bwMode="auto">
          <a:xfrm>
            <a:off x="136526" y="2932343"/>
            <a:ext cx="777875" cy="46261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1421" tIns="45710" rIns="91421" bIns="4571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3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50387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6398"/>
            <a:ext cx="6357938" cy="57282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Visualizing Operations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2697164" y="2085011"/>
            <a:ext cx="55721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cc.1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1878013" y="2893345"/>
            <a:ext cx="46196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t.1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0" name="AutoShape 7"/>
          <p:cNvSpPr>
            <a:spLocks noChangeArrowheads="1"/>
          </p:cNvSpPr>
          <p:nvPr/>
        </p:nvSpPr>
        <p:spPr bwMode="auto">
          <a:xfrm>
            <a:off x="1497013" y="1372553"/>
            <a:ext cx="755650" cy="1523250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>
                <a:latin typeface="Courier New" charset="0"/>
              </a:rPr>
              <a:t>load</a:t>
            </a: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2259013" y="4191000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%ecx.1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2" name="Freeform 9"/>
          <p:cNvSpPr>
            <a:spLocks/>
          </p:cNvSpPr>
          <p:nvPr/>
        </p:nvSpPr>
        <p:spPr bwMode="auto">
          <a:xfrm>
            <a:off x="1878012" y="4342269"/>
            <a:ext cx="1439155" cy="74326"/>
          </a:xfrm>
          <a:custGeom>
            <a:avLst/>
            <a:gdLst>
              <a:gd name="T0" fmla="*/ 0 w 1056"/>
              <a:gd name="T1" fmla="*/ 0 h 48"/>
              <a:gd name="T2" fmla="*/ 0 w 1056"/>
              <a:gd name="T3" fmla="*/ 48 h 48"/>
              <a:gd name="T4" fmla="*/ 1056 w 1056"/>
              <a:gd name="T5" fmla="*/ 48 h 48"/>
              <a:gd name="T6" fmla="*/ 0 60000 65536"/>
              <a:gd name="T7" fmla="*/ 0 60000 65536"/>
              <a:gd name="T8" fmla="*/ 0 60000 65536"/>
              <a:gd name="T9" fmla="*/ 0 w 1056"/>
              <a:gd name="T10" fmla="*/ 0 h 48"/>
              <a:gd name="T11" fmla="*/ 1056 w 105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8">
                <a:moveTo>
                  <a:pt x="0" y="0"/>
                </a:moveTo>
                <a:lnTo>
                  <a:pt x="0" y="48"/>
                </a:lnTo>
                <a:lnTo>
                  <a:pt x="1056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>
            <a:off x="1878013" y="289651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4" name="AutoShape 11"/>
          <p:cNvSpPr>
            <a:spLocks noChangeArrowheads="1"/>
          </p:cNvSpPr>
          <p:nvPr/>
        </p:nvSpPr>
        <p:spPr bwMode="auto">
          <a:xfrm>
            <a:off x="2335214" y="1372554"/>
            <a:ext cx="76200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incl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5" name="AutoShape 12"/>
          <p:cNvSpPr>
            <a:spLocks noChangeArrowheads="1"/>
          </p:cNvSpPr>
          <p:nvPr/>
        </p:nvSpPr>
        <p:spPr bwMode="auto">
          <a:xfrm>
            <a:off x="2335214" y="1829542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cmpl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6" name="AutoShape 13"/>
          <p:cNvSpPr>
            <a:spLocks noChangeArrowheads="1"/>
          </p:cNvSpPr>
          <p:nvPr/>
        </p:nvSpPr>
        <p:spPr bwMode="auto">
          <a:xfrm>
            <a:off x="2335214" y="2286530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 smtClean="0">
                <a:latin typeface="Courier New" charset="0"/>
              </a:rPr>
              <a:t>jg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2716214" y="160104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2716214" y="2058036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1365251" y="991731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%rdx.0</a:t>
            </a:r>
            <a:endParaRPr lang="en-US" sz="1202" i="1" dirty="0">
              <a:latin typeface="Times New Roman" charset="0"/>
            </a:endParaRPr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3097214" y="1402703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1" name="Text Box 18"/>
          <p:cNvSpPr txBox="1">
            <a:spLocks noChangeArrowheads="1"/>
          </p:cNvSpPr>
          <p:nvPr/>
        </p:nvSpPr>
        <p:spPr bwMode="auto">
          <a:xfrm>
            <a:off x="804863" y="2667000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%rax.0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2" name="Freeform 19"/>
          <p:cNvSpPr>
            <a:spLocks/>
          </p:cNvSpPr>
          <p:nvPr/>
        </p:nvSpPr>
        <p:spPr bwMode="auto">
          <a:xfrm>
            <a:off x="1420813" y="1220225"/>
            <a:ext cx="1295400" cy="152329"/>
          </a:xfrm>
          <a:custGeom>
            <a:avLst/>
            <a:gdLst>
              <a:gd name="T0" fmla="*/ 0 w 1008"/>
              <a:gd name="T1" fmla="*/ 0 h 48"/>
              <a:gd name="T2" fmla="*/ 1008 w 1008"/>
              <a:gd name="T3" fmla="*/ 0 h 48"/>
              <a:gd name="T4" fmla="*/ 1008 w 1008"/>
              <a:gd name="T5" fmla="*/ 48 h 48"/>
              <a:gd name="T6" fmla="*/ 0 60000 65536"/>
              <a:gd name="T7" fmla="*/ 0 60000 65536"/>
              <a:gd name="T8" fmla="*/ 0 60000 65536"/>
              <a:gd name="T9" fmla="*/ 0 w 1008"/>
              <a:gd name="T10" fmla="*/ 0 h 48"/>
              <a:gd name="T11" fmla="*/ 1008 w 100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8">
                <a:moveTo>
                  <a:pt x="0" y="0"/>
                </a:moveTo>
                <a:lnTo>
                  <a:pt x="1008" y="0"/>
                </a:lnTo>
                <a:lnTo>
                  <a:pt x="1008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>
            <a:off x="1878013" y="1220225"/>
            <a:ext cx="0" cy="152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4" name="Freeform 21"/>
          <p:cNvSpPr>
            <a:spLocks/>
          </p:cNvSpPr>
          <p:nvPr/>
        </p:nvSpPr>
        <p:spPr bwMode="auto">
          <a:xfrm>
            <a:off x="2716214" y="1677213"/>
            <a:ext cx="4572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5" name="Freeform 22"/>
          <p:cNvSpPr>
            <a:spLocks/>
          </p:cNvSpPr>
          <p:nvPr/>
        </p:nvSpPr>
        <p:spPr bwMode="auto">
          <a:xfrm>
            <a:off x="3173414" y="1677213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6" name="Freeform 23"/>
          <p:cNvSpPr>
            <a:spLocks/>
          </p:cNvSpPr>
          <p:nvPr/>
        </p:nvSpPr>
        <p:spPr bwMode="auto">
          <a:xfrm rot="5400000">
            <a:off x="3176118" y="4382982"/>
            <a:ext cx="128710" cy="153389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7" name="Freeform 24"/>
          <p:cNvSpPr>
            <a:spLocks/>
          </p:cNvSpPr>
          <p:nvPr/>
        </p:nvSpPr>
        <p:spPr bwMode="auto">
          <a:xfrm>
            <a:off x="1420813" y="2972683"/>
            <a:ext cx="228600" cy="152329"/>
          </a:xfrm>
          <a:custGeom>
            <a:avLst/>
            <a:gdLst>
              <a:gd name="T0" fmla="*/ 0 w 144"/>
              <a:gd name="T1" fmla="*/ 0 h 96"/>
              <a:gd name="T2" fmla="*/ 144 w 144"/>
              <a:gd name="T3" fmla="*/ 0 h 96"/>
              <a:gd name="T4" fmla="*/ 144 w 144"/>
              <a:gd name="T5" fmla="*/ 96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lnTo>
                  <a:pt x="144" y="0"/>
                </a:lnTo>
                <a:lnTo>
                  <a:pt x="14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 flipH="1">
            <a:off x="1192213" y="297268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9" name="AutoShape 26"/>
          <p:cNvSpPr>
            <a:spLocks noChangeArrowheads="1"/>
          </p:cNvSpPr>
          <p:nvPr/>
        </p:nvSpPr>
        <p:spPr bwMode="auto">
          <a:xfrm>
            <a:off x="1497013" y="3125013"/>
            <a:ext cx="755650" cy="1217256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imull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25" name="Rectangle 27"/>
          <p:cNvSpPr>
            <a:spLocks noChangeArrowheads="1"/>
          </p:cNvSpPr>
          <p:nvPr/>
        </p:nvSpPr>
        <p:spPr bwMode="auto">
          <a:xfrm>
            <a:off x="5552393" y="763281"/>
            <a:ext cx="3591607" cy="1166968"/>
          </a:xfrm>
          <a:prstGeom prst="rect">
            <a:avLst/>
          </a:prstGeom>
          <a:solidFill>
            <a:srgbClr val="FFCC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68" tIns="44441" rIns="90468" bIns="44441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load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400" dirty="0" smtClean="0">
                <a:latin typeface="Courier New" charset="0"/>
                <a:sym typeface="Wingdings" charset="2"/>
              </a:rPr>
              <a:t>  t.1</a:t>
            </a:r>
            <a:endParaRPr lang="en-US" sz="1400" dirty="0">
              <a:latin typeface="Courier New" charset="0"/>
              <a:sym typeface="Wingdings" charset="2"/>
            </a:endParaRP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t.1,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ecx.0  </a:t>
            </a:r>
            <a:r>
              <a:rPr lang="en-US" sz="1400" dirty="0" smtClean="0">
                <a:latin typeface="Courier New" charset="0"/>
                <a:sym typeface="Wingdings" charset="2"/>
              </a:rPr>
              <a:t>  %</a:t>
            </a:r>
            <a:r>
              <a:rPr lang="en-US" sz="1400" dirty="0">
                <a:latin typeface="Courier New" charset="0"/>
                <a:sym typeface="Wingdings" charset="2"/>
              </a:rPr>
              <a:t>ecx.1</a:t>
            </a:r>
          </a:p>
          <a:p>
            <a:pPr>
              <a:tabLst>
                <a:tab pos="228554" algn="l"/>
                <a:tab pos="2628369" algn="l"/>
                <a:tab pos="3720347" algn="l"/>
              </a:tabLst>
            </a:pPr>
            <a:r>
              <a:rPr lang="en-US" sz="1400" dirty="0" err="1">
                <a:latin typeface="Courier New" pitchFamily="49" charset="0"/>
              </a:rPr>
              <a:t>a</a:t>
            </a:r>
            <a:r>
              <a:rPr lang="en-US" sz="1400" dirty="0" err="1" smtClean="0">
                <a:latin typeface="Courier New" pitchFamily="49" charset="0"/>
              </a:rPr>
              <a:t>ddq</a:t>
            </a:r>
            <a:r>
              <a:rPr lang="en-US" sz="1400" dirty="0" smtClean="0">
                <a:latin typeface="Courier New" pitchFamily="49" charset="0"/>
              </a:rPr>
              <a:t> $1,%rdx        </a:t>
            </a:r>
            <a:r>
              <a:rPr lang="en-US" sz="1400" dirty="0" smtClean="0">
                <a:latin typeface="Courier New" charset="0"/>
                <a:sym typeface="Wingdings" charset="2"/>
              </a:rPr>
              <a:t>  %rdx.1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 %rdx.1, </a:t>
            </a: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charset="0"/>
                <a:sym typeface="Wingdings" charset="2"/>
              </a:rPr>
              <a:t>  cc.1</a:t>
            </a:r>
            <a:endParaRPr lang="en-US" sz="1400" dirty="0">
              <a:latin typeface="Courier New" charset="0"/>
              <a:sym typeface="Wingdings" charset="2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-taken</a:t>
            </a:r>
            <a:r>
              <a:rPr lang="en-US" sz="1400" dirty="0">
                <a:latin typeface="Courier New" pitchFamily="49" charset="0"/>
              </a:rPr>
              <a:t>		</a:t>
            </a:r>
          </a:p>
        </p:txBody>
      </p:sp>
      <p:sp>
        <p:nvSpPr>
          <p:cNvPr id="30726" name="Line 28"/>
          <p:cNvSpPr>
            <a:spLocks noChangeShapeType="1"/>
          </p:cNvSpPr>
          <p:nvPr/>
        </p:nvSpPr>
        <p:spPr bwMode="auto">
          <a:xfrm>
            <a:off x="533400" y="1144061"/>
            <a:ext cx="0" cy="31227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1" tIns="45710" rIns="91421" bIns="45710"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27" name="Text Box 29"/>
          <p:cNvSpPr txBox="1">
            <a:spLocks noChangeArrowheads="1"/>
          </p:cNvSpPr>
          <p:nvPr/>
        </p:nvSpPr>
        <p:spPr bwMode="auto">
          <a:xfrm>
            <a:off x="136526" y="2932343"/>
            <a:ext cx="777875" cy="46261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1421" tIns="45710" rIns="91421" bIns="4571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3"/>
              <a:t>Time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409832" y="2542000"/>
            <a:ext cx="556563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cc.2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590681" y="3350334"/>
            <a:ext cx="463588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t.2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3209681" y="1829542"/>
            <a:ext cx="755650" cy="1523250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>
                <a:latin typeface="Courier New" charset="0"/>
              </a:rPr>
              <a:t>load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590681" y="3353506"/>
            <a:ext cx="0" cy="117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4047882" y="1829543"/>
            <a:ext cx="76200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incl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4047882" y="2286531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cmpl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047882" y="2743519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 smtClean="0">
                <a:latin typeface="Courier New" charset="0"/>
              </a:rPr>
              <a:t>jg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4428882" y="2058037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4428882" y="2515025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809882" y="1859692"/>
            <a:ext cx="742511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3133481" y="1677214"/>
            <a:ext cx="1295400" cy="152329"/>
          </a:xfrm>
          <a:custGeom>
            <a:avLst/>
            <a:gdLst>
              <a:gd name="T0" fmla="*/ 0 w 1008"/>
              <a:gd name="T1" fmla="*/ 0 h 48"/>
              <a:gd name="T2" fmla="*/ 1008 w 1008"/>
              <a:gd name="T3" fmla="*/ 0 h 48"/>
              <a:gd name="T4" fmla="*/ 1008 w 1008"/>
              <a:gd name="T5" fmla="*/ 48 h 48"/>
              <a:gd name="T6" fmla="*/ 0 60000 65536"/>
              <a:gd name="T7" fmla="*/ 0 60000 65536"/>
              <a:gd name="T8" fmla="*/ 0 60000 65536"/>
              <a:gd name="T9" fmla="*/ 0 w 1008"/>
              <a:gd name="T10" fmla="*/ 0 h 48"/>
              <a:gd name="T11" fmla="*/ 1008 w 100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8">
                <a:moveTo>
                  <a:pt x="0" y="0"/>
                </a:moveTo>
                <a:lnTo>
                  <a:pt x="1008" y="0"/>
                </a:lnTo>
                <a:lnTo>
                  <a:pt x="1008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3590681" y="1677214"/>
            <a:ext cx="0" cy="152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4428882" y="2134202"/>
            <a:ext cx="4572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4886082" y="2134202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933460" y="5591080"/>
            <a:ext cx="742511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%ecx.2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>
            <a:off x="3552460" y="5743410"/>
            <a:ext cx="1295400" cy="76165"/>
          </a:xfrm>
          <a:custGeom>
            <a:avLst/>
            <a:gdLst>
              <a:gd name="T0" fmla="*/ 0 w 1056"/>
              <a:gd name="T1" fmla="*/ 0 h 48"/>
              <a:gd name="T2" fmla="*/ 0 w 1056"/>
              <a:gd name="T3" fmla="*/ 48 h 48"/>
              <a:gd name="T4" fmla="*/ 1056 w 1056"/>
              <a:gd name="T5" fmla="*/ 48 h 48"/>
              <a:gd name="T6" fmla="*/ 0 60000 65536"/>
              <a:gd name="T7" fmla="*/ 0 60000 65536"/>
              <a:gd name="T8" fmla="*/ 0 60000 65536"/>
              <a:gd name="T9" fmla="*/ 0 w 1056"/>
              <a:gd name="T10" fmla="*/ 0 h 48"/>
              <a:gd name="T11" fmla="*/ 1056 w 105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8">
                <a:moveTo>
                  <a:pt x="0" y="0"/>
                </a:moveTo>
                <a:lnTo>
                  <a:pt x="0" y="48"/>
                </a:lnTo>
                <a:lnTo>
                  <a:pt x="1056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4847861" y="5819575"/>
            <a:ext cx="228600" cy="76164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8" name="AutoShape 26"/>
          <p:cNvSpPr>
            <a:spLocks noChangeArrowheads="1"/>
          </p:cNvSpPr>
          <p:nvPr/>
        </p:nvSpPr>
        <p:spPr bwMode="auto">
          <a:xfrm>
            <a:off x="3171460" y="4525093"/>
            <a:ext cx="755650" cy="1217256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imull</a:t>
            </a:r>
            <a:endParaRPr lang="en-US" sz="1602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6398"/>
            <a:ext cx="6357938" cy="57282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Visualizing </a:t>
            </a:r>
            <a:r>
              <a:rPr lang="en-US" dirty="0" smtClean="0">
                <a:ea typeface="+mj-ea"/>
                <a:cs typeface="+mj-cs"/>
              </a:rPr>
              <a:t>Operations  for FP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2697164" y="2085011"/>
            <a:ext cx="55721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cc.1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1878013" y="2893345"/>
            <a:ext cx="46196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t.1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0" name="AutoShape 7"/>
          <p:cNvSpPr>
            <a:spLocks noChangeArrowheads="1"/>
          </p:cNvSpPr>
          <p:nvPr/>
        </p:nvSpPr>
        <p:spPr bwMode="auto">
          <a:xfrm>
            <a:off x="1497013" y="1372553"/>
            <a:ext cx="755650" cy="1523250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>
                <a:latin typeface="Courier New" charset="0"/>
              </a:rPr>
              <a:t>load</a:t>
            </a: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2259013" y="5181600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%xmm1.1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2" name="Freeform 9"/>
          <p:cNvSpPr>
            <a:spLocks/>
          </p:cNvSpPr>
          <p:nvPr/>
        </p:nvSpPr>
        <p:spPr bwMode="auto">
          <a:xfrm>
            <a:off x="1878013" y="5333930"/>
            <a:ext cx="1295400" cy="76165"/>
          </a:xfrm>
          <a:custGeom>
            <a:avLst/>
            <a:gdLst>
              <a:gd name="T0" fmla="*/ 0 w 1056"/>
              <a:gd name="T1" fmla="*/ 0 h 48"/>
              <a:gd name="T2" fmla="*/ 0 w 1056"/>
              <a:gd name="T3" fmla="*/ 48 h 48"/>
              <a:gd name="T4" fmla="*/ 1056 w 1056"/>
              <a:gd name="T5" fmla="*/ 48 h 48"/>
              <a:gd name="T6" fmla="*/ 0 60000 65536"/>
              <a:gd name="T7" fmla="*/ 0 60000 65536"/>
              <a:gd name="T8" fmla="*/ 0 60000 65536"/>
              <a:gd name="T9" fmla="*/ 0 w 1056"/>
              <a:gd name="T10" fmla="*/ 0 h 48"/>
              <a:gd name="T11" fmla="*/ 1056 w 105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8">
                <a:moveTo>
                  <a:pt x="0" y="0"/>
                </a:moveTo>
                <a:lnTo>
                  <a:pt x="0" y="48"/>
                </a:lnTo>
                <a:lnTo>
                  <a:pt x="1056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>
            <a:off x="1878013" y="289651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4" name="AutoShape 11"/>
          <p:cNvSpPr>
            <a:spLocks noChangeArrowheads="1"/>
          </p:cNvSpPr>
          <p:nvPr/>
        </p:nvSpPr>
        <p:spPr bwMode="auto">
          <a:xfrm>
            <a:off x="2335214" y="1372554"/>
            <a:ext cx="76200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incl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5" name="AutoShape 12"/>
          <p:cNvSpPr>
            <a:spLocks noChangeArrowheads="1"/>
          </p:cNvSpPr>
          <p:nvPr/>
        </p:nvSpPr>
        <p:spPr bwMode="auto">
          <a:xfrm>
            <a:off x="2335214" y="1829542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cmpl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6" name="AutoShape 13"/>
          <p:cNvSpPr>
            <a:spLocks noChangeArrowheads="1"/>
          </p:cNvSpPr>
          <p:nvPr/>
        </p:nvSpPr>
        <p:spPr bwMode="auto">
          <a:xfrm>
            <a:off x="2335214" y="2286530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 smtClean="0">
                <a:latin typeface="Courier New" charset="0"/>
              </a:rPr>
              <a:t>jg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2716214" y="160104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2716214" y="2058036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1272716" y="991731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%xmm0.0</a:t>
            </a:r>
            <a:endParaRPr lang="en-US" sz="1202" i="1" dirty="0">
              <a:latin typeface="Times New Roman" charset="0"/>
            </a:endParaRPr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3097214" y="1402703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1" name="Text Box 18"/>
          <p:cNvSpPr txBox="1">
            <a:spLocks noChangeArrowheads="1"/>
          </p:cNvSpPr>
          <p:nvPr/>
        </p:nvSpPr>
        <p:spPr bwMode="auto">
          <a:xfrm>
            <a:off x="712328" y="2667000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%xmm1.0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2" name="Freeform 19"/>
          <p:cNvSpPr>
            <a:spLocks/>
          </p:cNvSpPr>
          <p:nvPr/>
        </p:nvSpPr>
        <p:spPr bwMode="auto">
          <a:xfrm>
            <a:off x="1420813" y="1220225"/>
            <a:ext cx="1295400" cy="152329"/>
          </a:xfrm>
          <a:custGeom>
            <a:avLst/>
            <a:gdLst>
              <a:gd name="T0" fmla="*/ 0 w 1008"/>
              <a:gd name="T1" fmla="*/ 0 h 48"/>
              <a:gd name="T2" fmla="*/ 1008 w 1008"/>
              <a:gd name="T3" fmla="*/ 0 h 48"/>
              <a:gd name="T4" fmla="*/ 1008 w 1008"/>
              <a:gd name="T5" fmla="*/ 48 h 48"/>
              <a:gd name="T6" fmla="*/ 0 60000 65536"/>
              <a:gd name="T7" fmla="*/ 0 60000 65536"/>
              <a:gd name="T8" fmla="*/ 0 60000 65536"/>
              <a:gd name="T9" fmla="*/ 0 w 1008"/>
              <a:gd name="T10" fmla="*/ 0 h 48"/>
              <a:gd name="T11" fmla="*/ 1008 w 100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8">
                <a:moveTo>
                  <a:pt x="0" y="0"/>
                </a:moveTo>
                <a:lnTo>
                  <a:pt x="1008" y="0"/>
                </a:lnTo>
                <a:lnTo>
                  <a:pt x="1008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>
            <a:off x="1878013" y="1220225"/>
            <a:ext cx="0" cy="152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4" name="Freeform 21"/>
          <p:cNvSpPr>
            <a:spLocks/>
          </p:cNvSpPr>
          <p:nvPr/>
        </p:nvSpPr>
        <p:spPr bwMode="auto">
          <a:xfrm>
            <a:off x="2716214" y="1677213"/>
            <a:ext cx="4572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5" name="Freeform 22"/>
          <p:cNvSpPr>
            <a:spLocks/>
          </p:cNvSpPr>
          <p:nvPr/>
        </p:nvSpPr>
        <p:spPr bwMode="auto">
          <a:xfrm>
            <a:off x="3173414" y="1677213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6" name="Freeform 23"/>
          <p:cNvSpPr>
            <a:spLocks/>
          </p:cNvSpPr>
          <p:nvPr/>
        </p:nvSpPr>
        <p:spPr bwMode="auto">
          <a:xfrm>
            <a:off x="3173414" y="5410094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7" name="Freeform 24"/>
          <p:cNvSpPr>
            <a:spLocks/>
          </p:cNvSpPr>
          <p:nvPr/>
        </p:nvSpPr>
        <p:spPr bwMode="auto">
          <a:xfrm>
            <a:off x="1420813" y="2972683"/>
            <a:ext cx="228600" cy="152329"/>
          </a:xfrm>
          <a:custGeom>
            <a:avLst/>
            <a:gdLst>
              <a:gd name="T0" fmla="*/ 0 w 144"/>
              <a:gd name="T1" fmla="*/ 0 h 96"/>
              <a:gd name="T2" fmla="*/ 144 w 144"/>
              <a:gd name="T3" fmla="*/ 0 h 96"/>
              <a:gd name="T4" fmla="*/ 144 w 144"/>
              <a:gd name="T5" fmla="*/ 96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lnTo>
                  <a:pt x="144" y="0"/>
                </a:lnTo>
                <a:lnTo>
                  <a:pt x="14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 flipH="1">
            <a:off x="1192213" y="297268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9" name="AutoShape 26"/>
          <p:cNvSpPr>
            <a:spLocks noChangeArrowheads="1"/>
          </p:cNvSpPr>
          <p:nvPr/>
        </p:nvSpPr>
        <p:spPr bwMode="auto">
          <a:xfrm>
            <a:off x="1497013" y="3125012"/>
            <a:ext cx="755650" cy="2208987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smtClean="0">
                <a:latin typeface="Courier New" charset="0"/>
              </a:rPr>
              <a:t>mull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26" name="Line 28"/>
          <p:cNvSpPr>
            <a:spLocks noChangeShapeType="1"/>
          </p:cNvSpPr>
          <p:nvPr/>
        </p:nvSpPr>
        <p:spPr bwMode="auto">
          <a:xfrm>
            <a:off x="533400" y="1144061"/>
            <a:ext cx="0" cy="31227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1" tIns="45710" rIns="91421" bIns="45710"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27" name="Text Box 29"/>
          <p:cNvSpPr txBox="1">
            <a:spLocks noChangeArrowheads="1"/>
          </p:cNvSpPr>
          <p:nvPr/>
        </p:nvSpPr>
        <p:spPr bwMode="auto">
          <a:xfrm>
            <a:off x="136526" y="2932343"/>
            <a:ext cx="777875" cy="46261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1421" tIns="45710" rIns="91421" bIns="4571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3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06872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6398"/>
            <a:ext cx="6357938" cy="57282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Visualizing </a:t>
            </a:r>
            <a:r>
              <a:rPr lang="en-US" smtClean="0">
                <a:ea typeface="+mj-ea"/>
                <a:cs typeface="+mj-cs"/>
              </a:rPr>
              <a:t>Operations for FP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2697164" y="2085011"/>
            <a:ext cx="55721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cc.1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1878013" y="2893345"/>
            <a:ext cx="461963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>
                <a:latin typeface="Courier New" charset="0"/>
              </a:rPr>
              <a:t>t.1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0" name="AutoShape 7"/>
          <p:cNvSpPr>
            <a:spLocks noChangeArrowheads="1"/>
          </p:cNvSpPr>
          <p:nvPr/>
        </p:nvSpPr>
        <p:spPr bwMode="auto">
          <a:xfrm>
            <a:off x="1497013" y="1372553"/>
            <a:ext cx="755650" cy="1523250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>
                <a:latin typeface="Courier New" charset="0"/>
              </a:rPr>
              <a:t>load</a:t>
            </a: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2259013" y="5029200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%xmm0.1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32" name="Freeform 9"/>
          <p:cNvSpPr>
            <a:spLocks/>
          </p:cNvSpPr>
          <p:nvPr/>
        </p:nvSpPr>
        <p:spPr bwMode="auto">
          <a:xfrm>
            <a:off x="1878012" y="5180469"/>
            <a:ext cx="1439155" cy="74326"/>
          </a:xfrm>
          <a:custGeom>
            <a:avLst/>
            <a:gdLst>
              <a:gd name="T0" fmla="*/ 0 w 1056"/>
              <a:gd name="T1" fmla="*/ 0 h 48"/>
              <a:gd name="T2" fmla="*/ 0 w 1056"/>
              <a:gd name="T3" fmla="*/ 48 h 48"/>
              <a:gd name="T4" fmla="*/ 1056 w 1056"/>
              <a:gd name="T5" fmla="*/ 48 h 48"/>
              <a:gd name="T6" fmla="*/ 0 60000 65536"/>
              <a:gd name="T7" fmla="*/ 0 60000 65536"/>
              <a:gd name="T8" fmla="*/ 0 60000 65536"/>
              <a:gd name="T9" fmla="*/ 0 w 1056"/>
              <a:gd name="T10" fmla="*/ 0 h 48"/>
              <a:gd name="T11" fmla="*/ 1056 w 105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8">
                <a:moveTo>
                  <a:pt x="0" y="0"/>
                </a:moveTo>
                <a:lnTo>
                  <a:pt x="0" y="48"/>
                </a:lnTo>
                <a:lnTo>
                  <a:pt x="1056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>
            <a:off x="1878013" y="289651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4" name="AutoShape 11"/>
          <p:cNvSpPr>
            <a:spLocks noChangeArrowheads="1"/>
          </p:cNvSpPr>
          <p:nvPr/>
        </p:nvSpPr>
        <p:spPr bwMode="auto">
          <a:xfrm>
            <a:off x="2335214" y="1372554"/>
            <a:ext cx="76200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incl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5" name="AutoShape 12"/>
          <p:cNvSpPr>
            <a:spLocks noChangeArrowheads="1"/>
          </p:cNvSpPr>
          <p:nvPr/>
        </p:nvSpPr>
        <p:spPr bwMode="auto">
          <a:xfrm>
            <a:off x="2335214" y="1829542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cmpl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6" name="AutoShape 13"/>
          <p:cNvSpPr>
            <a:spLocks noChangeArrowheads="1"/>
          </p:cNvSpPr>
          <p:nvPr/>
        </p:nvSpPr>
        <p:spPr bwMode="auto">
          <a:xfrm>
            <a:off x="2335214" y="2286530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 smtClean="0">
                <a:latin typeface="Courier New" charset="0"/>
              </a:rPr>
              <a:t>jg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2716214" y="1601048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2716214" y="2058036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1272716" y="991731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%xmm0.0</a:t>
            </a:r>
            <a:endParaRPr lang="en-US" sz="1202" i="1" dirty="0">
              <a:latin typeface="Times New Roman" charset="0"/>
            </a:endParaRPr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3097214" y="1402703"/>
            <a:ext cx="742950" cy="2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%rdx.1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1" name="Text Box 18"/>
          <p:cNvSpPr txBox="1">
            <a:spLocks noChangeArrowheads="1"/>
          </p:cNvSpPr>
          <p:nvPr/>
        </p:nvSpPr>
        <p:spPr bwMode="auto">
          <a:xfrm>
            <a:off x="712328" y="2667000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%xmm1.0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0742" name="Freeform 19"/>
          <p:cNvSpPr>
            <a:spLocks/>
          </p:cNvSpPr>
          <p:nvPr/>
        </p:nvSpPr>
        <p:spPr bwMode="auto">
          <a:xfrm>
            <a:off x="1420813" y="1220225"/>
            <a:ext cx="1295400" cy="152329"/>
          </a:xfrm>
          <a:custGeom>
            <a:avLst/>
            <a:gdLst>
              <a:gd name="T0" fmla="*/ 0 w 1008"/>
              <a:gd name="T1" fmla="*/ 0 h 48"/>
              <a:gd name="T2" fmla="*/ 1008 w 1008"/>
              <a:gd name="T3" fmla="*/ 0 h 48"/>
              <a:gd name="T4" fmla="*/ 1008 w 1008"/>
              <a:gd name="T5" fmla="*/ 48 h 48"/>
              <a:gd name="T6" fmla="*/ 0 60000 65536"/>
              <a:gd name="T7" fmla="*/ 0 60000 65536"/>
              <a:gd name="T8" fmla="*/ 0 60000 65536"/>
              <a:gd name="T9" fmla="*/ 0 w 1008"/>
              <a:gd name="T10" fmla="*/ 0 h 48"/>
              <a:gd name="T11" fmla="*/ 1008 w 100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8">
                <a:moveTo>
                  <a:pt x="0" y="0"/>
                </a:moveTo>
                <a:lnTo>
                  <a:pt x="1008" y="0"/>
                </a:lnTo>
                <a:lnTo>
                  <a:pt x="1008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>
            <a:off x="1878013" y="1220225"/>
            <a:ext cx="0" cy="152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4" name="Freeform 21"/>
          <p:cNvSpPr>
            <a:spLocks/>
          </p:cNvSpPr>
          <p:nvPr/>
        </p:nvSpPr>
        <p:spPr bwMode="auto">
          <a:xfrm>
            <a:off x="2716214" y="1677213"/>
            <a:ext cx="4572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5" name="Freeform 22"/>
          <p:cNvSpPr>
            <a:spLocks/>
          </p:cNvSpPr>
          <p:nvPr/>
        </p:nvSpPr>
        <p:spPr bwMode="auto">
          <a:xfrm>
            <a:off x="3173414" y="1677213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6" name="Freeform 23"/>
          <p:cNvSpPr>
            <a:spLocks/>
          </p:cNvSpPr>
          <p:nvPr/>
        </p:nvSpPr>
        <p:spPr bwMode="auto">
          <a:xfrm rot="5400000">
            <a:off x="3176118" y="5221182"/>
            <a:ext cx="128710" cy="153389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7" name="Freeform 24"/>
          <p:cNvSpPr>
            <a:spLocks/>
          </p:cNvSpPr>
          <p:nvPr/>
        </p:nvSpPr>
        <p:spPr bwMode="auto">
          <a:xfrm>
            <a:off x="1420813" y="2972683"/>
            <a:ext cx="228600" cy="152329"/>
          </a:xfrm>
          <a:custGeom>
            <a:avLst/>
            <a:gdLst>
              <a:gd name="T0" fmla="*/ 0 w 144"/>
              <a:gd name="T1" fmla="*/ 0 h 96"/>
              <a:gd name="T2" fmla="*/ 144 w 144"/>
              <a:gd name="T3" fmla="*/ 0 h 96"/>
              <a:gd name="T4" fmla="*/ 144 w 144"/>
              <a:gd name="T5" fmla="*/ 96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lnTo>
                  <a:pt x="144" y="0"/>
                </a:lnTo>
                <a:lnTo>
                  <a:pt x="14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 flipH="1">
            <a:off x="1192213" y="297268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49" name="AutoShape 26"/>
          <p:cNvSpPr>
            <a:spLocks noChangeArrowheads="1"/>
          </p:cNvSpPr>
          <p:nvPr/>
        </p:nvSpPr>
        <p:spPr bwMode="auto">
          <a:xfrm>
            <a:off x="1497013" y="3125012"/>
            <a:ext cx="755650" cy="2056587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imull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0726" name="Line 28"/>
          <p:cNvSpPr>
            <a:spLocks noChangeShapeType="1"/>
          </p:cNvSpPr>
          <p:nvPr/>
        </p:nvSpPr>
        <p:spPr bwMode="auto">
          <a:xfrm>
            <a:off x="533400" y="1144061"/>
            <a:ext cx="0" cy="31227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1" tIns="45710" rIns="91421" bIns="45710"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0727" name="Text Box 29"/>
          <p:cNvSpPr txBox="1">
            <a:spLocks noChangeArrowheads="1"/>
          </p:cNvSpPr>
          <p:nvPr/>
        </p:nvSpPr>
        <p:spPr bwMode="auto">
          <a:xfrm>
            <a:off x="136526" y="2932343"/>
            <a:ext cx="777875" cy="46261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1421" tIns="45710" rIns="91421" bIns="4571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3"/>
              <a:t>Time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409832" y="2542000"/>
            <a:ext cx="556563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cc.2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590681" y="3350334"/>
            <a:ext cx="463588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t.2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3209681" y="1829542"/>
            <a:ext cx="755650" cy="1523250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>
                <a:latin typeface="Courier New" charset="0"/>
              </a:rPr>
              <a:t>load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590681" y="3353506"/>
            <a:ext cx="0" cy="2008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4047882" y="1829543"/>
            <a:ext cx="76200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incl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4047882" y="2286531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cmpl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047882" y="2743519"/>
            <a:ext cx="755650" cy="228494"/>
          </a:xfrm>
          <a:prstGeom prst="roundRect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 smtClean="0">
                <a:latin typeface="Courier New" charset="0"/>
              </a:rPr>
              <a:t>jg</a:t>
            </a:r>
            <a:endParaRPr lang="en-US" sz="1602" dirty="0">
              <a:latin typeface="Courier New" charset="0"/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4428882" y="2058037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4428882" y="2515025"/>
            <a:ext cx="0" cy="228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809882" y="1859692"/>
            <a:ext cx="742511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%rdx.2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3133481" y="1677214"/>
            <a:ext cx="1295400" cy="152329"/>
          </a:xfrm>
          <a:custGeom>
            <a:avLst/>
            <a:gdLst>
              <a:gd name="T0" fmla="*/ 0 w 1008"/>
              <a:gd name="T1" fmla="*/ 0 h 48"/>
              <a:gd name="T2" fmla="*/ 1008 w 1008"/>
              <a:gd name="T3" fmla="*/ 0 h 48"/>
              <a:gd name="T4" fmla="*/ 1008 w 1008"/>
              <a:gd name="T5" fmla="*/ 48 h 48"/>
              <a:gd name="T6" fmla="*/ 0 60000 65536"/>
              <a:gd name="T7" fmla="*/ 0 60000 65536"/>
              <a:gd name="T8" fmla="*/ 0 60000 65536"/>
              <a:gd name="T9" fmla="*/ 0 w 1008"/>
              <a:gd name="T10" fmla="*/ 0 h 48"/>
              <a:gd name="T11" fmla="*/ 1008 w 100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8">
                <a:moveTo>
                  <a:pt x="0" y="0"/>
                </a:moveTo>
                <a:lnTo>
                  <a:pt x="1008" y="0"/>
                </a:lnTo>
                <a:lnTo>
                  <a:pt x="1008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3590681" y="1677214"/>
            <a:ext cx="0" cy="152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4428882" y="2134202"/>
            <a:ext cx="4572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4886082" y="2134202"/>
            <a:ext cx="228600" cy="76165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933460" y="6429280"/>
            <a:ext cx="835485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202" dirty="0" smtClean="0">
                <a:latin typeface="Courier New" charset="0"/>
              </a:rPr>
              <a:t>%xmm0.2</a:t>
            </a:r>
            <a:endParaRPr lang="en-US" sz="1202" dirty="0">
              <a:latin typeface="Times New Roman" charset="0"/>
            </a:endParaRPr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>
            <a:off x="3552460" y="6581610"/>
            <a:ext cx="1295400" cy="76165"/>
          </a:xfrm>
          <a:custGeom>
            <a:avLst/>
            <a:gdLst>
              <a:gd name="T0" fmla="*/ 0 w 1056"/>
              <a:gd name="T1" fmla="*/ 0 h 48"/>
              <a:gd name="T2" fmla="*/ 0 w 1056"/>
              <a:gd name="T3" fmla="*/ 48 h 48"/>
              <a:gd name="T4" fmla="*/ 1056 w 1056"/>
              <a:gd name="T5" fmla="*/ 48 h 48"/>
              <a:gd name="T6" fmla="*/ 0 60000 65536"/>
              <a:gd name="T7" fmla="*/ 0 60000 65536"/>
              <a:gd name="T8" fmla="*/ 0 60000 65536"/>
              <a:gd name="T9" fmla="*/ 0 w 1056"/>
              <a:gd name="T10" fmla="*/ 0 h 48"/>
              <a:gd name="T11" fmla="*/ 1056 w 105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8">
                <a:moveTo>
                  <a:pt x="0" y="0"/>
                </a:moveTo>
                <a:lnTo>
                  <a:pt x="0" y="48"/>
                </a:lnTo>
                <a:lnTo>
                  <a:pt x="1056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4847861" y="6657775"/>
            <a:ext cx="228600" cy="76164"/>
          </a:xfrm>
          <a:custGeom>
            <a:avLst/>
            <a:gdLst>
              <a:gd name="T0" fmla="*/ 0 w 348"/>
              <a:gd name="T1" fmla="*/ 0 h 1"/>
              <a:gd name="T2" fmla="*/ 348 w 348"/>
              <a:gd name="T3" fmla="*/ 0 h 1"/>
              <a:gd name="T4" fmla="*/ 0 60000 65536"/>
              <a:gd name="T5" fmla="*/ 0 60000 65536"/>
              <a:gd name="T6" fmla="*/ 0 w 348"/>
              <a:gd name="T7" fmla="*/ 0 h 1"/>
              <a:gd name="T8" fmla="*/ 348 w 3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8" h="1">
                <a:moveTo>
                  <a:pt x="0" y="0"/>
                </a:moveTo>
                <a:lnTo>
                  <a:pt x="348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3"/>
          </a:p>
        </p:txBody>
      </p:sp>
      <p:sp>
        <p:nvSpPr>
          <p:cNvPr id="48" name="AutoShape 26"/>
          <p:cNvSpPr>
            <a:spLocks noChangeArrowheads="1"/>
          </p:cNvSpPr>
          <p:nvPr/>
        </p:nvSpPr>
        <p:spPr bwMode="auto">
          <a:xfrm>
            <a:off x="3171460" y="5363292"/>
            <a:ext cx="755650" cy="1719179"/>
          </a:xfrm>
          <a:prstGeom prst="roundRect">
            <a:avLst>
              <a:gd name="adj" fmla="val 18181"/>
            </a:avLst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2" dirty="0" err="1">
                <a:latin typeface="Courier New" charset="0"/>
              </a:rPr>
              <a:t>imull</a:t>
            </a:r>
            <a:endParaRPr lang="en-US" sz="1602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03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 smtClean="0"/>
              <a:t> </a:t>
            </a:r>
            <a:r>
              <a:rPr lang="en-US" sz="1600" b="1" dirty="0" smtClean="0">
                <a:latin typeface="Courier New" pitchFamily="49" charset="0"/>
              </a:rPr>
              <a:t>((((((((1 * d[0]) * d[1]) * d[2]) * d[3]) 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 smtClean="0"/>
              <a:t>Sequential dependence</a:t>
            </a:r>
          </a:p>
          <a:p>
            <a:pPr marL="687388" lvl="1" indent="-287338">
              <a:defRPr/>
            </a:pPr>
            <a:r>
              <a:rPr lang="en-US" dirty="0" smtClean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 smtClean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Helps integer add</a:t>
            </a:r>
          </a:p>
          <a:p>
            <a:pPr lvl="1">
              <a:defRPr/>
            </a:pPr>
            <a:r>
              <a:rPr lang="en-US" dirty="0" smtClean="0"/>
              <a:t>Achieves latency bound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Others don’t improve. </a:t>
            </a:r>
            <a:r>
              <a:rPr lang="en-US" i="1" dirty="0" smtClean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9756"/>
              </p:ext>
            </p:extLst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smtClean="0"/>
              <a:t>register allocation</a:t>
            </a:r>
          </a:p>
          <a:p>
            <a:pPr lvl="1" eaLnBrk="1" hangingPunct="1">
              <a:defRPr/>
            </a:pPr>
            <a:r>
              <a:rPr lang="en-US" smtClean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smtClean="0"/>
              <a:t>dead code elimination</a:t>
            </a:r>
          </a:p>
          <a:p>
            <a:pPr lvl="1" eaLnBrk="1" hangingPunct="1">
              <a:defRPr/>
            </a:pPr>
            <a:r>
              <a:rPr lang="en-US" smtClean="0"/>
              <a:t>eliminating minor inefficiencies</a:t>
            </a:r>
          </a:p>
          <a:p>
            <a:pPr eaLnBrk="1" hangingPunct="1">
              <a:defRPr/>
            </a:pPr>
            <a:r>
              <a:rPr lang="en-US" smtClean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smtClean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smtClean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smtClean="0"/>
              <a:t>but constant factors also matter</a:t>
            </a:r>
          </a:p>
          <a:p>
            <a:pPr eaLnBrk="1" hangingPunct="1">
              <a:defRPr/>
            </a:pPr>
            <a:r>
              <a:rPr lang="en-US" smtClean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smtClean="0"/>
              <a:t>potential memory aliasing</a:t>
            </a:r>
          </a:p>
          <a:p>
            <a:pPr lvl="1" eaLnBrk="1" hangingPunct="1">
              <a:defRPr/>
            </a:pPr>
            <a:r>
              <a:rPr lang="en-US" smtClean="0"/>
              <a:t>potential procedure side-effects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</a:t>
            </a:r>
            <a:r>
              <a:rPr lang="en-US" dirty="0" err="1" smtClean="0"/>
              <a:t>Reassociation</a:t>
            </a:r>
            <a:r>
              <a:rPr lang="en-US" dirty="0" smtClean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 smtClean="0"/>
              <a:t>Can this change the result of the computation?</a:t>
            </a:r>
          </a:p>
          <a:p>
            <a:r>
              <a:rPr lang="en-US" sz="2800" dirty="0" smtClean="0"/>
              <a:t>Yes, for FP. </a:t>
            </a:r>
            <a:r>
              <a:rPr lang="en-US" sz="2800" i="1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Nearly 2x speedup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Reason: Breaks sequential dependency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3069"/>
              </p:ext>
            </p:extLst>
          </p:nvPr>
        </p:nvGraphicFramePr>
        <p:xfrm>
          <a:off x="1570037" y="1066800"/>
          <a:ext cx="6003925" cy="3165221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91400" y="4267200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7825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FP *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91000" y="4191000"/>
            <a:ext cx="1771814" cy="158183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56966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4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+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 smtClean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 smtClean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(N/2+1)*D cycles: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 smtClean="0"/>
              <a:t>Different form of </a:t>
            </a:r>
            <a:r>
              <a:rPr lang="en-US" sz="2800" dirty="0" err="1" smtClean="0"/>
              <a:t>reassociation</a:t>
            </a:r>
            <a:endParaRPr lang="en-US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+ makes use of two load units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2x speedup (over unroll2)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88528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Can unroll to any degree L</a:t>
            </a:r>
          </a:p>
          <a:p>
            <a:pPr lvl="1" eaLnBrk="1" hangingPunct="1">
              <a:defRPr/>
            </a:pPr>
            <a:r>
              <a:rPr lang="en-US" dirty="0" smtClean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 smtClean="0"/>
              <a:t>L must be multiple of 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Diminishing returns</a:t>
            </a:r>
          </a:p>
          <a:p>
            <a:pPr lvl="2" eaLnBrk="1" hangingPunct="1">
              <a:defRPr/>
            </a:pPr>
            <a:r>
              <a:rPr lang="en-US" dirty="0" smtClean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 smtClean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 smtClean="0"/>
              <a:t>Finish off iterations sequentially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Double FP Multiplication</a:t>
            </a:r>
          </a:p>
          <a:p>
            <a:pPr lvl="1" eaLnBrk="1" hangingPunct="1">
              <a:defRPr/>
            </a:pPr>
            <a:r>
              <a:rPr lang="en-US" dirty="0" smtClean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</a:t>
            </a:r>
            <a:r>
              <a:rPr lang="en-US" dirty="0" err="1" smtClean="0"/>
              <a:t>Int</a:t>
            </a:r>
            <a:r>
              <a:rPr lang="en-US" dirty="0" smtClean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Integer addition</a:t>
            </a:r>
          </a:p>
          <a:p>
            <a:pPr lvl="1" eaLnBrk="1" hangingPunct="1">
              <a:defRPr/>
            </a:pPr>
            <a:r>
              <a:rPr lang="en-US" dirty="0" smtClean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 smtClean="0"/>
              <a:t>Up to 42X improvement over original, </a:t>
            </a:r>
            <a:r>
              <a:rPr lang="en-US" dirty="0" err="1" smtClean="0"/>
              <a:t>unoptimized</a:t>
            </a:r>
            <a:r>
              <a:rPr lang="en-US" dirty="0" smtClean="0"/>
              <a:t> code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58130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 smtClean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 smtClean="0"/>
              <a:t>Must not cause any change in program behavior</a:t>
            </a:r>
          </a:p>
          <a:p>
            <a:pPr lvl="2">
              <a:defRPr/>
            </a:pPr>
            <a:r>
              <a:rPr lang="en-US" sz="1800" dirty="0" smtClean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 smtClean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 smtClean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 smtClean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 smtClean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 smtClean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 smtClean="0"/>
              <a:t>Newer versions of GCC do inter-procedural analysis within individual files</a:t>
            </a:r>
          </a:p>
          <a:p>
            <a:pPr lvl="2">
              <a:defRPr/>
            </a:pPr>
            <a:r>
              <a:rPr lang="en-US" sz="1800" dirty="0" smtClean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 smtClean="0"/>
              <a:t>Most analysis is based only on </a:t>
            </a:r>
            <a:r>
              <a:rPr lang="en-US" sz="2000" i="1" dirty="0" smtClean="0"/>
              <a:t>static</a:t>
            </a:r>
            <a:r>
              <a:rPr lang="en-US" sz="2000" dirty="0" smtClean="0"/>
              <a:t>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Compiler has difficulty anticipating run-time inputs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 smtClean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vaddpd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vaddsd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Make use of AVX Instructions</a:t>
            </a:r>
          </a:p>
          <a:p>
            <a:pPr lvl="1" eaLnBrk="1" hangingPunct="1">
              <a:defRPr/>
            </a:pPr>
            <a:r>
              <a:rPr lang="en-US" dirty="0" smtClean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 smtClean="0"/>
              <a:t>See Web Aside OPT:SIMD on CS:APP web page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6137"/>
              </p:ext>
            </p:extLst>
          </p:nvPr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 smtClean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 smtClean="0">
                <a:solidFill>
                  <a:srgbClr val="990000"/>
                </a:solidFill>
              </a:rPr>
              <a:t>Instruction Control Unit </a:t>
            </a:r>
            <a:r>
              <a:rPr lang="en-US" dirty="0" smtClean="0"/>
              <a:t>must work well ahead of </a:t>
            </a:r>
            <a:r>
              <a:rPr lang="en-US" dirty="0" smtClean="0">
                <a:solidFill>
                  <a:srgbClr val="990000"/>
                </a:solidFill>
              </a:rPr>
              <a:t>Execution 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457200" lvl="1" indent="-173038">
              <a:defRPr/>
            </a:pPr>
            <a:r>
              <a:rPr lang="en-US" dirty="0" smtClean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 smtClean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 smtClean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 smtClean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 smtClean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 smtClean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 smtClean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Cost</a:t>
            </a:r>
          </a:p>
          <a:p>
            <a:pPr lvl="1" eaLnBrk="1" hangingPunct="1">
              <a:defRPr/>
            </a:pPr>
            <a:r>
              <a:rPr lang="en-US" dirty="0" smtClean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 smtClean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401029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vmulsd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 smtClean="0">
                <a:latin typeface="Courier New" pitchFamily="49" charset="0"/>
              </a:rPr>
              <a:t>add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 smtClean="0">
                <a:latin typeface="Courier New" pitchFamily="49" charset="0"/>
              </a:rPr>
              <a:t>cmp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 smtClean="0">
                <a:latin typeface="Courier New" pitchFamily="49" charset="0"/>
              </a:rPr>
              <a:t>jne</a:t>
            </a:r>
            <a:r>
              <a:rPr lang="cs-CZ" sz="1600" dirty="0" smtClean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401036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jmp</a:t>
            </a:r>
            <a:r>
              <a:rPr lang="cs-CZ" sz="1600" dirty="0" smtClean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 smtClean="0">
                <a:latin typeface="Courier New" pitchFamily="49" charset="0"/>
              </a:rPr>
              <a:t>  401040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vmovsd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Pipeline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Code Motion</a:t>
            </a:r>
          </a:p>
          <a:p>
            <a:pPr lvl="1" eaLnBrk="1" hangingPunct="1">
              <a:defRPr/>
            </a:pPr>
            <a:r>
              <a:rPr lang="en-US" dirty="0" smtClean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 smtClean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 smtClean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compiler and flags</a:t>
            </a:r>
          </a:p>
          <a:p>
            <a:pPr eaLnBrk="1" hangingPunct="1">
              <a:defRPr/>
            </a:pPr>
            <a:r>
              <a:rPr lang="en-US" dirty="0" smtClean="0"/>
              <a:t>Don’t do anything stupid</a:t>
            </a:r>
          </a:p>
          <a:p>
            <a:pPr lvl="1" eaLnBrk="1" hangingPunct="1">
              <a:defRPr/>
            </a:pPr>
            <a:r>
              <a:rPr lang="en-US" dirty="0" smtClean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 smtClean="0"/>
              <a:t>Write compiler-friendly code</a:t>
            </a:r>
          </a:p>
          <a:p>
            <a:pPr lvl="2" eaLnBrk="1" hangingPunct="1">
              <a:defRPr/>
            </a:pPr>
            <a:r>
              <a:rPr lang="en-US" dirty="0" smtClean="0"/>
              <a:t>Watch out for optimization blockers: </a:t>
            </a:r>
            <a:br>
              <a:rPr lang="en-US" dirty="0" smtClean="0"/>
            </a:br>
            <a:r>
              <a:rPr lang="en-US" dirty="0" smtClean="0"/>
              <a:t>procedure calls &amp; memory references</a:t>
            </a:r>
          </a:p>
          <a:p>
            <a:pPr lvl="1">
              <a:defRPr/>
            </a:pPr>
            <a:r>
              <a:rPr lang="en-US" dirty="0" smtClean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Tune code for machine</a:t>
            </a:r>
          </a:p>
          <a:p>
            <a:pPr lvl="1" eaLnBrk="1" hangingPunct="1">
              <a:defRPr/>
            </a:pPr>
            <a:r>
              <a:rPr lang="en-US" dirty="0" smtClean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 smtClean="0"/>
              <a:t>Avoid unpredictable branches</a:t>
            </a:r>
          </a:p>
          <a:p>
            <a:pPr lvl="1" eaLnBrk="1" hangingPunct="1">
              <a:defRPr/>
            </a:pPr>
            <a:r>
              <a:rPr lang="en-US" dirty="0" smtClean="0"/>
              <a:t>Make code cache friendly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</a:rPr>
              <a:t>set_row</a:t>
            </a:r>
            <a:r>
              <a:rPr lang="en-US" sz="1400" dirty="0" smtClean="0">
                <a:latin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testq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Test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jle</a:t>
            </a:r>
            <a:r>
              <a:rPr lang="en-US" sz="1400" dirty="0" smtClean="0">
                <a:latin typeface="Courier New" pitchFamily="49" charset="0"/>
              </a:rPr>
              <a:t>	.L1			# If 0,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done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leaq</a:t>
            </a:r>
            <a:r>
              <a:rPr lang="en-US" sz="1400" dirty="0" smtClean="0">
                <a:latin typeface="Courier New" pitchFamily="49" charset="0"/>
              </a:rPr>
              <a:t>	(%rdi,%rdx,8),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A +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*8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</a:rPr>
              <a:t>	$0, %</a:t>
            </a:r>
            <a:r>
              <a:rPr lang="en-US" sz="1400" dirty="0" err="1" smtClean="0">
                <a:latin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 smtClean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</a:t>
            </a:r>
            <a:r>
              <a:rPr lang="en-US" sz="1400" dirty="0" smtClean="0">
                <a:latin typeface="Courier New" pitchFamily="49" charset="0"/>
              </a:rPr>
              <a:t>xmm0    	# t = b[j]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</a:t>
            </a:r>
            <a:r>
              <a:rPr lang="en-US" sz="1400" dirty="0" smtClean="0">
                <a:latin typeface="Courier New" pitchFamily="49" charset="0"/>
              </a:rPr>
              <a:t>)   	# M[</a:t>
            </a:r>
            <a:r>
              <a:rPr lang="en-US" sz="1400" dirty="0" err="1" smtClean="0">
                <a:latin typeface="Courier New" pitchFamily="49" charset="0"/>
              </a:rPr>
              <a:t>A+ni</a:t>
            </a:r>
            <a:r>
              <a:rPr lang="en-US" sz="1400" dirty="0" smtClean="0">
                <a:latin typeface="Courier New" pitchFamily="49" charset="0"/>
              </a:rPr>
              <a:t>*8 + j*8] = t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	# j++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# </a:t>
            </a:r>
            <a:r>
              <a:rPr lang="en-US" sz="1400" dirty="0" err="1" smtClean="0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</a:t>
            </a:r>
            <a:r>
              <a:rPr lang="en-US" sz="1400" dirty="0" smtClean="0">
                <a:latin typeface="Courier New" pitchFamily="49" charset="0"/>
              </a:rPr>
              <a:t>L3			# if !=,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.L1:				      	# done:</a:t>
            </a:r>
          </a:p>
          <a:p>
            <a:r>
              <a:rPr lang="en-US" sz="1400" dirty="0" smtClean="0">
                <a:latin typeface="Courier New" pitchFamily="49" charset="0"/>
              </a:rPr>
              <a:t>	rep ; ret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 smtClean="0"/>
              <a:t>Utility machine dependent</a:t>
            </a:r>
          </a:p>
          <a:p>
            <a:pPr lvl="2" eaLnBrk="1" hangingPunct="1"/>
            <a:r>
              <a:rPr lang="en-US" dirty="0" smtClean="0"/>
              <a:t>Depends on cost of multiply or divide instruction</a:t>
            </a:r>
          </a:p>
          <a:p>
            <a:pPr lvl="3" eaLnBrk="1" hangingPunct="1"/>
            <a:r>
              <a:rPr lang="en-US" dirty="0" smtClean="0"/>
              <a:t>On Intel Nehalem, integer multiply requires 3 CPU cycles</a:t>
            </a:r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=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+ j] = b[j]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8484</TotalTime>
  <Words>4153</Words>
  <Application>Microsoft Macintosh PowerPoint</Application>
  <PresentationFormat>On-screen Show (4:3)</PresentationFormat>
  <Paragraphs>1292</Paragraphs>
  <Slides>60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 Narrow</vt:lpstr>
      <vt:lpstr>Calibri</vt:lpstr>
      <vt:lpstr>Century Gothic</vt:lpstr>
      <vt:lpstr>Courier New</vt:lpstr>
      <vt:lpstr>Helvetica</vt:lpstr>
      <vt:lpstr>ＭＳ Ｐゴシック</vt:lpstr>
      <vt:lpstr>Times New Roman</vt:lpstr>
      <vt:lpstr>Wingdings</vt:lpstr>
      <vt:lpstr>Wingdings 2</vt:lpstr>
      <vt:lpstr>Arial</vt:lpstr>
      <vt:lpstr>template2007</vt:lpstr>
      <vt:lpstr>Program Optimization   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Visualizing Operations</vt:lpstr>
      <vt:lpstr>Visualizing Operations</vt:lpstr>
      <vt:lpstr>Visualizing Operations  for FP</vt:lpstr>
      <vt:lpstr>Visualizing Operations for FP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Microsoft Office User</cp:lastModifiedBy>
  <cp:revision>387</cp:revision>
  <cp:lastPrinted>1999-09-20T15:19:18Z</cp:lastPrinted>
  <dcterms:created xsi:type="dcterms:W3CDTF">2011-08-30T20:07:27Z</dcterms:created>
  <dcterms:modified xsi:type="dcterms:W3CDTF">2018-12-12T06:36:21Z</dcterms:modified>
</cp:coreProperties>
</file>