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ilker.yagci@electrolux.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81000" y="381000"/>
            <a:ext cx="8280401" cy="6001643"/>
          </a:xfrm>
          <a:prstGeom prst="rect">
            <a:avLst/>
          </a:prstGeom>
          <a:noFill/>
          <a:ln w="9525" algn="ctr">
            <a:noFill/>
            <a:miter lim="800000"/>
            <a:headEnd/>
            <a:tailEnd/>
          </a:ln>
        </p:spPr>
        <p:txBody>
          <a:bodyPr wrap="square">
            <a:spAutoFit/>
          </a:bodyPr>
          <a:lstStyle/>
          <a:p>
            <a:endParaRPr lang="en-US" altLang="ko-KR" sz="1200" dirty="0">
              <a:solidFill>
                <a:srgbClr val="000000"/>
              </a:solidFill>
              <a:latin typeface="Tahoma" pitchFamily="34" charset="0"/>
              <a:ea typeface="돋움" pitchFamily="34" charset="-127"/>
            </a:endParaRPr>
          </a:p>
          <a:p>
            <a:r>
              <a:rPr lang="en-US" altLang="ko-KR" sz="1200" b="1" dirty="0">
                <a:solidFill>
                  <a:srgbClr val="000000"/>
                </a:solidFill>
                <a:latin typeface="Tahoma" pitchFamily="34" charset="0"/>
                <a:ea typeface="돋움" pitchFamily="34" charset="-127"/>
              </a:rPr>
              <a:t>What is ACIT Library ? </a:t>
            </a:r>
          </a:p>
          <a:p>
            <a:endParaRPr lang="en-US" altLang="ko-KR" sz="1200" dirty="0">
              <a:solidFill>
                <a:srgbClr val="000000"/>
              </a:solidFill>
              <a:latin typeface="Tahoma" pitchFamily="34" charset="0"/>
              <a:ea typeface="돋움" pitchFamily="34" charset="-127"/>
            </a:endParaRPr>
          </a:p>
          <a:p>
            <a:r>
              <a:rPr lang="en-US" altLang="ko-KR" sz="1200" dirty="0">
                <a:solidFill>
                  <a:srgbClr val="000000"/>
                </a:solidFill>
                <a:latin typeface="Tahoma" pitchFamily="34" charset="0"/>
                <a:ea typeface="돋움" pitchFamily="34" charset="-127"/>
              </a:rPr>
              <a:t>          It’s a </a:t>
            </a:r>
            <a:r>
              <a:rPr lang="en-US" altLang="ko-KR" sz="1200" dirty="0" smtClean="0">
                <a:solidFill>
                  <a:srgbClr val="000000"/>
                </a:solidFill>
                <a:latin typeface="Tahoma" pitchFamily="34" charset="0"/>
                <a:ea typeface="돋움" pitchFamily="34" charset="-127"/>
              </a:rPr>
              <a:t>C programming language based 32 bit library </a:t>
            </a:r>
            <a:r>
              <a:rPr lang="en-US" altLang="ko-KR" sz="1200" dirty="0">
                <a:solidFill>
                  <a:srgbClr val="000000"/>
                </a:solidFill>
                <a:latin typeface="Tahoma" pitchFamily="34" charset="0"/>
                <a:ea typeface="돋움" pitchFamily="34" charset="-127"/>
              </a:rPr>
              <a:t>that holds the data’s and control functions of thermal cycle for an Inverter Type Air Conditioner with Heating and Cooling. </a:t>
            </a:r>
          </a:p>
          <a:p>
            <a:r>
              <a:rPr lang="en-US" altLang="ko-KR" sz="1200" dirty="0">
                <a:solidFill>
                  <a:srgbClr val="000000"/>
                </a:solidFill>
                <a:latin typeface="Tahoma" pitchFamily="34" charset="0"/>
                <a:ea typeface="돋움" pitchFamily="34" charset="-127"/>
              </a:rPr>
              <a:t>         At the thermal cycle library receives related temperature’s, peripheral positions, user </a:t>
            </a:r>
            <a:r>
              <a:rPr lang="en-US" altLang="ko-KR" sz="1200" dirty="0" smtClean="0">
                <a:solidFill>
                  <a:srgbClr val="000000"/>
                </a:solidFill>
                <a:latin typeface="Tahoma" pitchFamily="34" charset="0"/>
                <a:ea typeface="돋움" pitchFamily="34" charset="-127"/>
              </a:rPr>
              <a:t>commands; </a:t>
            </a:r>
            <a:r>
              <a:rPr lang="en-US" altLang="ko-KR" sz="1200" dirty="0">
                <a:solidFill>
                  <a:srgbClr val="000000"/>
                </a:solidFill>
                <a:latin typeface="Tahoma" pitchFamily="34" charset="0"/>
                <a:ea typeface="돋움" pitchFamily="34" charset="-127"/>
              </a:rPr>
              <a:t>calculates and gives output to drivers like expansion valve position, compressor frequency, fan rpm, etc.           </a:t>
            </a:r>
          </a:p>
          <a:p>
            <a:r>
              <a:rPr lang="en-US" altLang="ko-KR" sz="1200" dirty="0">
                <a:solidFill>
                  <a:srgbClr val="000000"/>
                </a:solidFill>
                <a:latin typeface="Tahoma" pitchFamily="34" charset="0"/>
                <a:ea typeface="돋움" pitchFamily="34" charset="-127"/>
              </a:rPr>
              <a:t>	</a:t>
            </a:r>
            <a:r>
              <a:rPr lang="en-US" altLang="ko-KR" sz="1200" dirty="0" smtClean="0">
                <a:solidFill>
                  <a:srgbClr val="000000"/>
                </a:solidFill>
                <a:latin typeface="Tahoma" pitchFamily="34" charset="0"/>
                <a:ea typeface="돋움" pitchFamily="34" charset="-127"/>
              </a:rPr>
              <a:t>Library </a:t>
            </a:r>
            <a:r>
              <a:rPr lang="en-US" altLang="ko-KR" sz="1200" dirty="0">
                <a:solidFill>
                  <a:srgbClr val="000000"/>
                </a:solidFill>
                <a:latin typeface="Tahoma" pitchFamily="34" charset="0"/>
                <a:ea typeface="돋움" pitchFamily="34" charset="-127"/>
              </a:rPr>
              <a:t>is </a:t>
            </a:r>
            <a:r>
              <a:rPr lang="en-US" altLang="ko-KR" sz="1200" dirty="0" smtClean="0">
                <a:solidFill>
                  <a:srgbClr val="000000"/>
                </a:solidFill>
                <a:latin typeface="Tahoma" pitchFamily="34" charset="0"/>
                <a:ea typeface="돋움" pitchFamily="34" charset="-127"/>
              </a:rPr>
              <a:t>developed in </a:t>
            </a:r>
            <a:r>
              <a:rPr lang="en-US" altLang="ko-KR" sz="1200" dirty="0">
                <a:solidFill>
                  <a:srgbClr val="000000"/>
                </a:solidFill>
                <a:latin typeface="Tahoma" pitchFamily="34" charset="0"/>
                <a:ea typeface="돋움" pitchFamily="34" charset="-127"/>
              </a:rPr>
              <a:t>ANSI C in order to keep compatibility between </a:t>
            </a:r>
            <a:r>
              <a:rPr lang="en-US" altLang="ko-KR" sz="1200" dirty="0" smtClean="0">
                <a:solidFill>
                  <a:srgbClr val="000000"/>
                </a:solidFill>
                <a:latin typeface="Tahoma" pitchFamily="34" charset="0"/>
                <a:ea typeface="돋움" pitchFamily="34" charset="-127"/>
              </a:rPr>
              <a:t>C language </a:t>
            </a:r>
            <a:r>
              <a:rPr lang="en-US" altLang="ko-KR" sz="1200" dirty="0">
                <a:solidFill>
                  <a:srgbClr val="000000"/>
                </a:solidFill>
                <a:latin typeface="Tahoma" pitchFamily="34" charset="0"/>
                <a:ea typeface="돋움" pitchFamily="34" charset="-127"/>
              </a:rPr>
              <a:t>and  C++ </a:t>
            </a:r>
            <a:r>
              <a:rPr lang="en-US" altLang="ko-KR" sz="1200" dirty="0" smtClean="0">
                <a:solidFill>
                  <a:srgbClr val="000000"/>
                </a:solidFill>
                <a:latin typeface="Tahoma" pitchFamily="34" charset="0"/>
                <a:ea typeface="돋움" pitchFamily="34" charset="-127"/>
              </a:rPr>
              <a:t> which is high level language derived from C. Purpose is to be able to run library on an </a:t>
            </a:r>
            <a:r>
              <a:rPr lang="en-US" altLang="ko-KR" sz="1200" dirty="0">
                <a:solidFill>
                  <a:srgbClr val="000000"/>
                </a:solidFill>
                <a:latin typeface="Tahoma" pitchFamily="34" charset="0"/>
                <a:ea typeface="돋움" pitchFamily="34" charset="-127"/>
              </a:rPr>
              <a:t>embedded </a:t>
            </a:r>
            <a:r>
              <a:rPr lang="en-US" altLang="ko-KR" sz="1200" dirty="0" smtClean="0">
                <a:solidFill>
                  <a:srgbClr val="000000"/>
                </a:solidFill>
                <a:latin typeface="Tahoma" pitchFamily="34" charset="0"/>
                <a:ea typeface="돋움" pitchFamily="34" charset="-127"/>
              </a:rPr>
              <a:t>platform with C and on a Windows based platform which is developed with C++ language. </a:t>
            </a:r>
          </a:p>
          <a:p>
            <a:r>
              <a:rPr lang="en-US" altLang="ko-KR" sz="1200" dirty="0">
                <a:solidFill>
                  <a:srgbClr val="000000"/>
                </a:solidFill>
                <a:latin typeface="Tahoma" pitchFamily="34" charset="0"/>
                <a:ea typeface="돋움" pitchFamily="34" charset="-127"/>
              </a:rPr>
              <a:t>	</a:t>
            </a:r>
            <a:r>
              <a:rPr lang="en-US" altLang="ko-KR" sz="1200" dirty="0" smtClean="0">
                <a:solidFill>
                  <a:srgbClr val="000000"/>
                </a:solidFill>
                <a:latin typeface="Tahoma" pitchFamily="34" charset="0"/>
                <a:ea typeface="돋움" pitchFamily="34" charset="-127"/>
              </a:rPr>
              <a:t>The approach is ‘Write Once Compile Anywhere’.</a:t>
            </a:r>
          </a:p>
          <a:p>
            <a:endParaRPr lang="en-US" altLang="ko-KR" sz="1200" dirty="0">
              <a:solidFill>
                <a:srgbClr val="000000"/>
              </a:solidFill>
              <a:latin typeface="Tahoma" pitchFamily="34" charset="0"/>
              <a:ea typeface="돋움" pitchFamily="34" charset="-127"/>
            </a:endParaRPr>
          </a:p>
          <a:p>
            <a:r>
              <a:rPr lang="en-US" altLang="ko-KR" sz="1200" b="1" dirty="0">
                <a:solidFill>
                  <a:srgbClr val="000000"/>
                </a:solidFill>
                <a:latin typeface="Tahoma" pitchFamily="34" charset="0"/>
                <a:ea typeface="돋움" pitchFamily="34" charset="-127"/>
              </a:rPr>
              <a:t>What is ACIT Simulator? </a:t>
            </a:r>
          </a:p>
          <a:p>
            <a:endParaRPr lang="en-US" altLang="ko-KR" sz="1200" dirty="0">
              <a:solidFill>
                <a:srgbClr val="000000"/>
              </a:solidFill>
              <a:latin typeface="Tahoma" pitchFamily="34" charset="0"/>
              <a:ea typeface="돋움" pitchFamily="34" charset="-127"/>
            </a:endParaRPr>
          </a:p>
          <a:p>
            <a:r>
              <a:rPr lang="en-US" altLang="ko-KR" sz="1200" dirty="0">
                <a:solidFill>
                  <a:srgbClr val="000000"/>
                </a:solidFill>
                <a:latin typeface="Tahoma" pitchFamily="34" charset="0"/>
                <a:ea typeface="돋움" pitchFamily="34" charset="-127"/>
              </a:rPr>
              <a:t>      </a:t>
            </a:r>
            <a:r>
              <a:rPr lang="en-US" altLang="ko-KR" sz="1200" dirty="0" smtClean="0">
                <a:solidFill>
                  <a:srgbClr val="000000"/>
                </a:solidFill>
                <a:latin typeface="Tahoma" pitchFamily="34" charset="0"/>
                <a:ea typeface="돋움" pitchFamily="34" charset="-127"/>
              </a:rPr>
              <a:t>	ACIT  </a:t>
            </a:r>
            <a:r>
              <a:rPr lang="en-US" altLang="ko-KR" sz="1200" dirty="0">
                <a:solidFill>
                  <a:srgbClr val="000000"/>
                </a:solidFill>
                <a:latin typeface="Tahoma" pitchFamily="34" charset="0"/>
                <a:ea typeface="돋움" pitchFamily="34" charset="-127"/>
              </a:rPr>
              <a:t>Simulator is an interactive environment that is developed by ACIT Library </a:t>
            </a:r>
            <a:r>
              <a:rPr lang="en-US" altLang="ko-KR" sz="1200" dirty="0" smtClean="0">
                <a:solidFill>
                  <a:srgbClr val="000000"/>
                </a:solidFill>
                <a:latin typeface="Tahoma" pitchFamily="34" charset="0"/>
                <a:ea typeface="돋움" pitchFamily="34" charset="-127"/>
              </a:rPr>
              <a:t>in C++ language with Microsoft </a:t>
            </a:r>
            <a:r>
              <a:rPr lang="en-US" altLang="ko-KR" sz="1200" dirty="0" err="1" smtClean="0">
                <a:solidFill>
                  <a:srgbClr val="000000"/>
                </a:solidFill>
                <a:latin typeface="Tahoma" pitchFamily="34" charset="0"/>
                <a:ea typeface="돋움" pitchFamily="34" charset="-127"/>
              </a:rPr>
              <a:t>.Net</a:t>
            </a:r>
            <a:r>
              <a:rPr lang="en-US" altLang="ko-KR" sz="1200" dirty="0" smtClean="0">
                <a:solidFill>
                  <a:srgbClr val="000000"/>
                </a:solidFill>
                <a:latin typeface="Tahoma" pitchFamily="34" charset="0"/>
                <a:ea typeface="돋움" pitchFamily="34" charset="-127"/>
              </a:rPr>
              <a:t> platform which has a graphical user interface. User can </a:t>
            </a:r>
            <a:r>
              <a:rPr lang="en-US" altLang="ko-KR" sz="1200" dirty="0">
                <a:solidFill>
                  <a:srgbClr val="000000"/>
                </a:solidFill>
                <a:latin typeface="Tahoma" pitchFamily="34" charset="0"/>
                <a:ea typeface="돋움" pitchFamily="34" charset="-127"/>
              </a:rPr>
              <a:t>simulate </a:t>
            </a:r>
            <a:r>
              <a:rPr lang="en-US" altLang="ko-KR" sz="1200" dirty="0" smtClean="0">
                <a:solidFill>
                  <a:srgbClr val="000000"/>
                </a:solidFill>
                <a:latin typeface="Tahoma" pitchFamily="34" charset="0"/>
                <a:ea typeface="돋움" pitchFamily="34" charset="-127"/>
              </a:rPr>
              <a:t>, observe, modify  or log data’s of thermal </a:t>
            </a:r>
            <a:r>
              <a:rPr lang="en-US" altLang="ko-KR" sz="1200" dirty="0">
                <a:solidFill>
                  <a:srgbClr val="000000"/>
                </a:solidFill>
                <a:latin typeface="Tahoma" pitchFamily="34" charset="0"/>
                <a:ea typeface="돋움" pitchFamily="34" charset="-127"/>
              </a:rPr>
              <a:t>cycle visually on </a:t>
            </a:r>
            <a:r>
              <a:rPr lang="en-US" altLang="ko-KR" sz="1200" dirty="0" smtClean="0">
                <a:solidFill>
                  <a:srgbClr val="000000"/>
                </a:solidFill>
                <a:latin typeface="Tahoma" pitchFamily="34" charset="0"/>
                <a:ea typeface="돋움" pitchFamily="34" charset="-127"/>
              </a:rPr>
              <a:t>a PC. </a:t>
            </a:r>
          </a:p>
          <a:p>
            <a:endParaRPr lang="en-US" altLang="ko-KR" sz="1200" dirty="0">
              <a:solidFill>
                <a:srgbClr val="000000"/>
              </a:solidFill>
              <a:latin typeface="Tahoma" pitchFamily="34" charset="0"/>
              <a:ea typeface="돋움" pitchFamily="34" charset="-127"/>
            </a:endParaRPr>
          </a:p>
          <a:p>
            <a:r>
              <a:rPr lang="en-US" altLang="ko-KR" sz="1200" b="1" dirty="0">
                <a:solidFill>
                  <a:srgbClr val="000000"/>
                </a:solidFill>
                <a:latin typeface="Tahoma" pitchFamily="34" charset="0"/>
                <a:ea typeface="돋움" pitchFamily="34" charset="-127"/>
              </a:rPr>
              <a:t>What is ACIT </a:t>
            </a:r>
            <a:r>
              <a:rPr lang="en-US" altLang="ko-KR" sz="1200" b="1" dirty="0" smtClean="0">
                <a:solidFill>
                  <a:srgbClr val="000000"/>
                </a:solidFill>
                <a:latin typeface="Tahoma" pitchFamily="34" charset="0"/>
                <a:ea typeface="돋움" pitchFamily="34" charset="-127"/>
              </a:rPr>
              <a:t>Emulator? </a:t>
            </a:r>
          </a:p>
          <a:p>
            <a:endParaRPr lang="en-US" altLang="ko-KR" sz="1200" b="1" dirty="0">
              <a:solidFill>
                <a:srgbClr val="000000"/>
              </a:solidFill>
              <a:latin typeface="Tahoma" pitchFamily="34" charset="0"/>
              <a:ea typeface="돋움" pitchFamily="34" charset="-127"/>
            </a:endParaRPr>
          </a:p>
          <a:p>
            <a:r>
              <a:rPr lang="en-US" altLang="ko-KR" sz="1200" dirty="0">
                <a:solidFill>
                  <a:srgbClr val="000000"/>
                </a:solidFill>
                <a:latin typeface="Tahoma" pitchFamily="34" charset="0"/>
                <a:ea typeface="돋움" pitchFamily="34" charset="-127"/>
              </a:rPr>
              <a:t> 	</a:t>
            </a:r>
            <a:r>
              <a:rPr lang="en-US" altLang="ko-KR" sz="1200" dirty="0" smtClean="0">
                <a:solidFill>
                  <a:srgbClr val="000000"/>
                </a:solidFill>
                <a:latin typeface="Tahoma" pitchFamily="34" charset="0"/>
                <a:ea typeface="돋움" pitchFamily="34" charset="-127"/>
              </a:rPr>
              <a:t>By the same user interface user is able to connect to a physical Air Conditioner and run ACIT, the inputs will be real physical values and the outputs of the thermal cycle will be directly processed by the Air Conditioner. In this case intervention of some Values are limited.</a:t>
            </a:r>
          </a:p>
          <a:p>
            <a:endParaRPr lang="en-US" altLang="ko-KR" sz="1200" dirty="0">
              <a:solidFill>
                <a:srgbClr val="000000"/>
              </a:solidFill>
              <a:latin typeface="Tahoma" pitchFamily="34" charset="0"/>
              <a:ea typeface="돋움" pitchFamily="34" charset="-127"/>
            </a:endParaRPr>
          </a:p>
          <a:p>
            <a:r>
              <a:rPr lang="en-US" altLang="ko-KR" sz="1200" b="1" dirty="0">
                <a:solidFill>
                  <a:srgbClr val="000000"/>
                </a:solidFill>
                <a:latin typeface="Tahoma" pitchFamily="34" charset="0"/>
                <a:ea typeface="돋움" pitchFamily="34" charset="-127"/>
              </a:rPr>
              <a:t>Conclusion</a:t>
            </a:r>
            <a:r>
              <a:rPr lang="en-US" altLang="ko-KR" sz="1200" b="1" dirty="0" smtClean="0">
                <a:solidFill>
                  <a:srgbClr val="000000"/>
                </a:solidFill>
                <a:latin typeface="Tahoma" pitchFamily="34" charset="0"/>
                <a:ea typeface="돋움" pitchFamily="34" charset="-127"/>
              </a:rPr>
              <a:t>:</a:t>
            </a:r>
          </a:p>
          <a:p>
            <a:r>
              <a:rPr lang="en-US" altLang="ko-KR" sz="1200" dirty="0" smtClean="0">
                <a:solidFill>
                  <a:srgbClr val="000000"/>
                </a:solidFill>
                <a:latin typeface="Tahoma" pitchFamily="34" charset="0"/>
                <a:ea typeface="돋움" pitchFamily="34" charset="-127"/>
              </a:rPr>
              <a:t>	Air Conditioner is a product that needs to be tested in a test chamber in terms of thermal cycle. Test chamber operating costs are too much expensive and  time consuming. This library and simulator gives an opportunity to make initial test or debugging just on a computer without need of any Air Conditioner . After then connecting to an Air Conditioner user can observe, debug, modify and log any value.</a:t>
            </a:r>
            <a:r>
              <a:rPr lang="en-US" altLang="ko-KR" sz="1200" b="1" dirty="0">
                <a:solidFill>
                  <a:srgbClr val="000000"/>
                </a:solidFill>
                <a:latin typeface="Tahoma" pitchFamily="34" charset="0"/>
                <a:ea typeface="돋움" pitchFamily="34" charset="-127"/>
              </a:rPr>
              <a:t>	</a:t>
            </a:r>
            <a:endParaRPr lang="en-US" altLang="ko-KR" sz="1200" b="1" dirty="0" smtClean="0">
              <a:solidFill>
                <a:srgbClr val="000000"/>
              </a:solidFill>
              <a:latin typeface="Tahoma" pitchFamily="34" charset="0"/>
              <a:ea typeface="돋움" pitchFamily="34" charset="-127"/>
            </a:endParaRPr>
          </a:p>
          <a:p>
            <a:r>
              <a:rPr lang="en-US" altLang="ko-KR" sz="1200" b="1" dirty="0">
                <a:solidFill>
                  <a:srgbClr val="000000"/>
                </a:solidFill>
                <a:latin typeface="Tahoma" pitchFamily="34" charset="0"/>
                <a:ea typeface="돋움" pitchFamily="34" charset="-127"/>
              </a:rPr>
              <a:t>	</a:t>
            </a:r>
            <a:r>
              <a:rPr lang="en-US" altLang="ko-KR" sz="1200" dirty="0">
                <a:solidFill>
                  <a:srgbClr val="000000"/>
                </a:solidFill>
                <a:latin typeface="Tahoma" pitchFamily="34" charset="0"/>
                <a:ea typeface="돋움" pitchFamily="34" charset="-127"/>
              </a:rPr>
              <a:t> </a:t>
            </a:r>
            <a:r>
              <a:rPr lang="en-US" altLang="ko-KR" sz="1200" dirty="0" smtClean="0">
                <a:solidFill>
                  <a:srgbClr val="000000"/>
                </a:solidFill>
                <a:latin typeface="Tahoma" pitchFamily="34" charset="0"/>
                <a:ea typeface="돋움" pitchFamily="34" charset="-127"/>
              </a:rPr>
              <a:t>Developing thermal cycle algorithms directly with C and running on the Air Conditioner as classical methods is prone to any error, hard to debug and time consuming.</a:t>
            </a:r>
            <a:endParaRPr lang="en-US" altLang="ko-KR" sz="1200" b="1" dirty="0">
              <a:solidFill>
                <a:srgbClr val="000000"/>
              </a:solidFill>
              <a:latin typeface="Tahoma" pitchFamily="34" charset="0"/>
              <a:ea typeface="돋움" pitchFamily="34" charset="-127"/>
            </a:endParaRPr>
          </a:p>
          <a:p>
            <a:endParaRPr lang="en-US" altLang="ko-KR" sz="1200" dirty="0">
              <a:solidFill>
                <a:srgbClr val="000000"/>
              </a:solidFill>
              <a:latin typeface="Tahoma" pitchFamily="34" charset="0"/>
              <a:ea typeface="돋움" pitchFamily="34" charset="-127"/>
            </a:endParaRPr>
          </a:p>
        </p:txBody>
      </p:sp>
    </p:spTree>
    <p:extLst>
      <p:ext uri="{BB962C8B-B14F-4D97-AF65-F5344CB8AC3E}">
        <p14:creationId xmlns:p14="http://schemas.microsoft.com/office/powerpoint/2010/main" val="1513864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497915490"/>
              </p:ext>
            </p:extLst>
          </p:nvPr>
        </p:nvGraphicFramePr>
        <p:xfrm>
          <a:off x="228600" y="609600"/>
          <a:ext cx="8610600" cy="6037561"/>
        </p:xfrm>
        <a:graphic>
          <a:graphicData uri="http://schemas.openxmlformats.org/presentationml/2006/ole">
            <mc:AlternateContent xmlns:mc="http://schemas.openxmlformats.org/markup-compatibility/2006">
              <mc:Choice xmlns:v="urn:schemas-microsoft-com:vml" Requires="v">
                <p:oleObj spid="_x0000_s1038" name="Document" r:id="rId3" imgW="10561691" imgH="7406148" progId="Word.Document.12">
                  <p:embed/>
                </p:oleObj>
              </mc:Choice>
              <mc:Fallback>
                <p:oleObj name="Document" r:id="rId3" imgW="10561691" imgH="7406148" progId="Word.Document.12">
                  <p:embed/>
                  <p:pic>
                    <p:nvPicPr>
                      <p:cNvPr id="0" name=""/>
                      <p:cNvPicPr/>
                      <p:nvPr/>
                    </p:nvPicPr>
                    <p:blipFill>
                      <a:blip r:embed="rId4"/>
                      <a:stretch>
                        <a:fillRect/>
                      </a:stretch>
                    </p:blipFill>
                    <p:spPr>
                      <a:xfrm>
                        <a:off x="228600" y="609600"/>
                        <a:ext cx="8610600" cy="6037561"/>
                      </a:xfrm>
                      <a:prstGeom prst="rect">
                        <a:avLst/>
                      </a:prstGeom>
                    </p:spPr>
                  </p:pic>
                </p:oleObj>
              </mc:Fallback>
            </mc:AlternateContent>
          </a:graphicData>
        </a:graphic>
      </p:graphicFrame>
      <p:sp>
        <p:nvSpPr>
          <p:cNvPr id="5" name="Title 1"/>
          <p:cNvSpPr>
            <a:spLocks noGrp="1"/>
          </p:cNvSpPr>
          <p:nvPr>
            <p:ph type="title"/>
          </p:nvPr>
        </p:nvSpPr>
        <p:spPr>
          <a:xfrm>
            <a:off x="457200" y="76200"/>
            <a:ext cx="7239000" cy="563562"/>
          </a:xfrm>
        </p:spPr>
        <p:txBody>
          <a:bodyPr>
            <a:normAutofit/>
          </a:bodyPr>
          <a:lstStyle/>
          <a:p>
            <a:r>
              <a:rPr lang="sv-SE" sz="2400" dirty="0" smtClean="0"/>
              <a:t>Air </a:t>
            </a:r>
            <a:r>
              <a:rPr lang="sv-SE" sz="2400" dirty="0" err="1" smtClean="0"/>
              <a:t>Conditioner</a:t>
            </a:r>
            <a:r>
              <a:rPr lang="sv-SE" sz="2400" dirty="0" smtClean="0"/>
              <a:t> Connection</a:t>
            </a:r>
            <a:endParaRPr lang="sv-SE" dirty="0"/>
          </a:p>
        </p:txBody>
      </p:sp>
    </p:spTree>
    <p:extLst>
      <p:ext uri="{BB962C8B-B14F-4D97-AF65-F5344CB8AC3E}">
        <p14:creationId xmlns:p14="http://schemas.microsoft.com/office/powerpoint/2010/main" val="581704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99" y="61721"/>
            <a:ext cx="8164793" cy="4600958"/>
          </a:xfrm>
          <a:prstGeom prst="rect">
            <a:avLst/>
          </a:prstGeom>
        </p:spPr>
      </p:pic>
      <p:sp>
        <p:nvSpPr>
          <p:cNvPr id="41985" name="Content Placeholder 2"/>
          <p:cNvSpPr>
            <a:spLocks noGrp="1"/>
          </p:cNvSpPr>
          <p:nvPr>
            <p:ph idx="1"/>
          </p:nvPr>
        </p:nvSpPr>
        <p:spPr>
          <a:xfrm>
            <a:off x="0" y="4941889"/>
            <a:ext cx="1676400" cy="239712"/>
          </a:xfrm>
          <a:ln>
            <a:solidFill>
              <a:srgbClr val="FF0000"/>
            </a:solidFill>
          </a:ln>
        </p:spPr>
        <p:txBody>
          <a:bodyPr/>
          <a:lstStyle/>
          <a:p>
            <a:pPr eaLnBrk="1" hangingPunct="1">
              <a:buFontTx/>
              <a:buNone/>
            </a:pPr>
            <a:r>
              <a:rPr lang="en-US" sz="900" b="1" dirty="0" err="1" smtClean="0">
                <a:latin typeface="Arial" charset="0"/>
                <a:cs typeface="Arial" charset="0"/>
              </a:rPr>
              <a:t>Determine_Offset_Error</a:t>
            </a:r>
            <a:r>
              <a:rPr lang="en-US" sz="900" b="1" dirty="0" smtClean="0">
                <a:latin typeface="Arial" charset="0"/>
                <a:cs typeface="Arial" charset="0"/>
              </a:rPr>
              <a:t> ();</a:t>
            </a:r>
          </a:p>
        </p:txBody>
      </p:sp>
      <p:cxnSp>
        <p:nvCxnSpPr>
          <p:cNvPr id="41987" name="Straight Arrow Connector 4"/>
          <p:cNvCxnSpPr>
            <a:cxnSpLocks noChangeShapeType="1"/>
            <a:stCxn id="41985" idx="0"/>
          </p:cNvCxnSpPr>
          <p:nvPr/>
        </p:nvCxnSpPr>
        <p:spPr bwMode="auto">
          <a:xfrm flipV="1">
            <a:off x="838200" y="1752600"/>
            <a:ext cx="685800" cy="3189289"/>
          </a:xfrm>
          <a:prstGeom prst="straightConnector1">
            <a:avLst/>
          </a:prstGeom>
          <a:noFill/>
          <a:ln w="9525" algn="ctr">
            <a:solidFill>
              <a:srgbClr val="FF0000"/>
            </a:solidFill>
            <a:round/>
            <a:headEnd/>
            <a:tailEnd type="arrow" w="med" len="med"/>
          </a:ln>
        </p:spPr>
      </p:cxnSp>
      <p:sp>
        <p:nvSpPr>
          <p:cNvPr id="7" name="Content Placeholder 2"/>
          <p:cNvSpPr txBox="1">
            <a:spLocks/>
          </p:cNvSpPr>
          <p:nvPr/>
        </p:nvSpPr>
        <p:spPr>
          <a:xfrm>
            <a:off x="685800" y="5486400"/>
            <a:ext cx="1600200" cy="188912"/>
          </a:xfrm>
          <a:prstGeom prst="rect">
            <a:avLst/>
          </a:prstGeom>
          <a:ln>
            <a:solidFill>
              <a:srgbClr val="FF0000"/>
            </a:solidFill>
          </a:ln>
        </p:spPr>
        <p:txBody>
          <a:bodyPr/>
          <a:lstStyle/>
          <a:p>
            <a:pPr marL="358775" indent="-358775" defTabSz="960438" eaLnBrk="0" fontAlgn="auto" hangingPunct="0">
              <a:spcBef>
                <a:spcPct val="20000"/>
              </a:spcBef>
              <a:spcAft>
                <a:spcPts val="0"/>
              </a:spcAft>
              <a:defRPr/>
            </a:pPr>
            <a:r>
              <a:rPr lang="en-US" sz="900" b="1" kern="0" dirty="0" err="1" smtClean="0">
                <a:latin typeface="Arial" pitchFamily="34" charset="0"/>
                <a:cs typeface="Arial" pitchFamily="34" charset="0"/>
              </a:rPr>
              <a:t>Sense_Remote_Change</a:t>
            </a:r>
            <a:r>
              <a:rPr lang="en-US" sz="900" b="1" kern="0" dirty="0" smtClean="0">
                <a:latin typeface="Arial" pitchFamily="34" charset="0"/>
                <a:cs typeface="Arial" pitchFamily="34" charset="0"/>
              </a:rPr>
              <a:t>();</a:t>
            </a:r>
            <a:endParaRPr lang="en-US" sz="900" b="1" kern="0" dirty="0">
              <a:latin typeface="Arial" pitchFamily="34" charset="0"/>
              <a:cs typeface="Arial" pitchFamily="34" charset="0"/>
            </a:endParaRPr>
          </a:p>
          <a:p>
            <a:pPr marL="358775" indent="-358775" defTabSz="960438" eaLnBrk="0" fontAlgn="auto" hangingPunct="0">
              <a:spcBef>
                <a:spcPct val="20000"/>
              </a:spcBef>
              <a:spcAft>
                <a:spcPts val="0"/>
              </a:spcAft>
              <a:defRPr/>
            </a:pPr>
            <a:r>
              <a:rPr lang="en-US" sz="900" b="1" kern="0" dirty="0">
                <a:latin typeface="Arial" pitchFamily="34" charset="0"/>
                <a:cs typeface="Arial" pitchFamily="34" charset="0"/>
              </a:rPr>
              <a:t>	</a:t>
            </a:r>
          </a:p>
        </p:txBody>
      </p:sp>
      <p:sp>
        <p:nvSpPr>
          <p:cNvPr id="8" name="Content Placeholder 2"/>
          <p:cNvSpPr txBox="1">
            <a:spLocks/>
          </p:cNvSpPr>
          <p:nvPr/>
        </p:nvSpPr>
        <p:spPr>
          <a:xfrm>
            <a:off x="2286000" y="4495800"/>
            <a:ext cx="1904999" cy="206375"/>
          </a:xfrm>
          <a:prstGeom prst="rect">
            <a:avLst/>
          </a:prstGeom>
          <a:ln>
            <a:solidFill>
              <a:srgbClr val="FF0000"/>
            </a:solidFill>
          </a:ln>
        </p:spPr>
        <p:txBody>
          <a:bodyPr/>
          <a:lstStyle/>
          <a:p>
            <a:pPr marL="358775" indent="-358775" defTabSz="960438" eaLnBrk="0" fontAlgn="auto" hangingPunct="0">
              <a:spcBef>
                <a:spcPct val="20000"/>
              </a:spcBef>
              <a:spcAft>
                <a:spcPts val="0"/>
              </a:spcAft>
              <a:defRPr/>
            </a:pPr>
            <a:r>
              <a:rPr lang="en-US" sz="900" b="1" kern="0" dirty="0" err="1" smtClean="0">
                <a:latin typeface="Arial" pitchFamily="34" charset="0"/>
                <a:cs typeface="Arial" pitchFamily="34" charset="0"/>
              </a:rPr>
              <a:t>Determine_Basic_TargetStep</a:t>
            </a:r>
            <a:r>
              <a:rPr lang="en-US" sz="900" b="1" kern="0" dirty="0" smtClean="0">
                <a:latin typeface="Arial" pitchFamily="34" charset="0"/>
                <a:cs typeface="Arial" pitchFamily="34" charset="0"/>
              </a:rPr>
              <a:t>();</a:t>
            </a:r>
            <a:endParaRPr lang="en-US" sz="900" b="1" kern="0" dirty="0">
              <a:latin typeface="Arial" pitchFamily="34" charset="0"/>
              <a:cs typeface="Arial" pitchFamily="34" charset="0"/>
            </a:endParaRPr>
          </a:p>
        </p:txBody>
      </p:sp>
      <p:sp>
        <p:nvSpPr>
          <p:cNvPr id="9" name="Content Placeholder 2"/>
          <p:cNvSpPr txBox="1">
            <a:spLocks/>
          </p:cNvSpPr>
          <p:nvPr/>
        </p:nvSpPr>
        <p:spPr>
          <a:xfrm>
            <a:off x="1828800" y="4953000"/>
            <a:ext cx="1828800" cy="239711"/>
          </a:xfrm>
          <a:prstGeom prst="rect">
            <a:avLst/>
          </a:prstGeom>
          <a:ln>
            <a:solidFill>
              <a:srgbClr val="FF0000"/>
            </a:solidFill>
          </a:ln>
        </p:spPr>
        <p:txBody>
          <a:bodyPr/>
          <a:lstStyle/>
          <a:p>
            <a:pPr marL="358775" indent="-358775" defTabSz="960438" eaLnBrk="0" fontAlgn="auto" hangingPunct="0">
              <a:spcBef>
                <a:spcPct val="20000"/>
              </a:spcBef>
              <a:spcAft>
                <a:spcPts val="0"/>
              </a:spcAft>
              <a:defRPr/>
            </a:pPr>
            <a:r>
              <a:rPr lang="en-US" sz="900" b="1" kern="0" dirty="0" err="1" smtClean="0">
                <a:latin typeface="Arial" pitchFamily="34" charset="0"/>
                <a:cs typeface="Arial" pitchFamily="34" charset="0"/>
              </a:rPr>
              <a:t>Find_PI_CompensationStep</a:t>
            </a:r>
            <a:r>
              <a:rPr lang="en-US" sz="900" b="1" kern="0" dirty="0" smtClean="0">
                <a:latin typeface="Arial" pitchFamily="34" charset="0"/>
                <a:cs typeface="Arial" pitchFamily="34" charset="0"/>
              </a:rPr>
              <a:t>();</a:t>
            </a:r>
            <a:endParaRPr lang="en-US" sz="900" b="1" kern="0" dirty="0">
              <a:latin typeface="Arial" pitchFamily="34" charset="0"/>
              <a:cs typeface="Arial" pitchFamily="34" charset="0"/>
            </a:endParaRPr>
          </a:p>
          <a:p>
            <a:pPr marL="358775" indent="-358775" defTabSz="960438" eaLnBrk="0" fontAlgn="auto" hangingPunct="0">
              <a:spcBef>
                <a:spcPct val="20000"/>
              </a:spcBef>
              <a:spcAft>
                <a:spcPts val="0"/>
              </a:spcAft>
              <a:defRPr/>
            </a:pPr>
            <a:r>
              <a:rPr lang="en-US" sz="900" b="1" kern="0" dirty="0">
                <a:latin typeface="Arial" pitchFamily="34" charset="0"/>
                <a:cs typeface="Arial" pitchFamily="34" charset="0"/>
              </a:rPr>
              <a:t>	</a:t>
            </a:r>
          </a:p>
        </p:txBody>
      </p:sp>
      <p:sp>
        <p:nvSpPr>
          <p:cNvPr id="10" name="Content Placeholder 2"/>
          <p:cNvSpPr txBox="1">
            <a:spLocks/>
          </p:cNvSpPr>
          <p:nvPr/>
        </p:nvSpPr>
        <p:spPr>
          <a:xfrm>
            <a:off x="2819400" y="5410200"/>
            <a:ext cx="1447800" cy="228600"/>
          </a:xfrm>
          <a:prstGeom prst="rect">
            <a:avLst/>
          </a:prstGeom>
          <a:ln w="3175">
            <a:solidFill>
              <a:srgbClr val="FF0000"/>
            </a:solidFill>
          </a:ln>
          <a:effectLst>
            <a:outerShdw blurRad="50800" dist="50800" dir="5400000" algn="ctr" rotWithShape="0">
              <a:schemeClr val="bg1">
                <a:lumMod val="95000"/>
              </a:schemeClr>
            </a:outerShdw>
          </a:effectLst>
        </p:spPr>
        <p:txBody>
          <a:bodyPr/>
          <a:lstStyle/>
          <a:p>
            <a:pPr marL="358775" indent="-358775" defTabSz="960438" eaLnBrk="0" fontAlgn="auto" hangingPunct="0">
              <a:spcBef>
                <a:spcPct val="20000"/>
              </a:spcBef>
              <a:spcAft>
                <a:spcPts val="0"/>
              </a:spcAft>
              <a:defRPr/>
            </a:pPr>
            <a:r>
              <a:rPr lang="en-US" sz="900" b="1" kern="0" dirty="0" err="1" smtClean="0">
                <a:latin typeface="Arial" pitchFamily="34" charset="0"/>
                <a:cs typeface="Arial" pitchFamily="34" charset="0"/>
              </a:rPr>
              <a:t>Sort_Reliable_Array</a:t>
            </a:r>
            <a:r>
              <a:rPr lang="en-US" sz="900" b="1" kern="0" dirty="0" smtClean="0">
                <a:latin typeface="Arial" pitchFamily="34" charset="0"/>
                <a:cs typeface="Arial" pitchFamily="34" charset="0"/>
              </a:rPr>
              <a:t>( );  </a:t>
            </a:r>
            <a:endParaRPr lang="en-US" sz="900" b="1" kern="0" dirty="0">
              <a:latin typeface="Arial" pitchFamily="34" charset="0"/>
              <a:cs typeface="Arial" pitchFamily="34" charset="0"/>
            </a:endParaRPr>
          </a:p>
        </p:txBody>
      </p:sp>
      <p:sp>
        <p:nvSpPr>
          <p:cNvPr id="11" name="Content Placeholder 2"/>
          <p:cNvSpPr txBox="1">
            <a:spLocks/>
          </p:cNvSpPr>
          <p:nvPr/>
        </p:nvSpPr>
        <p:spPr>
          <a:xfrm>
            <a:off x="5486400" y="4648200"/>
            <a:ext cx="1905000" cy="228600"/>
          </a:xfrm>
          <a:prstGeom prst="rect">
            <a:avLst/>
          </a:prstGeom>
          <a:ln>
            <a:solidFill>
              <a:srgbClr val="FF0000"/>
            </a:solidFill>
          </a:ln>
        </p:spPr>
        <p:txBody>
          <a:bodyPr/>
          <a:lstStyle/>
          <a:p>
            <a:pPr marL="358775" indent="-358775" defTabSz="960438" eaLnBrk="0" fontAlgn="auto" hangingPunct="0">
              <a:spcBef>
                <a:spcPct val="20000"/>
              </a:spcBef>
              <a:spcAft>
                <a:spcPts val="0"/>
              </a:spcAft>
              <a:defRPr/>
            </a:pPr>
            <a:r>
              <a:rPr lang="en-US" sz="900" b="1" kern="0" dirty="0" err="1" smtClean="0">
                <a:latin typeface="Arial" pitchFamily="34" charset="0"/>
                <a:cs typeface="Arial" pitchFamily="34" charset="0"/>
              </a:rPr>
              <a:t>Determine_Initial_Frequency</a:t>
            </a:r>
            <a:r>
              <a:rPr lang="en-US" sz="900" b="1" kern="0" dirty="0" smtClean="0">
                <a:latin typeface="Arial" pitchFamily="34" charset="0"/>
                <a:cs typeface="Arial" pitchFamily="34" charset="0"/>
              </a:rPr>
              <a:t>();</a:t>
            </a:r>
            <a:endParaRPr lang="en-US" sz="900" b="1" kern="0" dirty="0">
              <a:latin typeface="Arial" pitchFamily="34" charset="0"/>
              <a:cs typeface="Arial" pitchFamily="34" charset="0"/>
            </a:endParaRPr>
          </a:p>
        </p:txBody>
      </p:sp>
      <p:sp>
        <p:nvSpPr>
          <p:cNvPr id="12" name="Content Placeholder 2"/>
          <p:cNvSpPr txBox="1">
            <a:spLocks/>
          </p:cNvSpPr>
          <p:nvPr/>
        </p:nvSpPr>
        <p:spPr>
          <a:xfrm>
            <a:off x="6400800" y="5334000"/>
            <a:ext cx="2209800" cy="304800"/>
          </a:xfrm>
          <a:prstGeom prst="rect">
            <a:avLst/>
          </a:prstGeom>
          <a:ln>
            <a:solidFill>
              <a:srgbClr val="FF0000"/>
            </a:solidFill>
          </a:ln>
        </p:spPr>
        <p:txBody>
          <a:bodyPr/>
          <a:lstStyle/>
          <a:p>
            <a:pPr marL="358775" indent="-358775" defTabSz="960438" eaLnBrk="0" fontAlgn="auto" hangingPunct="0">
              <a:spcBef>
                <a:spcPct val="20000"/>
              </a:spcBef>
              <a:spcAft>
                <a:spcPts val="0"/>
              </a:spcAft>
              <a:defRPr/>
            </a:pPr>
            <a:r>
              <a:rPr lang="en-US" sz="900" b="1" kern="0" dirty="0" err="1" smtClean="0">
                <a:latin typeface="Arial" pitchFamily="34" charset="0"/>
                <a:cs typeface="Arial" pitchFamily="34" charset="0"/>
              </a:rPr>
              <a:t>Determine_FinalCycle_Frequency</a:t>
            </a:r>
            <a:r>
              <a:rPr lang="en-US" sz="900" b="1" kern="0" dirty="0" smtClean="0">
                <a:latin typeface="Arial" pitchFamily="34" charset="0"/>
                <a:cs typeface="Arial" pitchFamily="34" charset="0"/>
              </a:rPr>
              <a:t> ();</a:t>
            </a:r>
            <a:endParaRPr lang="en-US" sz="900" b="1" kern="0" dirty="0">
              <a:latin typeface="Arial" pitchFamily="34" charset="0"/>
              <a:cs typeface="Arial" pitchFamily="34" charset="0"/>
            </a:endParaRPr>
          </a:p>
        </p:txBody>
      </p:sp>
      <p:cxnSp>
        <p:nvCxnSpPr>
          <p:cNvPr id="41994" name="Straight Arrow Connector 14"/>
          <p:cNvCxnSpPr>
            <a:cxnSpLocks noChangeShapeType="1"/>
            <a:stCxn id="7" idx="0"/>
          </p:cNvCxnSpPr>
          <p:nvPr/>
        </p:nvCxnSpPr>
        <p:spPr bwMode="auto">
          <a:xfrm flipV="1">
            <a:off x="1485900" y="3352800"/>
            <a:ext cx="876300" cy="2133600"/>
          </a:xfrm>
          <a:prstGeom prst="straightConnector1">
            <a:avLst/>
          </a:prstGeom>
          <a:noFill/>
          <a:ln w="9525" algn="ctr">
            <a:solidFill>
              <a:srgbClr val="FF0000"/>
            </a:solidFill>
            <a:round/>
            <a:headEnd/>
            <a:tailEnd type="arrow" w="med" len="med"/>
          </a:ln>
        </p:spPr>
      </p:cxnSp>
      <p:cxnSp>
        <p:nvCxnSpPr>
          <p:cNvPr id="41995" name="Straight Arrow Connector 17"/>
          <p:cNvCxnSpPr>
            <a:cxnSpLocks noChangeShapeType="1"/>
            <a:stCxn id="9" idx="0"/>
          </p:cNvCxnSpPr>
          <p:nvPr/>
        </p:nvCxnSpPr>
        <p:spPr bwMode="auto">
          <a:xfrm flipH="1" flipV="1">
            <a:off x="2209800" y="2133600"/>
            <a:ext cx="533400" cy="2819400"/>
          </a:xfrm>
          <a:prstGeom prst="straightConnector1">
            <a:avLst/>
          </a:prstGeom>
          <a:noFill/>
          <a:ln w="9525" algn="ctr">
            <a:solidFill>
              <a:srgbClr val="FF0000"/>
            </a:solidFill>
            <a:round/>
            <a:headEnd/>
            <a:tailEnd type="arrow" w="med" len="med"/>
          </a:ln>
        </p:spPr>
      </p:cxnSp>
      <p:cxnSp>
        <p:nvCxnSpPr>
          <p:cNvPr id="41996" name="Straight Arrow Connector 22"/>
          <p:cNvCxnSpPr>
            <a:cxnSpLocks noChangeShapeType="1"/>
            <a:stCxn id="8" idx="0"/>
          </p:cNvCxnSpPr>
          <p:nvPr/>
        </p:nvCxnSpPr>
        <p:spPr bwMode="auto">
          <a:xfrm flipH="1" flipV="1">
            <a:off x="3048000" y="1981200"/>
            <a:ext cx="190500" cy="2514600"/>
          </a:xfrm>
          <a:prstGeom prst="straightConnector1">
            <a:avLst/>
          </a:prstGeom>
          <a:noFill/>
          <a:ln w="9525" algn="ctr">
            <a:solidFill>
              <a:srgbClr val="FF0000"/>
            </a:solidFill>
            <a:round/>
            <a:headEnd/>
            <a:tailEnd type="arrow" w="med" len="med"/>
          </a:ln>
        </p:spPr>
      </p:cxnSp>
      <p:cxnSp>
        <p:nvCxnSpPr>
          <p:cNvPr id="41997" name="Straight Arrow Connector 25"/>
          <p:cNvCxnSpPr>
            <a:cxnSpLocks noChangeShapeType="1"/>
          </p:cNvCxnSpPr>
          <p:nvPr/>
        </p:nvCxnSpPr>
        <p:spPr bwMode="auto">
          <a:xfrm flipV="1">
            <a:off x="3581400" y="3543300"/>
            <a:ext cx="609599" cy="1866900"/>
          </a:xfrm>
          <a:prstGeom prst="straightConnector1">
            <a:avLst/>
          </a:prstGeom>
          <a:noFill/>
          <a:ln w="9525" algn="ctr">
            <a:solidFill>
              <a:srgbClr val="FF0000"/>
            </a:solidFill>
            <a:round/>
            <a:headEnd/>
            <a:tailEnd type="arrow" w="med" len="med"/>
          </a:ln>
        </p:spPr>
      </p:cxnSp>
      <p:cxnSp>
        <p:nvCxnSpPr>
          <p:cNvPr id="41998" name="Straight Arrow Connector 28"/>
          <p:cNvCxnSpPr>
            <a:cxnSpLocks noChangeShapeType="1"/>
            <a:stCxn id="11" idx="0"/>
          </p:cNvCxnSpPr>
          <p:nvPr/>
        </p:nvCxnSpPr>
        <p:spPr bwMode="auto">
          <a:xfrm flipH="1" flipV="1">
            <a:off x="5867400" y="2209800"/>
            <a:ext cx="571500" cy="2438400"/>
          </a:xfrm>
          <a:prstGeom prst="straightConnector1">
            <a:avLst/>
          </a:prstGeom>
          <a:noFill/>
          <a:ln w="9525" algn="ctr">
            <a:solidFill>
              <a:srgbClr val="FF0000"/>
            </a:solidFill>
            <a:round/>
            <a:headEnd/>
            <a:tailEnd type="arrow" w="med" len="med"/>
          </a:ln>
        </p:spPr>
      </p:cxnSp>
      <p:cxnSp>
        <p:nvCxnSpPr>
          <p:cNvPr id="41999" name="Straight Arrow Connector 32"/>
          <p:cNvCxnSpPr>
            <a:cxnSpLocks noChangeShapeType="1"/>
            <a:stCxn id="12" idx="0"/>
          </p:cNvCxnSpPr>
          <p:nvPr/>
        </p:nvCxnSpPr>
        <p:spPr bwMode="auto">
          <a:xfrm flipH="1" flipV="1">
            <a:off x="7162800" y="2133600"/>
            <a:ext cx="342900" cy="3200400"/>
          </a:xfrm>
          <a:prstGeom prst="straightConnector1">
            <a:avLst/>
          </a:prstGeom>
          <a:noFill/>
          <a:ln w="9525" algn="ctr">
            <a:solidFill>
              <a:srgbClr val="FF0000"/>
            </a:solidFill>
            <a:round/>
            <a:headEnd/>
            <a:tailEnd type="arrow" w="med" len="med"/>
          </a:ln>
        </p:spPr>
      </p:cxnSp>
      <p:sp>
        <p:nvSpPr>
          <p:cNvPr id="30" name="Content Placeholder 2"/>
          <p:cNvSpPr txBox="1">
            <a:spLocks/>
          </p:cNvSpPr>
          <p:nvPr/>
        </p:nvSpPr>
        <p:spPr>
          <a:xfrm>
            <a:off x="4343400" y="5334000"/>
            <a:ext cx="1600200" cy="287337"/>
          </a:xfrm>
          <a:prstGeom prst="rect">
            <a:avLst/>
          </a:prstGeom>
          <a:ln>
            <a:solidFill>
              <a:srgbClr val="FF0000"/>
            </a:solidFill>
          </a:ln>
        </p:spPr>
        <p:txBody>
          <a:bodyPr/>
          <a:lstStyle/>
          <a:p>
            <a:pPr marL="358775" indent="-358775" defTabSz="960438" eaLnBrk="0" fontAlgn="auto" hangingPunct="0">
              <a:spcBef>
                <a:spcPct val="20000"/>
              </a:spcBef>
              <a:spcAft>
                <a:spcPts val="0"/>
              </a:spcAft>
              <a:defRPr/>
            </a:pPr>
            <a:r>
              <a:rPr lang="en-US" sz="900" b="1" kern="0" dirty="0" err="1" smtClean="0">
                <a:latin typeface="Arial" pitchFamily="34" charset="0"/>
                <a:cs typeface="Arial" pitchFamily="34" charset="0"/>
              </a:rPr>
              <a:t>Determine_Oil_Supply</a:t>
            </a:r>
            <a:r>
              <a:rPr lang="en-US" sz="900" b="1" kern="0" dirty="0" smtClean="0">
                <a:latin typeface="Arial" pitchFamily="34" charset="0"/>
                <a:cs typeface="Arial" pitchFamily="34" charset="0"/>
              </a:rPr>
              <a:t> ();</a:t>
            </a:r>
            <a:endParaRPr lang="en-US" sz="900" b="1" kern="0" dirty="0">
              <a:latin typeface="Arial" pitchFamily="34" charset="0"/>
              <a:cs typeface="Arial" pitchFamily="34" charset="0"/>
            </a:endParaRPr>
          </a:p>
          <a:p>
            <a:pPr marL="358775" indent="-358775" defTabSz="960438" eaLnBrk="0" fontAlgn="auto" hangingPunct="0">
              <a:spcBef>
                <a:spcPct val="20000"/>
              </a:spcBef>
              <a:spcAft>
                <a:spcPts val="0"/>
              </a:spcAft>
              <a:defRPr/>
            </a:pPr>
            <a:r>
              <a:rPr lang="en-US" sz="900" b="1" kern="0" dirty="0">
                <a:latin typeface="Arial" pitchFamily="34" charset="0"/>
                <a:cs typeface="Arial" pitchFamily="34" charset="0"/>
              </a:rPr>
              <a:t>	</a:t>
            </a:r>
          </a:p>
        </p:txBody>
      </p:sp>
      <p:cxnSp>
        <p:nvCxnSpPr>
          <p:cNvPr id="31" name="Straight Arrow Connector 25"/>
          <p:cNvCxnSpPr>
            <a:cxnSpLocks noChangeShapeType="1"/>
            <a:stCxn id="30" idx="0"/>
          </p:cNvCxnSpPr>
          <p:nvPr/>
        </p:nvCxnSpPr>
        <p:spPr bwMode="auto">
          <a:xfrm flipV="1">
            <a:off x="5143500" y="1600200"/>
            <a:ext cx="647700" cy="3733800"/>
          </a:xfrm>
          <a:prstGeom prst="straightConnector1">
            <a:avLst/>
          </a:prstGeom>
          <a:noFill/>
          <a:ln w="9525" algn="ctr">
            <a:solidFill>
              <a:srgbClr val="FF0000"/>
            </a:solidFill>
            <a:round/>
            <a:headEnd/>
            <a:tailEnd type="arrow" w="med" len="med"/>
          </a:ln>
        </p:spPr>
      </p:cxnSp>
      <p:sp>
        <p:nvSpPr>
          <p:cNvPr id="64" name="Content Placeholder 2"/>
          <p:cNvSpPr txBox="1">
            <a:spLocks/>
          </p:cNvSpPr>
          <p:nvPr/>
        </p:nvSpPr>
        <p:spPr>
          <a:xfrm>
            <a:off x="3886200" y="4876800"/>
            <a:ext cx="1219200" cy="228600"/>
          </a:xfrm>
          <a:prstGeom prst="rect">
            <a:avLst/>
          </a:prstGeom>
          <a:ln>
            <a:solidFill>
              <a:srgbClr val="FF0000"/>
            </a:solidFill>
          </a:ln>
        </p:spPr>
        <p:txBody>
          <a:bodyPr/>
          <a:lstStyle/>
          <a:p>
            <a:pPr marL="358775" indent="-358775" defTabSz="960438" eaLnBrk="0" fontAlgn="auto" hangingPunct="0">
              <a:spcBef>
                <a:spcPct val="20000"/>
              </a:spcBef>
              <a:spcAft>
                <a:spcPts val="0"/>
              </a:spcAft>
              <a:defRPr/>
            </a:pPr>
            <a:r>
              <a:rPr lang="en-US" sz="900" b="1" dirty="0" err="1" smtClean="0"/>
              <a:t>GetMinMax_Step</a:t>
            </a:r>
            <a:r>
              <a:rPr lang="en-US" sz="900" b="1" kern="0" dirty="0" smtClean="0">
                <a:latin typeface="Arial" pitchFamily="34" charset="0"/>
                <a:cs typeface="Arial" pitchFamily="34" charset="0"/>
              </a:rPr>
              <a:t>();</a:t>
            </a:r>
            <a:endParaRPr lang="en-US" sz="900" b="1" kern="0" dirty="0">
              <a:latin typeface="Arial" pitchFamily="34" charset="0"/>
              <a:cs typeface="Arial" pitchFamily="34" charset="0"/>
            </a:endParaRPr>
          </a:p>
          <a:p>
            <a:pPr marL="358775" indent="-358775" defTabSz="960438" eaLnBrk="0" fontAlgn="auto" hangingPunct="0">
              <a:spcBef>
                <a:spcPct val="20000"/>
              </a:spcBef>
              <a:spcAft>
                <a:spcPts val="0"/>
              </a:spcAft>
              <a:defRPr/>
            </a:pPr>
            <a:r>
              <a:rPr lang="en-US" sz="900" b="1" kern="0" dirty="0">
                <a:latin typeface="Arial" pitchFamily="34" charset="0"/>
                <a:cs typeface="Arial" pitchFamily="34" charset="0"/>
              </a:rPr>
              <a:t>	</a:t>
            </a:r>
          </a:p>
        </p:txBody>
      </p:sp>
      <p:cxnSp>
        <p:nvCxnSpPr>
          <p:cNvPr id="75" name="Straight Arrow Connector 25"/>
          <p:cNvCxnSpPr>
            <a:cxnSpLocks noChangeShapeType="1"/>
            <a:stCxn id="64" idx="0"/>
          </p:cNvCxnSpPr>
          <p:nvPr/>
        </p:nvCxnSpPr>
        <p:spPr bwMode="auto">
          <a:xfrm flipV="1">
            <a:off x="4495800" y="2362200"/>
            <a:ext cx="533400" cy="2514600"/>
          </a:xfrm>
          <a:prstGeom prst="straightConnector1">
            <a:avLst/>
          </a:prstGeom>
          <a:noFill/>
          <a:ln w="9525" algn="ctr">
            <a:solidFill>
              <a:srgbClr val="FF0000"/>
            </a:solidFill>
            <a:round/>
            <a:headEnd/>
            <a:tailEnd type="arrow" w="med" len="med"/>
          </a:ln>
        </p:spPr>
      </p:cxnSp>
      <p:sp>
        <p:nvSpPr>
          <p:cNvPr id="24" name="Title 1"/>
          <p:cNvSpPr>
            <a:spLocks noGrp="1"/>
          </p:cNvSpPr>
          <p:nvPr>
            <p:ph type="title"/>
          </p:nvPr>
        </p:nvSpPr>
        <p:spPr>
          <a:xfrm>
            <a:off x="838200" y="6096000"/>
            <a:ext cx="7239000" cy="563562"/>
          </a:xfrm>
        </p:spPr>
        <p:txBody>
          <a:bodyPr>
            <a:normAutofit fontScale="90000"/>
          </a:bodyPr>
          <a:lstStyle/>
          <a:p>
            <a:r>
              <a:rPr lang="sv-SE" sz="2400" dirty="0" smtClean="0"/>
              <a:t>ACIT </a:t>
            </a:r>
            <a:r>
              <a:rPr lang="sv-SE" sz="2400" dirty="0" err="1" smtClean="0"/>
              <a:t>Library</a:t>
            </a:r>
            <a:r>
              <a:rPr lang="sv-SE" sz="2400" dirty="0" smtClean="0"/>
              <a:t> &amp; Simulator </a:t>
            </a:r>
            <a:r>
              <a:rPr lang="sv-SE" sz="2400" dirty="0" err="1" smtClean="0"/>
              <a:t>Functions</a:t>
            </a:r>
            <a:r>
              <a:rPr lang="sv-SE" sz="2400" dirty="0" smtClean="0"/>
              <a:t> </a:t>
            </a:r>
            <a:r>
              <a:rPr lang="sv-SE" dirty="0" smtClean="0"/>
              <a:t> </a:t>
            </a:r>
            <a:endParaRPr lang="sv-SE" dirty="0"/>
          </a:p>
        </p:txBody>
      </p:sp>
    </p:spTree>
    <p:extLst>
      <p:ext uri="{BB962C8B-B14F-4D97-AF65-F5344CB8AC3E}">
        <p14:creationId xmlns:p14="http://schemas.microsoft.com/office/powerpoint/2010/main" val="190210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85800"/>
            <a:ext cx="5037996" cy="2819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634284"/>
            <a:ext cx="5304125" cy="2995115"/>
          </a:xfrm>
          <a:prstGeom prst="rect">
            <a:avLst/>
          </a:prstGeom>
        </p:spPr>
      </p:pic>
      <p:sp>
        <p:nvSpPr>
          <p:cNvPr id="8" name="Title 1"/>
          <p:cNvSpPr>
            <a:spLocks noGrp="1"/>
          </p:cNvSpPr>
          <p:nvPr>
            <p:ph type="title"/>
          </p:nvPr>
        </p:nvSpPr>
        <p:spPr>
          <a:xfrm>
            <a:off x="353909" y="198438"/>
            <a:ext cx="4598346" cy="487362"/>
          </a:xfrm>
        </p:spPr>
        <p:txBody>
          <a:bodyPr>
            <a:normAutofit/>
          </a:bodyPr>
          <a:lstStyle/>
          <a:p>
            <a:r>
              <a:rPr lang="sv-SE" sz="2000" dirty="0" err="1" smtClean="0"/>
              <a:t>Screenshots</a:t>
            </a:r>
            <a:r>
              <a:rPr lang="sv-SE" sz="2000" dirty="0" smtClean="0"/>
              <a:t> </a:t>
            </a:r>
            <a:r>
              <a:rPr lang="sv-SE" sz="2000" dirty="0" err="1" smtClean="0"/>
              <a:t>Of</a:t>
            </a:r>
            <a:r>
              <a:rPr lang="sv-SE" sz="2000" dirty="0" smtClean="0"/>
              <a:t> ACIT Simulator </a:t>
            </a:r>
            <a:r>
              <a:rPr lang="sv-SE" sz="2000" dirty="0" err="1" smtClean="0"/>
              <a:t>Menus</a:t>
            </a:r>
            <a:endParaRPr lang="sv-SE" sz="2000" dirty="0"/>
          </a:p>
        </p:txBody>
      </p:sp>
    </p:spTree>
    <p:extLst>
      <p:ext uri="{BB962C8B-B14F-4D97-AF65-F5344CB8AC3E}">
        <p14:creationId xmlns:p14="http://schemas.microsoft.com/office/powerpoint/2010/main" val="1475834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598346" cy="487362"/>
          </a:xfrm>
        </p:spPr>
        <p:txBody>
          <a:bodyPr>
            <a:normAutofit/>
          </a:bodyPr>
          <a:lstStyle/>
          <a:p>
            <a:r>
              <a:rPr lang="sv-SE" sz="2000" dirty="0" err="1" smtClean="0"/>
              <a:t>Screenshots</a:t>
            </a:r>
            <a:r>
              <a:rPr lang="sv-SE" sz="2000" dirty="0" smtClean="0"/>
              <a:t> </a:t>
            </a:r>
            <a:r>
              <a:rPr lang="sv-SE" sz="2000" dirty="0" err="1" smtClean="0"/>
              <a:t>Of</a:t>
            </a:r>
            <a:r>
              <a:rPr lang="sv-SE" sz="2000" dirty="0" smtClean="0"/>
              <a:t> ACIT Simulator </a:t>
            </a:r>
            <a:r>
              <a:rPr lang="sv-SE" sz="2000" dirty="0" err="1" smtClean="0"/>
              <a:t>Menus</a:t>
            </a:r>
            <a:endParaRPr lang="sv-SE"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8" y="700756"/>
            <a:ext cx="5363274" cy="304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3798606"/>
            <a:ext cx="5296321" cy="2963966"/>
          </a:xfrm>
          <a:prstGeom prst="rect">
            <a:avLst/>
          </a:prstGeom>
        </p:spPr>
      </p:pic>
    </p:spTree>
    <p:extLst>
      <p:ext uri="{BB962C8B-B14F-4D97-AF65-F5344CB8AC3E}">
        <p14:creationId xmlns:p14="http://schemas.microsoft.com/office/powerpoint/2010/main" val="255201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563562"/>
          </a:xfrm>
        </p:spPr>
        <p:txBody>
          <a:bodyPr>
            <a:normAutofit fontScale="90000"/>
          </a:bodyPr>
          <a:lstStyle/>
          <a:p>
            <a:r>
              <a:rPr lang="sv-SE" sz="2400" dirty="0" err="1" smtClean="0"/>
              <a:t>Code</a:t>
            </a:r>
            <a:r>
              <a:rPr lang="sv-SE" sz="2400" dirty="0" smtClean="0"/>
              <a:t> </a:t>
            </a:r>
            <a:r>
              <a:rPr lang="sv-SE" sz="2400" dirty="0" err="1" smtClean="0"/>
              <a:t>Snippet</a:t>
            </a:r>
            <a:r>
              <a:rPr lang="sv-SE" sz="2400" dirty="0" smtClean="0"/>
              <a:t> </a:t>
            </a:r>
            <a:r>
              <a:rPr lang="sv-SE" sz="2400" dirty="0" err="1" smtClean="0"/>
              <a:t>of</a:t>
            </a:r>
            <a:r>
              <a:rPr lang="sv-SE" sz="2400" dirty="0" smtClean="0"/>
              <a:t> ACIT </a:t>
            </a:r>
            <a:r>
              <a:rPr lang="sv-SE" sz="2400" dirty="0" err="1" smtClean="0"/>
              <a:t>Library</a:t>
            </a:r>
            <a:r>
              <a:rPr lang="sv-SE" sz="2400" dirty="0" smtClean="0"/>
              <a:t> </a:t>
            </a:r>
            <a:r>
              <a:rPr lang="sv-SE" dirty="0" smtClean="0"/>
              <a:t> </a:t>
            </a:r>
            <a:endParaRPr lang="sv-SE" dirty="0"/>
          </a:p>
        </p:txBody>
      </p:sp>
      <p:sp>
        <p:nvSpPr>
          <p:cNvPr id="4" name="Text Box 2"/>
          <p:cNvSpPr txBox="1">
            <a:spLocks noChangeArrowheads="1"/>
          </p:cNvSpPr>
          <p:nvPr/>
        </p:nvSpPr>
        <p:spPr bwMode="auto">
          <a:xfrm>
            <a:off x="323850" y="762000"/>
            <a:ext cx="8286750" cy="2246769"/>
          </a:xfrm>
          <a:prstGeom prst="rect">
            <a:avLst/>
          </a:prstGeom>
          <a:noFill/>
          <a:ln w="9525" algn="ctr">
            <a:noFill/>
            <a:miter lim="800000"/>
            <a:headEnd/>
            <a:tailEnd/>
          </a:ln>
        </p:spPr>
        <p:txBody>
          <a:bodyPr wrap="square">
            <a:spAutoFit/>
          </a:bodyPr>
          <a:lstStyle/>
          <a:p>
            <a:pPr fontAlgn="auto">
              <a:spcBef>
                <a:spcPts val="0"/>
              </a:spcBef>
              <a:spcAft>
                <a:spcPts val="0"/>
              </a:spcAft>
              <a:defRPr/>
            </a:pPr>
            <a:r>
              <a:rPr lang="en-US" sz="900" dirty="0" err="1">
                <a:latin typeface="Arial" pitchFamily="34" charset="0"/>
                <a:cs typeface="Arial" pitchFamily="34" charset="0"/>
              </a:rPr>
              <a:t>struct</a:t>
            </a:r>
            <a:r>
              <a:rPr lang="en-US" sz="900" dirty="0">
                <a:latin typeface="Arial" pitchFamily="34" charset="0"/>
                <a:cs typeface="Arial" pitchFamily="34" charset="0"/>
              </a:rPr>
              <a:t> </a:t>
            </a:r>
            <a:r>
              <a:rPr lang="en-US" sz="900" dirty="0" err="1">
                <a:latin typeface="Arial" pitchFamily="34" charset="0"/>
                <a:cs typeface="Arial" pitchFamily="34" charset="0"/>
              </a:rPr>
              <a:t>Reliability_Ram</a:t>
            </a:r>
            <a:r>
              <a:rPr lang="en-US" sz="900" dirty="0">
                <a:latin typeface="Arial" pitchFamily="34" charset="0"/>
                <a:cs typeface="Arial" pitchFamily="34" charset="0"/>
              </a:rPr>
              <a:t>{	            // </a:t>
            </a:r>
            <a:r>
              <a:rPr lang="en-US" sz="900" dirty="0">
                <a:solidFill>
                  <a:schemeClr val="accent6">
                    <a:lumMod val="75000"/>
                  </a:schemeClr>
                </a:solidFill>
                <a:latin typeface="Arial" pitchFamily="34" charset="0"/>
                <a:cs typeface="Arial" pitchFamily="34" charset="0"/>
              </a:rPr>
              <a:t>Here we defined a template structure for Reliability functions</a:t>
            </a:r>
            <a:r>
              <a:rPr lang="en-US" sz="900" dirty="0">
                <a:solidFill>
                  <a:schemeClr val="accent6">
                    <a:lumMod val="60000"/>
                    <a:lumOff val="40000"/>
                  </a:schemeClr>
                </a:solidFill>
                <a:latin typeface="Arial" pitchFamily="34" charset="0"/>
                <a:cs typeface="Arial" pitchFamily="34" charset="0"/>
              </a:rPr>
              <a:t> </a:t>
            </a:r>
            <a:r>
              <a:rPr lang="en-US" sz="900" dirty="0">
                <a:latin typeface="Arial" pitchFamily="34" charset="0"/>
                <a:cs typeface="Arial" pitchFamily="34" charset="0"/>
              </a:rPr>
              <a:t>		</a:t>
            </a:r>
          </a:p>
          <a:p>
            <a:pPr fontAlgn="auto">
              <a:spcBef>
                <a:spcPts val="0"/>
              </a:spcBef>
              <a:spcAft>
                <a:spcPts val="0"/>
              </a:spcAft>
              <a:defRPr/>
            </a:pPr>
            <a:r>
              <a:rPr lang="en-US" sz="900" dirty="0">
                <a:latin typeface="Arial" pitchFamily="34" charset="0"/>
                <a:cs typeface="Arial" pitchFamily="34" charset="0"/>
              </a:rPr>
              <a:t>       unsigned char </a:t>
            </a:r>
            <a:r>
              <a:rPr lang="en-US" sz="900" dirty="0" err="1">
                <a:latin typeface="Arial" pitchFamily="34" charset="0"/>
                <a:cs typeface="Arial" pitchFamily="34" charset="0"/>
              </a:rPr>
              <a:t>PrevZone</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unsigned char Zone;</a:t>
            </a:r>
          </a:p>
          <a:p>
            <a:pPr fontAlgn="auto">
              <a:spcBef>
                <a:spcPts val="0"/>
              </a:spcBef>
              <a:spcAft>
                <a:spcPts val="0"/>
              </a:spcAft>
              <a:defRPr/>
            </a:pPr>
            <a:r>
              <a:rPr lang="en-US" sz="900" dirty="0">
                <a:latin typeface="Arial" pitchFamily="34" charset="0"/>
                <a:cs typeface="Arial" pitchFamily="34" charset="0"/>
              </a:rPr>
              <a:t>       unsigned char Counter;</a:t>
            </a:r>
          </a:p>
          <a:p>
            <a:pPr fontAlgn="auto">
              <a:spcBef>
                <a:spcPts val="0"/>
              </a:spcBef>
              <a:spcAft>
                <a:spcPts val="0"/>
              </a:spcAft>
              <a:defRPr/>
            </a:pPr>
            <a:r>
              <a:rPr lang="en-US" sz="900" dirty="0">
                <a:latin typeface="Arial" pitchFamily="34" charset="0"/>
                <a:cs typeface="Arial" pitchFamily="34" charset="0"/>
              </a:rPr>
              <a:t>       unsigned char Timeout;</a:t>
            </a:r>
          </a:p>
          <a:p>
            <a:pPr fontAlgn="auto">
              <a:spcBef>
                <a:spcPts val="0"/>
              </a:spcBef>
              <a:spcAft>
                <a:spcPts val="0"/>
              </a:spcAft>
              <a:defRPr/>
            </a:pPr>
            <a:r>
              <a:rPr lang="en-US" sz="900" dirty="0">
                <a:latin typeface="Arial" pitchFamily="34" charset="0"/>
                <a:cs typeface="Arial" pitchFamily="34" charset="0"/>
              </a:rPr>
              <a:t>       unsigned char </a:t>
            </a:r>
            <a:r>
              <a:rPr lang="en-US" sz="900" dirty="0" err="1">
                <a:latin typeface="Arial" pitchFamily="34" charset="0"/>
                <a:cs typeface="Arial" pitchFamily="34" charset="0"/>
              </a:rPr>
              <a:t>Hysteresiz</a:t>
            </a:r>
            <a:r>
              <a:rPr lang="en-US" sz="900" dirty="0">
                <a:latin typeface="Arial" pitchFamily="34" charset="0"/>
                <a:cs typeface="Arial" pitchFamily="34" charset="0"/>
              </a:rPr>
              <a:t>[2];              </a:t>
            </a:r>
            <a:r>
              <a:rPr lang="en-US" sz="900" dirty="0">
                <a:solidFill>
                  <a:srgbClr val="00B050"/>
                </a:solidFill>
                <a:latin typeface="Arial" pitchFamily="34" charset="0"/>
                <a:cs typeface="Arial" pitchFamily="34" charset="0"/>
              </a:rPr>
              <a:t>//</a:t>
            </a:r>
            <a:r>
              <a:rPr lang="en-US" sz="900" dirty="0">
                <a:latin typeface="Arial" pitchFamily="34" charset="0"/>
                <a:cs typeface="Arial" pitchFamily="34" charset="0"/>
              </a:rPr>
              <a:t> </a:t>
            </a:r>
            <a:r>
              <a:rPr lang="en-US" sz="900" dirty="0">
                <a:solidFill>
                  <a:schemeClr val="accent6">
                    <a:lumMod val="75000"/>
                  </a:schemeClr>
                </a:solidFill>
                <a:latin typeface="Arial" pitchFamily="34" charset="0"/>
                <a:cs typeface="Arial" pitchFamily="34" charset="0"/>
              </a:rPr>
              <a:t>T0 </a:t>
            </a:r>
            <a:r>
              <a:rPr lang="en-US" sz="900" dirty="0" err="1">
                <a:solidFill>
                  <a:schemeClr val="accent6">
                    <a:lumMod val="75000"/>
                  </a:schemeClr>
                </a:solidFill>
                <a:latin typeface="Arial" pitchFamily="34" charset="0"/>
                <a:cs typeface="Arial" pitchFamily="34" charset="0"/>
              </a:rPr>
              <a:t>Hyst</a:t>
            </a:r>
            <a:r>
              <a:rPr lang="en-US" sz="900" dirty="0">
                <a:solidFill>
                  <a:schemeClr val="accent6">
                    <a:lumMod val="75000"/>
                  </a:schemeClr>
                </a:solidFill>
                <a:latin typeface="Arial" pitchFamily="34" charset="0"/>
                <a:cs typeface="Arial" pitchFamily="34" charset="0"/>
              </a:rPr>
              <a:t> T1 </a:t>
            </a:r>
            <a:r>
              <a:rPr lang="en-US" sz="900" dirty="0" err="1">
                <a:solidFill>
                  <a:schemeClr val="accent6">
                    <a:lumMod val="75000"/>
                  </a:schemeClr>
                </a:solidFill>
                <a:latin typeface="Arial" pitchFamily="34" charset="0"/>
                <a:cs typeface="Arial" pitchFamily="34" charset="0"/>
              </a:rPr>
              <a:t>Hytsteresiz</a:t>
            </a:r>
            <a:r>
              <a:rPr lang="en-US" sz="900" dirty="0">
                <a:solidFill>
                  <a:schemeClr val="accent6">
                    <a:lumMod val="75000"/>
                  </a:schemeClr>
                </a:solidFill>
                <a:latin typeface="Arial" pitchFamily="34" charset="0"/>
                <a:cs typeface="Arial" pitchFamily="34" charset="0"/>
              </a:rPr>
              <a:t> </a:t>
            </a:r>
            <a:r>
              <a:rPr lang="en-US" sz="900" dirty="0" err="1">
                <a:solidFill>
                  <a:schemeClr val="accent6">
                    <a:lumMod val="75000"/>
                  </a:schemeClr>
                </a:solidFill>
                <a:latin typeface="Arial" pitchFamily="34" charset="0"/>
                <a:cs typeface="Arial" pitchFamily="34" charset="0"/>
              </a:rPr>
              <a:t>Datas</a:t>
            </a:r>
            <a:r>
              <a:rPr lang="en-US" sz="900" dirty="0">
                <a:solidFill>
                  <a:schemeClr val="accent6">
                    <a:lumMod val="75000"/>
                  </a:schemeClr>
                </a:solidFill>
                <a:latin typeface="Arial" pitchFamily="34" charset="0"/>
                <a:cs typeface="Arial" pitchFamily="34" charset="0"/>
              </a:rPr>
              <a:t> that will be used</a:t>
            </a:r>
          </a:p>
          <a:p>
            <a:pPr fontAlgn="auto">
              <a:spcBef>
                <a:spcPts val="0"/>
              </a:spcBef>
              <a:spcAft>
                <a:spcPts val="0"/>
              </a:spcAft>
              <a:defRPr/>
            </a:pPr>
            <a:r>
              <a:rPr lang="fr-FR" sz="900" dirty="0">
                <a:latin typeface="Arial" pitchFamily="34" charset="0"/>
                <a:cs typeface="Arial" pitchFamily="34" charset="0"/>
              </a:rPr>
              <a:t>       </a:t>
            </a:r>
            <a:r>
              <a:rPr lang="fr-FR" sz="900" dirty="0" err="1">
                <a:latin typeface="Arial" pitchFamily="34" charset="0"/>
                <a:cs typeface="Arial" pitchFamily="34" charset="0"/>
              </a:rPr>
              <a:t>signed</a:t>
            </a:r>
            <a:r>
              <a:rPr lang="fr-FR" sz="900" dirty="0">
                <a:latin typeface="Arial" pitchFamily="34" charset="0"/>
                <a:cs typeface="Arial" pitchFamily="34" charset="0"/>
              </a:rPr>
              <a:t> char   </a:t>
            </a:r>
            <a:r>
              <a:rPr lang="fr-FR" sz="900" dirty="0" err="1">
                <a:latin typeface="Arial" pitchFamily="34" charset="0"/>
                <a:cs typeface="Arial" pitchFamily="34" charset="0"/>
              </a:rPr>
              <a:t>Zone_Limits</a:t>
            </a:r>
            <a:r>
              <a:rPr lang="fr-FR" sz="900" dirty="0">
                <a:latin typeface="Arial" pitchFamily="34" charset="0"/>
                <a:cs typeface="Arial" pitchFamily="34" charset="0"/>
              </a:rPr>
              <a:t>[5];              </a:t>
            </a:r>
            <a:r>
              <a:rPr lang="fr-FR" sz="900" dirty="0">
                <a:solidFill>
                  <a:srgbClr val="00B050"/>
                </a:solidFill>
                <a:latin typeface="Arial" pitchFamily="34" charset="0"/>
                <a:cs typeface="Arial" pitchFamily="34" charset="0"/>
              </a:rPr>
              <a:t>//</a:t>
            </a:r>
            <a:r>
              <a:rPr lang="fr-FR" sz="900" dirty="0">
                <a:latin typeface="Arial" pitchFamily="34" charset="0"/>
                <a:cs typeface="Arial" pitchFamily="34" charset="0"/>
              </a:rPr>
              <a:t> </a:t>
            </a:r>
            <a:r>
              <a:rPr lang="fr-FR" sz="900" dirty="0">
                <a:solidFill>
                  <a:schemeClr val="accent6">
                    <a:lumMod val="75000"/>
                  </a:schemeClr>
                </a:solidFill>
                <a:latin typeface="Arial" pitchFamily="34" charset="0"/>
                <a:cs typeface="Arial" pitchFamily="34" charset="0"/>
              </a:rPr>
              <a:t>{ T4 T3 T1 T2  T0};  </a:t>
            </a:r>
            <a:r>
              <a:rPr lang="fr-FR" sz="900" dirty="0" err="1">
                <a:solidFill>
                  <a:schemeClr val="accent6">
                    <a:lumMod val="75000"/>
                  </a:schemeClr>
                </a:solidFill>
                <a:latin typeface="Arial" pitchFamily="34" charset="0"/>
                <a:cs typeface="Arial" pitchFamily="34" charset="0"/>
              </a:rPr>
              <a:t>Threshold</a:t>
            </a:r>
            <a:r>
              <a:rPr lang="fr-FR" sz="900" dirty="0">
                <a:solidFill>
                  <a:schemeClr val="accent6">
                    <a:lumMod val="75000"/>
                  </a:schemeClr>
                </a:solidFill>
                <a:latin typeface="Arial" pitchFamily="34" charset="0"/>
                <a:cs typeface="Arial" pitchFamily="34" charset="0"/>
              </a:rPr>
              <a:t> Datas </a:t>
            </a:r>
            <a:r>
              <a:rPr lang="fr-FR" sz="900" dirty="0" err="1">
                <a:solidFill>
                  <a:schemeClr val="accent6">
                    <a:lumMod val="75000"/>
                  </a:schemeClr>
                </a:solidFill>
                <a:latin typeface="Arial" pitchFamily="34" charset="0"/>
                <a:cs typeface="Arial" pitchFamily="34" charset="0"/>
              </a:rPr>
              <a:t>that</a:t>
            </a:r>
            <a:r>
              <a:rPr lang="fr-FR" sz="900" dirty="0">
                <a:solidFill>
                  <a:schemeClr val="accent6">
                    <a:lumMod val="75000"/>
                  </a:schemeClr>
                </a:solidFill>
                <a:latin typeface="Arial" pitchFamily="34" charset="0"/>
                <a:cs typeface="Arial" pitchFamily="34" charset="0"/>
              </a:rPr>
              <a:t> </a:t>
            </a:r>
            <a:r>
              <a:rPr lang="fr-FR" sz="900" dirty="0" err="1">
                <a:solidFill>
                  <a:schemeClr val="accent6">
                    <a:lumMod val="75000"/>
                  </a:schemeClr>
                </a:solidFill>
                <a:latin typeface="Arial" pitchFamily="34" charset="0"/>
                <a:cs typeface="Arial" pitchFamily="34" charset="0"/>
              </a:rPr>
              <a:t>will</a:t>
            </a:r>
            <a:r>
              <a:rPr lang="fr-FR" sz="900" dirty="0">
                <a:solidFill>
                  <a:schemeClr val="accent6">
                    <a:lumMod val="75000"/>
                  </a:schemeClr>
                </a:solidFill>
                <a:latin typeface="Arial" pitchFamily="34" charset="0"/>
                <a:cs typeface="Arial" pitchFamily="34" charset="0"/>
              </a:rPr>
              <a:t> </a:t>
            </a:r>
            <a:r>
              <a:rPr lang="fr-FR" sz="900" dirty="0" err="1">
                <a:solidFill>
                  <a:schemeClr val="accent6">
                    <a:lumMod val="75000"/>
                  </a:schemeClr>
                </a:solidFill>
                <a:latin typeface="Arial" pitchFamily="34" charset="0"/>
                <a:cs typeface="Arial" pitchFamily="34" charset="0"/>
              </a:rPr>
              <a:t>be</a:t>
            </a:r>
            <a:r>
              <a:rPr lang="fr-FR" sz="900" dirty="0">
                <a:solidFill>
                  <a:schemeClr val="accent6">
                    <a:lumMod val="75000"/>
                  </a:schemeClr>
                </a:solidFill>
                <a:latin typeface="Arial" pitchFamily="34" charset="0"/>
                <a:cs typeface="Arial" pitchFamily="34" charset="0"/>
              </a:rPr>
              <a:t> </a:t>
            </a:r>
            <a:r>
              <a:rPr lang="fr-FR" sz="900" dirty="0" err="1">
                <a:solidFill>
                  <a:schemeClr val="accent6">
                    <a:lumMod val="75000"/>
                  </a:schemeClr>
                </a:solidFill>
                <a:latin typeface="Arial" pitchFamily="34" charset="0"/>
                <a:cs typeface="Arial" pitchFamily="34" charset="0"/>
              </a:rPr>
              <a:t>used</a:t>
            </a:r>
            <a:r>
              <a:rPr lang="fr-FR" sz="900" dirty="0">
                <a:solidFill>
                  <a:schemeClr val="accent6">
                    <a:lumMod val="75000"/>
                  </a:schemeClr>
                </a:solidFill>
                <a:latin typeface="Arial" pitchFamily="34" charset="0"/>
                <a:cs typeface="Arial" pitchFamily="34" charset="0"/>
              </a:rPr>
              <a:t> to </a:t>
            </a:r>
            <a:r>
              <a:rPr lang="fr-FR" sz="900" dirty="0" err="1">
                <a:solidFill>
                  <a:schemeClr val="accent6">
                    <a:lumMod val="75000"/>
                  </a:schemeClr>
                </a:solidFill>
                <a:latin typeface="Arial" pitchFamily="34" charset="0"/>
                <a:cs typeface="Arial" pitchFamily="34" charset="0"/>
              </a:rPr>
              <a:t>find</a:t>
            </a:r>
            <a:r>
              <a:rPr lang="fr-FR" sz="900" dirty="0">
                <a:solidFill>
                  <a:schemeClr val="accent6">
                    <a:lumMod val="75000"/>
                  </a:schemeClr>
                </a:solidFill>
                <a:latin typeface="Arial" pitchFamily="34" charset="0"/>
                <a:cs typeface="Arial" pitchFamily="34" charset="0"/>
              </a:rPr>
              <a:t> zones; </a:t>
            </a:r>
            <a:r>
              <a:rPr lang="fr-FR" sz="900" dirty="0" err="1">
                <a:solidFill>
                  <a:schemeClr val="accent6">
                    <a:lumMod val="75000"/>
                  </a:schemeClr>
                </a:solidFill>
                <a:latin typeface="Arial" pitchFamily="34" charset="0"/>
                <a:cs typeface="Arial" pitchFamily="34" charset="0"/>
              </a:rPr>
              <a:t>limits</a:t>
            </a:r>
            <a:endParaRPr lang="fr-FR" sz="900" dirty="0">
              <a:solidFill>
                <a:schemeClr val="accent6">
                  <a:lumMod val="75000"/>
                </a:schemeClr>
              </a:solidFill>
              <a:latin typeface="Arial" pitchFamily="34" charset="0"/>
              <a:cs typeface="Arial" pitchFamily="34" charset="0"/>
            </a:endParaRPr>
          </a:p>
          <a:p>
            <a:pPr fontAlgn="auto">
              <a:spcBef>
                <a:spcPts val="0"/>
              </a:spcBef>
              <a:spcAft>
                <a:spcPts val="0"/>
              </a:spcAft>
              <a:defRPr/>
            </a:pPr>
            <a:r>
              <a:rPr lang="en-US" sz="900" dirty="0">
                <a:latin typeface="Arial" pitchFamily="34" charset="0"/>
                <a:cs typeface="Arial" pitchFamily="34" charset="0"/>
              </a:rPr>
              <a:t>}</a:t>
            </a:r>
            <a:r>
              <a:rPr lang="en-US" sz="900" dirty="0" err="1">
                <a:latin typeface="Arial" pitchFamily="34" charset="0"/>
                <a:cs typeface="Arial" pitchFamily="34" charset="0"/>
              </a:rPr>
              <a:t>Reliability_Ram</a:t>
            </a:r>
            <a:r>
              <a:rPr lang="en-US" sz="900" dirty="0">
                <a:latin typeface="Arial" pitchFamily="34" charset="0"/>
                <a:cs typeface="Arial" pitchFamily="34" charset="0"/>
              </a:rPr>
              <a:t>;</a:t>
            </a:r>
          </a:p>
          <a:p>
            <a:pPr fontAlgn="auto">
              <a:spcBef>
                <a:spcPts val="0"/>
              </a:spcBef>
              <a:spcAft>
                <a:spcPts val="0"/>
              </a:spcAft>
              <a:defRPr/>
            </a:pPr>
            <a:endParaRPr lang="en-US" sz="900" dirty="0">
              <a:latin typeface="Arial" pitchFamily="34" charset="0"/>
              <a:cs typeface="Arial" pitchFamily="34" charset="0"/>
            </a:endParaRPr>
          </a:p>
          <a:p>
            <a:pPr fontAlgn="auto">
              <a:spcBef>
                <a:spcPts val="0"/>
              </a:spcBef>
              <a:spcAft>
                <a:spcPts val="0"/>
              </a:spcAft>
              <a:defRPr/>
            </a:pPr>
            <a:r>
              <a:rPr lang="en-US" sz="900" dirty="0" err="1">
                <a:latin typeface="Arial" pitchFamily="34" charset="0"/>
                <a:cs typeface="Arial" pitchFamily="34" charset="0"/>
              </a:rPr>
              <a:t>struct</a:t>
            </a:r>
            <a:r>
              <a:rPr lang="en-US" sz="900" dirty="0">
                <a:latin typeface="Arial" pitchFamily="34" charset="0"/>
                <a:cs typeface="Arial" pitchFamily="34" charset="0"/>
              </a:rPr>
              <a:t> </a:t>
            </a:r>
            <a:r>
              <a:rPr lang="en-US" sz="900" dirty="0" err="1">
                <a:latin typeface="Arial" pitchFamily="34" charset="0"/>
                <a:cs typeface="Arial" pitchFamily="34" charset="0"/>
              </a:rPr>
              <a:t>Reliability_Ram</a:t>
            </a:r>
            <a:r>
              <a:rPr lang="en-US" sz="900" dirty="0">
                <a:latin typeface="Arial" pitchFamily="34" charset="0"/>
                <a:cs typeface="Arial" pitchFamily="34" charset="0"/>
              </a:rPr>
              <a:t> </a:t>
            </a:r>
            <a:r>
              <a:rPr lang="en-US" sz="900" dirty="0" err="1">
                <a:latin typeface="Arial" pitchFamily="34" charset="0"/>
                <a:cs typeface="Arial" pitchFamily="34" charset="0"/>
              </a:rPr>
              <a:t>Tc_Hold</a:t>
            </a:r>
            <a:r>
              <a:rPr lang="en-US" sz="900" dirty="0">
                <a:latin typeface="Arial" pitchFamily="34" charset="0"/>
                <a:cs typeface="Arial" pitchFamily="34" charset="0"/>
              </a:rPr>
              <a:t>;           </a:t>
            </a:r>
            <a:r>
              <a:rPr lang="en-US" sz="900" dirty="0">
                <a:solidFill>
                  <a:srgbClr val="00B050"/>
                </a:solidFill>
                <a:latin typeface="Arial" pitchFamily="34" charset="0"/>
                <a:cs typeface="Arial" pitchFamily="34" charset="0"/>
              </a:rPr>
              <a:t> //      </a:t>
            </a:r>
            <a:r>
              <a:rPr lang="en-US" sz="900" dirty="0">
                <a:solidFill>
                  <a:schemeClr val="accent6">
                    <a:lumMod val="75000"/>
                  </a:schemeClr>
                </a:solidFill>
                <a:latin typeface="Arial" pitchFamily="34" charset="0"/>
                <a:cs typeface="Arial" pitchFamily="34" charset="0"/>
              </a:rPr>
              <a:t>Here we defined the structure for  Condenser Hot   Preventing related function will work on it! </a:t>
            </a:r>
          </a:p>
          <a:p>
            <a:pPr fontAlgn="auto">
              <a:spcBef>
                <a:spcPts val="0"/>
              </a:spcBef>
              <a:spcAft>
                <a:spcPts val="0"/>
              </a:spcAft>
              <a:defRPr/>
            </a:pPr>
            <a:r>
              <a:rPr lang="en-US" sz="900" dirty="0" err="1">
                <a:latin typeface="Arial" pitchFamily="34" charset="0"/>
                <a:cs typeface="Arial" pitchFamily="34" charset="0"/>
              </a:rPr>
              <a:t>struct</a:t>
            </a:r>
            <a:r>
              <a:rPr lang="en-US" sz="900" dirty="0">
                <a:latin typeface="Arial" pitchFamily="34" charset="0"/>
                <a:cs typeface="Arial" pitchFamily="34" charset="0"/>
              </a:rPr>
              <a:t> </a:t>
            </a:r>
            <a:r>
              <a:rPr lang="en-US" sz="900" dirty="0" err="1">
                <a:latin typeface="Arial" pitchFamily="34" charset="0"/>
                <a:cs typeface="Arial" pitchFamily="34" charset="0"/>
              </a:rPr>
              <a:t>Reliability_Ram</a:t>
            </a:r>
            <a:r>
              <a:rPr lang="en-US" sz="900" dirty="0">
                <a:latin typeface="Arial" pitchFamily="34" charset="0"/>
                <a:cs typeface="Arial" pitchFamily="34" charset="0"/>
              </a:rPr>
              <a:t> HS;                   </a:t>
            </a:r>
            <a:r>
              <a:rPr lang="en-US" sz="900" dirty="0">
                <a:solidFill>
                  <a:srgbClr val="00B050"/>
                </a:solidFill>
                <a:latin typeface="Arial" pitchFamily="34" charset="0"/>
                <a:cs typeface="Arial" pitchFamily="34" charset="0"/>
              </a:rPr>
              <a:t> //      </a:t>
            </a:r>
            <a:r>
              <a:rPr lang="en-US" sz="900" dirty="0">
                <a:solidFill>
                  <a:schemeClr val="accent6">
                    <a:lumMod val="75000"/>
                  </a:schemeClr>
                </a:solidFill>
                <a:latin typeface="Arial" pitchFamily="34" charset="0"/>
                <a:cs typeface="Arial" pitchFamily="34" charset="0"/>
              </a:rPr>
              <a:t>Here we defined the structure for  Heat Sink Hot Preventing  related function will work on it! </a:t>
            </a:r>
          </a:p>
          <a:p>
            <a:pPr fontAlgn="auto">
              <a:spcBef>
                <a:spcPts val="0"/>
              </a:spcBef>
              <a:spcAft>
                <a:spcPts val="0"/>
              </a:spcAft>
              <a:defRPr/>
            </a:pPr>
            <a:r>
              <a:rPr lang="en-US" sz="900" dirty="0" err="1">
                <a:latin typeface="Arial" pitchFamily="34" charset="0"/>
                <a:cs typeface="Arial" pitchFamily="34" charset="0"/>
              </a:rPr>
              <a:t>struct</a:t>
            </a:r>
            <a:r>
              <a:rPr lang="en-US" sz="900" dirty="0">
                <a:latin typeface="Arial" pitchFamily="34" charset="0"/>
                <a:cs typeface="Arial" pitchFamily="34" charset="0"/>
              </a:rPr>
              <a:t> </a:t>
            </a:r>
            <a:r>
              <a:rPr lang="en-US" sz="900" dirty="0" err="1">
                <a:latin typeface="Arial" pitchFamily="34" charset="0"/>
                <a:cs typeface="Arial" pitchFamily="34" charset="0"/>
              </a:rPr>
              <a:t>Reliability_Ram</a:t>
            </a:r>
            <a:r>
              <a:rPr lang="en-US" sz="900" dirty="0">
                <a:latin typeface="Arial" pitchFamily="34" charset="0"/>
                <a:cs typeface="Arial" pitchFamily="34" charset="0"/>
              </a:rPr>
              <a:t> </a:t>
            </a:r>
            <a:r>
              <a:rPr lang="en-US" sz="900" dirty="0" err="1">
                <a:latin typeface="Arial" pitchFamily="34" charset="0"/>
                <a:cs typeface="Arial" pitchFamily="34" charset="0"/>
              </a:rPr>
              <a:t>Te_Hold</a:t>
            </a:r>
            <a:r>
              <a:rPr lang="en-US" sz="900" dirty="0">
                <a:latin typeface="Arial" pitchFamily="34" charset="0"/>
                <a:cs typeface="Arial" pitchFamily="34" charset="0"/>
              </a:rPr>
              <a:t>;</a:t>
            </a:r>
            <a:r>
              <a:rPr lang="en-US" sz="900" dirty="0">
                <a:solidFill>
                  <a:srgbClr val="00B050"/>
                </a:solidFill>
                <a:latin typeface="Arial" pitchFamily="34" charset="0"/>
                <a:cs typeface="Arial" pitchFamily="34" charset="0"/>
              </a:rPr>
              <a:t>           / /      </a:t>
            </a:r>
            <a:r>
              <a:rPr lang="en-US" sz="900" dirty="0">
                <a:solidFill>
                  <a:schemeClr val="accent6">
                    <a:lumMod val="75000"/>
                  </a:schemeClr>
                </a:solidFill>
                <a:latin typeface="Arial" pitchFamily="34" charset="0"/>
                <a:cs typeface="Arial" pitchFamily="34" charset="0"/>
              </a:rPr>
              <a:t>Here we defined the structure for  Evaporator Freeze Preventing related function will work on it! </a:t>
            </a:r>
          </a:p>
          <a:p>
            <a:pPr fontAlgn="auto">
              <a:spcBef>
                <a:spcPts val="0"/>
              </a:spcBef>
              <a:spcAft>
                <a:spcPts val="0"/>
              </a:spcAft>
              <a:defRPr/>
            </a:pPr>
            <a:r>
              <a:rPr lang="en-US" sz="900" dirty="0" err="1">
                <a:latin typeface="Arial" pitchFamily="34" charset="0"/>
                <a:cs typeface="Arial" pitchFamily="34" charset="0"/>
              </a:rPr>
              <a:t>struct</a:t>
            </a:r>
            <a:r>
              <a:rPr lang="en-US" sz="900" dirty="0">
                <a:latin typeface="Arial" pitchFamily="34" charset="0"/>
                <a:cs typeface="Arial" pitchFamily="34" charset="0"/>
              </a:rPr>
              <a:t> </a:t>
            </a:r>
            <a:r>
              <a:rPr lang="en-US" sz="900" dirty="0" err="1">
                <a:latin typeface="Arial" pitchFamily="34" charset="0"/>
                <a:cs typeface="Arial" pitchFamily="34" charset="0"/>
              </a:rPr>
              <a:t>Reliability_Ram</a:t>
            </a:r>
            <a:r>
              <a:rPr lang="en-US" sz="900" dirty="0">
                <a:latin typeface="Arial" pitchFamily="34" charset="0"/>
                <a:cs typeface="Arial" pitchFamily="34" charset="0"/>
              </a:rPr>
              <a:t> </a:t>
            </a:r>
            <a:r>
              <a:rPr lang="en-US" sz="900" dirty="0" err="1">
                <a:latin typeface="Arial" pitchFamily="34" charset="0"/>
                <a:cs typeface="Arial" pitchFamily="34" charset="0"/>
              </a:rPr>
              <a:t>Td_Hold</a:t>
            </a:r>
            <a:r>
              <a:rPr lang="en-US" sz="900" dirty="0">
                <a:latin typeface="Arial" pitchFamily="34" charset="0"/>
                <a:cs typeface="Arial" pitchFamily="34" charset="0"/>
              </a:rPr>
              <a:t>;</a:t>
            </a:r>
            <a:r>
              <a:rPr lang="en-US" sz="900" dirty="0">
                <a:solidFill>
                  <a:srgbClr val="00B050"/>
                </a:solidFill>
                <a:latin typeface="Arial" pitchFamily="34" charset="0"/>
                <a:cs typeface="Arial" pitchFamily="34" charset="0"/>
              </a:rPr>
              <a:t>           //      </a:t>
            </a:r>
            <a:r>
              <a:rPr lang="en-US" sz="900" dirty="0">
                <a:solidFill>
                  <a:schemeClr val="accent6">
                    <a:lumMod val="75000"/>
                  </a:schemeClr>
                </a:solidFill>
                <a:latin typeface="Arial" pitchFamily="34" charset="0"/>
                <a:cs typeface="Arial" pitchFamily="34" charset="0"/>
              </a:rPr>
              <a:t>Here we defined the structure for  Discharge Hot Preventing related function will work on it! </a:t>
            </a:r>
          </a:p>
          <a:p>
            <a:pPr fontAlgn="auto">
              <a:spcBef>
                <a:spcPts val="0"/>
              </a:spcBef>
              <a:spcAft>
                <a:spcPts val="0"/>
              </a:spcAft>
              <a:defRPr/>
            </a:pPr>
            <a:r>
              <a:rPr lang="en-US" sz="900" dirty="0" err="1">
                <a:latin typeface="Arial" pitchFamily="34" charset="0"/>
                <a:cs typeface="Arial" pitchFamily="34" charset="0"/>
              </a:rPr>
              <a:t>struct</a:t>
            </a:r>
            <a:r>
              <a:rPr lang="en-US" sz="900" dirty="0">
                <a:latin typeface="Arial" pitchFamily="34" charset="0"/>
                <a:cs typeface="Arial" pitchFamily="34" charset="0"/>
              </a:rPr>
              <a:t> </a:t>
            </a:r>
            <a:r>
              <a:rPr lang="en-US" sz="900" dirty="0" err="1">
                <a:latin typeface="Arial" pitchFamily="34" charset="0"/>
                <a:cs typeface="Arial" pitchFamily="34" charset="0"/>
              </a:rPr>
              <a:t>Reliability_Ram</a:t>
            </a:r>
            <a:r>
              <a:rPr lang="en-US" sz="900" dirty="0">
                <a:latin typeface="Arial" pitchFamily="34" charset="0"/>
                <a:cs typeface="Arial" pitchFamily="34" charset="0"/>
              </a:rPr>
              <a:t> </a:t>
            </a:r>
            <a:r>
              <a:rPr lang="en-US" sz="900" dirty="0" err="1">
                <a:latin typeface="Arial" pitchFamily="34" charset="0"/>
                <a:cs typeface="Arial" pitchFamily="34" charset="0"/>
              </a:rPr>
              <a:t>Dew_Hold</a:t>
            </a:r>
            <a:r>
              <a:rPr lang="en-US" sz="900" dirty="0">
                <a:latin typeface="Arial" pitchFamily="34" charset="0"/>
                <a:cs typeface="Arial" pitchFamily="34" charset="0"/>
              </a:rPr>
              <a:t>;</a:t>
            </a:r>
            <a:r>
              <a:rPr lang="en-US" sz="900" dirty="0">
                <a:solidFill>
                  <a:srgbClr val="00B050"/>
                </a:solidFill>
                <a:latin typeface="Arial" pitchFamily="34" charset="0"/>
                <a:cs typeface="Arial" pitchFamily="34" charset="0"/>
              </a:rPr>
              <a:t>        //      </a:t>
            </a:r>
            <a:r>
              <a:rPr lang="en-US" sz="900" dirty="0">
                <a:solidFill>
                  <a:schemeClr val="accent6">
                    <a:lumMod val="75000"/>
                  </a:schemeClr>
                </a:solidFill>
                <a:latin typeface="Arial" pitchFamily="34" charset="0"/>
                <a:cs typeface="Arial" pitchFamily="34" charset="0"/>
              </a:rPr>
              <a:t>Here we defined the structure for  Dewing Preventing related function will work on it! </a:t>
            </a:r>
          </a:p>
          <a:p>
            <a:pPr fontAlgn="auto">
              <a:spcBef>
                <a:spcPts val="0"/>
              </a:spcBef>
              <a:spcAft>
                <a:spcPts val="0"/>
              </a:spcAft>
              <a:defRPr/>
            </a:pPr>
            <a:endParaRPr lang="en-US" altLang="ko-KR" sz="700" b="1" dirty="0">
              <a:solidFill>
                <a:schemeClr val="accent6">
                  <a:lumMod val="60000"/>
                  <a:lumOff val="40000"/>
                </a:schemeClr>
              </a:solidFill>
              <a:latin typeface="Arial" pitchFamily="34" charset="0"/>
              <a:ea typeface="돋움" pitchFamily="50" charset="-127"/>
              <a:cs typeface="Arial" pitchFamily="34" charset="0"/>
            </a:endParaRPr>
          </a:p>
          <a:p>
            <a:pPr fontAlgn="auto">
              <a:spcBef>
                <a:spcPts val="0"/>
              </a:spcBef>
              <a:spcAft>
                <a:spcPts val="0"/>
              </a:spcAft>
              <a:defRPr/>
            </a:pPr>
            <a:endParaRPr lang="en-US" altLang="ko-KR" sz="700" b="1" dirty="0">
              <a:solidFill>
                <a:schemeClr val="accent6">
                  <a:lumMod val="60000"/>
                  <a:lumOff val="40000"/>
                </a:schemeClr>
              </a:solidFill>
              <a:latin typeface="Arial" pitchFamily="34" charset="0"/>
              <a:ea typeface="돋움" pitchFamily="50" charset="-127"/>
              <a:cs typeface="Arial" pitchFamily="34" charset="0"/>
            </a:endParaRPr>
          </a:p>
        </p:txBody>
      </p:sp>
      <p:sp>
        <p:nvSpPr>
          <p:cNvPr id="5" name="Text Box 2"/>
          <p:cNvSpPr txBox="1">
            <a:spLocks noChangeArrowheads="1"/>
          </p:cNvSpPr>
          <p:nvPr/>
        </p:nvSpPr>
        <p:spPr bwMode="auto">
          <a:xfrm>
            <a:off x="21364" y="3008769"/>
            <a:ext cx="9036050" cy="3801041"/>
          </a:xfrm>
          <a:prstGeom prst="rect">
            <a:avLst/>
          </a:prstGeom>
          <a:noFill/>
          <a:ln w="9525" algn="ctr">
            <a:noFill/>
            <a:miter lim="800000"/>
            <a:headEnd/>
            <a:tailEnd/>
          </a:ln>
        </p:spPr>
        <p:txBody>
          <a:bodyPr>
            <a:spAutoFit/>
          </a:bodyPr>
          <a:lstStyle/>
          <a:p>
            <a:pPr fontAlgn="auto">
              <a:spcBef>
                <a:spcPts val="0"/>
              </a:spcBef>
              <a:spcAft>
                <a:spcPts val="0"/>
              </a:spcAft>
              <a:defRPr/>
            </a:pPr>
            <a:r>
              <a:rPr lang="en-US" sz="900" dirty="0">
                <a:latin typeface="Arial" pitchFamily="34" charset="0"/>
                <a:cs typeface="Arial" pitchFamily="34" charset="0"/>
              </a:rPr>
              <a:t>void </a:t>
            </a:r>
            <a:r>
              <a:rPr lang="en-US" sz="900" dirty="0" err="1">
                <a:latin typeface="Arial" pitchFamily="34" charset="0"/>
                <a:cs typeface="Arial" pitchFamily="34" charset="0"/>
              </a:rPr>
              <a:t>Determine_Limits</a:t>
            </a:r>
            <a:r>
              <a:rPr lang="en-US" sz="900" dirty="0">
                <a:latin typeface="Arial" pitchFamily="34" charset="0"/>
                <a:cs typeface="Arial" pitchFamily="34" charset="0"/>
              </a:rPr>
              <a:t>(</a:t>
            </a:r>
            <a:r>
              <a:rPr lang="en-US" sz="900" dirty="0" err="1">
                <a:latin typeface="Arial" pitchFamily="34" charset="0"/>
                <a:cs typeface="Arial" pitchFamily="34" charset="0"/>
              </a:rPr>
              <a:t>struct</a:t>
            </a:r>
            <a:r>
              <a:rPr lang="en-US" sz="900" dirty="0">
                <a:latin typeface="Arial" pitchFamily="34" charset="0"/>
                <a:cs typeface="Arial" pitchFamily="34" charset="0"/>
              </a:rPr>
              <a:t> </a:t>
            </a:r>
            <a:r>
              <a:rPr lang="en-US" sz="900" dirty="0" err="1">
                <a:latin typeface="Arial" pitchFamily="34" charset="0"/>
                <a:cs typeface="Arial" pitchFamily="34" charset="0"/>
              </a:rPr>
              <a:t>Reliability_Ram</a:t>
            </a:r>
            <a:r>
              <a:rPr lang="en-US" sz="900" dirty="0">
                <a:latin typeface="Arial" pitchFamily="34" charset="0"/>
                <a:cs typeface="Arial" pitchFamily="34" charset="0"/>
              </a:rPr>
              <a:t> *p1,signed char *p2,unsigned char *p3,unsigned char </a:t>
            </a:r>
            <a:r>
              <a:rPr lang="en-US" sz="900" dirty="0" err="1">
                <a:latin typeface="Arial" pitchFamily="34" charset="0"/>
                <a:cs typeface="Arial" pitchFamily="34" charset="0"/>
              </a:rPr>
              <a:t>Conf_Line,unsigned</a:t>
            </a:r>
            <a:r>
              <a:rPr lang="en-US" sz="900" dirty="0">
                <a:latin typeface="Arial" pitchFamily="34" charset="0"/>
                <a:cs typeface="Arial" pitchFamily="34" charset="0"/>
              </a:rPr>
              <a:t> char </a:t>
            </a:r>
            <a:r>
              <a:rPr lang="en-US" sz="900" dirty="0" err="1">
                <a:latin typeface="Arial" pitchFamily="34" charset="0"/>
                <a:cs typeface="Arial" pitchFamily="34" charset="0"/>
              </a:rPr>
              <a:t>Lojic</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switch(</a:t>
            </a:r>
            <a:r>
              <a:rPr lang="en-US" sz="900" dirty="0" err="1">
                <a:latin typeface="Arial" pitchFamily="34" charset="0"/>
                <a:cs typeface="Arial" pitchFamily="34" charset="0"/>
              </a:rPr>
              <a:t>AirCon.SubMode</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case </a:t>
            </a:r>
            <a:r>
              <a:rPr lang="en-US" sz="900" dirty="0" err="1">
                <a:latin typeface="Arial" pitchFamily="34" charset="0"/>
                <a:cs typeface="Arial" pitchFamily="34" charset="0"/>
              </a:rPr>
              <a:t>CoolingM</a:t>
            </a:r>
            <a:r>
              <a:rPr lang="en-US" sz="900" dirty="0">
                <a:latin typeface="Arial" pitchFamily="34" charset="0"/>
                <a:cs typeface="Arial" pitchFamily="34" charset="0"/>
              </a:rPr>
              <a:t>:		</a:t>
            </a:r>
            <a:r>
              <a:rPr lang="en-US" sz="900" dirty="0">
                <a:solidFill>
                  <a:srgbClr val="92D050"/>
                </a:solidFill>
                <a:latin typeface="Arial" pitchFamily="34" charset="0"/>
                <a:cs typeface="Arial" pitchFamily="34" charset="0"/>
              </a:rPr>
              <a:t>//</a:t>
            </a:r>
            <a:r>
              <a:rPr lang="en-US" sz="900" dirty="0">
                <a:latin typeface="Arial" pitchFamily="34" charset="0"/>
                <a:cs typeface="Arial" pitchFamily="34" charset="0"/>
              </a:rPr>
              <a:t> </a:t>
            </a:r>
            <a:r>
              <a:rPr lang="en-US" sz="900" dirty="0">
                <a:solidFill>
                  <a:schemeClr val="accent6">
                    <a:lumMod val="75000"/>
                  </a:schemeClr>
                </a:solidFill>
                <a:latin typeface="Arial" pitchFamily="34" charset="0"/>
                <a:cs typeface="Arial" pitchFamily="34" charset="0"/>
              </a:rPr>
              <a:t>PULL T4 AND T2 FROM TABLES AND WRITE TO ITS STRUCTURE 	</a:t>
            </a:r>
            <a:r>
              <a:rPr lang="en-US" sz="900" dirty="0">
                <a:latin typeface="Arial" pitchFamily="34" charset="0"/>
                <a:cs typeface="Arial" pitchFamily="34" charset="0"/>
              </a:rPr>
              <a:t>		</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[4] = p2[p3[0+Conf_Line*CONF_WIDTH]*</a:t>
            </a:r>
            <a:r>
              <a:rPr lang="en-US" sz="900" dirty="0" err="1">
                <a:latin typeface="Arial" pitchFamily="34" charset="0"/>
                <a:cs typeface="Arial" pitchFamily="34" charset="0"/>
              </a:rPr>
              <a:t>MAX_MODEL+AirCon.Model</a:t>
            </a:r>
            <a:r>
              <a:rPr lang="en-US" sz="900" dirty="0">
                <a:latin typeface="Arial" pitchFamily="34" charset="0"/>
                <a:cs typeface="Arial" pitchFamily="34" charset="0"/>
              </a:rPr>
              <a:t>]; </a:t>
            </a:r>
            <a:r>
              <a:rPr lang="en-US" sz="900" dirty="0">
                <a:solidFill>
                  <a:srgbClr val="92D050"/>
                </a:solidFill>
                <a:latin typeface="Arial" pitchFamily="34" charset="0"/>
                <a:cs typeface="Arial" pitchFamily="34" charset="0"/>
              </a:rPr>
              <a:t>///</a:t>
            </a:r>
            <a:r>
              <a:rPr lang="en-US" sz="900" dirty="0">
                <a:latin typeface="Arial" pitchFamily="34" charset="0"/>
                <a:cs typeface="Arial" pitchFamily="34" charset="0"/>
              </a:rPr>
              <a:t> </a:t>
            </a:r>
            <a:r>
              <a:rPr lang="en-US" sz="900" dirty="0">
                <a:solidFill>
                  <a:schemeClr val="accent6">
                    <a:lumMod val="75000"/>
                  </a:schemeClr>
                </a:solidFill>
                <a:latin typeface="Arial" pitchFamily="34" charset="0"/>
                <a:cs typeface="Arial" pitchFamily="34" charset="0"/>
              </a:rPr>
              <a:t>X4 FOR COOLING  Te4</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[2] = p2[p3[1+Conf_Line*CONF_WIDTH]*</a:t>
            </a:r>
            <a:r>
              <a:rPr lang="en-US" sz="900" dirty="0" err="1">
                <a:latin typeface="Arial" pitchFamily="34" charset="0"/>
                <a:cs typeface="Arial" pitchFamily="34" charset="0"/>
              </a:rPr>
              <a:t>MAX_MODEL+AirCon.Model</a:t>
            </a:r>
            <a:r>
              <a:rPr lang="en-US" sz="900" dirty="0">
                <a:latin typeface="Arial" pitchFamily="34" charset="0"/>
                <a:cs typeface="Arial" pitchFamily="34" charset="0"/>
              </a:rPr>
              <a:t>]; </a:t>
            </a:r>
            <a:r>
              <a:rPr lang="en-US" sz="900" dirty="0">
                <a:solidFill>
                  <a:srgbClr val="92D050"/>
                </a:solidFill>
                <a:latin typeface="Arial" pitchFamily="34" charset="0"/>
                <a:cs typeface="Arial" pitchFamily="34" charset="0"/>
              </a:rPr>
              <a:t>///</a:t>
            </a:r>
            <a:r>
              <a:rPr lang="en-US" sz="900" dirty="0">
                <a:latin typeface="Arial" pitchFamily="34" charset="0"/>
                <a:cs typeface="Arial" pitchFamily="34" charset="0"/>
              </a:rPr>
              <a:t> </a:t>
            </a:r>
            <a:r>
              <a:rPr lang="en-US" sz="900" dirty="0">
                <a:solidFill>
                  <a:schemeClr val="accent6">
                    <a:lumMod val="75000"/>
                  </a:schemeClr>
                </a:solidFill>
                <a:latin typeface="Arial" pitchFamily="34" charset="0"/>
                <a:cs typeface="Arial" pitchFamily="34" charset="0"/>
              </a:rPr>
              <a:t>x2 FOR COOLING Te2</a:t>
            </a:r>
          </a:p>
          <a:p>
            <a:pPr fontAlgn="auto">
              <a:spcBef>
                <a:spcPts val="0"/>
              </a:spcBef>
              <a:spcAft>
                <a:spcPts val="0"/>
              </a:spcAft>
              <a:defRPr/>
            </a:pPr>
            <a:r>
              <a:rPr lang="en-US" sz="900" dirty="0">
                <a:latin typeface="Arial" pitchFamily="34" charset="0"/>
                <a:cs typeface="Arial" pitchFamily="34" charset="0"/>
              </a:rPr>
              <a:t>                         </a:t>
            </a:r>
            <a:r>
              <a:rPr lang="en-US" sz="900" dirty="0">
                <a:solidFill>
                  <a:srgbClr val="0070C0"/>
                </a:solidFill>
                <a:latin typeface="Arial" pitchFamily="34" charset="0"/>
                <a:cs typeface="Arial" pitchFamily="34" charset="0"/>
              </a:rPr>
              <a:t>break;</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case </a:t>
            </a:r>
            <a:r>
              <a:rPr lang="en-US" sz="900" dirty="0" err="1">
                <a:latin typeface="Arial" pitchFamily="34" charset="0"/>
                <a:cs typeface="Arial" pitchFamily="34" charset="0"/>
              </a:rPr>
              <a:t>HeatingM</a:t>
            </a:r>
            <a:r>
              <a:rPr lang="en-US" sz="900" dirty="0">
                <a:latin typeface="Arial" pitchFamily="34" charset="0"/>
                <a:cs typeface="Arial" pitchFamily="34" charset="0"/>
              </a:rPr>
              <a:t>:	</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[4] = p2[p3[2+Conf_Line*CONF_WIDTH]*</a:t>
            </a:r>
            <a:r>
              <a:rPr lang="en-US" sz="900" dirty="0" err="1">
                <a:latin typeface="Arial" pitchFamily="34" charset="0"/>
                <a:cs typeface="Arial" pitchFamily="34" charset="0"/>
              </a:rPr>
              <a:t>MAX_MODEL+AirCon.Model</a:t>
            </a:r>
            <a:r>
              <a:rPr lang="en-US" sz="900" dirty="0">
                <a:latin typeface="Arial" pitchFamily="34" charset="0"/>
                <a:cs typeface="Arial" pitchFamily="34" charset="0"/>
              </a:rPr>
              <a:t>]; </a:t>
            </a:r>
            <a:r>
              <a:rPr lang="en-US" sz="900" dirty="0">
                <a:solidFill>
                  <a:srgbClr val="92D050"/>
                </a:solidFill>
                <a:latin typeface="Arial" pitchFamily="34" charset="0"/>
                <a:cs typeface="Arial" pitchFamily="34" charset="0"/>
              </a:rPr>
              <a:t>//</a:t>
            </a:r>
            <a:r>
              <a:rPr lang="en-US" sz="900" dirty="0">
                <a:latin typeface="Arial" pitchFamily="34" charset="0"/>
                <a:cs typeface="Arial" pitchFamily="34" charset="0"/>
              </a:rPr>
              <a:t> </a:t>
            </a:r>
            <a:r>
              <a:rPr lang="en-US" sz="900" dirty="0">
                <a:solidFill>
                  <a:schemeClr val="accent6">
                    <a:lumMod val="75000"/>
                  </a:schemeClr>
                </a:solidFill>
                <a:latin typeface="Arial" pitchFamily="34" charset="0"/>
                <a:cs typeface="Arial" pitchFamily="34" charset="0"/>
              </a:rPr>
              <a:t>X4 FOR COOLING  Te4</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[2] = p2[p3[3+Conf_Line*CONF_WIDTH]*</a:t>
            </a:r>
            <a:r>
              <a:rPr lang="en-US" sz="900" dirty="0" err="1">
                <a:latin typeface="Arial" pitchFamily="34" charset="0"/>
                <a:cs typeface="Arial" pitchFamily="34" charset="0"/>
              </a:rPr>
              <a:t>MAX_MODEL+AirCon.Model</a:t>
            </a:r>
            <a:r>
              <a:rPr lang="en-US" sz="900" dirty="0">
                <a:latin typeface="Arial" pitchFamily="34" charset="0"/>
                <a:cs typeface="Arial" pitchFamily="34" charset="0"/>
              </a:rPr>
              <a:t>]; </a:t>
            </a:r>
            <a:r>
              <a:rPr lang="en-US" sz="900" dirty="0">
                <a:solidFill>
                  <a:srgbClr val="92D050"/>
                </a:solidFill>
                <a:latin typeface="Arial" pitchFamily="34" charset="0"/>
                <a:cs typeface="Arial" pitchFamily="34" charset="0"/>
              </a:rPr>
              <a:t> // </a:t>
            </a:r>
            <a:r>
              <a:rPr lang="en-US" sz="900" dirty="0">
                <a:solidFill>
                  <a:schemeClr val="accent6">
                    <a:lumMod val="75000"/>
                  </a:schemeClr>
                </a:solidFill>
                <a:latin typeface="Arial" pitchFamily="34" charset="0"/>
                <a:cs typeface="Arial" pitchFamily="34" charset="0"/>
              </a:rPr>
              <a:t>x2 FOR COOLING Te2</a:t>
            </a:r>
          </a:p>
          <a:p>
            <a:pPr fontAlgn="auto">
              <a:spcBef>
                <a:spcPts val="0"/>
              </a:spcBef>
              <a:spcAft>
                <a:spcPts val="0"/>
              </a:spcAft>
              <a:defRPr/>
            </a:pPr>
            <a:r>
              <a:rPr lang="en-US" sz="900" dirty="0">
                <a:latin typeface="Arial" pitchFamily="34" charset="0"/>
                <a:cs typeface="Arial" pitchFamily="34" charset="0"/>
              </a:rPr>
              <a:t>                         </a:t>
            </a:r>
            <a:r>
              <a:rPr lang="en-US" sz="900" dirty="0">
                <a:solidFill>
                  <a:srgbClr val="0070C0"/>
                </a:solidFill>
                <a:latin typeface="Arial" pitchFamily="34" charset="0"/>
                <a:cs typeface="Arial" pitchFamily="34" charset="0"/>
              </a:rPr>
              <a:t>break;</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 </a:t>
            </a:r>
          </a:p>
          <a:p>
            <a:pPr fontAlgn="auto">
              <a:spcBef>
                <a:spcPts val="0"/>
              </a:spcBef>
              <a:spcAft>
                <a:spcPts val="0"/>
              </a:spcAft>
              <a:defRPr/>
            </a:pPr>
            <a:r>
              <a:rPr lang="en-US" sz="900" dirty="0">
                <a:latin typeface="Arial" pitchFamily="34" charset="0"/>
                <a:cs typeface="Arial" pitchFamily="34" charset="0"/>
              </a:rPr>
              <a:t>       switch(</a:t>
            </a:r>
            <a:r>
              <a:rPr lang="en-US" sz="900" dirty="0" err="1">
                <a:latin typeface="Arial" pitchFamily="34" charset="0"/>
                <a:cs typeface="Arial" pitchFamily="34" charset="0"/>
              </a:rPr>
              <a:t>Lojic</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case RISING:                           </a:t>
            </a:r>
            <a:r>
              <a:rPr lang="en-US" sz="900" dirty="0">
                <a:solidFill>
                  <a:srgbClr val="92D050"/>
                </a:solidFill>
                <a:latin typeface="Arial" pitchFamily="34" charset="0"/>
                <a:cs typeface="Arial" pitchFamily="34" charset="0"/>
              </a:rPr>
              <a:t>//</a:t>
            </a:r>
            <a:r>
              <a:rPr lang="en-US" sz="900" dirty="0">
                <a:latin typeface="Arial" pitchFamily="34" charset="0"/>
                <a:cs typeface="Arial" pitchFamily="34" charset="0"/>
              </a:rPr>
              <a:t> </a:t>
            </a:r>
            <a:r>
              <a:rPr lang="en-US" sz="900" dirty="0">
                <a:solidFill>
                  <a:schemeClr val="accent6">
                    <a:lumMod val="75000"/>
                  </a:schemeClr>
                </a:solidFill>
                <a:latin typeface="Arial" pitchFamily="34" charset="0"/>
                <a:cs typeface="Arial" pitchFamily="34" charset="0"/>
              </a:rPr>
              <a:t>CONDITION T4 AND T2 WITH THE TEMPERATURE  COEFFICIENTS</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[2] *= RISETABLE_CORRECTION;</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[4] *= RISETABLE_CORRECTION;</a:t>
            </a:r>
          </a:p>
          <a:p>
            <a:pPr fontAlgn="auto">
              <a:spcBef>
                <a:spcPts val="0"/>
              </a:spcBef>
              <a:spcAft>
                <a:spcPts val="0"/>
              </a:spcAft>
              <a:defRPr/>
            </a:pPr>
            <a:r>
              <a:rPr lang="en-US" sz="900" dirty="0">
                <a:latin typeface="Arial" pitchFamily="34" charset="0"/>
                <a:cs typeface="Arial" pitchFamily="34" charset="0"/>
              </a:rPr>
              <a:t>                          </a:t>
            </a:r>
            <a:r>
              <a:rPr lang="en-US" sz="900" dirty="0">
                <a:solidFill>
                  <a:srgbClr val="0070C0"/>
                </a:solidFill>
                <a:latin typeface="Arial" pitchFamily="34" charset="0"/>
                <a:cs typeface="Arial" pitchFamily="34" charset="0"/>
              </a:rPr>
              <a:t>break;</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case FALLING:</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[2] *= FALLTABLE_CORRECTION;</a:t>
            </a:r>
          </a:p>
          <a:p>
            <a:pPr fontAlgn="auto">
              <a:spcBef>
                <a:spcPts val="0"/>
              </a:spcBef>
              <a:spcAft>
                <a:spcPts val="0"/>
              </a:spcAft>
              <a:defRPr/>
            </a:pPr>
            <a:r>
              <a:rPr lang="en-US" sz="900" dirty="0">
                <a:latin typeface="Arial" pitchFamily="34" charset="0"/>
                <a:cs typeface="Arial" pitchFamily="34" charset="0"/>
              </a:rPr>
              <a:t>	p1-&gt;</a:t>
            </a:r>
            <a:r>
              <a:rPr lang="en-US" sz="900" dirty="0" err="1">
                <a:latin typeface="Arial" pitchFamily="34" charset="0"/>
                <a:cs typeface="Arial" pitchFamily="34" charset="0"/>
              </a:rPr>
              <a:t>Zone_Limits</a:t>
            </a:r>
            <a:r>
              <a:rPr lang="en-US" sz="900" dirty="0">
                <a:latin typeface="Arial" pitchFamily="34" charset="0"/>
                <a:cs typeface="Arial" pitchFamily="34" charset="0"/>
              </a:rPr>
              <a:t>[4] *= FALLTABLE_CORRECTION;</a:t>
            </a:r>
          </a:p>
          <a:p>
            <a:pPr fontAlgn="auto">
              <a:spcBef>
                <a:spcPts val="0"/>
              </a:spcBef>
              <a:spcAft>
                <a:spcPts val="0"/>
              </a:spcAft>
              <a:defRPr/>
            </a:pPr>
            <a:r>
              <a:rPr lang="en-US" sz="900" dirty="0">
                <a:latin typeface="Arial" pitchFamily="34" charset="0"/>
                <a:cs typeface="Arial" pitchFamily="34" charset="0"/>
              </a:rPr>
              <a:t>                         </a:t>
            </a:r>
            <a:r>
              <a:rPr lang="en-US" sz="900" dirty="0">
                <a:solidFill>
                  <a:srgbClr val="0070C0"/>
                </a:solidFill>
                <a:latin typeface="Arial" pitchFamily="34" charset="0"/>
                <a:cs typeface="Arial" pitchFamily="34" charset="0"/>
              </a:rPr>
              <a:t>break;</a:t>
            </a:r>
            <a:r>
              <a:rPr lang="en-US" sz="900" dirty="0">
                <a:latin typeface="Arial" pitchFamily="34" charset="0"/>
                <a:cs typeface="Arial" pitchFamily="34" charset="0"/>
              </a:rPr>
              <a:t>;</a:t>
            </a:r>
          </a:p>
          <a:p>
            <a:pPr fontAlgn="auto">
              <a:spcBef>
                <a:spcPts val="0"/>
              </a:spcBef>
              <a:spcAft>
                <a:spcPts val="0"/>
              </a:spcAft>
              <a:defRPr/>
            </a:pPr>
            <a:r>
              <a:rPr lang="en-US" sz="900" dirty="0">
                <a:latin typeface="Arial" pitchFamily="34" charset="0"/>
                <a:cs typeface="Arial" pitchFamily="34" charset="0"/>
              </a:rPr>
              <a:t>        }		 </a:t>
            </a:r>
            <a:r>
              <a:rPr lang="en-US" sz="900" dirty="0">
                <a:solidFill>
                  <a:srgbClr val="92D050"/>
                </a:solidFill>
                <a:latin typeface="Arial" pitchFamily="34" charset="0"/>
                <a:cs typeface="Arial" pitchFamily="34" charset="0"/>
              </a:rPr>
              <a:t>//</a:t>
            </a:r>
            <a:r>
              <a:rPr lang="en-US" sz="900" dirty="0">
                <a:latin typeface="Arial" pitchFamily="34" charset="0"/>
                <a:cs typeface="Arial" pitchFamily="34" charset="0"/>
              </a:rPr>
              <a:t> </a:t>
            </a:r>
            <a:r>
              <a:rPr lang="en-US" sz="900" dirty="0">
                <a:solidFill>
                  <a:schemeClr val="accent6">
                    <a:lumMod val="75000"/>
                  </a:schemeClr>
                </a:solidFill>
                <a:latin typeface="Arial" pitchFamily="34" charset="0"/>
                <a:cs typeface="Arial" pitchFamily="34" charset="0"/>
              </a:rPr>
              <a:t>CALCULATE T0 TI T3 AND WRITE TO ITS STRUCTURE VARIABLE</a:t>
            </a:r>
          </a:p>
          <a:p>
            <a:pPr fontAlgn="auto">
              <a:spcBef>
                <a:spcPts val="0"/>
              </a:spcBef>
              <a:spcAft>
                <a:spcPts val="0"/>
              </a:spcAft>
              <a:defRPr/>
            </a:pPr>
            <a:r>
              <a:rPr lang="fr-FR" sz="900" dirty="0">
                <a:latin typeface="Arial" pitchFamily="34" charset="0"/>
                <a:cs typeface="Arial" pitchFamily="34" charset="0"/>
              </a:rPr>
              <a:t>        p1-&gt;</a:t>
            </a:r>
            <a:r>
              <a:rPr lang="fr-FR" sz="900" dirty="0" err="1">
                <a:latin typeface="Arial" pitchFamily="34" charset="0"/>
                <a:cs typeface="Arial" pitchFamily="34" charset="0"/>
              </a:rPr>
              <a:t>Zone_Limits</a:t>
            </a:r>
            <a:r>
              <a:rPr lang="fr-FR" sz="900" dirty="0">
                <a:latin typeface="Arial" pitchFamily="34" charset="0"/>
                <a:cs typeface="Arial" pitchFamily="34" charset="0"/>
              </a:rPr>
              <a:t>[0] = (</a:t>
            </a:r>
            <a:r>
              <a:rPr lang="fr-FR" sz="900" dirty="0" err="1">
                <a:latin typeface="Arial" pitchFamily="34" charset="0"/>
                <a:cs typeface="Arial" pitchFamily="34" charset="0"/>
              </a:rPr>
              <a:t>unsigned</a:t>
            </a:r>
            <a:r>
              <a:rPr lang="fr-FR" sz="900" dirty="0">
                <a:latin typeface="Arial" pitchFamily="34" charset="0"/>
                <a:cs typeface="Arial" pitchFamily="34" charset="0"/>
              </a:rPr>
              <a:t> char)(p1-&gt;</a:t>
            </a:r>
            <a:r>
              <a:rPr lang="fr-FR" sz="900" dirty="0" err="1">
                <a:latin typeface="Arial" pitchFamily="34" charset="0"/>
                <a:cs typeface="Arial" pitchFamily="34" charset="0"/>
              </a:rPr>
              <a:t>Zone_Limits</a:t>
            </a:r>
            <a:r>
              <a:rPr lang="fr-FR" sz="900" dirty="0">
                <a:latin typeface="Arial" pitchFamily="34" charset="0"/>
                <a:cs typeface="Arial" pitchFamily="34" charset="0"/>
              </a:rPr>
              <a:t>[2] - ((</a:t>
            </a:r>
            <a:r>
              <a:rPr lang="fr-FR" sz="900" dirty="0" err="1">
                <a:latin typeface="Arial" pitchFamily="34" charset="0"/>
                <a:cs typeface="Arial" pitchFamily="34" charset="0"/>
              </a:rPr>
              <a:t>float</a:t>
            </a:r>
            <a:r>
              <a:rPr lang="fr-FR" sz="900" dirty="0">
                <a:latin typeface="Arial" pitchFamily="34" charset="0"/>
                <a:cs typeface="Arial" pitchFamily="34" charset="0"/>
              </a:rPr>
              <a:t>)      p1-&gt;</a:t>
            </a:r>
            <a:r>
              <a:rPr lang="fr-FR" sz="900" dirty="0" err="1">
                <a:latin typeface="Arial" pitchFamily="34" charset="0"/>
                <a:cs typeface="Arial" pitchFamily="34" charset="0"/>
              </a:rPr>
              <a:t>Zone_Limits</a:t>
            </a:r>
            <a:r>
              <a:rPr lang="fr-FR" sz="900" dirty="0">
                <a:latin typeface="Arial" pitchFamily="34" charset="0"/>
                <a:cs typeface="Arial" pitchFamily="34" charset="0"/>
              </a:rPr>
              <a:t>[4] - p1-&gt;</a:t>
            </a:r>
            <a:r>
              <a:rPr lang="fr-FR" sz="900" dirty="0" err="1">
                <a:latin typeface="Arial" pitchFamily="34" charset="0"/>
                <a:cs typeface="Arial" pitchFamily="34" charset="0"/>
              </a:rPr>
              <a:t>Zone_Limits</a:t>
            </a:r>
            <a:r>
              <a:rPr lang="fr-FR" sz="900" dirty="0">
                <a:latin typeface="Arial" pitchFamily="34" charset="0"/>
                <a:cs typeface="Arial" pitchFamily="34" charset="0"/>
              </a:rPr>
              <a:t>[2])); </a:t>
            </a:r>
            <a:r>
              <a:rPr lang="fr-FR" sz="900" dirty="0">
                <a:solidFill>
                  <a:srgbClr val="92D050"/>
                </a:solidFill>
                <a:latin typeface="Arial" pitchFamily="34" charset="0"/>
                <a:cs typeface="Arial" pitchFamily="34" charset="0"/>
              </a:rPr>
              <a:t>//</a:t>
            </a:r>
            <a:r>
              <a:rPr lang="fr-FR" sz="900" dirty="0">
                <a:solidFill>
                  <a:schemeClr val="accent6">
                    <a:lumMod val="75000"/>
                  </a:schemeClr>
                </a:solidFill>
                <a:latin typeface="Arial" pitchFamily="34" charset="0"/>
                <a:cs typeface="Arial" pitchFamily="34" charset="0"/>
              </a:rPr>
              <a:t>T0 = T2 - (T4-T2)</a:t>
            </a:r>
          </a:p>
          <a:p>
            <a:pPr fontAlgn="auto">
              <a:spcBef>
                <a:spcPts val="0"/>
              </a:spcBef>
              <a:spcAft>
                <a:spcPts val="0"/>
              </a:spcAft>
              <a:defRPr/>
            </a:pPr>
            <a:r>
              <a:rPr lang="fr-FR" sz="900" dirty="0">
                <a:latin typeface="Arial" pitchFamily="34" charset="0"/>
                <a:cs typeface="Arial" pitchFamily="34" charset="0"/>
              </a:rPr>
              <a:t>        p1-&gt;</a:t>
            </a:r>
            <a:r>
              <a:rPr lang="fr-FR" sz="900" dirty="0" err="1">
                <a:latin typeface="Arial" pitchFamily="34" charset="0"/>
                <a:cs typeface="Arial" pitchFamily="34" charset="0"/>
              </a:rPr>
              <a:t>Zone_Limits</a:t>
            </a:r>
            <a:r>
              <a:rPr lang="fr-FR" sz="900" dirty="0">
                <a:latin typeface="Arial" pitchFamily="34" charset="0"/>
                <a:cs typeface="Arial" pitchFamily="34" charset="0"/>
              </a:rPr>
              <a:t>[1] = (</a:t>
            </a:r>
            <a:r>
              <a:rPr lang="fr-FR" sz="900" dirty="0" err="1">
                <a:latin typeface="Arial" pitchFamily="34" charset="0"/>
                <a:cs typeface="Arial" pitchFamily="34" charset="0"/>
              </a:rPr>
              <a:t>unsigned</a:t>
            </a:r>
            <a:r>
              <a:rPr lang="fr-FR" sz="900" dirty="0">
                <a:latin typeface="Arial" pitchFamily="34" charset="0"/>
                <a:cs typeface="Arial" pitchFamily="34" charset="0"/>
              </a:rPr>
              <a:t> char)(p1-&gt;</a:t>
            </a:r>
            <a:r>
              <a:rPr lang="fr-FR" sz="900" dirty="0" err="1">
                <a:latin typeface="Arial" pitchFamily="34" charset="0"/>
                <a:cs typeface="Arial" pitchFamily="34" charset="0"/>
              </a:rPr>
              <a:t>Zone_Limits</a:t>
            </a:r>
            <a:r>
              <a:rPr lang="fr-FR" sz="900" dirty="0">
                <a:latin typeface="Arial" pitchFamily="34" charset="0"/>
                <a:cs typeface="Arial" pitchFamily="34" charset="0"/>
              </a:rPr>
              <a:t>[2] - ((</a:t>
            </a:r>
            <a:r>
              <a:rPr lang="fr-FR" sz="900" dirty="0" err="1">
                <a:latin typeface="Arial" pitchFamily="34" charset="0"/>
                <a:cs typeface="Arial" pitchFamily="34" charset="0"/>
              </a:rPr>
              <a:t>float</a:t>
            </a:r>
            <a:r>
              <a:rPr lang="fr-FR" sz="900" dirty="0">
                <a:latin typeface="Arial" pitchFamily="34" charset="0"/>
                <a:cs typeface="Arial" pitchFamily="34" charset="0"/>
              </a:rPr>
              <a:t>)1/2)*(p1-&gt;</a:t>
            </a:r>
            <a:r>
              <a:rPr lang="fr-FR" sz="900" dirty="0" err="1">
                <a:latin typeface="Arial" pitchFamily="34" charset="0"/>
                <a:cs typeface="Arial" pitchFamily="34" charset="0"/>
              </a:rPr>
              <a:t>Zone_Limits</a:t>
            </a:r>
            <a:r>
              <a:rPr lang="fr-FR" sz="900" dirty="0">
                <a:latin typeface="Arial" pitchFamily="34" charset="0"/>
                <a:cs typeface="Arial" pitchFamily="34" charset="0"/>
              </a:rPr>
              <a:t>[4] - p1-&gt;</a:t>
            </a:r>
            <a:r>
              <a:rPr lang="fr-FR" sz="900" dirty="0" err="1">
                <a:latin typeface="Arial" pitchFamily="34" charset="0"/>
                <a:cs typeface="Arial" pitchFamily="34" charset="0"/>
              </a:rPr>
              <a:t>Zone_Limits</a:t>
            </a:r>
            <a:r>
              <a:rPr lang="fr-FR" sz="900" dirty="0">
                <a:latin typeface="Arial" pitchFamily="34" charset="0"/>
                <a:cs typeface="Arial" pitchFamily="34" charset="0"/>
              </a:rPr>
              <a:t>[2])); </a:t>
            </a:r>
            <a:r>
              <a:rPr lang="fr-FR" sz="900" dirty="0">
                <a:solidFill>
                  <a:srgbClr val="92D050"/>
                </a:solidFill>
                <a:latin typeface="Arial" pitchFamily="34" charset="0"/>
                <a:cs typeface="Arial" pitchFamily="34" charset="0"/>
              </a:rPr>
              <a:t>/ / </a:t>
            </a:r>
            <a:r>
              <a:rPr lang="fr-FR" sz="900" dirty="0">
                <a:solidFill>
                  <a:schemeClr val="accent6">
                    <a:lumMod val="75000"/>
                  </a:schemeClr>
                </a:solidFill>
                <a:latin typeface="Arial" pitchFamily="34" charset="0"/>
                <a:cs typeface="Arial" pitchFamily="34" charset="0"/>
              </a:rPr>
              <a:t>T1 = T2 - (T4-T2)*1/2</a:t>
            </a:r>
          </a:p>
          <a:p>
            <a:pPr fontAlgn="auto">
              <a:spcBef>
                <a:spcPts val="0"/>
              </a:spcBef>
              <a:spcAft>
                <a:spcPts val="0"/>
              </a:spcAft>
              <a:defRPr/>
            </a:pPr>
            <a:r>
              <a:rPr lang="fr-FR" sz="900" dirty="0">
                <a:latin typeface="Arial" pitchFamily="34" charset="0"/>
                <a:cs typeface="Arial" pitchFamily="34" charset="0"/>
              </a:rPr>
              <a:t>        p1-&gt;</a:t>
            </a:r>
            <a:r>
              <a:rPr lang="fr-FR" sz="900" dirty="0" err="1">
                <a:latin typeface="Arial" pitchFamily="34" charset="0"/>
                <a:cs typeface="Arial" pitchFamily="34" charset="0"/>
              </a:rPr>
              <a:t>Zone_Limits</a:t>
            </a:r>
            <a:r>
              <a:rPr lang="fr-FR" sz="900" dirty="0">
                <a:latin typeface="Arial" pitchFamily="34" charset="0"/>
                <a:cs typeface="Arial" pitchFamily="34" charset="0"/>
              </a:rPr>
              <a:t>[3] = (</a:t>
            </a:r>
            <a:r>
              <a:rPr lang="fr-FR" sz="900" dirty="0" err="1">
                <a:latin typeface="Arial" pitchFamily="34" charset="0"/>
                <a:cs typeface="Arial" pitchFamily="34" charset="0"/>
              </a:rPr>
              <a:t>unsigned</a:t>
            </a:r>
            <a:r>
              <a:rPr lang="fr-FR" sz="900" dirty="0">
                <a:latin typeface="Arial" pitchFamily="34" charset="0"/>
                <a:cs typeface="Arial" pitchFamily="34" charset="0"/>
              </a:rPr>
              <a:t> char)(p1-&gt;</a:t>
            </a:r>
            <a:r>
              <a:rPr lang="fr-FR" sz="900" dirty="0" err="1">
                <a:latin typeface="Arial" pitchFamily="34" charset="0"/>
                <a:cs typeface="Arial" pitchFamily="34" charset="0"/>
              </a:rPr>
              <a:t>Zone_Limits</a:t>
            </a:r>
            <a:r>
              <a:rPr lang="fr-FR" sz="900" dirty="0">
                <a:latin typeface="Arial" pitchFamily="34" charset="0"/>
                <a:cs typeface="Arial" pitchFamily="34" charset="0"/>
              </a:rPr>
              <a:t>[2] + ((</a:t>
            </a:r>
            <a:r>
              <a:rPr lang="fr-FR" sz="900" dirty="0" err="1">
                <a:latin typeface="Arial" pitchFamily="34" charset="0"/>
                <a:cs typeface="Arial" pitchFamily="34" charset="0"/>
              </a:rPr>
              <a:t>float</a:t>
            </a:r>
            <a:r>
              <a:rPr lang="fr-FR" sz="900" dirty="0">
                <a:latin typeface="Arial" pitchFamily="34" charset="0"/>
                <a:cs typeface="Arial" pitchFamily="34" charset="0"/>
              </a:rPr>
              <a:t>)1/2)*(p1-&gt;</a:t>
            </a:r>
            <a:r>
              <a:rPr lang="fr-FR" sz="900" dirty="0" err="1">
                <a:latin typeface="Arial" pitchFamily="34" charset="0"/>
                <a:cs typeface="Arial" pitchFamily="34" charset="0"/>
              </a:rPr>
              <a:t>Zone_Limits</a:t>
            </a:r>
            <a:r>
              <a:rPr lang="fr-FR" sz="900" dirty="0">
                <a:latin typeface="Arial" pitchFamily="34" charset="0"/>
                <a:cs typeface="Arial" pitchFamily="34" charset="0"/>
              </a:rPr>
              <a:t>[4] - p1-&gt;</a:t>
            </a:r>
            <a:r>
              <a:rPr lang="fr-FR" sz="900" dirty="0" err="1">
                <a:latin typeface="Arial" pitchFamily="34" charset="0"/>
                <a:cs typeface="Arial" pitchFamily="34" charset="0"/>
              </a:rPr>
              <a:t>Zone_Limits</a:t>
            </a:r>
            <a:r>
              <a:rPr lang="fr-FR" sz="900" dirty="0">
                <a:latin typeface="Arial" pitchFamily="34" charset="0"/>
                <a:cs typeface="Arial" pitchFamily="34" charset="0"/>
              </a:rPr>
              <a:t>[2])); </a:t>
            </a:r>
            <a:r>
              <a:rPr lang="fr-FR" sz="900" dirty="0">
                <a:solidFill>
                  <a:srgbClr val="92D050"/>
                </a:solidFill>
                <a:latin typeface="Arial" pitchFamily="34" charset="0"/>
                <a:cs typeface="Arial" pitchFamily="34" charset="0"/>
              </a:rPr>
              <a:t>/ / </a:t>
            </a:r>
            <a:r>
              <a:rPr lang="fr-FR" sz="900" dirty="0">
                <a:solidFill>
                  <a:schemeClr val="accent6">
                    <a:lumMod val="75000"/>
                  </a:schemeClr>
                </a:solidFill>
                <a:latin typeface="Arial" pitchFamily="34" charset="0"/>
                <a:cs typeface="Arial" pitchFamily="34" charset="0"/>
              </a:rPr>
              <a:t>T3 = T2 + (T4-T2)*1/2</a:t>
            </a:r>
          </a:p>
          <a:p>
            <a:pPr fontAlgn="auto">
              <a:spcBef>
                <a:spcPts val="0"/>
              </a:spcBef>
              <a:spcAft>
                <a:spcPts val="0"/>
              </a:spcAft>
              <a:defRPr/>
            </a:pPr>
            <a:r>
              <a:rPr lang="en-US" sz="800" dirty="0">
                <a:latin typeface="+mn-lt"/>
                <a:cs typeface="+mn-cs"/>
              </a:rPr>
              <a:t>}</a:t>
            </a:r>
          </a:p>
          <a:p>
            <a:pPr fontAlgn="auto">
              <a:spcBef>
                <a:spcPts val="0"/>
              </a:spcBef>
              <a:spcAft>
                <a:spcPts val="0"/>
              </a:spcAft>
              <a:defRPr/>
            </a:pPr>
            <a:r>
              <a:rPr lang="en-US" altLang="ko-KR" sz="800" b="1" dirty="0">
                <a:solidFill>
                  <a:srgbClr val="92D050"/>
                </a:solidFill>
                <a:latin typeface="Arial" pitchFamily="34" charset="0"/>
                <a:ea typeface="돋움" pitchFamily="50" charset="-127"/>
                <a:cs typeface="Arial" pitchFamily="34" charset="0"/>
              </a:rPr>
              <a:t>//*************************************************************************************************************************************************************************************************************//</a:t>
            </a:r>
          </a:p>
        </p:txBody>
      </p:sp>
    </p:spTree>
    <p:extLst>
      <p:ext uri="{BB962C8B-B14F-4D97-AF65-F5344CB8AC3E}">
        <p14:creationId xmlns:p14="http://schemas.microsoft.com/office/powerpoint/2010/main" val="3735328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fine.JPG"/>
          <p:cNvPicPr>
            <a:picLocks noChangeAspect="1"/>
          </p:cNvPicPr>
          <p:nvPr/>
        </p:nvPicPr>
        <p:blipFill>
          <a:blip r:embed="rId2" cstate="print"/>
          <a:srcRect/>
          <a:stretch>
            <a:fillRect/>
          </a:stretch>
        </p:blipFill>
        <p:spPr bwMode="auto">
          <a:xfrm>
            <a:off x="323850" y="1773238"/>
            <a:ext cx="7778750" cy="4319587"/>
          </a:xfrm>
          <a:prstGeom prst="rect">
            <a:avLst/>
          </a:prstGeom>
          <a:noFill/>
          <a:ln w="9525">
            <a:noFill/>
            <a:miter lim="800000"/>
            <a:headEnd/>
            <a:tailEnd/>
          </a:ln>
        </p:spPr>
      </p:pic>
      <p:sp>
        <p:nvSpPr>
          <p:cNvPr id="6" name="Text Box 2"/>
          <p:cNvSpPr txBox="1">
            <a:spLocks noChangeArrowheads="1"/>
          </p:cNvSpPr>
          <p:nvPr/>
        </p:nvSpPr>
        <p:spPr bwMode="auto">
          <a:xfrm>
            <a:off x="250825" y="549275"/>
            <a:ext cx="8569325" cy="1138238"/>
          </a:xfrm>
          <a:prstGeom prst="rect">
            <a:avLst/>
          </a:prstGeom>
          <a:noFill/>
          <a:ln w="9525" algn="ctr">
            <a:noFill/>
            <a:miter lim="800000"/>
            <a:headEnd/>
            <a:tailEnd/>
          </a:ln>
        </p:spPr>
        <p:txBody>
          <a:bodyPr>
            <a:spAutoFit/>
          </a:bodyPr>
          <a:lstStyle/>
          <a:p>
            <a:r>
              <a:rPr lang="en-US" altLang="ko-KR" sz="1600" b="1" dirty="0" smtClean="0">
                <a:solidFill>
                  <a:srgbClr val="000000"/>
                </a:solidFill>
                <a:latin typeface="Tahoma" pitchFamily="34" charset="0"/>
                <a:ea typeface="돋움" pitchFamily="34" charset="-127"/>
              </a:rPr>
              <a:t>Code </a:t>
            </a:r>
            <a:r>
              <a:rPr lang="en-US" altLang="ko-KR" sz="1600" b="1" dirty="0">
                <a:solidFill>
                  <a:srgbClr val="000000"/>
                </a:solidFill>
                <a:latin typeface="Tahoma" pitchFamily="34" charset="0"/>
                <a:ea typeface="돋움" pitchFamily="34" charset="-127"/>
              </a:rPr>
              <a:t>Size and Compiling for </a:t>
            </a:r>
            <a:r>
              <a:rPr lang="en-US" altLang="ko-KR" sz="1600" b="1" dirty="0" smtClean="0">
                <a:solidFill>
                  <a:srgbClr val="000000"/>
                </a:solidFill>
                <a:latin typeface="Tahoma" pitchFamily="34" charset="0"/>
                <a:ea typeface="돋움" pitchFamily="34" charset="-127"/>
              </a:rPr>
              <a:t>Microcontrollers </a:t>
            </a:r>
            <a:r>
              <a:rPr lang="en-US" altLang="ko-KR" sz="1600" b="1" dirty="0">
                <a:solidFill>
                  <a:srgbClr val="000000"/>
                </a:solidFill>
                <a:latin typeface="Tahoma" pitchFamily="34" charset="0"/>
                <a:ea typeface="돋움" pitchFamily="34" charset="-127"/>
              </a:rPr>
              <a:t>and PC:</a:t>
            </a:r>
          </a:p>
          <a:p>
            <a:r>
              <a:rPr lang="en-US" altLang="ko-KR" sz="1600" b="1" dirty="0">
                <a:solidFill>
                  <a:srgbClr val="000000"/>
                </a:solidFill>
                <a:latin typeface="Tahoma" pitchFamily="34" charset="0"/>
                <a:ea typeface="돋움" pitchFamily="34" charset="-127"/>
              </a:rPr>
              <a:t>    </a:t>
            </a:r>
            <a:r>
              <a:rPr lang="en-US" altLang="ko-KR" sz="1200" dirty="0">
                <a:solidFill>
                  <a:srgbClr val="000000"/>
                </a:solidFill>
                <a:latin typeface="Tahoma" pitchFamily="34" charset="0"/>
                <a:ea typeface="돋움" pitchFamily="34" charset="-127"/>
              </a:rPr>
              <a:t>The ACIT Library has option to compile 3 target environment </a:t>
            </a:r>
          </a:p>
          <a:p>
            <a:r>
              <a:rPr lang="en-US" altLang="ko-KR" sz="1200" dirty="0">
                <a:solidFill>
                  <a:srgbClr val="000000"/>
                </a:solidFill>
                <a:latin typeface="Tahoma" pitchFamily="34" charset="0"/>
                <a:ea typeface="돋움" pitchFamily="34" charset="-127"/>
              </a:rPr>
              <a:t>       1) </a:t>
            </a:r>
            <a:r>
              <a:rPr lang="en-US" altLang="ko-KR" sz="1200" dirty="0" err="1">
                <a:solidFill>
                  <a:srgbClr val="000000"/>
                </a:solidFill>
                <a:latin typeface="Tahoma" pitchFamily="34" charset="0"/>
                <a:ea typeface="돋움" pitchFamily="34" charset="-127"/>
              </a:rPr>
              <a:t>.net</a:t>
            </a:r>
            <a:r>
              <a:rPr lang="en-US" altLang="ko-KR" sz="1200" dirty="0">
                <a:solidFill>
                  <a:srgbClr val="000000"/>
                </a:solidFill>
                <a:latin typeface="Tahoma" pitchFamily="34" charset="0"/>
                <a:ea typeface="돋움" pitchFamily="34" charset="-127"/>
              </a:rPr>
              <a:t> CLI Framework (For using  integrated Simulator )</a:t>
            </a:r>
          </a:p>
          <a:p>
            <a:r>
              <a:rPr lang="en-US" altLang="ko-KR" sz="1200" dirty="0">
                <a:solidFill>
                  <a:srgbClr val="000000"/>
                </a:solidFill>
                <a:latin typeface="Tahoma" pitchFamily="34" charset="0"/>
                <a:ea typeface="돋움" pitchFamily="34" charset="-127"/>
              </a:rPr>
              <a:t>       2) Microchip 32bit Compiler ( Target processor PIC32MX795F512L)</a:t>
            </a:r>
          </a:p>
          <a:p>
            <a:r>
              <a:rPr lang="en-US" altLang="ko-KR" sz="1200" dirty="0">
                <a:solidFill>
                  <a:srgbClr val="000000"/>
                </a:solidFill>
                <a:latin typeface="Tahoma" pitchFamily="34" charset="0"/>
                <a:ea typeface="돋움" pitchFamily="34" charset="-127"/>
              </a:rPr>
              <a:t>       3) Panasonic Debug Factory (Target processor MN103S)</a:t>
            </a:r>
          </a:p>
        </p:txBody>
      </p:sp>
    </p:spTree>
    <p:extLst>
      <p:ext uri="{BB962C8B-B14F-4D97-AF65-F5344CB8AC3E}">
        <p14:creationId xmlns:p14="http://schemas.microsoft.com/office/powerpoint/2010/main" val="3886017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81000" y="617220"/>
            <a:ext cx="8280401" cy="5816977"/>
          </a:xfrm>
          <a:prstGeom prst="rect">
            <a:avLst/>
          </a:prstGeom>
          <a:noFill/>
          <a:ln w="9525" algn="ctr">
            <a:noFill/>
            <a:miter lim="800000"/>
            <a:headEnd/>
            <a:tailEnd/>
          </a:ln>
        </p:spPr>
        <p:txBody>
          <a:bodyPr wrap="square">
            <a:spAutoFit/>
          </a:bodyPr>
          <a:lstStyle/>
          <a:p>
            <a:endParaRPr lang="en-US" altLang="ko-KR" sz="1200" dirty="0">
              <a:solidFill>
                <a:srgbClr val="000000"/>
              </a:solidFill>
              <a:latin typeface="Tahoma" pitchFamily="34" charset="0"/>
              <a:ea typeface="돋움" pitchFamily="34" charset="-127"/>
            </a:endParaRPr>
          </a:p>
          <a:p>
            <a:r>
              <a:rPr lang="en-US" altLang="ko-KR" sz="1200" b="1" dirty="0" smtClean="0">
                <a:solidFill>
                  <a:srgbClr val="000000"/>
                </a:solidFill>
                <a:latin typeface="Tahoma" pitchFamily="34" charset="0"/>
                <a:ea typeface="돋움" pitchFamily="34" charset="-127"/>
              </a:rPr>
              <a:t>Control loops</a:t>
            </a:r>
            <a:endParaRPr lang="en-US" altLang="ko-KR" sz="1200" b="1" dirty="0">
              <a:solidFill>
                <a:srgbClr val="000000"/>
              </a:solidFill>
              <a:latin typeface="Tahoma" pitchFamily="34" charset="0"/>
              <a:ea typeface="돋움" pitchFamily="34" charset="-127"/>
            </a:endParaRPr>
          </a:p>
          <a:p>
            <a:r>
              <a:rPr lang="en-US" altLang="ko-KR" sz="1200" dirty="0" smtClean="0">
                <a:solidFill>
                  <a:srgbClr val="000000"/>
                </a:solidFill>
                <a:latin typeface="Tahoma" pitchFamily="34" charset="0"/>
                <a:ea typeface="돋움" pitchFamily="34" charset="-127"/>
              </a:rPr>
              <a:t>	Thermal Cycles can be considered as non real time library, required speed is relatively too slow. The outputs are updated on 1 second intervals.</a:t>
            </a:r>
          </a:p>
          <a:p>
            <a:endParaRPr lang="en-US" altLang="ko-KR" sz="1200" dirty="0">
              <a:solidFill>
                <a:srgbClr val="000000"/>
              </a:solidFill>
              <a:latin typeface="Tahoma" pitchFamily="34" charset="0"/>
              <a:ea typeface="돋움" pitchFamily="34" charset="-127"/>
            </a:endParaRPr>
          </a:p>
          <a:p>
            <a:r>
              <a:rPr lang="en-US" altLang="ko-KR" sz="1200" dirty="0">
                <a:solidFill>
                  <a:srgbClr val="000000"/>
                </a:solidFill>
                <a:latin typeface="Tahoma" pitchFamily="34" charset="0"/>
                <a:ea typeface="돋움" pitchFamily="34" charset="-127"/>
              </a:rPr>
              <a:t>          </a:t>
            </a:r>
            <a:r>
              <a:rPr lang="en-US" altLang="ko-KR" sz="1200" dirty="0" smtClean="0">
                <a:solidFill>
                  <a:srgbClr val="000000"/>
                </a:solidFill>
                <a:latin typeface="Tahoma" pitchFamily="34" charset="0"/>
                <a:ea typeface="돋움" pitchFamily="34" charset="-127"/>
              </a:rPr>
              <a:t>There are two closed loops running on the thermal cycle. First loop takes input from indoor and set temperature </a:t>
            </a:r>
          </a:p>
          <a:p>
            <a:r>
              <a:rPr lang="en-US" altLang="ko-KR" sz="1200" dirty="0" smtClean="0">
                <a:solidFill>
                  <a:srgbClr val="000000"/>
                </a:solidFill>
                <a:latin typeface="Tahoma" pitchFamily="34" charset="0"/>
                <a:ea typeface="돋움" pitchFamily="34" charset="-127"/>
              </a:rPr>
              <a:t>And gives an output of Compressor Frequency. This loop purpose is to minimize  error of indoor and set temperature according to heating or cooling commands. The loop updates output in every 90 seconds. </a:t>
            </a:r>
          </a:p>
          <a:p>
            <a:endParaRPr lang="en-US" altLang="ko-KR" sz="1200" dirty="0">
              <a:solidFill>
                <a:srgbClr val="000000"/>
              </a:solidFill>
              <a:latin typeface="Tahoma" pitchFamily="34" charset="0"/>
              <a:ea typeface="돋움" pitchFamily="34" charset="-127"/>
            </a:endParaRPr>
          </a:p>
          <a:p>
            <a:r>
              <a:rPr lang="en-US" altLang="ko-KR" sz="1200" dirty="0" smtClean="0">
                <a:solidFill>
                  <a:srgbClr val="000000"/>
                </a:solidFill>
                <a:latin typeface="Tahoma" pitchFamily="34" charset="0"/>
                <a:ea typeface="돋움" pitchFamily="34" charset="-127"/>
              </a:rPr>
              <a:t>	The second loop takes input from all temperatures and calculates Target Discharge Temperature which is consistent with target Superheat or </a:t>
            </a:r>
            <a:r>
              <a:rPr lang="en-US" altLang="ko-KR" sz="1200" dirty="0" err="1" smtClean="0">
                <a:solidFill>
                  <a:srgbClr val="000000"/>
                </a:solidFill>
                <a:latin typeface="Tahoma" pitchFamily="34" charset="0"/>
                <a:ea typeface="돋움" pitchFamily="34" charset="-127"/>
              </a:rPr>
              <a:t>Subcool</a:t>
            </a:r>
            <a:r>
              <a:rPr lang="en-US" altLang="ko-KR" sz="1200" dirty="0" smtClean="0">
                <a:solidFill>
                  <a:srgbClr val="000000"/>
                </a:solidFill>
                <a:latin typeface="Tahoma" pitchFamily="34" charset="0"/>
                <a:ea typeface="돋움" pitchFamily="34" charset="-127"/>
              </a:rPr>
              <a:t> depending on cooling or heating command. </a:t>
            </a:r>
            <a:r>
              <a:rPr lang="en-US" altLang="ko-KR" sz="1200" dirty="0" smtClean="0">
                <a:solidFill>
                  <a:srgbClr val="000000"/>
                </a:solidFill>
                <a:latin typeface="Tahoma" pitchFamily="34" charset="0"/>
                <a:ea typeface="돋움" pitchFamily="34" charset="-127"/>
              </a:rPr>
              <a:t>This loop’s </a:t>
            </a:r>
            <a:r>
              <a:rPr lang="en-US" altLang="ko-KR" sz="1200" dirty="0" smtClean="0">
                <a:solidFill>
                  <a:srgbClr val="000000"/>
                </a:solidFill>
                <a:latin typeface="Tahoma" pitchFamily="34" charset="0"/>
                <a:ea typeface="돋움" pitchFamily="34" charset="-127"/>
              </a:rPr>
              <a:t>purpose is to minimize the error between actual and Target Discharge Temperature by giving an output to the electronic valve that has </a:t>
            </a:r>
            <a:r>
              <a:rPr lang="en-US" altLang="ko-KR" sz="1200" dirty="0" smtClean="0">
                <a:solidFill>
                  <a:srgbClr val="000000"/>
                </a:solidFill>
                <a:latin typeface="Tahoma" pitchFamily="34" charset="0"/>
                <a:ea typeface="돋움" pitchFamily="34" charset="-127"/>
              </a:rPr>
              <a:t>max 450 </a:t>
            </a:r>
            <a:r>
              <a:rPr lang="en-US" altLang="ko-KR" sz="1200" dirty="0" smtClean="0">
                <a:solidFill>
                  <a:srgbClr val="000000"/>
                </a:solidFill>
                <a:latin typeface="Tahoma" pitchFamily="34" charset="0"/>
                <a:ea typeface="돋움" pitchFamily="34" charset="-127"/>
              </a:rPr>
              <a:t>position. This loop updates on every 60 seconds. This loop can be considered as pressure control loop.</a:t>
            </a:r>
          </a:p>
          <a:p>
            <a:endParaRPr lang="en-US" altLang="ko-KR" sz="1200" dirty="0">
              <a:solidFill>
                <a:srgbClr val="000000"/>
              </a:solidFill>
              <a:latin typeface="Tahoma" pitchFamily="34" charset="0"/>
              <a:ea typeface="돋움" pitchFamily="34" charset="-127"/>
            </a:endParaRPr>
          </a:p>
          <a:p>
            <a:r>
              <a:rPr lang="en-US" altLang="ko-KR" sz="1200" b="1" dirty="0" smtClean="0">
                <a:solidFill>
                  <a:srgbClr val="000000"/>
                </a:solidFill>
                <a:latin typeface="Tahoma" pitchFamily="34" charset="0"/>
                <a:ea typeface="돋움" pitchFamily="34" charset="-127"/>
              </a:rPr>
              <a:t>Reliability Functions</a:t>
            </a:r>
          </a:p>
          <a:p>
            <a:endParaRPr lang="en-US" altLang="ko-KR" sz="1200" b="1" dirty="0">
              <a:solidFill>
                <a:srgbClr val="000000"/>
              </a:solidFill>
              <a:latin typeface="Tahoma" pitchFamily="34" charset="0"/>
              <a:ea typeface="돋움" pitchFamily="34" charset="-127"/>
            </a:endParaRPr>
          </a:p>
          <a:p>
            <a:r>
              <a:rPr lang="en-US" altLang="ko-KR" sz="1200" b="1" dirty="0" smtClean="0">
                <a:solidFill>
                  <a:srgbClr val="000000"/>
                </a:solidFill>
                <a:latin typeface="Tahoma" pitchFamily="34" charset="0"/>
                <a:ea typeface="돋움" pitchFamily="34" charset="-127"/>
              </a:rPr>
              <a:t>	</a:t>
            </a:r>
            <a:r>
              <a:rPr lang="en-US" altLang="ko-KR" sz="1200" dirty="0" smtClean="0">
                <a:solidFill>
                  <a:srgbClr val="000000"/>
                </a:solidFill>
                <a:latin typeface="Tahoma" pitchFamily="34" charset="0"/>
                <a:ea typeface="돋움" pitchFamily="34" charset="-127"/>
              </a:rPr>
              <a:t>There are several reliability algorithms that runs meantime within the loops. All have different priority depending on the importance. For example oiling of compressor has the most highest priory. Reliability functions has high priority over control loops and intervenes the loops immediately.</a:t>
            </a:r>
          </a:p>
          <a:p>
            <a:endParaRPr lang="en-US" altLang="ko-KR" sz="1200" dirty="0">
              <a:solidFill>
                <a:srgbClr val="000000"/>
              </a:solidFill>
              <a:latin typeface="Tahoma" pitchFamily="34" charset="0"/>
              <a:ea typeface="돋움" pitchFamily="34" charset="-127"/>
            </a:endParaRPr>
          </a:p>
          <a:p>
            <a:r>
              <a:rPr lang="en-US" altLang="ko-KR" sz="1200" dirty="0" smtClean="0">
                <a:solidFill>
                  <a:srgbClr val="000000"/>
                </a:solidFill>
                <a:latin typeface="Tahoma" pitchFamily="34" charset="0"/>
                <a:ea typeface="돋움" pitchFamily="34" charset="-127"/>
              </a:rPr>
              <a:t>	The emergency functions that is directly related with the hardware must be kept on the drivers like </a:t>
            </a:r>
          </a:p>
          <a:p>
            <a:r>
              <a:rPr lang="en-US" altLang="ko-KR" sz="1200" dirty="0" smtClean="0">
                <a:solidFill>
                  <a:srgbClr val="000000"/>
                </a:solidFill>
                <a:latin typeface="Tahoma" pitchFamily="34" charset="0"/>
                <a:ea typeface="돋움" pitchFamily="34" charset="-127"/>
              </a:rPr>
              <a:t>Motor protection functions.</a:t>
            </a:r>
          </a:p>
          <a:p>
            <a:endParaRPr lang="en-US" altLang="ko-KR" sz="1200" dirty="0">
              <a:solidFill>
                <a:srgbClr val="000000"/>
              </a:solidFill>
              <a:latin typeface="Tahoma" pitchFamily="34" charset="0"/>
              <a:ea typeface="돋움" pitchFamily="34" charset="-127"/>
            </a:endParaRPr>
          </a:p>
          <a:p>
            <a:endParaRPr lang="en-US" altLang="ko-KR" sz="1200" dirty="0" smtClean="0">
              <a:solidFill>
                <a:srgbClr val="000000"/>
              </a:solidFill>
              <a:latin typeface="Tahoma" pitchFamily="34" charset="0"/>
              <a:ea typeface="돋움" pitchFamily="34" charset="-127"/>
            </a:endParaRPr>
          </a:p>
          <a:p>
            <a:r>
              <a:rPr lang="en-US" altLang="ko-KR" sz="1200" dirty="0" smtClean="0">
                <a:solidFill>
                  <a:srgbClr val="000000"/>
                </a:solidFill>
                <a:latin typeface="Tahoma" pitchFamily="34" charset="0"/>
                <a:ea typeface="돋움" pitchFamily="34" charset="-127"/>
              </a:rPr>
              <a:t>Thanks</a:t>
            </a:r>
          </a:p>
          <a:p>
            <a:r>
              <a:rPr lang="en-US" altLang="ko-KR" sz="1200" dirty="0" smtClean="0">
                <a:solidFill>
                  <a:srgbClr val="000000"/>
                </a:solidFill>
                <a:latin typeface="Tahoma" pitchFamily="34" charset="0"/>
                <a:ea typeface="돋움" pitchFamily="34" charset="-127"/>
                <a:hlinkClick r:id="rId2"/>
              </a:rPr>
              <a:t>ilker.yagci@electrolux.se</a:t>
            </a:r>
            <a:endParaRPr lang="en-US" altLang="ko-KR" sz="1200" dirty="0" smtClean="0">
              <a:solidFill>
                <a:srgbClr val="000000"/>
              </a:solidFill>
              <a:latin typeface="Tahoma" pitchFamily="34" charset="0"/>
              <a:ea typeface="돋움" pitchFamily="34" charset="-127"/>
            </a:endParaRPr>
          </a:p>
          <a:p>
            <a:endParaRPr lang="en-US" altLang="ko-KR" sz="1200" dirty="0">
              <a:solidFill>
                <a:srgbClr val="000000"/>
              </a:solidFill>
              <a:latin typeface="Tahoma" pitchFamily="34" charset="0"/>
              <a:ea typeface="돋움" pitchFamily="34" charset="-127"/>
            </a:endParaRPr>
          </a:p>
          <a:p>
            <a:r>
              <a:rPr lang="en-US" altLang="ko-KR" sz="1200" dirty="0" smtClean="0">
                <a:solidFill>
                  <a:srgbClr val="000000"/>
                </a:solidFill>
                <a:latin typeface="Tahoma" pitchFamily="34" charset="0"/>
                <a:ea typeface="돋움" pitchFamily="34" charset="-127"/>
              </a:rPr>
              <a:t>	</a:t>
            </a:r>
          </a:p>
          <a:p>
            <a:endParaRPr lang="en-US" altLang="ko-KR" sz="1200" dirty="0">
              <a:solidFill>
                <a:srgbClr val="000000"/>
              </a:solidFill>
              <a:latin typeface="Tahoma" pitchFamily="34" charset="0"/>
              <a:ea typeface="돋움" pitchFamily="34" charset="-127"/>
            </a:endParaRPr>
          </a:p>
          <a:p>
            <a:endParaRPr lang="en-US" altLang="ko-KR" sz="1200" dirty="0">
              <a:solidFill>
                <a:srgbClr val="000000"/>
              </a:solidFill>
              <a:latin typeface="Tahoma" pitchFamily="34" charset="0"/>
              <a:ea typeface="돋움" pitchFamily="34" charset="-127"/>
            </a:endParaRPr>
          </a:p>
        </p:txBody>
      </p:sp>
    </p:spTree>
    <p:extLst>
      <p:ext uri="{BB962C8B-B14F-4D97-AF65-F5344CB8AC3E}">
        <p14:creationId xmlns:p14="http://schemas.microsoft.com/office/powerpoint/2010/main" val="4191719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196</Words>
  <Application>Microsoft Office PowerPoint</Application>
  <PresentationFormat>On-screen Show (4:3)</PresentationFormat>
  <Paragraphs>103</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Document</vt:lpstr>
      <vt:lpstr>PowerPoint Presentation</vt:lpstr>
      <vt:lpstr>Air Conditioner Connection</vt:lpstr>
      <vt:lpstr>ACIT Library &amp; Simulator Functions  </vt:lpstr>
      <vt:lpstr>Screenshots Of ACIT Simulator Menus</vt:lpstr>
      <vt:lpstr>Screenshots Of ACIT Simulator Menus</vt:lpstr>
      <vt:lpstr>Code Snippet of ACIT Library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Ilker Yagci</dc:creator>
  <cp:lastModifiedBy>Ilker Yagci</cp:lastModifiedBy>
  <cp:revision>14</cp:revision>
  <dcterms:created xsi:type="dcterms:W3CDTF">2006-08-16T00:00:00Z</dcterms:created>
  <dcterms:modified xsi:type="dcterms:W3CDTF">2015-07-08T07:42:34Z</dcterms:modified>
</cp:coreProperties>
</file>