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259" r:id="rId2"/>
    <p:sldId id="267" r:id="rId3"/>
    <p:sldId id="263" r:id="rId4"/>
    <p:sldId id="262" r:id="rId5"/>
    <p:sldId id="261" r:id="rId6"/>
    <p:sldId id="265" r:id="rId7"/>
    <p:sldId id="260" r:id="rId8"/>
    <p:sldId id="268" r:id="rId9"/>
  </p:sldIdLst>
  <p:sldSz cx="9144000" cy="6858000" type="screen4x3"/>
  <p:notesSz cx="6934200" cy="9280525"/>
  <p:defaultTextStyle>
    <a:defPPr>
      <a:defRPr lang="en-US"/>
    </a:defPPr>
    <a:lvl1pPr algn="l" rtl="0" eaLnBrk="0" fontAlgn="base" hangingPunct="0">
      <a:spcBef>
        <a:spcPct val="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7" d="100"/>
          <a:sy n="67" d="100"/>
        </p:scale>
        <p:origin x="-1392" y="-108"/>
      </p:cViewPr>
      <p:guideLst>
        <p:guide orient="horz" pos="2160"/>
        <p:guide pos="2880"/>
      </p:guideLst>
    </p:cSldViewPr>
  </p:slideViewPr>
  <p:notesTextViewPr>
    <p:cViewPr>
      <p:scale>
        <a:sx n="100" d="100"/>
        <a:sy n="100" d="100"/>
      </p:scale>
      <p:origin x="0" y="0"/>
    </p:cViewPr>
  </p:notesTextViewPr>
  <p:notesViewPr>
    <p:cSldViewPr>
      <p:cViewPr>
        <p:scale>
          <a:sx n="80" d="100"/>
          <a:sy n="80" d="100"/>
        </p:scale>
        <p:origin x="-2214" y="-78"/>
      </p:cViewPr>
      <p:guideLst>
        <p:guide orient="horz" pos="2923"/>
        <p:guide pos="21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544888" y="177800"/>
            <a:ext cx="2693987"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33450">
              <a:defRPr sz="1400" b="1"/>
            </a:lvl1pPr>
          </a:lstStyle>
          <a:p>
            <a:r>
              <a:rPr lang="en-US" smtClean="0"/>
              <a:t>doc.: IEEE 802.15-15/249r0</a:t>
            </a:r>
            <a:endParaRPr lang="en-US"/>
          </a:p>
        </p:txBody>
      </p:sp>
      <p:sp>
        <p:nvSpPr>
          <p:cNvPr id="3075" name="Rectangle 3"/>
          <p:cNvSpPr>
            <a:spLocks noGrp="1" noChangeArrowheads="1"/>
          </p:cNvSpPr>
          <p:nvPr>
            <p:ph type="dt" sz="quarter" idx="1"/>
          </p:nvPr>
        </p:nvSpPr>
        <p:spPr bwMode="auto">
          <a:xfrm>
            <a:off x="695325" y="177800"/>
            <a:ext cx="2309813"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defTabSz="933450">
              <a:defRPr sz="1400" b="1"/>
            </a:lvl1pPr>
          </a:lstStyle>
          <a:p>
            <a:r>
              <a:rPr lang="de-DE" smtClean="0"/>
              <a:t>March 2015</a:t>
            </a:r>
            <a:endParaRPr lang="en-US"/>
          </a:p>
        </p:txBody>
      </p:sp>
      <p:sp>
        <p:nvSpPr>
          <p:cNvPr id="3076" name="Rectangle 4"/>
          <p:cNvSpPr>
            <a:spLocks noGrp="1" noChangeArrowheads="1"/>
          </p:cNvSpPr>
          <p:nvPr>
            <p:ph type="ftr" sz="quarter" idx="2"/>
          </p:nvPr>
        </p:nvSpPr>
        <p:spPr bwMode="auto">
          <a:xfrm>
            <a:off x="4160838" y="8982075"/>
            <a:ext cx="2157412"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33450">
              <a:defRPr sz="1000"/>
            </a:lvl1pPr>
          </a:lstStyle>
          <a:p>
            <a:r>
              <a:rPr lang="de-DE" smtClean="0"/>
              <a:t>Michael Bahr, Ludwig Winkel, (Siemens AG)</a:t>
            </a:r>
            <a:endParaRPr lang="en-US"/>
          </a:p>
        </p:txBody>
      </p:sp>
      <p:sp>
        <p:nvSpPr>
          <p:cNvPr id="3077" name="Rectangle 5"/>
          <p:cNvSpPr>
            <a:spLocks noGrp="1" noChangeArrowheads="1"/>
          </p:cNvSpPr>
          <p:nvPr>
            <p:ph type="sldNum" sz="quarter" idx="3"/>
          </p:nvPr>
        </p:nvSpPr>
        <p:spPr bwMode="auto">
          <a:xfrm>
            <a:off x="2697163" y="8982075"/>
            <a:ext cx="1385887"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defTabSz="933450">
              <a:defRPr sz="1000"/>
            </a:lvl1pPr>
          </a:lstStyle>
          <a:p>
            <a:r>
              <a:rPr lang="en-US"/>
              <a:t>Page </a:t>
            </a:r>
            <a:fld id="{4CED6D7A-16A1-4F84-BC53-5A13B69163A1}" type="slidenum">
              <a:rPr lang="en-US"/>
              <a:pPr/>
              <a:t>‹Nr.›</a:t>
            </a:fld>
            <a:endParaRPr lang="en-US"/>
          </a:p>
        </p:txBody>
      </p:sp>
      <p:sp>
        <p:nvSpPr>
          <p:cNvPr id="3078" name="Line 6"/>
          <p:cNvSpPr>
            <a:spLocks noChangeShapeType="1"/>
          </p:cNvSpPr>
          <p:nvPr/>
        </p:nvSpPr>
        <p:spPr bwMode="auto">
          <a:xfrm>
            <a:off x="693738" y="387350"/>
            <a:ext cx="5546725" cy="0"/>
          </a:xfrm>
          <a:prstGeom prst="line">
            <a:avLst/>
          </a:prstGeom>
          <a:noFill/>
          <a:ln w="12700">
            <a:solidFill>
              <a:schemeClr val="tx1"/>
            </a:solidFill>
            <a:round/>
            <a:headEnd type="none" w="sm" len="sm"/>
            <a:tailEnd type="none" w="sm" len="sm"/>
          </a:ln>
          <a:effectLst/>
        </p:spPr>
        <p:txBody>
          <a:bodyPr wrap="none" anchor="ctr"/>
          <a:lstStyle/>
          <a:p>
            <a:endParaRPr lang="de-DE"/>
          </a:p>
        </p:txBody>
      </p:sp>
      <p:sp>
        <p:nvSpPr>
          <p:cNvPr id="3079" name="Rectangle 7"/>
          <p:cNvSpPr>
            <a:spLocks noChangeArrowheads="1"/>
          </p:cNvSpPr>
          <p:nvPr/>
        </p:nvSpPr>
        <p:spPr bwMode="auto">
          <a:xfrm>
            <a:off x="693738" y="8982075"/>
            <a:ext cx="711200" cy="182563"/>
          </a:xfrm>
          <a:prstGeom prst="rect">
            <a:avLst/>
          </a:prstGeom>
          <a:noFill/>
          <a:ln w="9525">
            <a:noFill/>
            <a:miter lim="800000"/>
            <a:headEnd/>
            <a:tailEnd/>
          </a:ln>
          <a:effectLst/>
        </p:spPr>
        <p:txBody>
          <a:bodyPr lIns="0" tIns="0" rIns="0" bIns="0">
            <a:spAutoFit/>
          </a:bodyPr>
          <a:lstStyle/>
          <a:p>
            <a:pPr defTabSz="933450"/>
            <a:r>
              <a:rPr lang="en-US"/>
              <a:t>Submission</a:t>
            </a:r>
          </a:p>
        </p:txBody>
      </p:sp>
      <p:sp>
        <p:nvSpPr>
          <p:cNvPr id="3080" name="Line 8"/>
          <p:cNvSpPr>
            <a:spLocks noChangeShapeType="1"/>
          </p:cNvSpPr>
          <p:nvPr/>
        </p:nvSpPr>
        <p:spPr bwMode="auto">
          <a:xfrm>
            <a:off x="693738" y="8970963"/>
            <a:ext cx="5700712" cy="0"/>
          </a:xfrm>
          <a:prstGeom prst="line">
            <a:avLst/>
          </a:prstGeom>
          <a:noFill/>
          <a:ln w="12700">
            <a:solidFill>
              <a:schemeClr val="tx1"/>
            </a:solidFill>
            <a:round/>
            <a:headEnd type="none" w="sm" len="sm"/>
            <a:tailEnd type="none" w="sm" len="sm"/>
          </a:ln>
          <a:effectLst/>
        </p:spPr>
        <p:txBody>
          <a:bodyPr wrap="none" anchor="ctr"/>
          <a:lstStyle/>
          <a:p>
            <a:endParaRPr 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467100" y="98425"/>
            <a:ext cx="2814638"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33450">
              <a:defRPr sz="1400" b="1"/>
            </a:lvl1pPr>
          </a:lstStyle>
          <a:p>
            <a:r>
              <a:rPr lang="en-US" smtClean="0"/>
              <a:t>doc.: IEEE 802.15-15/249r0</a:t>
            </a:r>
            <a:endParaRPr lang="en-US"/>
          </a:p>
        </p:txBody>
      </p:sp>
      <p:sp>
        <p:nvSpPr>
          <p:cNvPr id="2051" name="Rectangle 3"/>
          <p:cNvSpPr>
            <a:spLocks noGrp="1" noChangeArrowheads="1"/>
          </p:cNvSpPr>
          <p:nvPr>
            <p:ph type="dt" idx="1"/>
          </p:nvPr>
        </p:nvSpPr>
        <p:spPr bwMode="auto">
          <a:xfrm>
            <a:off x="654050" y="98425"/>
            <a:ext cx="27368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defTabSz="933450">
              <a:defRPr sz="1400" b="1"/>
            </a:lvl1pPr>
          </a:lstStyle>
          <a:p>
            <a:r>
              <a:rPr lang="de-DE" smtClean="0"/>
              <a:t>March 2015</a:t>
            </a:r>
            <a:endParaRPr lang="en-US"/>
          </a:p>
        </p:txBody>
      </p:sp>
      <p:sp>
        <p:nvSpPr>
          <p:cNvPr id="2052" name="Rectangle 4"/>
          <p:cNvSpPr>
            <a:spLocks noGrp="1" noRot="1" noChangeAspect="1" noChangeArrowheads="1" noTextEdit="1"/>
          </p:cNvSpPr>
          <p:nvPr>
            <p:ph type="sldImg" idx="2"/>
          </p:nvPr>
        </p:nvSpPr>
        <p:spPr bwMode="auto">
          <a:xfrm>
            <a:off x="1152525" y="701675"/>
            <a:ext cx="4629150" cy="3468688"/>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23925" y="4408488"/>
            <a:ext cx="5086350" cy="4176712"/>
          </a:xfrm>
          <a:prstGeom prst="rect">
            <a:avLst/>
          </a:prstGeom>
          <a:noFill/>
          <a:ln w="9525">
            <a:noFill/>
            <a:miter lim="800000"/>
            <a:headEnd/>
            <a:tailEnd/>
          </a:ln>
          <a:effectLst/>
        </p:spPr>
        <p:txBody>
          <a:bodyPr vert="horz" wrap="square" lIns="93662" tIns="46038" rIns="93662"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3771900" y="8985250"/>
            <a:ext cx="2509838" cy="18256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5pPr marL="457200" lvl="4" algn="r" defTabSz="933450">
              <a:defRPr/>
            </a:lvl5pPr>
          </a:lstStyle>
          <a:p>
            <a:pPr lvl="4"/>
            <a:r>
              <a:rPr lang="de-DE" smtClean="0"/>
              <a:t>Michael Bahr, Ludwig Winkel, (Siemens AG)</a:t>
            </a:r>
            <a:endParaRPr lang="en-US"/>
          </a:p>
        </p:txBody>
      </p:sp>
      <p:sp>
        <p:nvSpPr>
          <p:cNvPr id="2055" name="Rectangle 7"/>
          <p:cNvSpPr>
            <a:spLocks noGrp="1" noChangeArrowheads="1"/>
          </p:cNvSpPr>
          <p:nvPr>
            <p:ph type="sldNum" sz="quarter" idx="5"/>
          </p:nvPr>
        </p:nvSpPr>
        <p:spPr bwMode="auto">
          <a:xfrm>
            <a:off x="2933700" y="8985250"/>
            <a:ext cx="801688" cy="18256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33450">
              <a:defRPr/>
            </a:lvl1pPr>
          </a:lstStyle>
          <a:p>
            <a:r>
              <a:rPr lang="en-US"/>
              <a:t>Page </a:t>
            </a:r>
            <a:fld id="{0D3497B0-C602-4157-A888-308EA5EFAB64}" type="slidenum">
              <a:rPr lang="en-US"/>
              <a:pPr/>
              <a:t>‹Nr.›</a:t>
            </a:fld>
            <a:endParaRPr lang="en-US"/>
          </a:p>
        </p:txBody>
      </p:sp>
      <p:sp>
        <p:nvSpPr>
          <p:cNvPr id="2056" name="Rectangle 8"/>
          <p:cNvSpPr>
            <a:spLocks noChangeArrowheads="1"/>
          </p:cNvSpPr>
          <p:nvPr/>
        </p:nvSpPr>
        <p:spPr bwMode="auto">
          <a:xfrm>
            <a:off x="723900" y="8985250"/>
            <a:ext cx="711200" cy="182563"/>
          </a:xfrm>
          <a:prstGeom prst="rect">
            <a:avLst/>
          </a:prstGeom>
          <a:noFill/>
          <a:ln w="9525">
            <a:noFill/>
            <a:miter lim="800000"/>
            <a:headEnd/>
            <a:tailEnd/>
          </a:ln>
          <a:effectLst/>
        </p:spPr>
        <p:txBody>
          <a:bodyPr lIns="0" tIns="0" rIns="0" bIns="0">
            <a:spAutoFit/>
          </a:bodyPr>
          <a:lstStyle/>
          <a:p>
            <a:r>
              <a:rPr lang="en-US"/>
              <a:t>Submission</a:t>
            </a:r>
          </a:p>
        </p:txBody>
      </p:sp>
      <p:sp>
        <p:nvSpPr>
          <p:cNvPr id="2057" name="Line 9"/>
          <p:cNvSpPr>
            <a:spLocks noChangeShapeType="1"/>
          </p:cNvSpPr>
          <p:nvPr/>
        </p:nvSpPr>
        <p:spPr bwMode="auto">
          <a:xfrm>
            <a:off x="723900" y="8983663"/>
            <a:ext cx="5486400" cy="0"/>
          </a:xfrm>
          <a:prstGeom prst="line">
            <a:avLst/>
          </a:prstGeom>
          <a:noFill/>
          <a:ln w="12700">
            <a:solidFill>
              <a:schemeClr val="tx1"/>
            </a:solidFill>
            <a:round/>
            <a:headEnd type="none" w="sm" len="sm"/>
            <a:tailEnd type="none" w="sm" len="sm"/>
          </a:ln>
          <a:effectLst/>
        </p:spPr>
        <p:txBody>
          <a:bodyPr wrap="none" anchor="ctr"/>
          <a:lstStyle/>
          <a:p>
            <a:endParaRPr lang="de-DE"/>
          </a:p>
        </p:txBody>
      </p:sp>
      <p:sp>
        <p:nvSpPr>
          <p:cNvPr id="2058" name="Line 10"/>
          <p:cNvSpPr>
            <a:spLocks noChangeShapeType="1"/>
          </p:cNvSpPr>
          <p:nvPr/>
        </p:nvSpPr>
        <p:spPr bwMode="auto">
          <a:xfrm>
            <a:off x="647700" y="296863"/>
            <a:ext cx="5638800" cy="0"/>
          </a:xfrm>
          <a:prstGeom prst="line">
            <a:avLst/>
          </a:prstGeom>
          <a:noFill/>
          <a:ln w="12700">
            <a:solidFill>
              <a:schemeClr val="tx1"/>
            </a:solidFill>
            <a:round/>
            <a:headEnd type="none" w="sm" len="sm"/>
            <a:tailEnd type="none" w="sm" len="sm"/>
          </a:ln>
          <a:effectLst/>
        </p:spPr>
        <p:txBody>
          <a:bodyPr wrap="none" anchor="ctr"/>
          <a:lstStyle/>
          <a:p>
            <a:endParaRPr lang="de-DE"/>
          </a:p>
        </p:txBody>
      </p:sp>
    </p:spTree>
  </p:cSld>
  <p:clrMap bg1="lt1" tx1="dk1" bg2="lt2" tx2="dk2" accent1="accent1" accent2="accent2" accent3="accent3" accent4="accent4" accent5="accent5" accent6="accent6" hlink="hlink" folHlink="folHlink"/>
  <p:hf/>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114300"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228600"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342900"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457200"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54113" y="701675"/>
            <a:ext cx="4625975" cy="3468688"/>
          </a:xfrm>
        </p:spPr>
      </p:sp>
      <p:sp>
        <p:nvSpPr>
          <p:cNvPr id="3" name="Notizenplatzhalter 2"/>
          <p:cNvSpPr>
            <a:spLocks noGrp="1"/>
          </p:cNvSpPr>
          <p:nvPr>
            <p:ph type="body" idx="1"/>
          </p:nvPr>
        </p:nvSpPr>
        <p:spPr/>
        <p:txBody>
          <a:bodyPr>
            <a:normAutofit/>
          </a:bodyPr>
          <a:lstStyle/>
          <a:p>
            <a:endParaRPr lang="de-DE"/>
          </a:p>
        </p:txBody>
      </p:sp>
      <p:sp>
        <p:nvSpPr>
          <p:cNvPr id="4" name="Kopfzeilenplatzhalter 3"/>
          <p:cNvSpPr>
            <a:spLocks noGrp="1"/>
          </p:cNvSpPr>
          <p:nvPr>
            <p:ph type="hdr" sz="quarter" idx="10"/>
          </p:nvPr>
        </p:nvSpPr>
        <p:spPr/>
        <p:txBody>
          <a:bodyPr/>
          <a:lstStyle/>
          <a:p>
            <a:r>
              <a:rPr lang="en-US" smtClean="0"/>
              <a:t>doc.: IEEE 802.15-15/249r0</a:t>
            </a:r>
            <a:endParaRPr lang="en-US"/>
          </a:p>
        </p:txBody>
      </p:sp>
      <p:sp>
        <p:nvSpPr>
          <p:cNvPr id="5" name="Datumsplatzhalter 4"/>
          <p:cNvSpPr>
            <a:spLocks noGrp="1"/>
          </p:cNvSpPr>
          <p:nvPr>
            <p:ph type="dt" idx="11"/>
          </p:nvPr>
        </p:nvSpPr>
        <p:spPr/>
        <p:txBody>
          <a:bodyPr/>
          <a:lstStyle/>
          <a:p>
            <a:r>
              <a:rPr lang="de-DE" smtClean="0"/>
              <a:t>March 2015</a:t>
            </a:r>
            <a:endParaRPr lang="en-US"/>
          </a:p>
        </p:txBody>
      </p:sp>
      <p:sp>
        <p:nvSpPr>
          <p:cNvPr id="6" name="Fußzeilenplatzhalter 5"/>
          <p:cNvSpPr>
            <a:spLocks noGrp="1"/>
          </p:cNvSpPr>
          <p:nvPr>
            <p:ph type="ftr" sz="quarter" idx="12"/>
          </p:nvPr>
        </p:nvSpPr>
        <p:spPr/>
        <p:txBody>
          <a:bodyPr/>
          <a:lstStyle/>
          <a:p>
            <a:pPr lvl="4"/>
            <a:r>
              <a:rPr lang="de-DE" smtClean="0"/>
              <a:t>Michael Bahr, Ludwig Winkel, (Siemens AG)</a:t>
            </a:r>
            <a:endParaRPr lang="en-US"/>
          </a:p>
        </p:txBody>
      </p:sp>
      <p:sp>
        <p:nvSpPr>
          <p:cNvPr id="7" name="Foliennummernplatzhalter 6"/>
          <p:cNvSpPr>
            <a:spLocks noGrp="1"/>
          </p:cNvSpPr>
          <p:nvPr>
            <p:ph type="sldNum" sz="quarter" idx="13"/>
          </p:nvPr>
        </p:nvSpPr>
        <p:spPr/>
        <p:txBody>
          <a:bodyPr/>
          <a:lstStyle/>
          <a:p>
            <a:r>
              <a:rPr lang="en-US" smtClean="0"/>
              <a:t>Page </a:t>
            </a:r>
            <a:fld id="{0D3497B0-C602-4157-A888-308EA5EFAB6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smtClean="0"/>
              <a:t>doc.: IEEE 802.15-15/249r0</a:t>
            </a:r>
            <a:endParaRPr lang="en-US"/>
          </a:p>
        </p:txBody>
      </p:sp>
      <p:sp>
        <p:nvSpPr>
          <p:cNvPr id="5" name="Rectangle 3"/>
          <p:cNvSpPr>
            <a:spLocks noGrp="1" noChangeArrowheads="1"/>
          </p:cNvSpPr>
          <p:nvPr>
            <p:ph type="dt" idx="1"/>
          </p:nvPr>
        </p:nvSpPr>
        <p:spPr>
          <a:ln/>
        </p:spPr>
        <p:txBody>
          <a:bodyPr/>
          <a:lstStyle/>
          <a:p>
            <a:r>
              <a:rPr lang="de-DE" smtClean="0"/>
              <a:t>March 2015</a:t>
            </a:r>
            <a:endParaRPr lang="en-US"/>
          </a:p>
        </p:txBody>
      </p:sp>
      <p:sp>
        <p:nvSpPr>
          <p:cNvPr id="6" name="Rectangle 6"/>
          <p:cNvSpPr>
            <a:spLocks noGrp="1" noChangeArrowheads="1"/>
          </p:cNvSpPr>
          <p:nvPr>
            <p:ph type="ftr" sz="quarter" idx="4"/>
          </p:nvPr>
        </p:nvSpPr>
        <p:spPr>
          <a:ln/>
        </p:spPr>
        <p:txBody>
          <a:bodyPr/>
          <a:lstStyle/>
          <a:p>
            <a:pPr lvl="4"/>
            <a:r>
              <a:rPr lang="de-DE" smtClean="0"/>
              <a:t>Michael Bahr, Ludwig Winkel, (Siemens AG)</a:t>
            </a:r>
            <a:endParaRPr lang="en-US"/>
          </a:p>
        </p:txBody>
      </p:sp>
      <p:sp>
        <p:nvSpPr>
          <p:cNvPr id="7" name="Rectangle 7"/>
          <p:cNvSpPr>
            <a:spLocks noGrp="1" noChangeArrowheads="1"/>
          </p:cNvSpPr>
          <p:nvPr>
            <p:ph type="sldNum" sz="quarter" idx="5"/>
          </p:nvPr>
        </p:nvSpPr>
        <p:spPr>
          <a:ln/>
        </p:spPr>
        <p:txBody>
          <a:bodyPr/>
          <a:lstStyle/>
          <a:p>
            <a:r>
              <a:rPr lang="en-US"/>
              <a:t>Page </a:t>
            </a:r>
            <a:fld id="{6DE49292-FB0F-44F1-B03C-DEB762C98B1F}" type="slidenum">
              <a:rPr lang="en-US"/>
              <a:pPr/>
              <a:t>2</a:t>
            </a:fld>
            <a:endParaRPr lang="en-US"/>
          </a:p>
        </p:txBody>
      </p:sp>
      <p:sp>
        <p:nvSpPr>
          <p:cNvPr id="24578" name="Rectangle 2"/>
          <p:cNvSpPr>
            <a:spLocks noGrp="1" noRot="1" noChangeAspect="1" noChangeArrowheads="1" noTextEdit="1"/>
          </p:cNvSpPr>
          <p:nvPr>
            <p:ph type="sldImg"/>
          </p:nvPr>
        </p:nvSpPr>
        <p:spPr>
          <a:xfrm>
            <a:off x="1154113" y="701675"/>
            <a:ext cx="4625975" cy="3468688"/>
          </a:xfrm>
          <a:ln/>
        </p:spPr>
      </p:sp>
      <p:sp>
        <p:nvSpPr>
          <p:cNvPr id="24579" name="Rectangle 3"/>
          <p:cNvSpPr>
            <a:spLocks noGrp="1" noChangeArrowheads="1"/>
          </p:cNvSpPr>
          <p:nvPr>
            <p:ph type="body"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lvl1pPr>
          </a:lstStyle>
          <a:p>
            <a:r>
              <a:rPr lang="de-DE" smtClean="0"/>
              <a:t>March 2015</a:t>
            </a:r>
            <a:endParaRPr lang="en-US"/>
          </a:p>
        </p:txBody>
      </p:sp>
      <p:sp>
        <p:nvSpPr>
          <p:cNvPr id="5" name="Fußzeilenplatzhalter 4"/>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lvl1pPr>
              <a:defRPr/>
            </a:lvl1pPr>
          </a:lstStyle>
          <a:p>
            <a:r>
              <a:rPr lang="en-US"/>
              <a:t>Slide </a:t>
            </a:r>
            <a:fld id="{0A799ECD-A081-4AB9-8393-ED664C9EDEC7}" type="slidenum">
              <a:rPr lang="en-US"/>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smtClean="0"/>
              <a:t>March 2015</a:t>
            </a:r>
            <a:endParaRPr lang="en-US"/>
          </a:p>
        </p:txBody>
      </p:sp>
      <p:sp>
        <p:nvSpPr>
          <p:cNvPr id="5" name="Fußzeilenplatzhalter 4"/>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lvl1pPr>
              <a:defRPr/>
            </a:lvl1pPr>
          </a:lstStyle>
          <a:p>
            <a:r>
              <a:rPr lang="en-US"/>
              <a:t>Slide </a:t>
            </a:r>
            <a:fld id="{036A2ECB-86ED-491F-A0CD-CE0E9283B141}"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85800"/>
            <a:ext cx="1943100" cy="54102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85800" y="685800"/>
            <a:ext cx="5676900" cy="54102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smtClean="0"/>
              <a:t>March 2015</a:t>
            </a:r>
            <a:endParaRPr lang="en-US"/>
          </a:p>
        </p:txBody>
      </p:sp>
      <p:sp>
        <p:nvSpPr>
          <p:cNvPr id="5" name="Fußzeilenplatzhalter 4"/>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lvl1pPr>
              <a:defRPr/>
            </a:lvl1pPr>
          </a:lstStyle>
          <a:p>
            <a:r>
              <a:rPr lang="en-US"/>
              <a:t>Slide </a:t>
            </a:r>
            <a:fld id="{33878D5B-7731-48C1-B905-3E2066678DE7}"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smtClean="0"/>
              <a:t>March 2015</a:t>
            </a:r>
            <a:endParaRPr lang="en-US"/>
          </a:p>
        </p:txBody>
      </p:sp>
      <p:sp>
        <p:nvSpPr>
          <p:cNvPr id="5" name="Fußzeilenplatzhalter 4"/>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lvl1pPr>
              <a:defRPr/>
            </a:lvl1pPr>
          </a:lstStyle>
          <a:p>
            <a:r>
              <a:rPr lang="en-US"/>
              <a:t>Slide </a:t>
            </a:r>
            <a:fld id="{2DEA53D1-2834-45EF-BC70-3FEB361A14C6}"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r>
              <a:rPr lang="de-DE" smtClean="0"/>
              <a:t>March 2015</a:t>
            </a:r>
            <a:endParaRPr lang="en-US"/>
          </a:p>
        </p:txBody>
      </p:sp>
      <p:sp>
        <p:nvSpPr>
          <p:cNvPr id="5" name="Fußzeilenplatzhalter 4"/>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lvl1pPr>
              <a:defRPr/>
            </a:lvl1pPr>
          </a:lstStyle>
          <a:p>
            <a:r>
              <a:rPr lang="en-US"/>
              <a:t>Slide </a:t>
            </a:r>
            <a:fld id="{DC58F451-9E27-4800-93D2-CCD78E44A437}" type="slidenum">
              <a:rPr lang="en-US"/>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r>
              <a:rPr lang="de-DE" smtClean="0"/>
              <a:t>March 2015</a:t>
            </a:r>
            <a:endParaRPr lang="en-US"/>
          </a:p>
        </p:txBody>
      </p:sp>
      <p:sp>
        <p:nvSpPr>
          <p:cNvPr id="6" name="Fußzeilenplatzhalter 5"/>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7" name="Foliennummernplatzhalter 6"/>
          <p:cNvSpPr>
            <a:spLocks noGrp="1"/>
          </p:cNvSpPr>
          <p:nvPr>
            <p:ph type="sldNum" sz="quarter" idx="12"/>
          </p:nvPr>
        </p:nvSpPr>
        <p:spPr/>
        <p:txBody>
          <a:bodyPr/>
          <a:lstStyle>
            <a:lvl1pPr>
              <a:defRPr/>
            </a:lvl1pPr>
          </a:lstStyle>
          <a:p>
            <a:r>
              <a:rPr lang="en-US"/>
              <a:t>Slide </a:t>
            </a:r>
            <a:fld id="{DB97BA1E-D519-44E8-B268-EC03A66B8970}"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lvl1pPr>
              <a:defRPr/>
            </a:lvl1pPr>
          </a:lstStyle>
          <a:p>
            <a:r>
              <a:rPr lang="de-DE" smtClean="0"/>
              <a:t>March 2015</a:t>
            </a:r>
            <a:endParaRPr lang="en-US"/>
          </a:p>
        </p:txBody>
      </p:sp>
      <p:sp>
        <p:nvSpPr>
          <p:cNvPr id="8" name="Fußzeilenplatzhalter 7"/>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9" name="Foliennummernplatzhalter 8"/>
          <p:cNvSpPr>
            <a:spLocks noGrp="1"/>
          </p:cNvSpPr>
          <p:nvPr>
            <p:ph type="sldNum" sz="quarter" idx="12"/>
          </p:nvPr>
        </p:nvSpPr>
        <p:spPr/>
        <p:txBody>
          <a:bodyPr/>
          <a:lstStyle>
            <a:lvl1pPr>
              <a:defRPr/>
            </a:lvl1pPr>
          </a:lstStyle>
          <a:p>
            <a:r>
              <a:rPr lang="en-US"/>
              <a:t>Slide </a:t>
            </a:r>
            <a:fld id="{1E7CDE44-D462-4A61-942C-B69D391B4FD1}" type="slidenum">
              <a:rPr lang="en-US"/>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lvl1pPr>
              <a:defRPr/>
            </a:lvl1pPr>
          </a:lstStyle>
          <a:p>
            <a:r>
              <a:rPr lang="de-DE" smtClean="0"/>
              <a:t>March 2015</a:t>
            </a:r>
            <a:endParaRPr lang="en-US"/>
          </a:p>
        </p:txBody>
      </p:sp>
      <p:sp>
        <p:nvSpPr>
          <p:cNvPr id="4" name="Fußzeilenplatzhalter 3"/>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5" name="Foliennummernplatzhalter 4"/>
          <p:cNvSpPr>
            <a:spLocks noGrp="1"/>
          </p:cNvSpPr>
          <p:nvPr>
            <p:ph type="sldNum" sz="quarter" idx="12"/>
          </p:nvPr>
        </p:nvSpPr>
        <p:spPr/>
        <p:txBody>
          <a:bodyPr/>
          <a:lstStyle>
            <a:lvl1pPr>
              <a:defRPr/>
            </a:lvl1pPr>
          </a:lstStyle>
          <a:p>
            <a:r>
              <a:rPr lang="en-US"/>
              <a:t>Slide </a:t>
            </a:r>
            <a:fld id="{B03BFCEE-61B0-4410-AEEF-A4A2A409F5A0}"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r>
              <a:rPr lang="de-DE" smtClean="0"/>
              <a:t>March 2015</a:t>
            </a:r>
            <a:endParaRPr lang="en-US"/>
          </a:p>
        </p:txBody>
      </p:sp>
      <p:sp>
        <p:nvSpPr>
          <p:cNvPr id="3" name="Fußzeilenplatzhalter 2"/>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4" name="Foliennummernplatzhalter 3"/>
          <p:cNvSpPr>
            <a:spLocks noGrp="1"/>
          </p:cNvSpPr>
          <p:nvPr>
            <p:ph type="sldNum" sz="quarter" idx="12"/>
          </p:nvPr>
        </p:nvSpPr>
        <p:spPr/>
        <p:txBody>
          <a:bodyPr/>
          <a:lstStyle>
            <a:lvl1pPr>
              <a:defRPr/>
            </a:lvl1pPr>
          </a:lstStyle>
          <a:p>
            <a:r>
              <a:rPr lang="en-US"/>
              <a:t>Slide </a:t>
            </a:r>
            <a:fld id="{C7E26A62-614A-4B65-9C32-FFC44A912DCE}"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r>
              <a:rPr lang="de-DE" smtClean="0"/>
              <a:t>March 2015</a:t>
            </a:r>
            <a:endParaRPr lang="en-US"/>
          </a:p>
        </p:txBody>
      </p:sp>
      <p:sp>
        <p:nvSpPr>
          <p:cNvPr id="6" name="Fußzeilenplatzhalter 5"/>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7" name="Foliennummernplatzhalter 6"/>
          <p:cNvSpPr>
            <a:spLocks noGrp="1"/>
          </p:cNvSpPr>
          <p:nvPr>
            <p:ph type="sldNum" sz="quarter" idx="12"/>
          </p:nvPr>
        </p:nvSpPr>
        <p:spPr/>
        <p:txBody>
          <a:bodyPr/>
          <a:lstStyle>
            <a:lvl1pPr>
              <a:defRPr/>
            </a:lvl1pPr>
          </a:lstStyle>
          <a:p>
            <a:r>
              <a:rPr lang="en-US"/>
              <a:t>Slide </a:t>
            </a:r>
            <a:fld id="{0F8342B6-8702-4370-9D95-5475ACA1FA3A}" type="slidenum">
              <a:rPr lang="en-US"/>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r>
              <a:rPr lang="de-DE" smtClean="0"/>
              <a:t>March 2015</a:t>
            </a:r>
            <a:endParaRPr lang="en-US"/>
          </a:p>
        </p:txBody>
      </p:sp>
      <p:sp>
        <p:nvSpPr>
          <p:cNvPr id="6" name="Fußzeilenplatzhalter 5"/>
          <p:cNvSpPr>
            <a:spLocks noGrp="1"/>
          </p:cNvSpPr>
          <p:nvPr>
            <p:ph type="ftr" sz="quarter" idx="11"/>
          </p:nvPr>
        </p:nvSpPr>
        <p:spPr/>
        <p:txBody>
          <a:bodyPr/>
          <a:lstStyle>
            <a:lvl1pPr>
              <a:defRPr/>
            </a:lvl1pPr>
          </a:lstStyle>
          <a:p>
            <a:r>
              <a:rPr lang="de-DE" smtClean="0"/>
              <a:t>Michael Bahr, Ludwig Winkel, (Siemens AG)</a:t>
            </a:r>
            <a:endParaRPr lang="en-US"/>
          </a:p>
        </p:txBody>
      </p:sp>
      <p:sp>
        <p:nvSpPr>
          <p:cNvPr id="7" name="Foliennummernplatzhalter 6"/>
          <p:cNvSpPr>
            <a:spLocks noGrp="1"/>
          </p:cNvSpPr>
          <p:nvPr>
            <p:ph type="sldNum" sz="quarter" idx="12"/>
          </p:nvPr>
        </p:nvSpPr>
        <p:spPr/>
        <p:txBody>
          <a:bodyPr/>
          <a:lstStyle>
            <a:lvl1pPr>
              <a:defRPr/>
            </a:lvl1pPr>
          </a:lstStyle>
          <a:p>
            <a:r>
              <a:rPr lang="en-US"/>
              <a:t>Slide </a:t>
            </a:r>
            <a:fld id="{F286FAE2-1D32-45F0-AACD-CEAAE9707DA8}" type="slidenum">
              <a:rPr lang="en-US"/>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85800"/>
            <a:ext cx="7772400" cy="1066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de-DE" smtClean="0"/>
              <a:t>Titelmasterformat durch Klicken bearbeiten</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smtClean="0"/>
          </a:p>
        </p:txBody>
      </p:sp>
      <p:sp>
        <p:nvSpPr>
          <p:cNvPr id="1028" name="Rectangle 4"/>
          <p:cNvSpPr>
            <a:spLocks noGrp="1" noChangeArrowheads="1"/>
          </p:cNvSpPr>
          <p:nvPr>
            <p:ph type="dt" sz="half" idx="2"/>
          </p:nvPr>
        </p:nvSpPr>
        <p:spPr bwMode="auto">
          <a:xfrm>
            <a:off x="685800" y="381000"/>
            <a:ext cx="16002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defRPr sz="1400" b="1"/>
            </a:lvl1pPr>
          </a:lstStyle>
          <a:p>
            <a:r>
              <a:rPr lang="de-DE" smtClean="0"/>
              <a:t>March 2015</a:t>
            </a:r>
            <a:endParaRPr lang="en-US"/>
          </a:p>
        </p:txBody>
      </p:sp>
      <p:sp>
        <p:nvSpPr>
          <p:cNvPr id="1029" name="Rectangle 5"/>
          <p:cNvSpPr>
            <a:spLocks noGrp="1" noChangeArrowheads="1"/>
          </p:cNvSpPr>
          <p:nvPr>
            <p:ph type="ftr" sz="quarter" idx="3"/>
          </p:nvPr>
        </p:nvSpPr>
        <p:spPr bwMode="auto">
          <a:xfrm>
            <a:off x="5486400" y="6475413"/>
            <a:ext cx="3124200" cy="18256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a:lvl1pPr>
          </a:lstStyle>
          <a:p>
            <a:r>
              <a:rPr lang="de-DE" smtClean="0"/>
              <a:t>Michael Bahr, Ludwig Winkel, (Siemens AG)</a:t>
            </a:r>
            <a:endParaRPr lang="en-US"/>
          </a:p>
        </p:txBody>
      </p:sp>
      <p:sp>
        <p:nvSpPr>
          <p:cNvPr id="1030" name="Rectangle 6"/>
          <p:cNvSpPr>
            <a:spLocks noGrp="1" noChangeArrowheads="1"/>
          </p:cNvSpPr>
          <p:nvPr>
            <p:ph type="sldNum" sz="quarter" idx="4"/>
          </p:nvPr>
        </p:nvSpPr>
        <p:spPr bwMode="auto">
          <a:xfrm>
            <a:off x="4344988" y="6475413"/>
            <a:ext cx="530225" cy="182562"/>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ctr">
              <a:defRPr/>
            </a:lvl1pPr>
          </a:lstStyle>
          <a:p>
            <a:r>
              <a:rPr lang="en-US"/>
              <a:t>Slide </a:t>
            </a:r>
            <a:fld id="{2CC36695-38BD-4D17-90C6-F211EC7C256B}" type="slidenum">
              <a:rPr lang="en-US"/>
              <a:pPr/>
              <a:t>‹Nr.›</a:t>
            </a:fld>
            <a:endParaRPr lang="en-US"/>
          </a:p>
        </p:txBody>
      </p:sp>
      <p:sp>
        <p:nvSpPr>
          <p:cNvPr id="1031" name="Rectangle 7"/>
          <p:cNvSpPr>
            <a:spLocks noChangeArrowheads="1"/>
          </p:cNvSpPr>
          <p:nvPr/>
        </p:nvSpPr>
        <p:spPr bwMode="auto">
          <a:xfrm>
            <a:off x="4495800" y="394156"/>
            <a:ext cx="3962400" cy="215444"/>
          </a:xfrm>
          <a:prstGeom prst="rect">
            <a:avLst/>
          </a:prstGeom>
          <a:noFill/>
          <a:ln w="9525">
            <a:noFill/>
            <a:miter lim="800000"/>
            <a:headEnd/>
            <a:tailEnd/>
          </a:ln>
          <a:effectLst/>
        </p:spPr>
        <p:txBody>
          <a:bodyPr lIns="0" tIns="0" rIns="0" bIns="0" anchor="b">
            <a:spAutoFit/>
          </a:bodyPr>
          <a:lstStyle/>
          <a:p>
            <a:pPr lvl="4" algn="r"/>
            <a:r>
              <a:rPr lang="en-US" sz="1400" b="1"/>
              <a:t>doc.: IEEE </a:t>
            </a:r>
            <a:r>
              <a:rPr lang="en-US" sz="1400" b="1" smtClean="0"/>
              <a:t>802.15-15/249r0</a:t>
            </a:r>
            <a:endParaRPr lang="en-US" sz="1400" b="1"/>
          </a:p>
        </p:txBody>
      </p:sp>
      <p:sp>
        <p:nvSpPr>
          <p:cNvPr id="1032" name="Line 8"/>
          <p:cNvSpPr>
            <a:spLocks noChangeShapeType="1"/>
          </p:cNvSpPr>
          <p:nvPr/>
        </p:nvSpPr>
        <p:spPr bwMode="auto">
          <a:xfrm>
            <a:off x="685800" y="609600"/>
            <a:ext cx="7772400" cy="0"/>
          </a:xfrm>
          <a:prstGeom prst="line">
            <a:avLst/>
          </a:prstGeom>
          <a:noFill/>
          <a:ln w="12700">
            <a:solidFill>
              <a:schemeClr val="tx1"/>
            </a:solidFill>
            <a:round/>
            <a:headEnd type="none" w="sm" len="sm"/>
            <a:tailEnd type="none" w="sm" len="sm"/>
          </a:ln>
          <a:effectLst/>
        </p:spPr>
        <p:txBody>
          <a:bodyPr wrap="none" anchor="ctr"/>
          <a:lstStyle/>
          <a:p>
            <a:endParaRPr lang="de-DE"/>
          </a:p>
        </p:txBody>
      </p:sp>
      <p:sp>
        <p:nvSpPr>
          <p:cNvPr id="1033" name="Rectangle 9"/>
          <p:cNvSpPr>
            <a:spLocks noChangeArrowheads="1"/>
          </p:cNvSpPr>
          <p:nvPr/>
        </p:nvSpPr>
        <p:spPr bwMode="auto">
          <a:xfrm>
            <a:off x="685800" y="6475413"/>
            <a:ext cx="711200" cy="182562"/>
          </a:xfrm>
          <a:prstGeom prst="rect">
            <a:avLst/>
          </a:prstGeom>
          <a:noFill/>
          <a:ln w="9525">
            <a:noFill/>
            <a:miter lim="800000"/>
            <a:headEnd/>
            <a:tailEnd/>
          </a:ln>
          <a:effectLst/>
        </p:spPr>
        <p:txBody>
          <a:bodyPr lIns="0" tIns="0" rIns="0" bIns="0">
            <a:spAutoFit/>
          </a:bodyPr>
          <a:lstStyle/>
          <a:p>
            <a:r>
              <a:rPr lang="en-US"/>
              <a:t>Submission</a:t>
            </a:r>
          </a:p>
        </p:txBody>
      </p:sp>
      <p:sp>
        <p:nvSpPr>
          <p:cNvPr id="1034" name="Line 10"/>
          <p:cNvSpPr>
            <a:spLocks noChangeShapeType="1"/>
          </p:cNvSpPr>
          <p:nvPr/>
        </p:nvSpPr>
        <p:spPr bwMode="auto">
          <a:xfrm>
            <a:off x="685800" y="6477000"/>
            <a:ext cx="7848600" cy="0"/>
          </a:xfrm>
          <a:prstGeom prst="line">
            <a:avLst/>
          </a:prstGeom>
          <a:noFill/>
          <a:ln w="12700">
            <a:solidFill>
              <a:schemeClr val="tx1"/>
            </a:solidFill>
            <a:round/>
            <a:headEnd type="none" w="sm" len="sm"/>
            <a:tailEnd type="none" w="sm" len="sm"/>
          </a:ln>
          <a:effectLst/>
        </p:spPr>
        <p:txBody>
          <a:bodyPr wrap="none" anchor="ctr"/>
          <a:lstStyle/>
          <a:p>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imes New Roman" pitchFamily="18" charset="0"/>
        </a:defRPr>
      </a:lvl2pPr>
      <a:lvl3pPr algn="ctr" rtl="0" eaLnBrk="1" fontAlgn="base" hangingPunct="1">
        <a:spcBef>
          <a:spcPct val="0"/>
        </a:spcBef>
        <a:spcAft>
          <a:spcPct val="0"/>
        </a:spcAft>
        <a:defRPr sz="3600">
          <a:solidFill>
            <a:schemeClr val="tx2"/>
          </a:solidFill>
          <a:latin typeface="Times New Roman" pitchFamily="18" charset="0"/>
        </a:defRPr>
      </a:lvl3pPr>
      <a:lvl4pPr algn="ctr" rtl="0" eaLnBrk="1" fontAlgn="base" hangingPunct="1">
        <a:spcBef>
          <a:spcPct val="0"/>
        </a:spcBef>
        <a:spcAft>
          <a:spcPct val="0"/>
        </a:spcAft>
        <a:defRPr sz="3600">
          <a:solidFill>
            <a:schemeClr val="tx2"/>
          </a:solidFill>
          <a:latin typeface="Times New Roman" pitchFamily="18" charset="0"/>
        </a:defRPr>
      </a:lvl4pPr>
      <a:lvl5pPr algn="ctr" rtl="0" eaLnBrk="1" fontAlgn="base" hangingPunct="1">
        <a:spcBef>
          <a:spcPct val="0"/>
        </a:spcBef>
        <a:spcAft>
          <a:spcPct val="0"/>
        </a:spcAft>
        <a:defRPr sz="3600">
          <a:solidFill>
            <a:schemeClr val="tx2"/>
          </a:solidFill>
          <a:latin typeface="Times New Roman" pitchFamily="18" charset="0"/>
        </a:defRPr>
      </a:lvl5pPr>
      <a:lvl6pPr marL="457200" algn="ctr" rtl="0" eaLnBrk="1" fontAlgn="base" hangingPunct="1">
        <a:spcBef>
          <a:spcPct val="0"/>
        </a:spcBef>
        <a:spcAft>
          <a:spcPct val="0"/>
        </a:spcAft>
        <a:defRPr sz="3600">
          <a:solidFill>
            <a:schemeClr val="tx2"/>
          </a:solidFill>
          <a:latin typeface="Times New Roman" pitchFamily="18" charset="0"/>
        </a:defRPr>
      </a:lvl6pPr>
      <a:lvl7pPr marL="914400" algn="ctr" rtl="0" eaLnBrk="1" fontAlgn="base" hangingPunct="1">
        <a:spcBef>
          <a:spcPct val="0"/>
        </a:spcBef>
        <a:spcAft>
          <a:spcPct val="0"/>
        </a:spcAft>
        <a:defRPr sz="3600">
          <a:solidFill>
            <a:schemeClr val="tx2"/>
          </a:solidFill>
          <a:latin typeface="Times New Roman" pitchFamily="18" charset="0"/>
        </a:defRPr>
      </a:lvl7pPr>
      <a:lvl8pPr marL="1371600" algn="ctr" rtl="0" eaLnBrk="1" fontAlgn="base" hangingPunct="1">
        <a:spcBef>
          <a:spcPct val="0"/>
        </a:spcBef>
        <a:spcAft>
          <a:spcPct val="0"/>
        </a:spcAft>
        <a:defRPr sz="3600">
          <a:solidFill>
            <a:schemeClr val="tx2"/>
          </a:solidFill>
          <a:latin typeface="Times New Roman" pitchFamily="18" charset="0"/>
        </a:defRPr>
      </a:lvl8pPr>
      <a:lvl9pPr marL="1828800" algn="ctr" rtl="0" eaLnBrk="1" fontAlgn="base" hangingPunct="1">
        <a:spcBef>
          <a:spcPct val="0"/>
        </a:spcBef>
        <a:spcAft>
          <a:spcPct val="0"/>
        </a:spcAft>
        <a:defRPr sz="36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085850" indent="-228600" algn="l" rtl="0" eaLnBrk="1" fontAlgn="base" hangingPunct="1">
        <a:spcBef>
          <a:spcPct val="20000"/>
        </a:spcBef>
        <a:spcAft>
          <a:spcPct val="0"/>
        </a:spcAft>
        <a:buChar char="•"/>
        <a:defRPr sz="24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3.xml"/><Relationship Id="rId7"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jpeg"/><Relationship Id="rId5" Type="http://schemas.openxmlformats.org/officeDocument/2006/relationships/slideLayout" Target="../slideLayouts/slideLayout4.xml"/><Relationship Id="rId4" Type="http://schemas.openxmlformats.org/officeDocument/2006/relationships/tags" Target="../tags/tag4.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1"/>
          <p:cNvSpPr>
            <a:spLocks noGrp="1"/>
          </p:cNvSpPr>
          <p:nvPr>
            <p:ph type="dt" sz="half" idx="10"/>
          </p:nvPr>
        </p:nvSpPr>
        <p:spPr/>
        <p:txBody>
          <a:bodyPr/>
          <a:lstStyle/>
          <a:p>
            <a:r>
              <a:rPr lang="de-DE" smtClean="0"/>
              <a:t>March 2015</a:t>
            </a:r>
            <a:endParaRPr lang="en-US"/>
          </a:p>
        </p:txBody>
      </p:sp>
      <p:sp>
        <p:nvSpPr>
          <p:cNvPr id="5" name="Fußzeilenplatzhalter 2"/>
          <p:cNvSpPr>
            <a:spLocks noGrp="1"/>
          </p:cNvSpPr>
          <p:nvPr>
            <p:ph type="ftr" sz="quarter" idx="11"/>
          </p:nvPr>
        </p:nvSpPr>
        <p:spPr/>
        <p:txBody>
          <a:bodyPr/>
          <a:lstStyle/>
          <a:p>
            <a:r>
              <a:rPr lang="de-DE" smtClean="0"/>
              <a:t>Michael Bahr, Ludwig Winkel, (Siemens AG)</a:t>
            </a:r>
            <a:endParaRPr lang="en-US"/>
          </a:p>
        </p:txBody>
      </p:sp>
      <p:sp>
        <p:nvSpPr>
          <p:cNvPr id="6" name="Foliennummernplatzhalter 3"/>
          <p:cNvSpPr>
            <a:spLocks noGrp="1"/>
          </p:cNvSpPr>
          <p:nvPr>
            <p:ph type="sldNum" sz="quarter" idx="12"/>
          </p:nvPr>
        </p:nvSpPr>
        <p:spPr/>
        <p:txBody>
          <a:bodyPr/>
          <a:lstStyle/>
          <a:p>
            <a:r>
              <a:rPr lang="en-US"/>
              <a:t>Slide </a:t>
            </a:r>
            <a:fld id="{8F75D2E6-0090-494C-AE9D-1ABEB1D90BA9}" type="slidenum">
              <a:rPr lang="en-US"/>
              <a:pPr/>
              <a:t>1</a:t>
            </a:fld>
            <a:endParaRPr lang="en-US"/>
          </a:p>
        </p:txBody>
      </p:sp>
      <p:sp>
        <p:nvSpPr>
          <p:cNvPr id="27651" name="Rectangle 3"/>
          <p:cNvSpPr>
            <a:spLocks noChangeArrowheads="1"/>
          </p:cNvSpPr>
          <p:nvPr/>
        </p:nvSpPr>
        <p:spPr bwMode="auto">
          <a:xfrm>
            <a:off x="152400" y="609600"/>
            <a:ext cx="8991600" cy="5262979"/>
          </a:xfrm>
          <a:prstGeom prst="rect">
            <a:avLst/>
          </a:prstGeom>
          <a:noFill/>
          <a:ln w="12700">
            <a:noFill/>
            <a:miter lim="800000"/>
            <a:headEnd type="none" w="sm" len="sm"/>
            <a:tailEnd type="none" w="sm" len="sm"/>
          </a:ln>
          <a:effectLst/>
        </p:spPr>
        <p:txBody>
          <a:bodyPr>
            <a:spAutoFit/>
          </a:bodyPr>
          <a:lstStyle/>
          <a:p>
            <a:pPr algn="ctr"/>
            <a:r>
              <a:rPr lang="en-US" sz="1800" b="1" u="sng">
                <a:effectLst>
                  <a:outerShdw blurRad="38100" dist="38100" dir="2700000" algn="tl">
                    <a:srgbClr val="C0C0C0"/>
                  </a:outerShdw>
                </a:effectLst>
              </a:rPr>
              <a:t>Project: IEEE P802.15 Working Group for Wireless Personal Area Networks (WPANs)</a:t>
            </a:r>
            <a:endParaRPr lang="en-US" sz="1600" b="1"/>
          </a:p>
          <a:p>
            <a:endParaRPr lang="en-US" sz="1600"/>
          </a:p>
          <a:p>
            <a:r>
              <a:rPr lang="en-US" sz="1600" b="1"/>
              <a:t>Submission Title:</a:t>
            </a:r>
            <a:r>
              <a:rPr lang="en-US" sz="1600"/>
              <a:t> </a:t>
            </a:r>
            <a:r>
              <a:rPr lang="en-US" sz="1600" smtClean="0"/>
              <a:t>[Low Latency Deterministic Networks (LLDN) in IEEE 802.15.4]</a:t>
            </a:r>
            <a:r>
              <a:rPr lang="en-US" sz="1600"/>
              <a:t>	</a:t>
            </a:r>
          </a:p>
          <a:p>
            <a:r>
              <a:rPr lang="en-US" sz="1600" b="1"/>
              <a:t>Date Submitted: </a:t>
            </a:r>
            <a:r>
              <a:rPr lang="en-US" sz="1600" smtClean="0"/>
              <a:t>[11 March,  2015]</a:t>
            </a:r>
            <a:r>
              <a:rPr lang="en-US" sz="1600"/>
              <a:t>	</a:t>
            </a:r>
          </a:p>
          <a:p>
            <a:r>
              <a:rPr lang="en-US" sz="1600" b="1"/>
              <a:t>Source:</a:t>
            </a:r>
            <a:r>
              <a:rPr lang="en-US" sz="1600"/>
              <a:t> </a:t>
            </a:r>
            <a:r>
              <a:rPr lang="en-US" sz="1600" smtClean="0"/>
              <a:t>[Michael Bahr, Ludwig Winkel] </a:t>
            </a:r>
            <a:r>
              <a:rPr lang="en-US" sz="1600"/>
              <a:t>Company </a:t>
            </a:r>
            <a:r>
              <a:rPr lang="en-US" sz="1600" smtClean="0"/>
              <a:t>[Siemens AG]</a:t>
            </a:r>
            <a:endParaRPr lang="en-US" sz="1600"/>
          </a:p>
          <a:p>
            <a:r>
              <a:rPr lang="en-US" sz="1600"/>
              <a:t>Address </a:t>
            </a:r>
            <a:r>
              <a:rPr lang="en-US" sz="1600" smtClean="0"/>
              <a:t>[Otto-Hahn-Ring 6, 81739 München, Germany]</a:t>
            </a:r>
            <a:endParaRPr lang="en-US" sz="1600"/>
          </a:p>
          <a:p>
            <a:r>
              <a:rPr lang="en-US" sz="1600"/>
              <a:t>Voice</a:t>
            </a:r>
            <a:r>
              <a:rPr lang="en-US" sz="1600" smtClean="0"/>
              <a:t>:[+49-89-636-49926], </a:t>
            </a:r>
            <a:r>
              <a:rPr lang="en-US" sz="1600"/>
              <a:t>FAX: [</a:t>
            </a:r>
            <a:r>
              <a:rPr lang="en-US" sz="1600">
                <a:solidFill>
                  <a:schemeClr val="bg1"/>
                </a:solidFill>
              </a:rPr>
              <a:t>Add FAX number</a:t>
            </a:r>
            <a:r>
              <a:rPr lang="en-US" sz="1600"/>
              <a:t>], E-Mail</a:t>
            </a:r>
            <a:r>
              <a:rPr lang="en-US" sz="1600" smtClean="0"/>
              <a:t>:[bahr et siemens dod com]</a:t>
            </a:r>
            <a:r>
              <a:rPr lang="en-US" sz="1600"/>
              <a:t>	</a:t>
            </a:r>
          </a:p>
          <a:p>
            <a:pPr>
              <a:spcBef>
                <a:spcPts val="600"/>
              </a:spcBef>
              <a:spcAft>
                <a:spcPts val="600"/>
              </a:spcAft>
            </a:pPr>
            <a:r>
              <a:rPr lang="en-US" sz="1600" b="1"/>
              <a:t>Re:</a:t>
            </a:r>
            <a:r>
              <a:rPr lang="en-US" sz="1600"/>
              <a:t> </a:t>
            </a:r>
            <a:r>
              <a:rPr lang="en-US" sz="1600" smtClean="0"/>
              <a:t>[Motivation for Low Latency Deterministic Networks (LLDN) in IEEE 802.15.4 in response to LLDN-related problems in IEEE 802.15.4 REVc]</a:t>
            </a:r>
            <a:endParaRPr lang="en-US" sz="1600"/>
          </a:p>
          <a:p>
            <a:pPr>
              <a:spcBef>
                <a:spcPts val="600"/>
              </a:spcBef>
              <a:spcAft>
                <a:spcPts val="600"/>
              </a:spcAft>
            </a:pPr>
            <a:r>
              <a:rPr lang="en-US" sz="1600" b="1" smtClean="0"/>
              <a:t>Abstract</a:t>
            </a:r>
            <a:r>
              <a:rPr lang="en-US" sz="1600" b="1"/>
              <a:t>:</a:t>
            </a:r>
            <a:r>
              <a:rPr lang="en-US" sz="1600"/>
              <a:t>	</a:t>
            </a:r>
            <a:r>
              <a:rPr lang="en-US" sz="1600" smtClean="0"/>
              <a:t>[Motivation for Low Latency Deterministic Networks (LLDN) in IEEE 802.15.4  and outlook on fixing the issues with the LLDN mode in IEEE 802.15.4 REVc]</a:t>
            </a:r>
            <a:endParaRPr lang="en-US" sz="1600"/>
          </a:p>
          <a:p>
            <a:pPr>
              <a:spcBef>
                <a:spcPts val="600"/>
              </a:spcBef>
              <a:spcAft>
                <a:spcPts val="600"/>
              </a:spcAft>
            </a:pPr>
            <a:r>
              <a:rPr lang="en-US" sz="1600" b="1"/>
              <a:t>Purpose:</a:t>
            </a:r>
            <a:r>
              <a:rPr lang="en-US" sz="1600"/>
              <a:t>	</a:t>
            </a:r>
            <a:r>
              <a:rPr lang="en-US" sz="1600" smtClean="0"/>
              <a:t>[Motivation for Low Latency Deterministic Networks (LLDN) in IEEE 802.15.4 in order to keep the </a:t>
            </a:r>
            <a:r>
              <a:rPr lang="en-US" sz="1600" smtClean="0"/>
              <a:t>LLDN </a:t>
            </a:r>
            <a:r>
              <a:rPr lang="en-US" sz="1600" smtClean="0"/>
              <a:t>specification of IEEE 802.15.4e </a:t>
            </a:r>
            <a:r>
              <a:rPr lang="en-US" sz="1600" smtClean="0"/>
              <a:t>(with fixed issues) </a:t>
            </a:r>
            <a:r>
              <a:rPr lang="en-US" sz="1600" smtClean="0"/>
              <a:t>in </a:t>
            </a:r>
            <a:r>
              <a:rPr lang="en-US" sz="1600" smtClean="0"/>
              <a:t>the REVc of IEEE 802.15.4.]</a:t>
            </a:r>
            <a:endParaRPr lang="en-US" sz="1600"/>
          </a:p>
          <a:p>
            <a:r>
              <a:rPr lang="en-US" sz="1600" b="1"/>
              <a:t>Notice:</a:t>
            </a:r>
            <a:r>
              <a:rPr lang="en-US" sz="1600"/>
              <a:t>	This document has been prepared to assist the IEEE P802.15.  It is offered as a basis for discussion and is not binding on the contributing individual(s) or organization(s). The material in this document is subject to change in form and content after further study. The contributor(s) reserve(s) the right to add, amend or withdraw material contained herein.</a:t>
            </a:r>
          </a:p>
          <a:p>
            <a:r>
              <a:rPr lang="en-US" sz="1600" b="1"/>
              <a:t>Release:</a:t>
            </a:r>
            <a:r>
              <a:rPr lang="en-US" sz="1600"/>
              <a:t>	The contributor acknowledges and accepts that this contribution becomes the property of IEEE and may be made publicly available by P802.15.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smtClean="0"/>
              <a:t>March 2015</a:t>
            </a:r>
            <a:endParaRPr lang="en-US"/>
          </a:p>
        </p:txBody>
      </p:sp>
      <p:sp>
        <p:nvSpPr>
          <p:cNvPr id="5" name="Fußzeilenplatzhalter 4"/>
          <p:cNvSpPr>
            <a:spLocks noGrp="1"/>
          </p:cNvSpPr>
          <p:nvPr>
            <p:ph type="ftr" sz="quarter" idx="11"/>
          </p:nvPr>
        </p:nvSpPr>
        <p:spPr/>
        <p:txBody>
          <a:body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p>
            <a:r>
              <a:rPr lang="en-US"/>
              <a:t>Slide </a:t>
            </a:r>
            <a:fld id="{46E73A0B-D84E-4C16-AA1B-5482F1D5B91A}" type="slidenum">
              <a:rPr lang="en-US"/>
              <a:pPr/>
              <a:t>2</a:t>
            </a:fld>
            <a:endParaRPr lang="en-US"/>
          </a:p>
        </p:txBody>
      </p:sp>
      <p:sp>
        <p:nvSpPr>
          <p:cNvPr id="4098" name="Rectangle 2"/>
          <p:cNvSpPr>
            <a:spLocks noGrp="1" noChangeArrowheads="1"/>
          </p:cNvSpPr>
          <p:nvPr>
            <p:ph type="title"/>
          </p:nvPr>
        </p:nvSpPr>
        <p:spPr>
          <a:noFill/>
          <a:ln/>
        </p:spPr>
        <p:txBody>
          <a:bodyPr/>
          <a:lstStyle/>
          <a:p>
            <a:r>
              <a:rPr lang="de-DE" sz="3200" smtClean="0"/>
              <a:t>Low Latency Deterministic Networks</a:t>
            </a:r>
            <a:br>
              <a:rPr lang="de-DE" sz="3200" smtClean="0"/>
            </a:br>
            <a:r>
              <a:rPr lang="de-DE" sz="3200" smtClean="0"/>
              <a:t> in </a:t>
            </a:r>
            <a:r>
              <a:rPr lang="de-DE" smtClean="0"/>
              <a:t>IEEE</a:t>
            </a:r>
            <a:r>
              <a:rPr lang="de-DE" sz="3200" smtClean="0"/>
              <a:t> 802.15.4</a:t>
            </a:r>
            <a:endParaRPr lang="de-DE" sz="3200"/>
          </a:p>
        </p:txBody>
      </p:sp>
      <p:sp>
        <p:nvSpPr>
          <p:cNvPr id="4099" name="Rectangle 3"/>
          <p:cNvSpPr>
            <a:spLocks noGrp="1" noChangeArrowheads="1"/>
          </p:cNvSpPr>
          <p:nvPr>
            <p:ph type="body" idx="1"/>
          </p:nvPr>
        </p:nvSpPr>
        <p:spPr>
          <a:xfrm>
            <a:off x="685800" y="1981200"/>
            <a:ext cx="8207375" cy="4114800"/>
          </a:xfrm>
          <a:noFill/>
          <a:ln/>
        </p:spPr>
        <p:txBody>
          <a:bodyPr/>
          <a:lstStyle/>
          <a:p>
            <a:r>
              <a:rPr lang="de-DE" sz="2400" smtClean="0"/>
              <a:t>IEEE 802.15.4e defines Low Latency Deterministic Networks (LLDN mode)</a:t>
            </a:r>
          </a:p>
          <a:p>
            <a:r>
              <a:rPr lang="de-DE" sz="2400" smtClean="0"/>
              <a:t>Target at industrial applications with low latency requirements (≤ 2 ms per device) such as factory automation</a:t>
            </a:r>
          </a:p>
          <a:p>
            <a:pPr marL="342900" lvl="1" indent="-342900">
              <a:buFontTx/>
              <a:buChar char="•"/>
            </a:pPr>
            <a:r>
              <a:rPr lang="de-DE" sz="2400" smtClean="0">
                <a:ea typeface="+mn-ea"/>
                <a:cs typeface="+mn-cs"/>
              </a:rPr>
              <a:t>Basic concept: Low </a:t>
            </a:r>
            <a:r>
              <a:rPr lang="de-DE" sz="2400">
                <a:ea typeface="+mn-ea"/>
                <a:cs typeface="+mn-cs"/>
              </a:rPr>
              <a:t>latency through short data packets in short dedicated </a:t>
            </a:r>
            <a:r>
              <a:rPr lang="de-DE" sz="2400" smtClean="0">
                <a:ea typeface="+mn-ea"/>
                <a:cs typeface="+mn-cs"/>
              </a:rPr>
              <a:t>timeslots of </a:t>
            </a:r>
            <a:r>
              <a:rPr lang="de-DE" sz="2400">
                <a:ea typeface="+mn-ea"/>
                <a:cs typeface="+mn-cs"/>
              </a:rPr>
              <a:t>fixed </a:t>
            </a:r>
            <a:r>
              <a:rPr lang="de-DE" sz="2400" smtClean="0">
                <a:ea typeface="+mn-ea"/>
                <a:cs typeface="+mn-cs"/>
              </a:rPr>
              <a:t>length</a:t>
            </a:r>
          </a:p>
          <a:p>
            <a:pPr marL="342900" lvl="1" indent="-342900">
              <a:buFontTx/>
              <a:buChar char="•"/>
            </a:pPr>
            <a:r>
              <a:rPr lang="de-DE" sz="2400" smtClean="0">
                <a:ea typeface="+mn-ea"/>
                <a:cs typeface="+mn-cs"/>
              </a:rPr>
              <a:t>Mechanisms for flexible usage and configuration of time slots (shared group timeslots) </a:t>
            </a:r>
            <a:endParaRPr lang="de-DE" sz="2400">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4"/>
          <p:cNvSpPr>
            <a:spLocks noGrp="1"/>
          </p:cNvSpPr>
          <p:nvPr>
            <p:ph type="dt" sz="half" idx="10"/>
          </p:nvPr>
        </p:nvSpPr>
        <p:spPr/>
        <p:txBody>
          <a:bodyPr/>
          <a:lstStyle/>
          <a:p>
            <a:r>
              <a:rPr lang="de-DE" smtClean="0"/>
              <a:t>March 2015</a:t>
            </a:r>
            <a:endParaRPr lang="en-US"/>
          </a:p>
        </p:txBody>
      </p:sp>
      <p:sp>
        <p:nvSpPr>
          <p:cNvPr id="9" name="Fußzeilenplatzhalter 5"/>
          <p:cNvSpPr>
            <a:spLocks noGrp="1"/>
          </p:cNvSpPr>
          <p:nvPr>
            <p:ph type="ftr" sz="quarter" idx="11"/>
          </p:nvPr>
        </p:nvSpPr>
        <p:spPr/>
        <p:txBody>
          <a:bodyPr/>
          <a:lstStyle/>
          <a:p>
            <a:r>
              <a:rPr lang="de-DE" smtClean="0"/>
              <a:t>Michael Bahr, Ludwig Winkel, (Siemens AG)</a:t>
            </a:r>
            <a:endParaRPr lang="en-US"/>
          </a:p>
        </p:txBody>
      </p:sp>
      <p:sp>
        <p:nvSpPr>
          <p:cNvPr id="10" name="Foliennummernplatzhalter 6"/>
          <p:cNvSpPr>
            <a:spLocks noGrp="1"/>
          </p:cNvSpPr>
          <p:nvPr>
            <p:ph type="sldNum" sz="quarter" idx="12"/>
          </p:nvPr>
        </p:nvSpPr>
        <p:spPr/>
        <p:txBody>
          <a:bodyPr/>
          <a:lstStyle/>
          <a:p>
            <a:r>
              <a:rPr lang="en-US"/>
              <a:t>Slide </a:t>
            </a:r>
            <a:fld id="{2B90D648-AE1C-4004-B869-DB99DE78D82F}" type="slidenum">
              <a:rPr lang="en-US"/>
              <a:pPr/>
              <a:t>3</a:t>
            </a:fld>
            <a:endParaRPr lang="en-US"/>
          </a:p>
        </p:txBody>
      </p:sp>
      <p:sp>
        <p:nvSpPr>
          <p:cNvPr id="34818" name="Rectangle 2"/>
          <p:cNvSpPr>
            <a:spLocks noGrp="1" noChangeArrowheads="1"/>
          </p:cNvSpPr>
          <p:nvPr>
            <p:ph type="title"/>
          </p:nvPr>
        </p:nvSpPr>
        <p:spPr>
          <a:xfrm>
            <a:off x="685800" y="685800"/>
            <a:ext cx="7918648" cy="1066800"/>
          </a:xfrm>
        </p:spPr>
        <p:txBody>
          <a:bodyPr/>
          <a:lstStyle/>
          <a:p>
            <a:r>
              <a:rPr lang="de-DE"/>
              <a:t>Use Cases </a:t>
            </a:r>
            <a:r>
              <a:rPr lang="de-DE" smtClean="0"/>
              <a:t>for IEEE 802.15.4e Low Latency Deterministic Networks (LLDN)</a:t>
            </a:r>
            <a:endParaRPr lang="de-DE"/>
          </a:p>
        </p:txBody>
      </p:sp>
      <p:sp>
        <p:nvSpPr>
          <p:cNvPr id="34819" name="Rectangle 3"/>
          <p:cNvSpPr>
            <a:spLocks noGrp="1" noChangeArrowheads="1"/>
          </p:cNvSpPr>
          <p:nvPr>
            <p:ph type="body" sz="half" idx="1"/>
          </p:nvPr>
        </p:nvSpPr>
        <p:spPr>
          <a:xfrm>
            <a:off x="468313" y="1989138"/>
            <a:ext cx="4027487" cy="4114800"/>
          </a:xfrm>
        </p:spPr>
        <p:txBody>
          <a:bodyPr/>
          <a:lstStyle/>
          <a:p>
            <a:pPr>
              <a:lnSpc>
                <a:spcPct val="80000"/>
              </a:lnSpc>
            </a:pPr>
            <a:r>
              <a:rPr lang="de-DE" sz="2000" smtClean="0"/>
              <a:t>factory automation</a:t>
            </a:r>
          </a:p>
          <a:p>
            <a:pPr>
              <a:lnSpc>
                <a:spcPct val="80000"/>
              </a:lnSpc>
            </a:pPr>
            <a:r>
              <a:rPr lang="de-DE" sz="2000"/>
              <a:t>a</a:t>
            </a:r>
            <a:r>
              <a:rPr lang="de-DE" sz="2000" smtClean="0"/>
              <a:t>utomotive production lines</a:t>
            </a:r>
            <a:endParaRPr lang="de-DE" sz="2000"/>
          </a:p>
          <a:p>
            <a:pPr lvl="1">
              <a:lnSpc>
                <a:spcPct val="80000"/>
              </a:lnSpc>
            </a:pPr>
            <a:r>
              <a:rPr lang="de-DE" sz="1800"/>
              <a:t> robots</a:t>
            </a:r>
          </a:p>
          <a:p>
            <a:pPr lvl="1">
              <a:lnSpc>
                <a:spcPct val="80000"/>
              </a:lnSpc>
            </a:pPr>
            <a:r>
              <a:rPr lang="de-DE" sz="1800"/>
              <a:t> suspension tracks</a:t>
            </a:r>
          </a:p>
          <a:p>
            <a:pPr lvl="1">
              <a:lnSpc>
                <a:spcPct val="80000"/>
              </a:lnSpc>
            </a:pPr>
            <a:r>
              <a:rPr lang="de-DE" sz="1800"/>
              <a:t> portable</a:t>
            </a:r>
          </a:p>
          <a:p>
            <a:pPr>
              <a:lnSpc>
                <a:spcPct val="80000"/>
              </a:lnSpc>
            </a:pPr>
            <a:r>
              <a:rPr lang="de-DE" sz="2000"/>
              <a:t>machine tools</a:t>
            </a:r>
          </a:p>
          <a:p>
            <a:pPr lvl="1">
              <a:lnSpc>
                <a:spcPct val="80000"/>
              </a:lnSpc>
            </a:pPr>
            <a:r>
              <a:rPr lang="de-DE" sz="1800"/>
              <a:t>milling, turning </a:t>
            </a:r>
          </a:p>
          <a:p>
            <a:pPr lvl="1">
              <a:lnSpc>
                <a:spcPct val="80000"/>
              </a:lnSpc>
            </a:pPr>
            <a:r>
              <a:rPr lang="de-DE" sz="1800"/>
              <a:t>robot revolver</a:t>
            </a:r>
          </a:p>
          <a:p>
            <a:pPr>
              <a:lnSpc>
                <a:spcPct val="80000"/>
              </a:lnSpc>
            </a:pPr>
            <a:r>
              <a:rPr lang="de-DE" sz="2000"/>
              <a:t>filling</a:t>
            </a:r>
          </a:p>
          <a:p>
            <a:pPr>
              <a:lnSpc>
                <a:spcPct val="80000"/>
              </a:lnSpc>
            </a:pPr>
            <a:r>
              <a:rPr lang="de-DE" sz="2000"/>
              <a:t>cargo</a:t>
            </a:r>
          </a:p>
          <a:p>
            <a:pPr lvl="1">
              <a:lnSpc>
                <a:spcPct val="80000"/>
              </a:lnSpc>
            </a:pPr>
            <a:r>
              <a:rPr lang="de-DE" sz="1800"/>
              <a:t> airport logistics</a:t>
            </a:r>
          </a:p>
          <a:p>
            <a:pPr lvl="1">
              <a:lnSpc>
                <a:spcPct val="80000"/>
              </a:lnSpc>
            </a:pPr>
            <a:r>
              <a:rPr lang="de-DE" sz="1800"/>
              <a:t> post</a:t>
            </a:r>
          </a:p>
          <a:p>
            <a:pPr>
              <a:lnSpc>
                <a:spcPct val="80000"/>
              </a:lnSpc>
            </a:pPr>
            <a:r>
              <a:rPr lang="de-DE" sz="2000"/>
              <a:t>packaging industry</a:t>
            </a:r>
          </a:p>
          <a:p>
            <a:pPr>
              <a:lnSpc>
                <a:spcPct val="80000"/>
              </a:lnSpc>
            </a:pPr>
            <a:r>
              <a:rPr lang="de-DE" sz="2000"/>
              <a:t>special engineering</a:t>
            </a:r>
          </a:p>
          <a:p>
            <a:pPr>
              <a:lnSpc>
                <a:spcPct val="80000"/>
              </a:lnSpc>
            </a:pPr>
            <a:r>
              <a:rPr lang="de-DE" sz="2000"/>
              <a:t>conveyor technique</a:t>
            </a:r>
            <a:endParaRPr lang="de-DE" sz="2000">
              <a:solidFill>
                <a:schemeClr val="accent1"/>
              </a:solidFill>
            </a:endParaRPr>
          </a:p>
        </p:txBody>
      </p:sp>
      <p:pic>
        <p:nvPicPr>
          <p:cNvPr id="34821" name="Picture 5"/>
          <p:cNvPicPr>
            <a:picLocks noChangeAspect="1" noChangeArrowheads="1"/>
          </p:cNvPicPr>
          <p:nvPr>
            <p:custDataLst>
              <p:tags r:id="rId1"/>
            </p:custDataLst>
          </p:nvPr>
        </p:nvPicPr>
        <p:blipFill>
          <a:blip r:embed="rId6" cstate="print"/>
          <a:srcRect/>
          <a:stretch>
            <a:fillRect/>
          </a:stretch>
        </p:blipFill>
        <p:spPr bwMode="auto">
          <a:xfrm>
            <a:off x="4716463" y="2060575"/>
            <a:ext cx="2233612" cy="1676400"/>
          </a:xfrm>
          <a:prstGeom prst="rect">
            <a:avLst/>
          </a:prstGeom>
          <a:noFill/>
          <a:ln w="9525">
            <a:solidFill>
              <a:schemeClr val="bg1"/>
            </a:solidFill>
            <a:miter lim="800000"/>
            <a:headEnd/>
            <a:tailEnd/>
          </a:ln>
        </p:spPr>
      </p:pic>
      <p:pic>
        <p:nvPicPr>
          <p:cNvPr id="34822" name="Picture 6" descr="DrehenB"/>
          <p:cNvPicPr>
            <a:picLocks noChangeAspect="1" noChangeArrowheads="1"/>
          </p:cNvPicPr>
          <p:nvPr>
            <p:custDataLst>
              <p:tags r:id="rId2"/>
            </p:custDataLst>
          </p:nvPr>
        </p:nvPicPr>
        <p:blipFill>
          <a:blip r:embed="rId7" cstate="print"/>
          <a:srcRect/>
          <a:stretch>
            <a:fillRect/>
          </a:stretch>
        </p:blipFill>
        <p:spPr bwMode="auto">
          <a:xfrm>
            <a:off x="7172325" y="3500438"/>
            <a:ext cx="1657350" cy="1512887"/>
          </a:xfrm>
          <a:prstGeom prst="rect">
            <a:avLst/>
          </a:prstGeom>
          <a:noFill/>
          <a:ln w="9525">
            <a:solidFill>
              <a:schemeClr val="bg1"/>
            </a:solidFill>
            <a:miter lim="800000"/>
            <a:headEnd/>
            <a:tailEnd/>
          </a:ln>
        </p:spPr>
      </p:pic>
      <p:pic>
        <p:nvPicPr>
          <p:cNvPr id="34823" name="Picture 7" descr="Abfuellanlage"/>
          <p:cNvPicPr>
            <a:picLocks noChangeAspect="1" noChangeArrowheads="1"/>
          </p:cNvPicPr>
          <p:nvPr>
            <p:custDataLst>
              <p:tags r:id="rId3"/>
            </p:custDataLst>
          </p:nvPr>
        </p:nvPicPr>
        <p:blipFill>
          <a:blip r:embed="rId8" cstate="print"/>
          <a:srcRect/>
          <a:stretch>
            <a:fillRect/>
          </a:stretch>
        </p:blipFill>
        <p:spPr bwMode="auto">
          <a:xfrm>
            <a:off x="7172325" y="2060575"/>
            <a:ext cx="1908175" cy="1244600"/>
          </a:xfrm>
          <a:prstGeom prst="rect">
            <a:avLst/>
          </a:prstGeom>
          <a:noFill/>
          <a:ln w="9525">
            <a:solidFill>
              <a:schemeClr val="bg1"/>
            </a:solidFill>
            <a:miter lim="800000"/>
            <a:headEnd/>
            <a:tailEnd/>
          </a:ln>
        </p:spPr>
      </p:pic>
      <p:pic>
        <p:nvPicPr>
          <p:cNvPr id="34825" name="Picture 9" descr="startbild"/>
          <p:cNvPicPr>
            <a:picLocks noChangeAspect="1" noChangeArrowheads="1"/>
          </p:cNvPicPr>
          <p:nvPr>
            <p:custDataLst>
              <p:tags r:id="rId4"/>
            </p:custDataLst>
          </p:nvPr>
        </p:nvPicPr>
        <p:blipFill>
          <a:blip r:embed="rId9" cstate="print"/>
          <a:srcRect/>
          <a:stretch>
            <a:fillRect/>
          </a:stretch>
        </p:blipFill>
        <p:spPr bwMode="auto">
          <a:xfrm>
            <a:off x="4500563" y="4724400"/>
            <a:ext cx="2449512" cy="1489075"/>
          </a:xfrm>
          <a:prstGeom prst="rect">
            <a:avLst/>
          </a:prstGeom>
          <a:noFill/>
          <a:ln w="9525">
            <a:solidFill>
              <a:schemeClr val="bg1"/>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r>
              <a:rPr lang="de-DE" smtClean="0"/>
              <a:t>March 2015</a:t>
            </a:r>
            <a:endParaRPr lang="en-US"/>
          </a:p>
        </p:txBody>
      </p:sp>
      <p:sp>
        <p:nvSpPr>
          <p:cNvPr id="6" name="Fußzeilenplatzhalter 5"/>
          <p:cNvSpPr>
            <a:spLocks noGrp="1"/>
          </p:cNvSpPr>
          <p:nvPr>
            <p:ph type="ftr" sz="quarter" idx="11"/>
          </p:nvPr>
        </p:nvSpPr>
        <p:spPr/>
        <p:txBody>
          <a:bodyPr/>
          <a:lstStyle/>
          <a:p>
            <a:r>
              <a:rPr lang="de-DE" smtClean="0"/>
              <a:t>Michael Bahr, Ludwig Winkel, (Siemens AG)</a:t>
            </a:r>
            <a:endParaRPr lang="en-US"/>
          </a:p>
        </p:txBody>
      </p:sp>
      <p:sp>
        <p:nvSpPr>
          <p:cNvPr id="7" name="Foliennummernplatzhalter 6"/>
          <p:cNvSpPr>
            <a:spLocks noGrp="1"/>
          </p:cNvSpPr>
          <p:nvPr>
            <p:ph type="sldNum" sz="quarter" idx="12"/>
          </p:nvPr>
        </p:nvSpPr>
        <p:spPr/>
        <p:txBody>
          <a:bodyPr/>
          <a:lstStyle/>
          <a:p>
            <a:r>
              <a:rPr lang="en-US"/>
              <a:t>Slide </a:t>
            </a:r>
            <a:fld id="{28B00611-BB2B-450F-86F4-6A1C20DEDF3D}" type="slidenum">
              <a:rPr lang="en-US"/>
              <a:pPr/>
              <a:t>4</a:t>
            </a:fld>
            <a:endParaRPr lang="en-US"/>
          </a:p>
        </p:txBody>
      </p:sp>
      <p:sp>
        <p:nvSpPr>
          <p:cNvPr id="30722" name="Rectangle 2"/>
          <p:cNvSpPr>
            <a:spLocks noGrp="1" noChangeArrowheads="1"/>
          </p:cNvSpPr>
          <p:nvPr>
            <p:ph type="title"/>
          </p:nvPr>
        </p:nvSpPr>
        <p:spPr/>
        <p:txBody>
          <a:bodyPr/>
          <a:lstStyle/>
          <a:p>
            <a:r>
              <a:rPr lang="de-DE" sz="3200" smtClean="0"/>
              <a:t>Network </a:t>
            </a:r>
            <a:r>
              <a:rPr lang="de-DE" sz="3200"/>
              <a:t>Topology</a:t>
            </a:r>
          </a:p>
        </p:txBody>
      </p:sp>
      <p:sp>
        <p:nvSpPr>
          <p:cNvPr id="30726" name="Rectangle 6"/>
          <p:cNvSpPr>
            <a:spLocks noGrp="1" noChangeArrowheads="1"/>
          </p:cNvSpPr>
          <p:nvPr>
            <p:ph type="body" sz="half" idx="2"/>
          </p:nvPr>
        </p:nvSpPr>
        <p:spPr>
          <a:xfrm>
            <a:off x="5076825" y="1981200"/>
            <a:ext cx="3810000" cy="4114800"/>
          </a:xfrm>
          <a:noFill/>
          <a:ln/>
        </p:spPr>
        <p:txBody>
          <a:bodyPr/>
          <a:lstStyle/>
          <a:p>
            <a:pPr>
              <a:lnSpc>
                <a:spcPct val="80000"/>
              </a:lnSpc>
            </a:pPr>
            <a:r>
              <a:rPr lang="de-DE" sz="2400"/>
              <a:t>star topology</a:t>
            </a:r>
          </a:p>
          <a:p>
            <a:pPr>
              <a:lnSpc>
                <a:spcPct val="80000"/>
              </a:lnSpc>
            </a:pPr>
            <a:r>
              <a:rPr lang="de-DE" sz="2400" smtClean="0"/>
              <a:t>LLDN PAN coordinator</a:t>
            </a:r>
            <a:endParaRPr lang="de-DE" sz="2400"/>
          </a:p>
          <a:p>
            <a:pPr>
              <a:lnSpc>
                <a:spcPct val="80000"/>
              </a:lnSpc>
            </a:pPr>
            <a:r>
              <a:rPr lang="de-DE" sz="2400"/>
              <a:t>devices</a:t>
            </a:r>
          </a:p>
          <a:p>
            <a:pPr lvl="1">
              <a:lnSpc>
                <a:spcPct val="80000"/>
              </a:lnSpc>
            </a:pPr>
            <a:r>
              <a:rPr lang="de-DE" sz="2000"/>
              <a:t>sensors:</a:t>
            </a:r>
            <a:br>
              <a:rPr lang="de-DE" sz="2000"/>
            </a:br>
            <a:r>
              <a:rPr lang="de-DE" sz="2000"/>
              <a:t>unidirectional data exchange from devices to gateway</a:t>
            </a:r>
          </a:p>
          <a:p>
            <a:pPr lvl="1">
              <a:lnSpc>
                <a:spcPct val="80000"/>
              </a:lnSpc>
            </a:pPr>
            <a:r>
              <a:rPr lang="de-DE" sz="2000"/>
              <a:t>actuators: </a:t>
            </a:r>
            <a:br>
              <a:rPr lang="de-DE" sz="2000"/>
            </a:br>
            <a:r>
              <a:rPr lang="de-DE" sz="2000"/>
              <a:t>bidirectional data exchange between devices and gateway</a:t>
            </a:r>
          </a:p>
          <a:p>
            <a:pPr lvl="1">
              <a:lnSpc>
                <a:spcPct val="80000"/>
              </a:lnSpc>
            </a:pPr>
            <a:r>
              <a:rPr lang="de-DE" sz="2000"/>
              <a:t>management devices (temporary)</a:t>
            </a:r>
          </a:p>
        </p:txBody>
      </p:sp>
      <p:pic>
        <p:nvPicPr>
          <p:cNvPr id="30727" name="Picture 7"/>
          <p:cNvPicPr>
            <a:picLocks noChangeAspect="1" noChangeArrowheads="1"/>
          </p:cNvPicPr>
          <p:nvPr/>
        </p:nvPicPr>
        <p:blipFill>
          <a:blip r:embed="rId2" cstate="print"/>
          <a:srcRect/>
          <a:stretch>
            <a:fillRect/>
          </a:stretch>
        </p:blipFill>
        <p:spPr bwMode="auto">
          <a:xfrm>
            <a:off x="276225" y="1612900"/>
            <a:ext cx="4502150" cy="407193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r>
              <a:rPr lang="de-DE" smtClean="0"/>
              <a:t>March 2015</a:t>
            </a:r>
            <a:endParaRPr lang="en-US"/>
          </a:p>
        </p:txBody>
      </p:sp>
      <p:sp>
        <p:nvSpPr>
          <p:cNvPr id="6" name="Fußzeilenplatzhalter 5"/>
          <p:cNvSpPr>
            <a:spLocks noGrp="1"/>
          </p:cNvSpPr>
          <p:nvPr>
            <p:ph type="ftr" sz="quarter" idx="11"/>
          </p:nvPr>
        </p:nvSpPr>
        <p:spPr/>
        <p:txBody>
          <a:bodyPr/>
          <a:lstStyle/>
          <a:p>
            <a:r>
              <a:rPr lang="de-DE" smtClean="0"/>
              <a:t>Michael Bahr, Ludwig Winkel, (Siemens AG)</a:t>
            </a:r>
            <a:endParaRPr lang="en-US"/>
          </a:p>
        </p:txBody>
      </p:sp>
      <p:sp>
        <p:nvSpPr>
          <p:cNvPr id="7" name="Foliennummernplatzhalter 6"/>
          <p:cNvSpPr>
            <a:spLocks noGrp="1"/>
          </p:cNvSpPr>
          <p:nvPr>
            <p:ph type="sldNum" sz="quarter" idx="12"/>
          </p:nvPr>
        </p:nvSpPr>
        <p:spPr/>
        <p:txBody>
          <a:bodyPr/>
          <a:lstStyle/>
          <a:p>
            <a:r>
              <a:rPr lang="en-US"/>
              <a:t>Slide </a:t>
            </a:r>
            <a:fld id="{6A82B3DB-53CF-4162-B2F2-BF51857F9268}" type="slidenum">
              <a:rPr lang="en-US"/>
              <a:pPr/>
              <a:t>5</a:t>
            </a:fld>
            <a:endParaRPr lang="en-US"/>
          </a:p>
        </p:txBody>
      </p:sp>
      <p:sp>
        <p:nvSpPr>
          <p:cNvPr id="29698" name="Rectangle 2"/>
          <p:cNvSpPr>
            <a:spLocks noGrp="1" noChangeArrowheads="1"/>
          </p:cNvSpPr>
          <p:nvPr>
            <p:ph type="title"/>
          </p:nvPr>
        </p:nvSpPr>
        <p:spPr>
          <a:xfrm>
            <a:off x="685800" y="685800"/>
            <a:ext cx="7918648" cy="1066800"/>
          </a:xfrm>
        </p:spPr>
        <p:txBody>
          <a:bodyPr/>
          <a:lstStyle/>
          <a:p>
            <a:r>
              <a:rPr lang="de-DE" smtClean="0"/>
              <a:t>Requirements and Assumptions for Low Latency Deterministic Networks (LLDN)</a:t>
            </a:r>
            <a:endParaRPr lang="de-DE"/>
          </a:p>
        </p:txBody>
      </p:sp>
      <p:sp>
        <p:nvSpPr>
          <p:cNvPr id="29702" name="Rectangle 6"/>
          <p:cNvSpPr>
            <a:spLocks noGrp="1" noChangeArrowheads="1"/>
          </p:cNvSpPr>
          <p:nvPr>
            <p:ph type="body" sz="half" idx="1"/>
          </p:nvPr>
        </p:nvSpPr>
        <p:spPr>
          <a:xfrm>
            <a:off x="251520" y="1844824"/>
            <a:ext cx="5472608" cy="4114800"/>
          </a:xfrm>
          <a:noFill/>
          <a:ln/>
        </p:spPr>
        <p:txBody>
          <a:bodyPr/>
          <a:lstStyle/>
          <a:p>
            <a:pPr>
              <a:lnSpc>
                <a:spcPct val="80000"/>
              </a:lnSpc>
              <a:buFontTx/>
              <a:buNone/>
            </a:pPr>
            <a:r>
              <a:rPr lang="de-DE" sz="2000" b="1"/>
              <a:t>Requirements</a:t>
            </a:r>
          </a:p>
          <a:p>
            <a:pPr marL="182563" indent="-182563">
              <a:lnSpc>
                <a:spcPct val="80000"/>
              </a:lnSpc>
            </a:pPr>
            <a:r>
              <a:rPr lang="de-DE" sz="1800" smtClean="0"/>
              <a:t>usage </a:t>
            </a:r>
            <a:r>
              <a:rPr lang="de-DE" sz="1800"/>
              <a:t>in factory automation possible</a:t>
            </a:r>
          </a:p>
          <a:p>
            <a:pPr marL="182563" indent="-182563">
              <a:lnSpc>
                <a:spcPct val="80000"/>
              </a:lnSpc>
            </a:pPr>
            <a:r>
              <a:rPr lang="de-DE" sz="1800"/>
              <a:t>high </a:t>
            </a:r>
            <a:r>
              <a:rPr lang="de-DE" sz="1800" smtClean="0"/>
              <a:t>determinism, high </a:t>
            </a:r>
            <a:r>
              <a:rPr lang="de-DE" sz="1800"/>
              <a:t>reliability</a:t>
            </a:r>
          </a:p>
          <a:p>
            <a:pPr marL="182563" indent="-182563">
              <a:lnSpc>
                <a:spcPct val="80000"/>
              </a:lnSpc>
            </a:pPr>
            <a:r>
              <a:rPr lang="de-DE" sz="1800"/>
              <a:t>low latency: </a:t>
            </a:r>
          </a:p>
          <a:p>
            <a:pPr marL="438150" lvl="1">
              <a:lnSpc>
                <a:spcPct val="80000"/>
              </a:lnSpc>
            </a:pPr>
            <a:r>
              <a:rPr lang="de-DE" sz="1600"/>
              <a:t>transmission of sensor data in </a:t>
            </a:r>
            <a:r>
              <a:rPr lang="de-DE" sz="1600">
                <a:sym typeface="Symbol" pitchFamily="18" charset="2"/>
              </a:rPr>
              <a:t></a:t>
            </a:r>
            <a:r>
              <a:rPr lang="de-DE" sz="1600"/>
              <a:t> 10 </a:t>
            </a:r>
            <a:r>
              <a:rPr lang="de-DE" sz="1600" smtClean="0"/>
              <a:t>ms </a:t>
            </a:r>
            <a:br>
              <a:rPr lang="de-DE" sz="1600" smtClean="0"/>
            </a:br>
            <a:r>
              <a:rPr lang="de-DE" sz="1600" smtClean="0"/>
              <a:t>(</a:t>
            </a:r>
            <a:r>
              <a:rPr lang="de-DE" sz="1600" smtClean="0">
                <a:sym typeface="Symbol" pitchFamily="18" charset="2"/>
              </a:rPr>
              <a:t> 2 ms per device)</a:t>
            </a:r>
            <a:endParaRPr lang="de-DE" sz="1600"/>
          </a:p>
          <a:p>
            <a:pPr marL="438150" lvl="1">
              <a:lnSpc>
                <a:spcPct val="80000"/>
              </a:lnSpc>
            </a:pPr>
            <a:r>
              <a:rPr lang="de-DE" sz="1600"/>
              <a:t>low round-trip </a:t>
            </a:r>
            <a:r>
              <a:rPr lang="de-DE" sz="1600" smtClean="0"/>
              <a:t>time</a:t>
            </a:r>
          </a:p>
          <a:p>
            <a:pPr marL="438150" lvl="1">
              <a:lnSpc>
                <a:spcPct val="80000"/>
              </a:lnSpc>
            </a:pPr>
            <a:r>
              <a:rPr lang="de-DE" sz="1600" smtClean="0"/>
              <a:t>short duration between subsequent transmissions</a:t>
            </a:r>
          </a:p>
          <a:p>
            <a:pPr marL="182563" lvl="1" indent="-182563">
              <a:lnSpc>
                <a:spcPct val="80000"/>
              </a:lnSpc>
              <a:buFontTx/>
              <a:buChar char="•"/>
            </a:pPr>
            <a:r>
              <a:rPr lang="de-DE" sz="1800" smtClean="0">
                <a:ea typeface="+mn-ea"/>
                <a:cs typeface="+mn-cs"/>
              </a:rPr>
              <a:t>small data: might be only 1 octet</a:t>
            </a:r>
            <a:endParaRPr lang="de-DE" sz="2000" smtClean="0"/>
          </a:p>
          <a:p>
            <a:pPr marL="182563" indent="-182563">
              <a:lnSpc>
                <a:spcPct val="80000"/>
              </a:lnSpc>
            </a:pPr>
            <a:r>
              <a:rPr lang="de-DE" sz="1800" smtClean="0"/>
              <a:t>high performance cyclic communication</a:t>
            </a:r>
          </a:p>
          <a:p>
            <a:pPr marL="182563" indent="-182563">
              <a:lnSpc>
                <a:spcPct val="80000"/>
              </a:lnSpc>
            </a:pPr>
            <a:r>
              <a:rPr lang="de-DE" sz="1800" smtClean="0"/>
              <a:t>relatively short communication distance</a:t>
            </a:r>
          </a:p>
          <a:p>
            <a:pPr marL="182563" indent="-182563">
              <a:lnSpc>
                <a:spcPct val="80000"/>
              </a:lnSpc>
            </a:pPr>
            <a:r>
              <a:rPr lang="de-DE" sz="1800" smtClean="0"/>
              <a:t>many devices </a:t>
            </a:r>
            <a:r>
              <a:rPr lang="de-DE" sz="1800"/>
              <a:t>per gateway</a:t>
            </a:r>
          </a:p>
          <a:p>
            <a:pPr marL="438150" lvl="1">
              <a:lnSpc>
                <a:spcPct val="80000"/>
              </a:lnSpc>
            </a:pPr>
            <a:r>
              <a:rPr lang="de-DE" sz="1600"/>
              <a:t>might be more than 100 sensors per </a:t>
            </a:r>
            <a:r>
              <a:rPr lang="de-DE" sz="1600" smtClean="0"/>
              <a:t>LLDN PAN coordinator</a:t>
            </a:r>
            <a:endParaRPr lang="de-DE" sz="1600"/>
          </a:p>
          <a:p>
            <a:pPr marL="438150" lvl="1">
              <a:lnSpc>
                <a:spcPct val="80000"/>
              </a:lnSpc>
            </a:pPr>
            <a:r>
              <a:rPr lang="de-DE" sz="1600" smtClean="0">
                <a:sym typeface="Wingdings" pitchFamily="2" charset="2"/>
              </a:rPr>
              <a:t> </a:t>
            </a:r>
            <a:r>
              <a:rPr lang="de-DE" sz="1600" smtClean="0"/>
              <a:t>trade-off </a:t>
            </a:r>
            <a:r>
              <a:rPr lang="de-DE" sz="1600"/>
              <a:t>with </a:t>
            </a:r>
            <a:r>
              <a:rPr lang="de-DE" sz="1600" smtClean="0"/>
              <a:t>latency!</a:t>
            </a:r>
          </a:p>
          <a:p>
            <a:pPr marL="438150" lvl="1">
              <a:lnSpc>
                <a:spcPct val="80000"/>
              </a:lnSpc>
            </a:pPr>
            <a:r>
              <a:rPr lang="de-DE" sz="1600" smtClean="0"/>
              <a:t>common size of LLDN network only a few devices</a:t>
            </a:r>
            <a:endParaRPr lang="de-DE" sz="1600"/>
          </a:p>
          <a:p>
            <a:pPr lvl="1">
              <a:lnSpc>
                <a:spcPct val="80000"/>
              </a:lnSpc>
            </a:pPr>
            <a:endParaRPr lang="de-DE" sz="1600"/>
          </a:p>
        </p:txBody>
      </p:sp>
      <p:sp>
        <p:nvSpPr>
          <p:cNvPr id="29703" name="Rectangle 7"/>
          <p:cNvSpPr>
            <a:spLocks noGrp="1" noChangeArrowheads="1"/>
          </p:cNvSpPr>
          <p:nvPr>
            <p:ph type="body" sz="half" idx="2"/>
          </p:nvPr>
        </p:nvSpPr>
        <p:spPr>
          <a:xfrm>
            <a:off x="5724128" y="1844824"/>
            <a:ext cx="3240360" cy="4114800"/>
          </a:xfrm>
          <a:noFill/>
          <a:ln w="9525">
            <a:noFill/>
            <a:miter lim="800000"/>
            <a:headEnd/>
            <a:tailEnd/>
          </a:ln>
          <a:effectLst/>
        </p:spPr>
        <p:txBody>
          <a:bodyPr vert="horz" wrap="square" lIns="92075" tIns="46038" rIns="92075" bIns="46038" numCol="1" anchor="t" anchorCtr="0" compatLnSpc="1">
            <a:prstTxWarp prst="textNoShape">
              <a:avLst/>
            </a:prstTxWarp>
          </a:bodyPr>
          <a:lstStyle/>
          <a:p>
            <a:pPr>
              <a:lnSpc>
                <a:spcPct val="80000"/>
              </a:lnSpc>
              <a:buFontTx/>
              <a:buNone/>
            </a:pPr>
            <a:r>
              <a:rPr lang="de-DE" sz="2000" b="1"/>
              <a:t>Assumptions</a:t>
            </a:r>
          </a:p>
          <a:p>
            <a:pPr marL="182563" indent="-182563">
              <a:lnSpc>
                <a:spcPct val="80000"/>
              </a:lnSpc>
            </a:pPr>
            <a:r>
              <a:rPr lang="de-DE" sz="1800"/>
              <a:t>controlled </a:t>
            </a:r>
            <a:r>
              <a:rPr lang="de-DE" sz="1800" smtClean="0"/>
              <a:t>environment </a:t>
            </a:r>
            <a:r>
              <a:rPr lang="de-DE" sz="1800"/>
              <a:t>(factory floor)</a:t>
            </a:r>
          </a:p>
          <a:p>
            <a:pPr marL="182563" indent="-182563">
              <a:lnSpc>
                <a:spcPct val="80000"/>
              </a:lnSpc>
            </a:pPr>
            <a:r>
              <a:rPr lang="de-DE" sz="1800"/>
              <a:t>off-line configuration for optimal performance</a:t>
            </a:r>
          </a:p>
          <a:p>
            <a:pPr marL="182563" indent="-182563">
              <a:lnSpc>
                <a:spcPct val="80000"/>
              </a:lnSpc>
            </a:pPr>
            <a:r>
              <a:rPr lang="de-DE" sz="1800" smtClean="0"/>
              <a:t>network planning</a:t>
            </a:r>
          </a:p>
          <a:p>
            <a:pPr marL="182563" indent="-182563">
              <a:lnSpc>
                <a:spcPct val="80000"/>
              </a:lnSpc>
            </a:pPr>
            <a:r>
              <a:rPr lang="de-DE" sz="1800" smtClean="0"/>
              <a:t>network </a:t>
            </a:r>
            <a:r>
              <a:rPr lang="de-DE" sz="1800"/>
              <a:t>management and frequency planning for avoidance of co-existence issues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3"/>
          <p:cNvSpPr>
            <a:spLocks noGrp="1"/>
          </p:cNvSpPr>
          <p:nvPr>
            <p:ph type="dt" sz="half" idx="10"/>
          </p:nvPr>
        </p:nvSpPr>
        <p:spPr/>
        <p:txBody>
          <a:bodyPr/>
          <a:lstStyle/>
          <a:p>
            <a:r>
              <a:rPr lang="de-DE" smtClean="0"/>
              <a:t>March 2015</a:t>
            </a:r>
            <a:endParaRPr lang="en-US"/>
          </a:p>
        </p:txBody>
      </p:sp>
      <p:sp>
        <p:nvSpPr>
          <p:cNvPr id="7" name="Fußzeilenplatzhalter 4"/>
          <p:cNvSpPr>
            <a:spLocks noGrp="1"/>
          </p:cNvSpPr>
          <p:nvPr>
            <p:ph type="ftr" sz="quarter" idx="11"/>
          </p:nvPr>
        </p:nvSpPr>
        <p:spPr/>
        <p:txBody>
          <a:bodyPr/>
          <a:lstStyle/>
          <a:p>
            <a:r>
              <a:rPr lang="de-DE" smtClean="0"/>
              <a:t>Michael Bahr, Ludwig Winkel, (Siemens AG)</a:t>
            </a:r>
            <a:endParaRPr lang="en-US"/>
          </a:p>
        </p:txBody>
      </p:sp>
      <p:sp>
        <p:nvSpPr>
          <p:cNvPr id="8" name="Foliennummernplatzhalter 5"/>
          <p:cNvSpPr>
            <a:spLocks noGrp="1"/>
          </p:cNvSpPr>
          <p:nvPr>
            <p:ph type="sldNum" sz="quarter" idx="12"/>
          </p:nvPr>
        </p:nvSpPr>
        <p:spPr/>
        <p:txBody>
          <a:bodyPr/>
          <a:lstStyle/>
          <a:p>
            <a:r>
              <a:rPr lang="en-US"/>
              <a:t>Slide </a:t>
            </a:r>
            <a:fld id="{5D7E5330-12CC-4B67-92DE-5AE494804B12}" type="slidenum">
              <a:rPr lang="en-US"/>
              <a:pPr/>
              <a:t>6</a:t>
            </a:fld>
            <a:endParaRPr lang="en-US"/>
          </a:p>
        </p:txBody>
      </p:sp>
      <p:sp>
        <p:nvSpPr>
          <p:cNvPr id="64514" name="Rectangle 2"/>
          <p:cNvSpPr>
            <a:spLocks noGrp="1" noChangeArrowheads="1"/>
          </p:cNvSpPr>
          <p:nvPr>
            <p:ph type="title"/>
          </p:nvPr>
        </p:nvSpPr>
        <p:spPr/>
        <p:txBody>
          <a:bodyPr/>
          <a:lstStyle/>
          <a:p>
            <a:r>
              <a:rPr lang="de-DE"/>
              <a:t>Why </a:t>
            </a:r>
            <a:r>
              <a:rPr lang="de-DE" smtClean="0"/>
              <a:t>LLDN in IEEE </a:t>
            </a:r>
            <a:r>
              <a:rPr lang="de-DE"/>
              <a:t>802.15.4?</a:t>
            </a:r>
          </a:p>
        </p:txBody>
      </p:sp>
      <p:sp>
        <p:nvSpPr>
          <p:cNvPr id="64515" name="Rectangle 3"/>
          <p:cNvSpPr>
            <a:spLocks noGrp="1" noChangeArrowheads="1"/>
          </p:cNvSpPr>
          <p:nvPr>
            <p:ph type="body" idx="1"/>
          </p:nvPr>
        </p:nvSpPr>
        <p:spPr>
          <a:xfrm>
            <a:off x="685800" y="1700213"/>
            <a:ext cx="7772400" cy="4681537"/>
          </a:xfrm>
        </p:spPr>
        <p:txBody>
          <a:bodyPr/>
          <a:lstStyle/>
          <a:p>
            <a:pPr>
              <a:lnSpc>
                <a:spcPct val="80000"/>
              </a:lnSpc>
            </a:pPr>
            <a:r>
              <a:rPr lang="de-DE" sz="2000" smtClean="0"/>
              <a:t>good coexistence </a:t>
            </a:r>
            <a:r>
              <a:rPr lang="de-DE" sz="2000"/>
              <a:t>with IEEE 802.11 </a:t>
            </a:r>
            <a:r>
              <a:rPr lang="de-DE" sz="2000" smtClean="0"/>
              <a:t>Wireless LAN</a:t>
            </a:r>
            <a:endParaRPr lang="de-DE" sz="2000"/>
          </a:p>
          <a:p>
            <a:pPr lvl="1">
              <a:lnSpc>
                <a:spcPct val="80000"/>
              </a:lnSpc>
            </a:pPr>
            <a:r>
              <a:rPr lang="de-DE" sz="1800"/>
              <a:t>3 non-overlapping channels for IEEE 802.11</a:t>
            </a:r>
          </a:p>
          <a:p>
            <a:pPr lvl="1">
              <a:lnSpc>
                <a:spcPct val="80000"/>
              </a:lnSpc>
            </a:pPr>
            <a:r>
              <a:rPr lang="de-DE" sz="1800"/>
              <a:t>4 channels for IEEE 802.15.4</a:t>
            </a:r>
          </a:p>
          <a:p>
            <a:pPr>
              <a:lnSpc>
                <a:spcPct val="80000"/>
              </a:lnSpc>
            </a:pPr>
            <a:endParaRPr lang="de-DE" sz="2000"/>
          </a:p>
          <a:p>
            <a:pPr>
              <a:lnSpc>
                <a:spcPct val="80000"/>
              </a:lnSpc>
            </a:pPr>
            <a:endParaRPr lang="de-DE" sz="2000"/>
          </a:p>
          <a:p>
            <a:pPr>
              <a:lnSpc>
                <a:spcPct val="80000"/>
              </a:lnSpc>
            </a:pPr>
            <a:endParaRPr lang="de-DE" sz="2000"/>
          </a:p>
          <a:p>
            <a:pPr>
              <a:lnSpc>
                <a:spcPct val="80000"/>
              </a:lnSpc>
            </a:pPr>
            <a:endParaRPr lang="de-DE" sz="2000"/>
          </a:p>
          <a:p>
            <a:pPr>
              <a:lnSpc>
                <a:spcPct val="80000"/>
              </a:lnSpc>
            </a:pPr>
            <a:endParaRPr lang="de-DE" sz="2000"/>
          </a:p>
          <a:p>
            <a:pPr>
              <a:lnSpc>
                <a:spcPct val="80000"/>
              </a:lnSpc>
            </a:pPr>
            <a:endParaRPr lang="de-DE" sz="2000"/>
          </a:p>
          <a:p>
            <a:pPr>
              <a:lnSpc>
                <a:spcPct val="80000"/>
              </a:lnSpc>
            </a:pPr>
            <a:endParaRPr lang="de-DE" sz="2000"/>
          </a:p>
          <a:p>
            <a:pPr>
              <a:lnSpc>
                <a:spcPct val="80000"/>
              </a:lnSpc>
            </a:pPr>
            <a:endParaRPr lang="de-DE" sz="2000"/>
          </a:p>
          <a:p>
            <a:pPr>
              <a:lnSpc>
                <a:spcPct val="80000"/>
              </a:lnSpc>
            </a:pPr>
            <a:endParaRPr lang="de-DE" sz="2000"/>
          </a:p>
          <a:p>
            <a:pPr>
              <a:lnSpc>
                <a:spcPct val="80000"/>
              </a:lnSpc>
            </a:pPr>
            <a:r>
              <a:rPr lang="de-DE" sz="2000"/>
              <a:t>sufficient range</a:t>
            </a:r>
          </a:p>
          <a:p>
            <a:pPr>
              <a:lnSpc>
                <a:spcPct val="80000"/>
              </a:lnSpc>
            </a:pPr>
            <a:r>
              <a:rPr lang="de-DE" sz="2000"/>
              <a:t>worldwide acceptance</a:t>
            </a:r>
          </a:p>
          <a:p>
            <a:pPr>
              <a:lnSpc>
                <a:spcPct val="80000"/>
              </a:lnSpc>
            </a:pPr>
            <a:r>
              <a:rPr lang="de-DE" sz="2000"/>
              <a:t>worldwide </a:t>
            </a:r>
            <a:r>
              <a:rPr lang="de-DE" sz="2000" smtClean="0"/>
              <a:t>standard</a:t>
            </a:r>
          </a:p>
          <a:p>
            <a:pPr>
              <a:lnSpc>
                <a:spcPct val="80000"/>
              </a:lnSpc>
            </a:pPr>
            <a:r>
              <a:rPr lang="de-DE" sz="2000" smtClean="0"/>
              <a:t>common wireless technology in industrial applications</a:t>
            </a:r>
            <a:endParaRPr lang="de-DE" sz="2000"/>
          </a:p>
        </p:txBody>
      </p:sp>
      <p:pic>
        <p:nvPicPr>
          <p:cNvPr id="64516" name="Picture 4"/>
          <p:cNvPicPr>
            <a:picLocks noChangeAspect="1" noChangeArrowheads="1"/>
          </p:cNvPicPr>
          <p:nvPr/>
        </p:nvPicPr>
        <p:blipFill>
          <a:blip r:embed="rId2" cstate="print"/>
          <a:srcRect/>
          <a:stretch>
            <a:fillRect/>
          </a:stretch>
        </p:blipFill>
        <p:spPr bwMode="auto">
          <a:xfrm>
            <a:off x="684213" y="2565400"/>
            <a:ext cx="7839075" cy="2762250"/>
          </a:xfrm>
          <a:prstGeom prst="rect">
            <a:avLst/>
          </a:prstGeom>
          <a:solidFill>
            <a:srgbClr val="E6E6E6"/>
          </a:solidFill>
          <a:ln w="12700">
            <a:noFill/>
            <a:miter lim="800000"/>
            <a:headEnd type="none" w="sm" len="sm"/>
            <a:tailEnd type="none" w="sm" len="sm"/>
          </a:ln>
          <a:effectLst/>
        </p:spPr>
      </p:pic>
      <p:sp>
        <p:nvSpPr>
          <p:cNvPr id="64517" name="Rectangle 5"/>
          <p:cNvSpPr>
            <a:spLocks noChangeArrowheads="1"/>
          </p:cNvSpPr>
          <p:nvPr/>
        </p:nvSpPr>
        <p:spPr bwMode="auto">
          <a:xfrm>
            <a:off x="6372225" y="2565400"/>
            <a:ext cx="2151063" cy="792163"/>
          </a:xfrm>
          <a:prstGeom prst="rect">
            <a:avLst/>
          </a:prstGeom>
          <a:solidFill>
            <a:srgbClr val="E6E6E6"/>
          </a:solidFill>
          <a:ln w="12700">
            <a:noFill/>
            <a:miter lim="800000"/>
            <a:headEnd type="none" w="sm" len="sm"/>
            <a:tailEnd type="none" w="sm" len="sm"/>
          </a:ln>
          <a:effectLst/>
        </p:spPr>
        <p:txBody>
          <a:bodyPr wrap="none" anchor="ctr"/>
          <a:lstStyle/>
          <a:p>
            <a:pPr algn="ctr"/>
            <a:r>
              <a:rPr lang="de-DE" sz="2000" b="1">
                <a:solidFill>
                  <a:schemeClr val="accent2"/>
                </a:solidFill>
                <a:latin typeface="Arial" charset="0"/>
              </a:rPr>
              <a:t>North America</a:t>
            </a:r>
          </a:p>
          <a:p>
            <a:pPr algn="ctr"/>
            <a:r>
              <a:rPr lang="de-DE" sz="1400" b="1">
                <a:solidFill>
                  <a:schemeClr val="accent2"/>
                </a:solidFill>
                <a:latin typeface="Arial" charset="0"/>
              </a:rPr>
              <a:t>(similar worldwide)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smtClean="0"/>
              <a:t>March 2015</a:t>
            </a:r>
            <a:endParaRPr lang="en-US"/>
          </a:p>
        </p:txBody>
      </p:sp>
      <p:sp>
        <p:nvSpPr>
          <p:cNvPr id="5" name="Fußzeilenplatzhalter 4"/>
          <p:cNvSpPr>
            <a:spLocks noGrp="1"/>
          </p:cNvSpPr>
          <p:nvPr>
            <p:ph type="ftr" sz="quarter" idx="11"/>
          </p:nvPr>
        </p:nvSpPr>
        <p:spPr/>
        <p:txBody>
          <a:body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p>
            <a:r>
              <a:rPr lang="en-US"/>
              <a:t>Slide </a:t>
            </a:r>
            <a:fld id="{1D516D7C-53E0-4604-8CAD-AC389F1D39F5}" type="slidenum">
              <a:rPr lang="en-US"/>
              <a:pPr/>
              <a:t>7</a:t>
            </a:fld>
            <a:endParaRPr lang="en-US"/>
          </a:p>
        </p:txBody>
      </p:sp>
      <p:sp>
        <p:nvSpPr>
          <p:cNvPr id="53250" name="Rectangle 2"/>
          <p:cNvSpPr>
            <a:spLocks noGrp="1" noChangeArrowheads="1"/>
          </p:cNvSpPr>
          <p:nvPr>
            <p:ph type="title"/>
          </p:nvPr>
        </p:nvSpPr>
        <p:spPr/>
        <p:txBody>
          <a:bodyPr/>
          <a:lstStyle/>
          <a:p>
            <a:r>
              <a:rPr lang="de-DE" smtClean="0"/>
              <a:t>LLDN in IEEE 802.15.4 REVc</a:t>
            </a:r>
            <a:endParaRPr lang="de-DE"/>
          </a:p>
        </p:txBody>
      </p:sp>
      <p:sp>
        <p:nvSpPr>
          <p:cNvPr id="53252" name="Rectangle 4"/>
          <p:cNvSpPr>
            <a:spLocks noGrp="1" noChangeArrowheads="1"/>
          </p:cNvSpPr>
          <p:nvPr>
            <p:ph type="body" idx="1"/>
          </p:nvPr>
        </p:nvSpPr>
        <p:spPr>
          <a:xfrm>
            <a:off x="683568" y="1844824"/>
            <a:ext cx="7918648" cy="4114800"/>
          </a:xfrm>
          <a:noFill/>
          <a:ln/>
        </p:spPr>
        <p:txBody>
          <a:bodyPr/>
          <a:lstStyle/>
          <a:p>
            <a:pPr>
              <a:lnSpc>
                <a:spcPct val="80000"/>
              </a:lnSpc>
            </a:pPr>
            <a:r>
              <a:rPr lang="de-DE" sz="2400" smtClean="0"/>
              <a:t>Low Latency Deterministic Networks (LLDN) part of IEEE 802.15.4e</a:t>
            </a:r>
          </a:p>
          <a:p>
            <a:pPr>
              <a:lnSpc>
                <a:spcPct val="80000"/>
              </a:lnSpc>
            </a:pPr>
            <a:r>
              <a:rPr lang="de-DE" sz="2400" smtClean="0"/>
              <a:t>During the revision process of IEEE 802.15.4 (REVc), problems and issues with LLDN have been discovered (see document </a:t>
            </a:r>
            <a:r>
              <a:rPr lang="de-DE" sz="2400" smtClean="0"/>
              <a:t>15-14/224)</a:t>
            </a:r>
            <a:endParaRPr lang="de-DE" sz="2400" smtClean="0"/>
          </a:p>
          <a:p>
            <a:pPr>
              <a:lnSpc>
                <a:spcPct val="80000"/>
              </a:lnSpc>
            </a:pPr>
            <a:r>
              <a:rPr lang="de-DE" sz="2400" smtClean="0"/>
              <a:t>Experts are now available for solving the LLDN issues</a:t>
            </a:r>
          </a:p>
          <a:p>
            <a:pPr lvl="1">
              <a:lnSpc>
                <a:spcPct val="80000"/>
              </a:lnSpc>
            </a:pPr>
            <a:r>
              <a:rPr lang="de-DE" sz="2000" smtClean="0"/>
              <a:t>First responses to LLDN-related issues are provided in document 15-15/174</a:t>
            </a:r>
          </a:p>
          <a:p>
            <a:pPr lvl="1">
              <a:lnSpc>
                <a:spcPct val="80000"/>
              </a:lnSpc>
            </a:pPr>
            <a:r>
              <a:rPr lang="de-DE" sz="2000" smtClean="0"/>
              <a:t>Base text for LLDN for re-insertion into IEEEW 802.15.4 REVc document provided in document </a:t>
            </a:r>
            <a:r>
              <a:rPr lang="de-DE" sz="2000" smtClean="0"/>
              <a:t>15-15/245 </a:t>
            </a:r>
            <a:r>
              <a:rPr lang="de-DE" sz="2000" smtClean="0"/>
              <a:t>(text based on IEEE 802.15.4 REVc DF3)</a:t>
            </a:r>
          </a:p>
          <a:p>
            <a:pPr>
              <a:lnSpc>
                <a:spcPct val="80000"/>
              </a:lnSpc>
            </a:pPr>
            <a:r>
              <a:rPr lang="de-DE" sz="2400" smtClean="0"/>
              <a:t>For any arising issues related to LLDN and the revision process, please contact the authors</a:t>
            </a:r>
          </a:p>
          <a:p>
            <a:pPr>
              <a:lnSpc>
                <a:spcPct val="80000"/>
              </a:lnSpc>
            </a:pPr>
            <a:r>
              <a:rPr lang="de-DE" sz="2400" smtClean="0"/>
              <a:t>Necessary efforts for keeping LLDN in IEEE 802.15.4 will be undertaken</a:t>
            </a:r>
          </a:p>
          <a:p>
            <a:pPr>
              <a:lnSpc>
                <a:spcPct val="80000"/>
              </a:lnSpc>
              <a:buNone/>
            </a:pPr>
            <a:endParaRPr lang="de-DE"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Summary</a:t>
            </a:r>
            <a:endParaRPr lang="de-DE"/>
          </a:p>
        </p:txBody>
      </p:sp>
      <p:sp>
        <p:nvSpPr>
          <p:cNvPr id="3" name="Inhaltsplatzhalter 2"/>
          <p:cNvSpPr>
            <a:spLocks noGrp="1"/>
          </p:cNvSpPr>
          <p:nvPr>
            <p:ph idx="1"/>
          </p:nvPr>
        </p:nvSpPr>
        <p:spPr>
          <a:xfrm>
            <a:off x="685800" y="1700808"/>
            <a:ext cx="7772400" cy="4114800"/>
          </a:xfrm>
        </p:spPr>
        <p:txBody>
          <a:bodyPr/>
          <a:lstStyle/>
          <a:p>
            <a:r>
              <a:rPr lang="de-DE" sz="2800" smtClean="0"/>
              <a:t>Keep Low Latency Deterministic Networks (LLDN) in IEEE 802.15.4</a:t>
            </a:r>
          </a:p>
          <a:p>
            <a:endParaRPr lang="de-DE" sz="1200" smtClean="0"/>
          </a:p>
          <a:p>
            <a:r>
              <a:rPr lang="de-DE" sz="2800" smtClean="0"/>
              <a:t>Keep IEEE 802.15.4 ready with LLDN for the next step of wireless communication in industrial applications: low latency wireless</a:t>
            </a:r>
          </a:p>
          <a:p>
            <a:pPr lvl="1"/>
            <a:r>
              <a:rPr lang="de-DE" sz="2400" smtClean="0"/>
              <a:t>Factory automation and similar use cases</a:t>
            </a:r>
          </a:p>
          <a:p>
            <a:pPr lvl="1"/>
            <a:r>
              <a:rPr lang="de-DE" sz="2400" smtClean="0"/>
              <a:t>Important for Internet of Things (IoT) and future smart manufacturing</a:t>
            </a:r>
          </a:p>
          <a:p>
            <a:pPr lvl="1"/>
            <a:r>
              <a:rPr lang="de-DE" sz="2400" smtClean="0"/>
              <a:t>Several calls for funded projects in the area of low latency wireless underway in Europe</a:t>
            </a:r>
          </a:p>
          <a:p>
            <a:endParaRPr lang="de-DE" sz="2800"/>
          </a:p>
        </p:txBody>
      </p:sp>
      <p:sp>
        <p:nvSpPr>
          <p:cNvPr id="4" name="Datumsplatzhalter 3"/>
          <p:cNvSpPr>
            <a:spLocks noGrp="1"/>
          </p:cNvSpPr>
          <p:nvPr>
            <p:ph type="dt" sz="half" idx="10"/>
          </p:nvPr>
        </p:nvSpPr>
        <p:spPr/>
        <p:txBody>
          <a:bodyPr/>
          <a:lstStyle/>
          <a:p>
            <a:r>
              <a:rPr lang="de-DE" smtClean="0"/>
              <a:t>March 2015</a:t>
            </a:r>
            <a:endParaRPr lang="en-US"/>
          </a:p>
        </p:txBody>
      </p:sp>
      <p:sp>
        <p:nvSpPr>
          <p:cNvPr id="5" name="Fußzeilenplatzhalter 4"/>
          <p:cNvSpPr>
            <a:spLocks noGrp="1"/>
          </p:cNvSpPr>
          <p:nvPr>
            <p:ph type="ftr" sz="quarter" idx="11"/>
          </p:nvPr>
        </p:nvSpPr>
        <p:spPr/>
        <p:txBody>
          <a:bodyPr/>
          <a:lstStyle/>
          <a:p>
            <a:r>
              <a:rPr lang="de-DE" smtClean="0"/>
              <a:t>Michael Bahr, Ludwig Winkel, (Siemens AG)</a:t>
            </a:r>
            <a:endParaRPr lang="en-US"/>
          </a:p>
        </p:txBody>
      </p:sp>
      <p:sp>
        <p:nvSpPr>
          <p:cNvPr id="6" name="Foliennummernplatzhalter 5"/>
          <p:cNvSpPr>
            <a:spLocks noGrp="1"/>
          </p:cNvSpPr>
          <p:nvPr>
            <p:ph type="sldNum" sz="quarter" idx="12"/>
          </p:nvPr>
        </p:nvSpPr>
        <p:spPr/>
        <p:txBody>
          <a:bodyPr/>
          <a:lstStyle/>
          <a:p>
            <a:r>
              <a:rPr lang="en-US" smtClean="0"/>
              <a:t>Slide </a:t>
            </a:r>
            <a:fld id="{2DEA53D1-2834-45EF-BC70-3FEB361A14C6}" type="slidenum">
              <a:rPr lang="en-US" smtClean="0"/>
              <a:pPr/>
              <a:t>8</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BD4VYkUa50u9Ol41Ej.Yo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HAt0mPTp_UauEQZd3x5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a.mIDLm4.0e2GipRVu0q1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Z9.6TosfWkqraPus..v81A"/>
</p:tagLst>
</file>

<file path=ppt/theme/theme1.xml><?xml version="1.0" encoding="utf-8"?>
<a:theme xmlns:a="http://schemas.openxmlformats.org/drawingml/2006/main" name="IEEE-P802_15">
  <a:themeElements>
    <a:clrScheme name="Larissa-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Times New Roman"/>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arissa-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IEEE-P802_15</Template>
  <TotalTime>0</TotalTime>
  <Words>568</Words>
  <Application>Microsoft Office PowerPoint</Application>
  <PresentationFormat>Bildschirmpräsentation (4:3)</PresentationFormat>
  <Paragraphs>126</Paragraphs>
  <Slides>8</Slides>
  <Notes>2</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IEEE-P802_15</vt:lpstr>
      <vt:lpstr>Folie 1</vt:lpstr>
      <vt:lpstr>Low Latency Deterministic Networks  in IEEE 802.15.4</vt:lpstr>
      <vt:lpstr>Use Cases for IEEE 802.15.4e Low Latency Deterministic Networks (LLDN)</vt:lpstr>
      <vt:lpstr>Network Topology</vt:lpstr>
      <vt:lpstr>Requirements and Assumptions for Low Latency Deterministic Networks (LLDN)</vt:lpstr>
      <vt:lpstr>Why LLDN in IEEE 802.15.4?</vt:lpstr>
      <vt:lpstr>LLDN in IEEE 802.15.4 REVc</vt:lpstr>
      <vt:lpstr>Summary</vt:lpstr>
    </vt:vector>
  </TitlesOfParts>
  <Company>Siemens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Latency Deterministic Networks (LLDN) in IEEE 802.15.4</dc:title>
  <dc:subject>IEEE 802.15 &lt;subject&gt;</dc:subject>
  <dc:creator>Michael Bahr</dc:creator>
  <dc:description>&lt;doc-xx#&gt;</dc:description>
  <cp:lastModifiedBy>LLDN REVc DF3 adaption</cp:lastModifiedBy>
  <cp:revision>23</cp:revision>
  <cp:lastPrinted>1998-02-10T13:28:06Z</cp:lastPrinted>
  <dcterms:created xsi:type="dcterms:W3CDTF">2015-03-11T05:33:09Z</dcterms:created>
  <dcterms:modified xsi:type="dcterms:W3CDTF">2015-03-11T13:39:09Z</dcterms:modified>
</cp:coreProperties>
</file>