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904025" cy="9220200"/>
  <p:embeddedFontLst>
    <p:embeddedFont>
      <p:font typeface="Arial Black"/>
      <p:regular r:id="rId15"/>
    </p:embeddedFont>
    <p:embeddedFont>
      <p:font typeface="CG Time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ialBlack-regular.fntdata"/><Relationship Id="rId14" Type="http://schemas.openxmlformats.org/officeDocument/2006/relationships/slide" Target="slides/slide10.xml"/><Relationship Id="rId17" Type="http://schemas.openxmlformats.org/officeDocument/2006/relationships/font" Target="fonts/CGTimes-bold.fntdata"/><Relationship Id="rId16" Type="http://schemas.openxmlformats.org/officeDocument/2006/relationships/font" Target="fonts/CGTimes-regular.fntdata"/><Relationship Id="rId5" Type="http://schemas.openxmlformats.org/officeDocument/2006/relationships/slide" Target="slides/slide1.xml"/><Relationship Id="rId19" Type="http://schemas.openxmlformats.org/officeDocument/2006/relationships/font" Target="fonts/CGTimes-boldItalic.fntdata"/><Relationship Id="rId6" Type="http://schemas.openxmlformats.org/officeDocument/2006/relationships/slide" Target="slides/slide2.xml"/><Relationship Id="rId18" Type="http://schemas.openxmlformats.org/officeDocument/2006/relationships/font" Target="fonts/CGTime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924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11600" y="0"/>
            <a:ext cx="29924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7763" y="692150"/>
            <a:ext cx="4610100" cy="3457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759825"/>
            <a:ext cx="29924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11600" y="8759825"/>
            <a:ext cx="29924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050" lIns="92125" spcFirstLastPara="1" rIns="92125" wrap="square" tIns="46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7763" y="692150"/>
            <a:ext cx="4610100" cy="3457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7763" y="692150"/>
            <a:ext cx="4610100" cy="345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920750" y="4379913"/>
            <a:ext cx="5062500" cy="4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911600" y="8759825"/>
            <a:ext cx="2992500" cy="460500"/>
          </a:xfrm>
          <a:prstGeom prst="rect">
            <a:avLst/>
          </a:prstGeom>
        </p:spPr>
        <p:txBody>
          <a:bodyPr anchorCtr="0" anchor="b" bIns="46050" lIns="92125" spcFirstLastPara="1" rIns="92125" wrap="square" tIns="460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7763" y="692150"/>
            <a:ext cx="4610100" cy="345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920750" y="4379913"/>
            <a:ext cx="5062500" cy="4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3911600" y="8759825"/>
            <a:ext cx="2992500" cy="460500"/>
          </a:xfrm>
          <a:prstGeom prst="rect">
            <a:avLst/>
          </a:prstGeom>
        </p:spPr>
        <p:txBody>
          <a:bodyPr anchorCtr="0" anchor="b" bIns="46050" lIns="92125" spcFirstLastPara="1" rIns="92125" wrap="square" tIns="460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7763" y="692150"/>
            <a:ext cx="4610100" cy="345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920750" y="4379913"/>
            <a:ext cx="5062500" cy="4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911600" y="8759825"/>
            <a:ext cx="2992500" cy="460500"/>
          </a:xfrm>
          <a:prstGeom prst="rect">
            <a:avLst/>
          </a:prstGeom>
        </p:spPr>
        <p:txBody>
          <a:bodyPr anchorCtr="0" anchor="b" bIns="46050" lIns="92125" spcFirstLastPara="1" rIns="92125" wrap="square" tIns="460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7763" y="692150"/>
            <a:ext cx="4610100" cy="345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920750" y="4379913"/>
            <a:ext cx="5062500" cy="4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911600" y="8759825"/>
            <a:ext cx="2992500" cy="460500"/>
          </a:xfrm>
          <a:prstGeom prst="rect">
            <a:avLst/>
          </a:prstGeom>
        </p:spPr>
        <p:txBody>
          <a:bodyPr anchorCtr="0" anchor="b" bIns="46050" lIns="92125" spcFirstLastPara="1" rIns="92125" wrap="square" tIns="460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7763" y="692150"/>
            <a:ext cx="4610100" cy="345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20750" y="4379913"/>
            <a:ext cx="5062500" cy="4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911600" y="8759825"/>
            <a:ext cx="2992500" cy="460500"/>
          </a:xfrm>
          <a:prstGeom prst="rect">
            <a:avLst/>
          </a:prstGeom>
        </p:spPr>
        <p:txBody>
          <a:bodyPr anchorCtr="0" anchor="b" bIns="46050" lIns="92125" spcFirstLastPara="1" rIns="92125" wrap="square" tIns="460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7763" y="692150"/>
            <a:ext cx="4610100" cy="345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920750" y="4379913"/>
            <a:ext cx="5062500" cy="4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911600" y="8759825"/>
            <a:ext cx="2992500" cy="460500"/>
          </a:xfrm>
          <a:prstGeom prst="rect">
            <a:avLst/>
          </a:prstGeom>
        </p:spPr>
        <p:txBody>
          <a:bodyPr anchorCtr="0" anchor="b" bIns="46050" lIns="92125" spcFirstLastPara="1" rIns="92125" wrap="square" tIns="460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7763" y="692150"/>
            <a:ext cx="4610100" cy="345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920750" y="4379913"/>
            <a:ext cx="5062500" cy="4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911600" y="8759825"/>
            <a:ext cx="2992500" cy="460500"/>
          </a:xfrm>
          <a:prstGeom prst="rect">
            <a:avLst/>
          </a:prstGeom>
        </p:spPr>
        <p:txBody>
          <a:bodyPr anchorCtr="0" anchor="b" bIns="46050" lIns="92125" spcFirstLastPara="1" rIns="92125" wrap="square" tIns="460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7763" y="692150"/>
            <a:ext cx="4610100" cy="345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920750" y="4379913"/>
            <a:ext cx="5062500" cy="4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911600" y="8759825"/>
            <a:ext cx="2992500" cy="460500"/>
          </a:xfrm>
          <a:prstGeom prst="rect">
            <a:avLst/>
          </a:prstGeom>
        </p:spPr>
        <p:txBody>
          <a:bodyPr anchorCtr="0" anchor="b" bIns="46050" lIns="92125" spcFirstLastPara="1" rIns="92125" wrap="square" tIns="460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7763" y="692150"/>
            <a:ext cx="4610100" cy="345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920750" y="4379913"/>
            <a:ext cx="5062500" cy="4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911600" y="8759825"/>
            <a:ext cx="2992500" cy="460500"/>
          </a:xfrm>
          <a:prstGeom prst="rect">
            <a:avLst/>
          </a:prstGeom>
        </p:spPr>
        <p:txBody>
          <a:bodyPr anchorCtr="0" anchor="b" bIns="46050" lIns="92125" spcFirstLastPara="1" rIns="92125" wrap="square" tIns="460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/>
        </p:nvSpPr>
        <p:spPr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endParaRPr/>
          </a:p>
        </p:txBody>
      </p:sp>
      <p:pic>
        <p:nvPicPr>
          <p:cNvPr descr="OGC header 20101220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085" cy="22450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.png" id="20" name="Shape 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6096000"/>
            <a:ext cx="137859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type="ctrTitle"/>
          </p:nvPr>
        </p:nvSpPr>
        <p:spPr>
          <a:xfrm>
            <a:off x="762000" y="3276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1447800" y="45720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7012" lvl="1" marL="569913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9712" lvl="2" marL="912813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9712" lvl="3" marL="1255713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39712" lvl="4" marL="1598613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39713" lvl="5" marL="2055813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39713" lvl="6" marL="2513013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39713" lvl="7" marL="2970213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39712" lvl="8" marL="3427413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009900" y="6400800"/>
            <a:ext cx="3276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  <p:pic>
        <p:nvPicPr>
          <p:cNvPr id="24" name="Shape 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904" y="2316458"/>
            <a:ext cx="2736342" cy="662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2870" y="2353390"/>
            <a:ext cx="2731531" cy="588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18615" y="2089507"/>
            <a:ext cx="2229277" cy="11163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/>
        </p:nvSpPr>
        <p:spPr>
          <a:xfrm>
            <a:off x="7099324" y="997538"/>
            <a:ext cx="11669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Supporting Partner</a:t>
            </a:r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93806" y="1245504"/>
            <a:ext cx="2384772" cy="70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43200" y="1066800"/>
            <a:ext cx="2629191" cy="103748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/>
        </p:nvSpPr>
        <p:spPr>
          <a:xfrm>
            <a:off x="4093561" y="2018424"/>
            <a:ext cx="11092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Meeting Sponsors</a:t>
            </a:r>
            <a:endParaRPr/>
          </a:p>
        </p:txBody>
      </p:sp>
      <p:sp>
        <p:nvSpPr>
          <p:cNvPr id="31" name="Shape 31"/>
          <p:cNvSpPr txBox="1"/>
          <p:nvPr/>
        </p:nvSpPr>
        <p:spPr>
          <a:xfrm>
            <a:off x="3843492" y="997538"/>
            <a:ext cx="80470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Meeting Host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31775" y="136525"/>
            <a:ext cx="868362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2129631" y="-504031"/>
            <a:ext cx="4891088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92E5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2973388" y="6553200"/>
            <a:ext cx="3200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8961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4813300" y="2068513"/>
            <a:ext cx="6034088" cy="217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395288" y="-26988"/>
            <a:ext cx="6034088" cy="6361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92E5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2973388" y="6553200"/>
            <a:ext cx="3200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8961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31775" y="136525"/>
            <a:ext cx="868362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92E5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973388" y="6553200"/>
            <a:ext cx="3200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8961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92E5C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092E5C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092E5C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092E5C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092E5C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092E5C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2973388" y="6553200"/>
            <a:ext cx="3200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8961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231775" y="136525"/>
            <a:ext cx="868362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46075" y="1279525"/>
            <a:ext cx="4152900" cy="4891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92E5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92E5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51375" y="1279525"/>
            <a:ext cx="4152900" cy="4891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92E5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92E5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2973388" y="6553200"/>
            <a:ext cx="3200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8961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92E5C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92E5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92E5C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92E5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2973388" y="6553200"/>
            <a:ext cx="3200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8961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231775" y="136525"/>
            <a:ext cx="868362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2973388" y="6553200"/>
            <a:ext cx="3200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8961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1" type="ftr"/>
          </p:nvPr>
        </p:nvSpPr>
        <p:spPr>
          <a:xfrm>
            <a:off x="2973388" y="6553200"/>
            <a:ext cx="3200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8961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92E5C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92E5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92E5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92E5C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092E5C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092E5C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2973388" y="6553200"/>
            <a:ext cx="3200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8961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92E5C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092E5C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092E5C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92E5C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092E5C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092E5C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973388" y="6553200"/>
            <a:ext cx="3200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8961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5125" y="776288"/>
            <a:ext cx="8398376" cy="4905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231775" y="136525"/>
            <a:ext cx="868362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92E5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973388" y="6553200"/>
            <a:ext cx="3200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8961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/>
          </a:p>
        </p:txBody>
      </p:sp>
      <p:sp>
        <p:nvSpPr>
          <p:cNvPr id="16" name="Shape 16"/>
          <p:cNvSpPr txBox="1"/>
          <p:nvPr/>
        </p:nvSpPr>
        <p:spPr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opengeospatial/omsf-profi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62000" y="3276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O&amp;M Simple Features Profile</a:t>
            </a:r>
            <a:endParaRPr b="0" i="0" sz="3200" u="none" cap="none" strike="noStrike">
              <a:solidFill>
                <a:srgbClr val="092E5C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1447800" y="45720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rPr>
              <a:t>105th OGC Technical Committee</a:t>
            </a:r>
            <a:endParaRPr/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rPr>
              <a:t>Palmerston North, New Zealand</a:t>
            </a:r>
            <a:endParaRPr b="0" i="0" sz="1800" u="none" cap="none" strike="noStrike">
              <a:solidFill>
                <a:srgbClr val="092E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None/>
            </a:pPr>
            <a:r>
              <a:rPr lang="en-US"/>
              <a:t>Ilkka Rinne / Spatineo</a:t>
            </a:r>
            <a:endParaRPr/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None/>
            </a:pPr>
            <a:r>
              <a:rPr lang="en-US"/>
              <a:t>5th</a:t>
            </a:r>
            <a:r>
              <a:rPr b="0" i="0" lang="en-US" sz="18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rPr>
              <a:t> December 2017</a:t>
            </a:r>
            <a:endParaRPr b="0" i="0" sz="1800" u="none" cap="none" strike="noStrike">
              <a:solidFill>
                <a:srgbClr val="092E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009900" y="6400800"/>
            <a:ext cx="3276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rPr>
              <a:t>Copyright © 2017 Open Geospatial Consortium</a:t>
            </a:r>
            <a:endParaRPr b="0" i="0" sz="900" u="none" cap="none" strike="noStrike">
              <a:solidFill>
                <a:srgbClr val="092E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G Times"/>
              <a:ea typeface="CG Times"/>
              <a:cs typeface="CG Times"/>
              <a:sym typeface="CG 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231775" y="136525"/>
            <a:ext cx="86835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46075" y="1279525"/>
            <a:ext cx="8458200" cy="48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/>
              <a:t>First OMSF implementations by FMI and Vaisala are starting for delivering air quality measurements data via WFS services (using the current draft schema).</a:t>
            </a:r>
            <a:endParaRPr sz="2200"/>
          </a:p>
          <a:p>
            <a:pPr indent="-368300" lvl="1" marL="914400" rtl="0">
              <a:spcBef>
                <a:spcPts val="58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Desire to stay OGC Standards compliant while providing easier access for a wider variety of data users.</a:t>
            </a:r>
            <a:endParaRPr sz="2200"/>
          </a:p>
          <a:p>
            <a:pPr indent="-368300" lvl="0" marL="457200" rtl="0">
              <a:spcBef>
                <a:spcPts val="58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Verify the benefits &amp; collect feedback in the OGC Testbed 14?</a:t>
            </a:r>
            <a:endParaRPr sz="2200"/>
          </a:p>
          <a:p>
            <a:pPr indent="-368300" lvl="0" marL="457200" rtl="0">
              <a:spcBef>
                <a:spcPts val="58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Modify the O&amp;M SWG Charter to work on this along the next revision of the O&amp;M Standard (OGC Abstract Specification Topic 20 &amp; ISO 19156).</a:t>
            </a:r>
            <a:endParaRPr sz="2200"/>
          </a:p>
          <a:p>
            <a:pPr indent="0" lvl="0" marL="0" rtl="0">
              <a:spcBef>
                <a:spcPts val="580"/>
              </a:spcBef>
              <a:spcAft>
                <a:spcPts val="0"/>
              </a:spcAft>
              <a:buNone/>
            </a:pPr>
            <a:r>
              <a:rPr b="1" lang="en-US" sz="2200"/>
              <a:t>MetOcean DWG: FMI and Vaisala request your comments, contribution, testing and support for improving the encoding and driving its standardization efforts.</a:t>
            </a:r>
            <a:endParaRPr b="1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31775" y="136525"/>
            <a:ext cx="86835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Observations as Simple Spatial Features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46075" y="1279525"/>
            <a:ext cx="8458200" cy="48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58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New observation/forecast data encoding to make it </a:t>
            </a:r>
            <a:r>
              <a:rPr b="1" lang="en-US" sz="2200"/>
              <a:t>easier and more cost-efficient</a:t>
            </a:r>
            <a:r>
              <a:rPr lang="en-US" sz="2200"/>
              <a:t> to take existing standards in use for sharing data in interoperable way.</a:t>
            </a:r>
            <a:endParaRPr sz="2200"/>
          </a:p>
          <a:p>
            <a:pPr indent="-368300" lvl="0" marL="457200" rtl="0">
              <a:spcBef>
                <a:spcPts val="58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Alternative to existing OGC O&amp;M encoding Standard </a:t>
            </a:r>
            <a:r>
              <a:rPr b="1" lang="en-US" sz="2200"/>
              <a:t>intended for simple observation data</a:t>
            </a:r>
            <a:r>
              <a:rPr lang="en-US" sz="2200"/>
              <a:t>.</a:t>
            </a:r>
            <a:endParaRPr sz="2200"/>
          </a:p>
          <a:p>
            <a:pPr indent="-368300" lvl="0" marL="457200" rtl="0">
              <a:spcBef>
                <a:spcPts val="58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Enables observation data sharing and processing with a </a:t>
            </a:r>
            <a:r>
              <a:rPr b="1" lang="en-US" sz="2200"/>
              <a:t>variety of existing technologies</a:t>
            </a:r>
            <a:r>
              <a:rPr lang="en-US" sz="2200"/>
              <a:t> having simple feature handling capabilities.</a:t>
            </a:r>
            <a:endParaRPr sz="2200"/>
          </a:p>
          <a:p>
            <a:pPr indent="-368300" lvl="0" marL="457200" rtl="0">
              <a:spcBef>
                <a:spcPts val="58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Does not replace existing data encodings when more detailed information is required (OMXML 10-025r1, ICAO IWXXM etc.)</a:t>
            </a:r>
            <a:endParaRPr sz="2200"/>
          </a:p>
          <a:p>
            <a:pPr indent="-368300" lvl="0" marL="457200" rtl="0">
              <a:spcBef>
                <a:spcPts val="58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Based on OGC &amp; ISO TC211 Standards (O&amp;M 2.0, GML Simple Features Profile 2.0)</a:t>
            </a:r>
            <a:endParaRPr sz="2200"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31775" y="136525"/>
            <a:ext cx="86835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impler </a:t>
            </a:r>
            <a:r>
              <a:rPr lang="en-US"/>
              <a:t>O</a:t>
            </a:r>
            <a:r>
              <a:rPr lang="en-US"/>
              <a:t>bservation </a:t>
            </a:r>
            <a:r>
              <a:rPr lang="en-US"/>
              <a:t>E</a:t>
            </a:r>
            <a:r>
              <a:rPr lang="en-US"/>
              <a:t>ncoding?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46075" y="1279525"/>
            <a:ext cx="8458200" cy="48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58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Ability to share </a:t>
            </a:r>
            <a:r>
              <a:rPr lang="en-US" sz="2200"/>
              <a:t>observation data using WFS and variety of existing GIS client software (OpenLayers &amp; QGIS etc.)</a:t>
            </a:r>
            <a:endParaRPr sz="2200"/>
          </a:p>
          <a:p>
            <a:pPr indent="-368300" lvl="0" marL="457200" rtl="0">
              <a:spcBef>
                <a:spcPts val="58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Complex feature type XML is not well supported in desktop GIS/Web GIS client applications: needs app. schema specific parsing code. OGC OMXML encoding (10-025r1) schema is complex (deeply structural) -&gt; limited client software support.</a:t>
            </a:r>
            <a:endParaRPr sz="2200"/>
          </a:p>
          <a:p>
            <a:pPr indent="-368300" lvl="0" marL="457200" rtl="0">
              <a:spcBef>
                <a:spcPts val="58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Simpler (~flat) GML structures with limited geometry types: </a:t>
            </a:r>
            <a:endParaRPr sz="2200"/>
          </a:p>
          <a:p>
            <a:pPr indent="-368300" lvl="1" marL="914400" rtl="0">
              <a:spcBef>
                <a:spcPts val="58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data ingestion &amp; viewing easier for the clients applications,</a:t>
            </a:r>
            <a:endParaRPr sz="2200"/>
          </a:p>
          <a:p>
            <a:pPr indent="-368300" lvl="1" marL="914400" rtl="0">
              <a:spcBef>
                <a:spcPts val="58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GIS data storage easier at the server side (one table row / observation event), and</a:t>
            </a:r>
            <a:endParaRPr sz="2200"/>
          </a:p>
          <a:p>
            <a:pPr indent="-368300" lvl="1" marL="914400" rtl="0">
              <a:spcBef>
                <a:spcPts val="58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data provisioning simpler for the WFS (GetFeature) &amp; WMS (GetFeatureInfo) server applications (simple feature model).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31775" y="136525"/>
            <a:ext cx="86835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GML Simple Features Profile 2.0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46075" y="1279525"/>
            <a:ext cx="8458200" cy="48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OGC 10-100r3 GML Simple Features Profile:</a:t>
            </a:r>
            <a:endParaRPr/>
          </a:p>
          <a:p>
            <a:pPr indent="0" lvl="0" marL="457200" rtl="0">
              <a:spcBef>
                <a:spcPts val="580"/>
              </a:spcBef>
              <a:spcAft>
                <a:spcPts val="0"/>
              </a:spcAft>
              <a:buNone/>
            </a:pPr>
            <a:r>
              <a:rPr i="1" lang="en-US" sz="1800"/>
              <a:t>"This profile defines a restricted but useful subset of XML-Schema and GML to lower the “implementation bar” of time and resources required for an organization to commit for developing software that supports GML"</a:t>
            </a:r>
            <a:endParaRPr/>
          </a:p>
          <a:p>
            <a:pPr indent="-381000" lvl="0" marL="457200" rtl="0">
              <a:spcBef>
                <a:spcPts val="5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</a:t>
            </a:r>
            <a:r>
              <a:rPr lang="en-US"/>
              <a:t>hree levels of conformance for simplified GML application profiles: SF-0, SF-1 and SF-2:</a:t>
            </a:r>
            <a:endParaRPr/>
          </a:p>
          <a:p>
            <a:pPr indent="-355600" lvl="1" marL="914400" rtl="0">
              <a:spcBef>
                <a:spcPts val="58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SF-0: Restricted geometry and data types, no user-defined types, property multiplicity 0..1, all references only using gml:ReferenceType.</a:t>
            </a:r>
            <a:endParaRPr/>
          </a:p>
          <a:p>
            <a:pPr indent="-355600" lvl="1" marL="914400" rtl="0">
              <a:spcBef>
                <a:spcPts val="58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SF-1: SF-0, but multiplicities 0..n and user-defined types allowed.</a:t>
            </a:r>
            <a:endParaRPr/>
          </a:p>
          <a:p>
            <a:pPr indent="-355600" lvl="1" marL="914400" rtl="0">
              <a:spcBef>
                <a:spcPts val="58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SF-2: Restrictions only on the geometry types.</a:t>
            </a:r>
            <a:endParaRPr/>
          </a:p>
          <a:p>
            <a:pPr indent="-381000" lvl="0" marL="457200">
              <a:spcBef>
                <a:spcPts val="5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SF-2 corresponds to the OGC Simple Features standard (OGC 06-103r4)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31775" y="136525"/>
            <a:ext cx="86835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O&amp;M Simple Features Encoding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46075" y="978875"/>
            <a:ext cx="8458200" cy="52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200"/>
              <a:t>Proposal</a:t>
            </a:r>
            <a:r>
              <a:rPr lang="en-US" sz="2200"/>
              <a:t>: </a:t>
            </a:r>
            <a:r>
              <a:rPr b="1" lang="en-US" sz="2200"/>
              <a:t>define a new XML encoding for the O&amp;M 2.0</a:t>
            </a:r>
            <a:r>
              <a:rPr lang="en-US" sz="2200"/>
              <a:t> </a:t>
            </a:r>
            <a:r>
              <a:rPr b="1" lang="en-US" sz="2200"/>
              <a:t>Observation model</a:t>
            </a:r>
            <a:r>
              <a:rPr lang="en-US" sz="2200"/>
              <a:t> compliant with the GML Simple Features Profile 2.0</a:t>
            </a:r>
            <a:endParaRPr sz="2200"/>
          </a:p>
          <a:p>
            <a:pPr indent="-368300" lvl="0" marL="457200" rtl="0">
              <a:spcBef>
                <a:spcPts val="58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Alternative to the (complex feature) OMXML with well-defined transformations between the encodings.</a:t>
            </a:r>
            <a:endParaRPr sz="2200"/>
          </a:p>
          <a:p>
            <a:pPr indent="-368300" lvl="0" marL="457200" rtl="0">
              <a:spcBef>
                <a:spcPts val="58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Use SF-0 when possible, SF-1 when necessary (timeseries etc.)</a:t>
            </a:r>
            <a:endParaRPr sz="2200"/>
          </a:p>
          <a:p>
            <a:pPr indent="-368300" lvl="0" marL="457200" rtl="0">
              <a:spcBef>
                <a:spcPts val="58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Follow the O&amp;M model structure and property naming as far as possible.</a:t>
            </a:r>
            <a:endParaRPr sz="2200"/>
          </a:p>
          <a:p>
            <a:pPr indent="-368300" lvl="1" marL="914400" rtl="0">
              <a:spcBef>
                <a:spcPts val="58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Need to split some complex properties into multiple simple properties in SF-0:</a:t>
            </a:r>
            <a:endParaRPr sz="2200"/>
          </a:p>
          <a:p>
            <a:pPr indent="-342900" lvl="2" marL="1371600" rtl="0">
              <a:spcBef>
                <a:spcPts val="5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featureOfInterest: foiName, foiGeometry, foiReference</a:t>
            </a:r>
            <a:endParaRPr/>
          </a:p>
          <a:p>
            <a:pPr indent="-342900" lvl="2" marL="1371600" rtl="0">
              <a:spcBef>
                <a:spcPts val="5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phenomenonTimeStart, phenomenonTimeEnd</a:t>
            </a:r>
            <a:endParaRPr/>
          </a:p>
          <a:p>
            <a:pPr indent="-368300" lvl="0" marL="457200">
              <a:spcBef>
                <a:spcPts val="58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Only simple result types can be inlined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31775" y="136525"/>
            <a:ext cx="86835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OMXML (10-025r1) Example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-12125" y="746125"/>
            <a:ext cx="16793400" cy="60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omxml:OM_Observation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gml:id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"f-1"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gml:identifier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codeSpace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"fmi-fi-weatherobs"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&gt;kumpula-2017-08-17_12-00_air-temp-1&lt;/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gml:identifier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omxml:phenomenonTime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gml:TimeInstant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gml:id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="ti-1"&gt;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gml:timePosition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&gt;2017-08-17T12:00:00Z&lt;/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gml:timePosition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gml:TimeInstant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omxml:phenomenonTime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omxml:resultTime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gml:TimeInstant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gml:id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="ti-2"&gt;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gml:timePosition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&gt;2017-08-17T12:01:25Z&lt;/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gml:timePosition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gml:TimeInstant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omxml:resultTime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omxml:procedure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xlink:href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"http://xml.fmi.fi/process/met-surface-observations"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xlink:title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"Meteorological surface observations, collected following WMO No. 544, Manual on the Global Observing System, Volume I - Global aspects"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omxml:parameter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omxml:NamedValue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omxml:name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xlink:href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="http://foo.bar.org/some/fully/qualified/uri"/&gt;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omxml:value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&gt;2017-08-17T12:00:00Z&lt;/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omxml:value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omxml:NamedValue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omxml:parameter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31775" y="136525"/>
            <a:ext cx="86835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</a:t>
            </a:r>
            <a:r>
              <a:rPr lang="en-US"/>
              <a:t>O&amp;M XML Example (page 2)</a:t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-10875" y="50650"/>
            <a:ext cx="16793400" cy="1098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omxml:parameter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omxml:NamedValue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omxml:name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xlink:href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="analysisCount"/&gt;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omxml:value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&gt;1&lt;/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omxml:value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omxml:NamedValue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omxml:parameter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omxml:observedProperty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xlink:href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"http://vocab.nerc.ac.uk/collection/P07/current/CFSN0023/"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xlink:title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"air_temperature"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omxml:featureOfInterest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sams:SF_SpatialSamplingFeature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gml:id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="ssf-1"&gt;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gml:name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&gt;Helsinki Kumpula&lt;/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gml:name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sam:sampledFeature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xlink:href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="http://sws.geonames.org/843429/about.rdf" /&gt;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sams:shape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gml:Point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gml:id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="p-1"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srsName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="http://www.opengis.net/def/crs/EPSG/0/4258"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srsDimension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="2"&gt;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gml:pos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&gt;60.20307 24.96131&lt;/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gml:pos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gml:Point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sams:shape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sams:SF_SpatialSamplingFeature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omxml:featureOfInterest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omxml:result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swe:Quantity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swe:uom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xlink:href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="Cel"/&gt;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swe:value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&gt;12.5&lt;/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swe:value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swe:Quantity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omxml:result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omsf:MeasureObservation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231775" y="136525"/>
            <a:ext cx="86835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Same Observation in OMSF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0" y="974725"/>
            <a:ext cx="16793400" cy="55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omsf:MeasureObservation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gml:id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"f-1"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gml:identifier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codeSpace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"fmi-fi-weatherobs"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&gt;kumpula-2017-08-17_12-00_air-temp-1&lt;/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gml:identifier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omsf:phenomenonTime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&gt;2017-08-17T12:00:00Z&lt;/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omsf:phenomenonTime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omsf:resultTime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&gt;2017-08-17T12:01:25Z&lt;/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omsf:resultTime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omsf:procedure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xlink:href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"http://xml.fmi.fi/process/met-surface-observations"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xlink:title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"Meteorological surface observations, collected following WMO No. 544, Manual on the Global Observing System, Volume I - Global aspects"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omsf:parameters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&gt;http://foo.bar.org/some/fully/qualified/uri=2017-08-17T12:00:00Z analysisCount=1&lt;/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omsf:parameters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omsf:observedProperty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xlink:href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"http://vocab.nerc.ac.uk/collection/P07/current/CFSN0023/"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xlink:title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"air_temperature"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omsf:foiName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&gt;Helsinki Kumpula&lt;/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omsf:foiName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omsf:foiGeometry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gml:Point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gml:id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"p-1"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srsName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"http://www.opengis.net/def/crs/EPSG/0/4258"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srsDimension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gml:pos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&gt;60.20307 24.96131&lt;/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gml:pos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gml:Point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omsf:foiGeometry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omsf:foiReference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xlink:href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"http://sws.geonames.org/843429/about.rdf"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omsf:result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uom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"Cel"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&gt;12.5&lt;/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omsf:result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3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omsf:MeasureObservation</a:t>
            </a:r>
            <a:r>
              <a:rPr lang="en-US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31775" y="136525"/>
            <a:ext cx="86835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Status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46075" y="1025775"/>
            <a:ext cx="8458200" cy="52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580"/>
              </a:spcBef>
              <a:spcAft>
                <a:spcPts val="0"/>
              </a:spcAft>
              <a:buClr>
                <a:srgbClr val="44546A"/>
              </a:buClr>
              <a:buSzPts val="2200"/>
              <a:buChar char="•"/>
            </a:pPr>
            <a:r>
              <a:rPr lang="en-US" sz="2200">
                <a:solidFill>
                  <a:srgbClr val="44546A"/>
                </a:solidFill>
              </a:rPr>
              <a:t>Positive comments, need acknowledged:</a:t>
            </a:r>
            <a:endParaRPr sz="2200">
              <a:solidFill>
                <a:srgbClr val="44546A"/>
              </a:solidFill>
            </a:endParaRPr>
          </a:p>
          <a:p>
            <a:pPr indent="0" lvl="0" marL="457200" rtl="0">
              <a:spcBef>
                <a:spcPts val="58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44546A"/>
                </a:solidFill>
              </a:rPr>
              <a:t>"I would recommend proceeding with a standard instead of a Best Practice as there will be significant need for this work in governments, which prefer to work against standards." </a:t>
            </a:r>
            <a:r>
              <a:rPr lang="en-US" sz="1800">
                <a:solidFill>
                  <a:srgbClr val="44546A"/>
                </a:solidFill>
              </a:rPr>
              <a:t>(Scott Simmons)</a:t>
            </a:r>
            <a:endParaRPr sz="1800">
              <a:solidFill>
                <a:srgbClr val="44546A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44546A"/>
                </a:solidFill>
              </a:rPr>
              <a:t>"This is probably overdue. Well done."</a:t>
            </a:r>
            <a:r>
              <a:rPr lang="en-US" sz="1800">
                <a:solidFill>
                  <a:srgbClr val="44546A"/>
                </a:solidFill>
              </a:rPr>
              <a:t> (Simon Cox)</a:t>
            </a:r>
            <a:endParaRPr sz="2200">
              <a:solidFill>
                <a:srgbClr val="44546A"/>
              </a:solidFill>
            </a:endParaRPr>
          </a:p>
          <a:p>
            <a:pPr indent="-368300" lvl="0" marL="457200" rtl="0"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ts val="2200"/>
              <a:buChar char="•"/>
            </a:pPr>
            <a:r>
              <a:rPr lang="en-US" sz="2200">
                <a:solidFill>
                  <a:srgbClr val="44546A"/>
                </a:solidFill>
              </a:rPr>
              <a:t>Draft schema with examples available at 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https://github.com/opengeospatial/omsf-profile</a:t>
            </a:r>
            <a:endParaRPr sz="2200">
              <a:solidFill>
                <a:srgbClr val="44546A"/>
              </a:solidFill>
            </a:endParaRPr>
          </a:p>
          <a:p>
            <a:pPr indent="-368300" lvl="0" marL="457200" rtl="0">
              <a:spcBef>
                <a:spcPts val="580"/>
              </a:spcBef>
              <a:spcAft>
                <a:spcPts val="0"/>
              </a:spcAft>
              <a:buClr>
                <a:srgbClr val="44546A"/>
              </a:buClr>
              <a:buSzPts val="2200"/>
              <a:buChar char="•"/>
            </a:pPr>
            <a:r>
              <a:rPr lang="en-US" sz="2200">
                <a:solidFill>
                  <a:srgbClr val="44546A"/>
                </a:solidFill>
              </a:rPr>
              <a:t>Presented as a motivation for the next OGC / ISO </a:t>
            </a:r>
            <a:r>
              <a:rPr lang="en-US" sz="2200"/>
              <a:t>O&amp;M Standard </a:t>
            </a:r>
            <a:r>
              <a:rPr lang="en-US" sz="2200">
                <a:solidFill>
                  <a:srgbClr val="44546A"/>
                </a:solidFill>
              </a:rPr>
              <a:t>revision cycle to start at in timely manner: Use the OGC O&amp;M SWG for both work items.</a:t>
            </a:r>
            <a:endParaRPr sz="2200">
              <a:solidFill>
                <a:srgbClr val="44546A"/>
              </a:solidFill>
            </a:endParaRPr>
          </a:p>
          <a:p>
            <a:pPr indent="-368300" lvl="0" marL="457200" rtl="0">
              <a:spcBef>
                <a:spcPts val="580"/>
              </a:spcBef>
              <a:spcAft>
                <a:spcPts val="0"/>
              </a:spcAft>
              <a:buClr>
                <a:srgbClr val="44546A"/>
              </a:buClr>
              <a:buSzPts val="2200"/>
              <a:buChar char="•"/>
            </a:pPr>
            <a:r>
              <a:rPr lang="en-US" sz="2200">
                <a:solidFill>
                  <a:srgbClr val="44546A"/>
                </a:solidFill>
              </a:rPr>
              <a:t>Initial research on GML Simple Features Profile support in existing OS GIS software ongoing.</a:t>
            </a:r>
            <a:endParaRPr sz="2200">
              <a:solidFill>
                <a:srgbClr val="44546A"/>
              </a:solidFill>
            </a:endParaRPr>
          </a:p>
          <a:p>
            <a:pPr indent="-368300" lvl="0" marL="457200" rtl="0">
              <a:spcBef>
                <a:spcPts val="580"/>
              </a:spcBef>
              <a:spcAft>
                <a:spcPts val="0"/>
              </a:spcAft>
              <a:buClr>
                <a:srgbClr val="44546A"/>
              </a:buClr>
              <a:buSzPts val="2200"/>
              <a:buChar char="•"/>
            </a:pPr>
            <a:r>
              <a:rPr lang="en-US" sz="2200">
                <a:solidFill>
                  <a:srgbClr val="44546A"/>
                </a:solidFill>
              </a:rPr>
              <a:t>Presented at the OGC MetOcean DWG at Palmerston North, NZ on 5th December 2017.</a:t>
            </a:r>
            <a:endParaRPr sz="2200">
              <a:solidFill>
                <a:srgbClr val="44546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GC_PowerPoint_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