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280" r:id="rId2"/>
    <p:sldId id="285" r:id="rId3"/>
    <p:sldId id="284" r:id="rId4"/>
    <p:sldId id="274" r:id="rId5"/>
    <p:sldId id="273" r:id="rId6"/>
    <p:sldId id="263" r:id="rId7"/>
    <p:sldId id="286" r:id="rId8"/>
    <p:sldId id="265" r:id="rId9"/>
    <p:sldId id="275" r:id="rId10"/>
    <p:sldId id="276" r:id="rId11"/>
    <p:sldId id="277" r:id="rId12"/>
    <p:sldId id="278" r:id="rId13"/>
    <p:sldId id="287" r:id="rId14"/>
    <p:sldId id="281" r:id="rId15"/>
    <p:sldId id="283" r:id="rId16"/>
    <p:sldId id="271" r:id="rId17"/>
    <p:sldId id="279" r:id="rId18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46A"/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5"/>
    <p:restoredTop sz="70422"/>
  </p:normalViewPr>
  <p:slideViewPr>
    <p:cSldViewPr>
      <p:cViewPr varScale="1">
        <p:scale>
          <a:sx n="82" d="100"/>
          <a:sy n="82" d="100"/>
        </p:scale>
        <p:origin x="496" y="16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29C81-EC06-524D-9623-D3A96F80D2BB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23BE-6025-564A-9D55-2E68FF2FD415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C9A16628-AC3D-154E-AB30-0CBC7C2360F9}" type="parTrans" cxnId="{FF20DF41-C776-784A-ACA6-0C3FCFB827A3}">
      <dgm:prSet/>
      <dgm:spPr/>
      <dgm:t>
        <a:bodyPr/>
        <a:lstStyle/>
        <a:p>
          <a:endParaRPr lang="en-US"/>
        </a:p>
      </dgm:t>
    </dgm:pt>
    <dgm:pt modelId="{4D37821D-76D9-0E44-BB0D-8F2D4E5DA895}" type="sibTrans" cxnId="{FF20DF41-C776-784A-ACA6-0C3FCFB827A3}">
      <dgm:prSet/>
      <dgm:spPr/>
      <dgm:t>
        <a:bodyPr/>
        <a:lstStyle/>
        <a:p>
          <a:endParaRPr lang="en-US"/>
        </a:p>
      </dgm:t>
    </dgm:pt>
    <dgm:pt modelId="{B174D491-7B1E-FF44-A825-DA1A613EAAEC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D7FD8848-46DB-2D4D-9758-0648C3469C88}" type="parTrans" cxnId="{83018992-E00F-6344-BBE1-6B0A259080C5}">
      <dgm:prSet/>
      <dgm:spPr/>
      <dgm:t>
        <a:bodyPr/>
        <a:lstStyle/>
        <a:p>
          <a:endParaRPr lang="en-US"/>
        </a:p>
      </dgm:t>
    </dgm:pt>
    <dgm:pt modelId="{204CCC0F-1E9F-4E41-8459-AF04FAFF9D50}" type="sibTrans" cxnId="{83018992-E00F-6344-BBE1-6B0A259080C5}">
      <dgm:prSet/>
      <dgm:spPr/>
      <dgm:t>
        <a:bodyPr/>
        <a:lstStyle/>
        <a:p>
          <a:endParaRPr lang="en-US"/>
        </a:p>
      </dgm:t>
    </dgm:pt>
    <dgm:pt modelId="{9A8E9E00-BF84-DD4D-A21B-A0A954E289A4}">
      <dgm:prSet phldrT="[Text]"/>
      <dgm:spPr/>
      <dgm:t>
        <a:bodyPr/>
        <a:lstStyle/>
        <a:p>
          <a:r>
            <a:rPr lang="en-US"/>
            <a:t>O&amp;M Simple Feature Data model</a:t>
          </a:r>
          <a:endParaRPr lang="en-US" dirty="0"/>
        </a:p>
      </dgm:t>
    </dgm:pt>
    <dgm:pt modelId="{1CCB6467-B55D-CB4F-89B1-79C386F7E938}" type="parTrans" cxnId="{BD823541-538C-894A-853B-CA55B5468464}">
      <dgm:prSet/>
      <dgm:spPr/>
      <dgm:t>
        <a:bodyPr/>
        <a:lstStyle/>
        <a:p>
          <a:endParaRPr lang="en-US"/>
        </a:p>
      </dgm:t>
    </dgm:pt>
    <dgm:pt modelId="{0E2DE3F0-60A0-924B-A680-932E39E49207}" type="sibTrans" cxnId="{BD823541-538C-894A-853B-CA55B5468464}">
      <dgm:prSet/>
      <dgm:spPr/>
      <dgm:t>
        <a:bodyPr/>
        <a:lstStyle/>
        <a:p>
          <a:endParaRPr lang="en-US"/>
        </a:p>
      </dgm:t>
    </dgm:pt>
    <dgm:pt modelId="{46BA39E9-6061-9F4F-9033-41A2555C93E9}">
      <dgm:prSet phldrT="[Text]"/>
      <dgm:spPr/>
      <dgm:t>
        <a:bodyPr/>
        <a:lstStyle/>
        <a:p>
          <a:r>
            <a:rPr lang="en-US" dirty="0"/>
            <a:t>Examples and open questions</a:t>
          </a:r>
        </a:p>
      </dgm:t>
    </dgm:pt>
    <dgm:pt modelId="{71BA00C5-97FD-044F-838B-05153BF9C79D}" type="parTrans" cxnId="{4F84303D-5615-B143-97D0-28809BFD24C8}">
      <dgm:prSet/>
      <dgm:spPr/>
      <dgm:t>
        <a:bodyPr/>
        <a:lstStyle/>
        <a:p>
          <a:endParaRPr lang="en-US"/>
        </a:p>
      </dgm:t>
    </dgm:pt>
    <dgm:pt modelId="{D30D7340-8E54-EB4F-8437-9B96DFE62AC7}" type="sibTrans" cxnId="{4F84303D-5615-B143-97D0-28809BFD24C8}">
      <dgm:prSet/>
      <dgm:spPr/>
      <dgm:t>
        <a:bodyPr/>
        <a:lstStyle/>
        <a:p>
          <a:endParaRPr lang="en-US"/>
        </a:p>
      </dgm:t>
    </dgm:pt>
    <dgm:pt modelId="{19711461-9AA0-7D4B-90F0-C5FB21C93BB9}">
      <dgm:prSet phldrT="[Text]"/>
      <dgm:spPr/>
      <dgm:t>
        <a:bodyPr/>
        <a:lstStyle/>
        <a:p>
          <a:r>
            <a:rPr lang="en-US" dirty="0"/>
            <a:t>Short recap/update</a:t>
          </a:r>
        </a:p>
      </dgm:t>
    </dgm:pt>
    <dgm:pt modelId="{316793D5-FC12-824D-A98B-914AE54553D1}" type="parTrans" cxnId="{08771F71-A5AC-3743-8C81-0425B60531F3}">
      <dgm:prSet/>
      <dgm:spPr/>
      <dgm:t>
        <a:bodyPr/>
        <a:lstStyle/>
        <a:p>
          <a:endParaRPr lang="en-US"/>
        </a:p>
      </dgm:t>
    </dgm:pt>
    <dgm:pt modelId="{F8364DBE-9C52-6046-B985-1277BF8AF609}" type="sibTrans" cxnId="{08771F71-A5AC-3743-8C81-0425B60531F3}">
      <dgm:prSet/>
      <dgm:spPr/>
      <dgm:t>
        <a:bodyPr/>
        <a:lstStyle/>
        <a:p>
          <a:endParaRPr lang="en-US"/>
        </a:p>
      </dgm:t>
    </dgm:pt>
    <dgm:pt modelId="{25DFF1C7-7A9C-DD49-9883-826F4BE1418A}" type="pres">
      <dgm:prSet presAssocID="{3BB29C81-EC06-524D-9623-D3A96F80D2BB}" presName="Name0" presStyleCnt="0">
        <dgm:presLayoutVars>
          <dgm:chMax val="7"/>
          <dgm:chPref val="7"/>
          <dgm:dir/>
        </dgm:presLayoutVars>
      </dgm:prSet>
      <dgm:spPr/>
    </dgm:pt>
    <dgm:pt modelId="{A3F706CD-755D-9A42-8B9F-00270013EA71}" type="pres">
      <dgm:prSet presAssocID="{3BB29C81-EC06-524D-9623-D3A96F80D2BB}" presName="Name1" presStyleCnt="0"/>
      <dgm:spPr/>
    </dgm:pt>
    <dgm:pt modelId="{D8ABF3BA-6BE5-1543-90B0-60A676A9457C}" type="pres">
      <dgm:prSet presAssocID="{3BB29C81-EC06-524D-9623-D3A96F80D2BB}" presName="cycle" presStyleCnt="0"/>
      <dgm:spPr/>
    </dgm:pt>
    <dgm:pt modelId="{CFAD19CB-CB03-A349-8ADB-BE41C1A914D0}" type="pres">
      <dgm:prSet presAssocID="{3BB29C81-EC06-524D-9623-D3A96F80D2BB}" presName="srcNode" presStyleLbl="node1" presStyleIdx="0" presStyleCnt="3"/>
      <dgm:spPr/>
    </dgm:pt>
    <dgm:pt modelId="{CA7A816D-BC8C-DC4B-842A-506B057BA727}" type="pres">
      <dgm:prSet presAssocID="{3BB29C81-EC06-524D-9623-D3A96F80D2BB}" presName="conn" presStyleLbl="parChTrans1D2" presStyleIdx="0" presStyleCnt="1"/>
      <dgm:spPr/>
    </dgm:pt>
    <dgm:pt modelId="{ADFD18B7-CC51-C94C-A577-88EC75225022}" type="pres">
      <dgm:prSet presAssocID="{3BB29C81-EC06-524D-9623-D3A96F80D2BB}" presName="extraNode" presStyleLbl="node1" presStyleIdx="0" presStyleCnt="3"/>
      <dgm:spPr/>
    </dgm:pt>
    <dgm:pt modelId="{088BB2F8-8E46-1048-A377-0260100DFB09}" type="pres">
      <dgm:prSet presAssocID="{3BB29C81-EC06-524D-9623-D3A96F80D2BB}" presName="dstNode" presStyleLbl="node1" presStyleIdx="0" presStyleCnt="3"/>
      <dgm:spPr/>
    </dgm:pt>
    <dgm:pt modelId="{4F98CD3D-4F17-D04E-892A-12DC240456D2}" type="pres">
      <dgm:prSet presAssocID="{FD7A23BE-6025-564A-9D55-2E68FF2FD415}" presName="text_1" presStyleLbl="node1" presStyleIdx="0" presStyleCnt="3">
        <dgm:presLayoutVars>
          <dgm:bulletEnabled val="1"/>
        </dgm:presLayoutVars>
      </dgm:prSet>
      <dgm:spPr/>
    </dgm:pt>
    <dgm:pt modelId="{1874169B-4A84-F949-B070-57FDF885FC69}" type="pres">
      <dgm:prSet presAssocID="{FD7A23BE-6025-564A-9D55-2E68FF2FD415}" presName="accent_1" presStyleCnt="0"/>
      <dgm:spPr/>
    </dgm:pt>
    <dgm:pt modelId="{67E18293-FFC8-C24D-9928-78312DAB539B}" type="pres">
      <dgm:prSet presAssocID="{FD7A23BE-6025-564A-9D55-2E68FF2FD415}" presName="accentRepeatNode" presStyleLbl="solidFgAcc1" presStyleIdx="0" presStyleCnt="3"/>
      <dgm:sp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</dgm:spPr>
    </dgm:pt>
    <dgm:pt modelId="{11DF3E1D-9C20-EE48-84C7-41BDCC495F52}" type="pres">
      <dgm:prSet presAssocID="{B174D491-7B1E-FF44-A825-DA1A613EAAEC}" presName="text_2" presStyleLbl="node1" presStyleIdx="1" presStyleCnt="3">
        <dgm:presLayoutVars>
          <dgm:bulletEnabled val="1"/>
        </dgm:presLayoutVars>
      </dgm:prSet>
      <dgm:spPr/>
    </dgm:pt>
    <dgm:pt modelId="{9F4E49F9-5C33-AA4E-84AF-3C9D15EAA1E5}" type="pres">
      <dgm:prSet presAssocID="{B174D491-7B1E-FF44-A825-DA1A613EAAEC}" presName="accent_2" presStyleCnt="0"/>
      <dgm:spPr/>
    </dgm:pt>
    <dgm:pt modelId="{410A0CB2-972C-7C4A-8DED-51D389F6A1D7}" type="pres">
      <dgm:prSet presAssocID="{B174D491-7B1E-FF44-A825-DA1A613EAAEC}" presName="accentRepeatNode" presStyleLbl="solidFgAcc1" presStyleIdx="1" presStyleCnt="3"/>
      <dgm:spPr/>
    </dgm:pt>
    <dgm:pt modelId="{052021A8-D023-1848-9023-7D4AC2DCBE91}" type="pres">
      <dgm:prSet presAssocID="{9A8E9E00-BF84-DD4D-A21B-A0A954E289A4}" presName="text_3" presStyleLbl="node1" presStyleIdx="2" presStyleCnt="3">
        <dgm:presLayoutVars>
          <dgm:bulletEnabled val="1"/>
        </dgm:presLayoutVars>
      </dgm:prSet>
      <dgm:spPr/>
    </dgm:pt>
    <dgm:pt modelId="{681F9A8F-9B05-7045-877C-4C71CCA6908D}" type="pres">
      <dgm:prSet presAssocID="{9A8E9E00-BF84-DD4D-A21B-A0A954E289A4}" presName="accent_3" presStyleCnt="0"/>
      <dgm:spPr/>
    </dgm:pt>
    <dgm:pt modelId="{3D4136CA-9EF2-724A-9C21-F4E6ECC31502}" type="pres">
      <dgm:prSet presAssocID="{9A8E9E00-BF84-DD4D-A21B-A0A954E289A4}" presName="accentRepeatNode" presStyleLbl="solidFgAcc1" presStyleIdx="2" presStyleCnt="3"/>
      <dgm:spPr/>
    </dgm:pt>
  </dgm:ptLst>
  <dgm:cxnLst>
    <dgm:cxn modelId="{4F84303D-5615-B143-97D0-28809BFD24C8}" srcId="{B174D491-7B1E-FF44-A825-DA1A613EAAEC}" destId="{46BA39E9-6061-9F4F-9033-41A2555C93E9}" srcOrd="0" destOrd="0" parTransId="{71BA00C5-97FD-044F-838B-05153BF9C79D}" sibTransId="{D30D7340-8E54-EB4F-8437-9B96DFE62AC7}"/>
    <dgm:cxn modelId="{BD823541-538C-894A-853B-CA55B5468464}" srcId="{3BB29C81-EC06-524D-9623-D3A96F80D2BB}" destId="{9A8E9E00-BF84-DD4D-A21B-A0A954E289A4}" srcOrd="2" destOrd="0" parTransId="{1CCB6467-B55D-CB4F-89B1-79C386F7E938}" sibTransId="{0E2DE3F0-60A0-924B-A680-932E39E49207}"/>
    <dgm:cxn modelId="{FF20DF41-C776-784A-ACA6-0C3FCFB827A3}" srcId="{3BB29C81-EC06-524D-9623-D3A96F80D2BB}" destId="{FD7A23BE-6025-564A-9D55-2E68FF2FD415}" srcOrd="0" destOrd="0" parTransId="{C9A16628-AC3D-154E-AB30-0CBC7C2360F9}" sibTransId="{4D37821D-76D9-0E44-BB0D-8F2D4E5DA895}"/>
    <dgm:cxn modelId="{BB4FC750-F958-5E4A-8B8A-877A1317E957}" type="presOf" srcId="{4D37821D-76D9-0E44-BB0D-8F2D4E5DA895}" destId="{CA7A816D-BC8C-DC4B-842A-506B057BA727}" srcOrd="0" destOrd="0" presId="urn:microsoft.com/office/officeart/2008/layout/VerticalCurvedList"/>
    <dgm:cxn modelId="{B270C66C-1C3B-6643-BFEE-8A6D5D55D6F6}" type="presOf" srcId="{FD7A23BE-6025-564A-9D55-2E68FF2FD415}" destId="{4F98CD3D-4F17-D04E-892A-12DC240456D2}" srcOrd="0" destOrd="0" presId="urn:microsoft.com/office/officeart/2008/layout/VerticalCurvedList"/>
    <dgm:cxn modelId="{08771F71-A5AC-3743-8C81-0425B60531F3}" srcId="{9A8E9E00-BF84-DD4D-A21B-A0A954E289A4}" destId="{19711461-9AA0-7D4B-90F0-C5FB21C93BB9}" srcOrd="0" destOrd="0" parTransId="{316793D5-FC12-824D-A98B-914AE54553D1}" sibTransId="{F8364DBE-9C52-6046-B985-1277BF8AF609}"/>
    <dgm:cxn modelId="{83018992-E00F-6344-BBE1-6B0A259080C5}" srcId="{3BB29C81-EC06-524D-9623-D3A96F80D2BB}" destId="{B174D491-7B1E-FF44-A825-DA1A613EAAEC}" srcOrd="1" destOrd="0" parTransId="{D7FD8848-46DB-2D4D-9758-0648C3469C88}" sibTransId="{204CCC0F-1E9F-4E41-8459-AF04FAFF9D50}"/>
    <dgm:cxn modelId="{8D8F2498-A8CB-0447-84BB-996121B77324}" type="presOf" srcId="{19711461-9AA0-7D4B-90F0-C5FB21C93BB9}" destId="{052021A8-D023-1848-9023-7D4AC2DCBE91}" srcOrd="0" destOrd="1" presId="urn:microsoft.com/office/officeart/2008/layout/VerticalCurvedList"/>
    <dgm:cxn modelId="{540D49C7-583C-2D48-8039-78AEA8CE7945}" type="presOf" srcId="{46BA39E9-6061-9F4F-9033-41A2555C93E9}" destId="{11DF3E1D-9C20-EE48-84C7-41BDCC495F52}" srcOrd="0" destOrd="1" presId="urn:microsoft.com/office/officeart/2008/layout/VerticalCurvedList"/>
    <dgm:cxn modelId="{E17F83DE-138D-0D41-89D1-40415E685832}" type="presOf" srcId="{B174D491-7B1E-FF44-A825-DA1A613EAAEC}" destId="{11DF3E1D-9C20-EE48-84C7-41BDCC495F52}" srcOrd="0" destOrd="0" presId="urn:microsoft.com/office/officeart/2008/layout/VerticalCurvedList"/>
    <dgm:cxn modelId="{80CCC7E8-F1D2-8A4C-8A40-FC1E5EB3EB60}" type="presOf" srcId="{9A8E9E00-BF84-DD4D-A21B-A0A954E289A4}" destId="{052021A8-D023-1848-9023-7D4AC2DCBE91}" srcOrd="0" destOrd="0" presId="urn:microsoft.com/office/officeart/2008/layout/VerticalCurvedList"/>
    <dgm:cxn modelId="{B0E73BFB-44DB-634E-B282-40676FDB4FAA}" type="presOf" srcId="{3BB29C81-EC06-524D-9623-D3A96F80D2BB}" destId="{25DFF1C7-7A9C-DD49-9883-826F4BE1418A}" srcOrd="0" destOrd="0" presId="urn:microsoft.com/office/officeart/2008/layout/VerticalCurvedList"/>
    <dgm:cxn modelId="{DE19AE3D-183A-A140-AEBB-35B3C2F55EAB}" type="presParOf" srcId="{25DFF1C7-7A9C-DD49-9883-826F4BE1418A}" destId="{A3F706CD-755D-9A42-8B9F-00270013EA71}" srcOrd="0" destOrd="0" presId="urn:microsoft.com/office/officeart/2008/layout/VerticalCurvedList"/>
    <dgm:cxn modelId="{5B66AB0D-7517-484C-BC47-98C19331DC3A}" type="presParOf" srcId="{A3F706CD-755D-9A42-8B9F-00270013EA71}" destId="{D8ABF3BA-6BE5-1543-90B0-60A676A9457C}" srcOrd="0" destOrd="0" presId="urn:microsoft.com/office/officeart/2008/layout/VerticalCurvedList"/>
    <dgm:cxn modelId="{DAE026F5-E1F0-EB42-B050-4F51C6A6B64E}" type="presParOf" srcId="{D8ABF3BA-6BE5-1543-90B0-60A676A9457C}" destId="{CFAD19CB-CB03-A349-8ADB-BE41C1A914D0}" srcOrd="0" destOrd="0" presId="urn:microsoft.com/office/officeart/2008/layout/VerticalCurvedList"/>
    <dgm:cxn modelId="{D91F2518-BB32-AD43-A895-83200C12E398}" type="presParOf" srcId="{D8ABF3BA-6BE5-1543-90B0-60A676A9457C}" destId="{CA7A816D-BC8C-DC4B-842A-506B057BA727}" srcOrd="1" destOrd="0" presId="urn:microsoft.com/office/officeart/2008/layout/VerticalCurvedList"/>
    <dgm:cxn modelId="{CA1D6615-4784-F14A-909E-F86763B278EE}" type="presParOf" srcId="{D8ABF3BA-6BE5-1543-90B0-60A676A9457C}" destId="{ADFD18B7-CC51-C94C-A577-88EC75225022}" srcOrd="2" destOrd="0" presId="urn:microsoft.com/office/officeart/2008/layout/VerticalCurvedList"/>
    <dgm:cxn modelId="{D8670568-9110-C44F-8E8F-790CC5E38697}" type="presParOf" srcId="{D8ABF3BA-6BE5-1543-90B0-60A676A9457C}" destId="{088BB2F8-8E46-1048-A377-0260100DFB09}" srcOrd="3" destOrd="0" presId="urn:microsoft.com/office/officeart/2008/layout/VerticalCurvedList"/>
    <dgm:cxn modelId="{2078A1EE-4324-CE44-AD52-CBDDC737C1FC}" type="presParOf" srcId="{A3F706CD-755D-9A42-8B9F-00270013EA71}" destId="{4F98CD3D-4F17-D04E-892A-12DC240456D2}" srcOrd="1" destOrd="0" presId="urn:microsoft.com/office/officeart/2008/layout/VerticalCurvedList"/>
    <dgm:cxn modelId="{3FA94C3E-DF2D-704C-9DF3-DBFFD59A227E}" type="presParOf" srcId="{A3F706CD-755D-9A42-8B9F-00270013EA71}" destId="{1874169B-4A84-F949-B070-57FDF885FC69}" srcOrd="2" destOrd="0" presId="urn:microsoft.com/office/officeart/2008/layout/VerticalCurvedList"/>
    <dgm:cxn modelId="{684EC281-FC5F-5946-AC22-57F4A3B54F66}" type="presParOf" srcId="{1874169B-4A84-F949-B070-57FDF885FC69}" destId="{67E18293-FFC8-C24D-9928-78312DAB539B}" srcOrd="0" destOrd="0" presId="urn:microsoft.com/office/officeart/2008/layout/VerticalCurvedList"/>
    <dgm:cxn modelId="{5B6AACCE-F79D-494E-B888-78C1E9726C9A}" type="presParOf" srcId="{A3F706CD-755D-9A42-8B9F-00270013EA71}" destId="{11DF3E1D-9C20-EE48-84C7-41BDCC495F52}" srcOrd="3" destOrd="0" presId="urn:microsoft.com/office/officeart/2008/layout/VerticalCurvedList"/>
    <dgm:cxn modelId="{EC3B37DE-1C54-C94C-89EC-4DEDB1870244}" type="presParOf" srcId="{A3F706CD-755D-9A42-8B9F-00270013EA71}" destId="{9F4E49F9-5C33-AA4E-84AF-3C9D15EAA1E5}" srcOrd="4" destOrd="0" presId="urn:microsoft.com/office/officeart/2008/layout/VerticalCurvedList"/>
    <dgm:cxn modelId="{41843969-C7AC-FE42-A527-9A03A68A14BA}" type="presParOf" srcId="{9F4E49F9-5C33-AA4E-84AF-3C9D15EAA1E5}" destId="{410A0CB2-972C-7C4A-8DED-51D389F6A1D7}" srcOrd="0" destOrd="0" presId="urn:microsoft.com/office/officeart/2008/layout/VerticalCurvedList"/>
    <dgm:cxn modelId="{B9B7B2A3-8DC5-3F43-BA12-3098AE7692DC}" type="presParOf" srcId="{A3F706CD-755D-9A42-8B9F-00270013EA71}" destId="{052021A8-D023-1848-9023-7D4AC2DCBE91}" srcOrd="5" destOrd="0" presId="urn:microsoft.com/office/officeart/2008/layout/VerticalCurvedList"/>
    <dgm:cxn modelId="{59D7F831-5C1D-584D-BB0F-562383B9D9AD}" type="presParOf" srcId="{A3F706CD-755D-9A42-8B9F-00270013EA71}" destId="{681F9A8F-9B05-7045-877C-4C71CCA6908D}" srcOrd="6" destOrd="0" presId="urn:microsoft.com/office/officeart/2008/layout/VerticalCurvedList"/>
    <dgm:cxn modelId="{C04B14A4-0CAB-0E4A-A9F2-59AE1F492843}" type="presParOf" srcId="{681F9A8F-9B05-7045-877C-4C71CCA6908D}" destId="{3D4136CA-9EF2-724A-9C21-F4E6ECC315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29C81-EC06-524D-9623-D3A96F80D2BB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23BE-6025-564A-9D55-2E68FF2FD415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C9A16628-AC3D-154E-AB30-0CBC7C2360F9}" type="parTrans" cxnId="{FF20DF41-C776-784A-ACA6-0C3FCFB827A3}">
      <dgm:prSet/>
      <dgm:spPr/>
      <dgm:t>
        <a:bodyPr/>
        <a:lstStyle/>
        <a:p>
          <a:endParaRPr lang="en-US"/>
        </a:p>
      </dgm:t>
    </dgm:pt>
    <dgm:pt modelId="{4D37821D-76D9-0E44-BB0D-8F2D4E5DA895}" type="sibTrans" cxnId="{FF20DF41-C776-784A-ACA6-0C3FCFB827A3}">
      <dgm:prSet/>
      <dgm:spPr/>
      <dgm:t>
        <a:bodyPr/>
        <a:lstStyle/>
        <a:p>
          <a:endParaRPr lang="en-US"/>
        </a:p>
      </dgm:t>
    </dgm:pt>
    <dgm:pt modelId="{B174D491-7B1E-FF44-A825-DA1A613EAAEC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D7FD8848-46DB-2D4D-9758-0648C3469C88}" type="parTrans" cxnId="{83018992-E00F-6344-BBE1-6B0A259080C5}">
      <dgm:prSet/>
      <dgm:spPr/>
      <dgm:t>
        <a:bodyPr/>
        <a:lstStyle/>
        <a:p>
          <a:endParaRPr lang="en-US"/>
        </a:p>
      </dgm:t>
    </dgm:pt>
    <dgm:pt modelId="{204CCC0F-1E9F-4E41-8459-AF04FAFF9D50}" type="sibTrans" cxnId="{83018992-E00F-6344-BBE1-6B0A259080C5}">
      <dgm:prSet/>
      <dgm:spPr/>
      <dgm:t>
        <a:bodyPr/>
        <a:lstStyle/>
        <a:p>
          <a:endParaRPr lang="en-US"/>
        </a:p>
      </dgm:t>
    </dgm:pt>
    <dgm:pt modelId="{9A8E9E00-BF84-DD4D-A21B-A0A954E289A4}">
      <dgm:prSet phldrT="[Text]"/>
      <dgm:spPr/>
      <dgm:t>
        <a:bodyPr/>
        <a:lstStyle/>
        <a:p>
          <a:r>
            <a:rPr lang="en-US" dirty="0"/>
            <a:t>O&amp;M Simple Feature Data model</a:t>
          </a:r>
        </a:p>
      </dgm:t>
    </dgm:pt>
    <dgm:pt modelId="{1CCB6467-B55D-CB4F-89B1-79C386F7E938}" type="parTrans" cxnId="{BD823541-538C-894A-853B-CA55B5468464}">
      <dgm:prSet/>
      <dgm:spPr/>
      <dgm:t>
        <a:bodyPr/>
        <a:lstStyle/>
        <a:p>
          <a:endParaRPr lang="en-US"/>
        </a:p>
      </dgm:t>
    </dgm:pt>
    <dgm:pt modelId="{0E2DE3F0-60A0-924B-A680-932E39E49207}" type="sibTrans" cxnId="{BD823541-538C-894A-853B-CA55B5468464}">
      <dgm:prSet/>
      <dgm:spPr/>
      <dgm:t>
        <a:bodyPr/>
        <a:lstStyle/>
        <a:p>
          <a:endParaRPr lang="en-US"/>
        </a:p>
      </dgm:t>
    </dgm:pt>
    <dgm:pt modelId="{46BA39E9-6061-9F4F-9033-41A2555C93E9}">
      <dgm:prSet phldrT="[Text]"/>
      <dgm:spPr/>
      <dgm:t>
        <a:bodyPr/>
        <a:lstStyle/>
        <a:p>
          <a:r>
            <a:rPr lang="en-US" dirty="0"/>
            <a:t>Example sand open questions</a:t>
          </a:r>
        </a:p>
      </dgm:t>
    </dgm:pt>
    <dgm:pt modelId="{71BA00C5-97FD-044F-838B-05153BF9C79D}" type="parTrans" cxnId="{4F84303D-5615-B143-97D0-28809BFD24C8}">
      <dgm:prSet/>
      <dgm:spPr/>
      <dgm:t>
        <a:bodyPr/>
        <a:lstStyle/>
        <a:p>
          <a:endParaRPr lang="en-US"/>
        </a:p>
      </dgm:t>
    </dgm:pt>
    <dgm:pt modelId="{D30D7340-8E54-EB4F-8437-9B96DFE62AC7}" type="sibTrans" cxnId="{4F84303D-5615-B143-97D0-28809BFD24C8}">
      <dgm:prSet/>
      <dgm:spPr/>
      <dgm:t>
        <a:bodyPr/>
        <a:lstStyle/>
        <a:p>
          <a:endParaRPr lang="en-US"/>
        </a:p>
      </dgm:t>
    </dgm:pt>
    <dgm:pt modelId="{19711461-9AA0-7D4B-90F0-C5FB21C93BB9}">
      <dgm:prSet phldrT="[Text]"/>
      <dgm:spPr/>
      <dgm:t>
        <a:bodyPr/>
        <a:lstStyle/>
        <a:p>
          <a:r>
            <a:rPr lang="en-US" dirty="0"/>
            <a:t>Short recap/update</a:t>
          </a:r>
        </a:p>
      </dgm:t>
    </dgm:pt>
    <dgm:pt modelId="{316793D5-FC12-824D-A98B-914AE54553D1}" type="parTrans" cxnId="{08771F71-A5AC-3743-8C81-0425B60531F3}">
      <dgm:prSet/>
      <dgm:spPr/>
      <dgm:t>
        <a:bodyPr/>
        <a:lstStyle/>
        <a:p>
          <a:endParaRPr lang="en-US"/>
        </a:p>
      </dgm:t>
    </dgm:pt>
    <dgm:pt modelId="{F8364DBE-9C52-6046-B985-1277BF8AF609}" type="sibTrans" cxnId="{08771F71-A5AC-3743-8C81-0425B60531F3}">
      <dgm:prSet/>
      <dgm:spPr/>
      <dgm:t>
        <a:bodyPr/>
        <a:lstStyle/>
        <a:p>
          <a:endParaRPr lang="en-US"/>
        </a:p>
      </dgm:t>
    </dgm:pt>
    <dgm:pt modelId="{25DFF1C7-7A9C-DD49-9883-826F4BE1418A}" type="pres">
      <dgm:prSet presAssocID="{3BB29C81-EC06-524D-9623-D3A96F80D2BB}" presName="Name0" presStyleCnt="0">
        <dgm:presLayoutVars>
          <dgm:chMax val="7"/>
          <dgm:chPref val="7"/>
          <dgm:dir/>
        </dgm:presLayoutVars>
      </dgm:prSet>
      <dgm:spPr/>
    </dgm:pt>
    <dgm:pt modelId="{A3F706CD-755D-9A42-8B9F-00270013EA71}" type="pres">
      <dgm:prSet presAssocID="{3BB29C81-EC06-524D-9623-D3A96F80D2BB}" presName="Name1" presStyleCnt="0"/>
      <dgm:spPr/>
    </dgm:pt>
    <dgm:pt modelId="{D8ABF3BA-6BE5-1543-90B0-60A676A9457C}" type="pres">
      <dgm:prSet presAssocID="{3BB29C81-EC06-524D-9623-D3A96F80D2BB}" presName="cycle" presStyleCnt="0"/>
      <dgm:spPr/>
    </dgm:pt>
    <dgm:pt modelId="{CFAD19CB-CB03-A349-8ADB-BE41C1A914D0}" type="pres">
      <dgm:prSet presAssocID="{3BB29C81-EC06-524D-9623-D3A96F80D2BB}" presName="srcNode" presStyleLbl="node1" presStyleIdx="0" presStyleCnt="3"/>
      <dgm:spPr/>
    </dgm:pt>
    <dgm:pt modelId="{CA7A816D-BC8C-DC4B-842A-506B057BA727}" type="pres">
      <dgm:prSet presAssocID="{3BB29C81-EC06-524D-9623-D3A96F80D2BB}" presName="conn" presStyleLbl="parChTrans1D2" presStyleIdx="0" presStyleCnt="1"/>
      <dgm:spPr/>
    </dgm:pt>
    <dgm:pt modelId="{ADFD18B7-CC51-C94C-A577-88EC75225022}" type="pres">
      <dgm:prSet presAssocID="{3BB29C81-EC06-524D-9623-D3A96F80D2BB}" presName="extraNode" presStyleLbl="node1" presStyleIdx="0" presStyleCnt="3"/>
      <dgm:spPr/>
    </dgm:pt>
    <dgm:pt modelId="{088BB2F8-8E46-1048-A377-0260100DFB09}" type="pres">
      <dgm:prSet presAssocID="{3BB29C81-EC06-524D-9623-D3A96F80D2BB}" presName="dstNode" presStyleLbl="node1" presStyleIdx="0" presStyleCnt="3"/>
      <dgm:spPr/>
    </dgm:pt>
    <dgm:pt modelId="{4F98CD3D-4F17-D04E-892A-12DC240456D2}" type="pres">
      <dgm:prSet presAssocID="{FD7A23BE-6025-564A-9D55-2E68FF2FD415}" presName="text_1" presStyleLbl="node1" presStyleIdx="0" presStyleCnt="3">
        <dgm:presLayoutVars>
          <dgm:bulletEnabled val="1"/>
        </dgm:presLayoutVars>
      </dgm:prSet>
      <dgm:spPr/>
    </dgm:pt>
    <dgm:pt modelId="{1874169B-4A84-F949-B070-57FDF885FC69}" type="pres">
      <dgm:prSet presAssocID="{FD7A23BE-6025-564A-9D55-2E68FF2FD415}" presName="accent_1" presStyleCnt="0"/>
      <dgm:spPr/>
    </dgm:pt>
    <dgm:pt modelId="{67E18293-FFC8-C24D-9928-78312DAB539B}" type="pres">
      <dgm:prSet presAssocID="{FD7A23BE-6025-564A-9D55-2E68FF2FD415}" presName="accentRepeatNode" presStyleLbl="solidFgAcc1" presStyleIdx="0" presStyleCnt="3"/>
      <dgm:spPr/>
    </dgm:pt>
    <dgm:pt modelId="{11DF3E1D-9C20-EE48-84C7-41BDCC495F52}" type="pres">
      <dgm:prSet presAssocID="{B174D491-7B1E-FF44-A825-DA1A613EAAEC}" presName="text_2" presStyleLbl="node1" presStyleIdx="1" presStyleCnt="3">
        <dgm:presLayoutVars>
          <dgm:bulletEnabled val="1"/>
        </dgm:presLayoutVars>
      </dgm:prSet>
      <dgm:spPr/>
    </dgm:pt>
    <dgm:pt modelId="{9F4E49F9-5C33-AA4E-84AF-3C9D15EAA1E5}" type="pres">
      <dgm:prSet presAssocID="{B174D491-7B1E-FF44-A825-DA1A613EAAEC}" presName="accent_2" presStyleCnt="0"/>
      <dgm:spPr/>
    </dgm:pt>
    <dgm:pt modelId="{410A0CB2-972C-7C4A-8DED-51D389F6A1D7}" type="pres">
      <dgm:prSet presAssocID="{B174D491-7B1E-FF44-A825-DA1A613EAAEC}" presName="accentRepeatNode" presStyleLbl="solidFgAcc1" presStyleIdx="1" presStyleCnt="3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</dgm:spPr>
    </dgm:pt>
    <dgm:pt modelId="{052021A8-D023-1848-9023-7D4AC2DCBE91}" type="pres">
      <dgm:prSet presAssocID="{9A8E9E00-BF84-DD4D-A21B-A0A954E289A4}" presName="text_3" presStyleLbl="node1" presStyleIdx="2" presStyleCnt="3">
        <dgm:presLayoutVars>
          <dgm:bulletEnabled val="1"/>
        </dgm:presLayoutVars>
      </dgm:prSet>
      <dgm:spPr/>
    </dgm:pt>
    <dgm:pt modelId="{681F9A8F-9B05-7045-877C-4C71CCA6908D}" type="pres">
      <dgm:prSet presAssocID="{9A8E9E00-BF84-DD4D-A21B-A0A954E289A4}" presName="accent_3" presStyleCnt="0"/>
      <dgm:spPr/>
    </dgm:pt>
    <dgm:pt modelId="{3D4136CA-9EF2-724A-9C21-F4E6ECC31502}" type="pres">
      <dgm:prSet presAssocID="{9A8E9E00-BF84-DD4D-A21B-A0A954E289A4}" presName="accentRepeatNode" presStyleLbl="solidFgAcc1" presStyleIdx="2" presStyleCnt="3"/>
      <dgm:spPr/>
    </dgm:pt>
  </dgm:ptLst>
  <dgm:cxnLst>
    <dgm:cxn modelId="{4F84303D-5615-B143-97D0-28809BFD24C8}" srcId="{B174D491-7B1E-FF44-A825-DA1A613EAAEC}" destId="{46BA39E9-6061-9F4F-9033-41A2555C93E9}" srcOrd="0" destOrd="0" parTransId="{71BA00C5-97FD-044F-838B-05153BF9C79D}" sibTransId="{D30D7340-8E54-EB4F-8437-9B96DFE62AC7}"/>
    <dgm:cxn modelId="{BD823541-538C-894A-853B-CA55B5468464}" srcId="{3BB29C81-EC06-524D-9623-D3A96F80D2BB}" destId="{9A8E9E00-BF84-DD4D-A21B-A0A954E289A4}" srcOrd="2" destOrd="0" parTransId="{1CCB6467-B55D-CB4F-89B1-79C386F7E938}" sibTransId="{0E2DE3F0-60A0-924B-A680-932E39E49207}"/>
    <dgm:cxn modelId="{FF20DF41-C776-784A-ACA6-0C3FCFB827A3}" srcId="{3BB29C81-EC06-524D-9623-D3A96F80D2BB}" destId="{FD7A23BE-6025-564A-9D55-2E68FF2FD415}" srcOrd="0" destOrd="0" parTransId="{C9A16628-AC3D-154E-AB30-0CBC7C2360F9}" sibTransId="{4D37821D-76D9-0E44-BB0D-8F2D4E5DA895}"/>
    <dgm:cxn modelId="{BB4FC750-F958-5E4A-8B8A-877A1317E957}" type="presOf" srcId="{4D37821D-76D9-0E44-BB0D-8F2D4E5DA895}" destId="{CA7A816D-BC8C-DC4B-842A-506B057BA727}" srcOrd="0" destOrd="0" presId="urn:microsoft.com/office/officeart/2008/layout/VerticalCurvedList"/>
    <dgm:cxn modelId="{B270C66C-1C3B-6643-BFEE-8A6D5D55D6F6}" type="presOf" srcId="{FD7A23BE-6025-564A-9D55-2E68FF2FD415}" destId="{4F98CD3D-4F17-D04E-892A-12DC240456D2}" srcOrd="0" destOrd="0" presId="urn:microsoft.com/office/officeart/2008/layout/VerticalCurvedList"/>
    <dgm:cxn modelId="{08771F71-A5AC-3743-8C81-0425B60531F3}" srcId="{9A8E9E00-BF84-DD4D-A21B-A0A954E289A4}" destId="{19711461-9AA0-7D4B-90F0-C5FB21C93BB9}" srcOrd="0" destOrd="0" parTransId="{316793D5-FC12-824D-A98B-914AE54553D1}" sibTransId="{F8364DBE-9C52-6046-B985-1277BF8AF609}"/>
    <dgm:cxn modelId="{83018992-E00F-6344-BBE1-6B0A259080C5}" srcId="{3BB29C81-EC06-524D-9623-D3A96F80D2BB}" destId="{B174D491-7B1E-FF44-A825-DA1A613EAAEC}" srcOrd="1" destOrd="0" parTransId="{D7FD8848-46DB-2D4D-9758-0648C3469C88}" sibTransId="{204CCC0F-1E9F-4E41-8459-AF04FAFF9D50}"/>
    <dgm:cxn modelId="{8D8F2498-A8CB-0447-84BB-996121B77324}" type="presOf" srcId="{19711461-9AA0-7D4B-90F0-C5FB21C93BB9}" destId="{052021A8-D023-1848-9023-7D4AC2DCBE91}" srcOrd="0" destOrd="1" presId="urn:microsoft.com/office/officeart/2008/layout/VerticalCurvedList"/>
    <dgm:cxn modelId="{540D49C7-583C-2D48-8039-78AEA8CE7945}" type="presOf" srcId="{46BA39E9-6061-9F4F-9033-41A2555C93E9}" destId="{11DF3E1D-9C20-EE48-84C7-41BDCC495F52}" srcOrd="0" destOrd="1" presId="urn:microsoft.com/office/officeart/2008/layout/VerticalCurvedList"/>
    <dgm:cxn modelId="{E17F83DE-138D-0D41-89D1-40415E685832}" type="presOf" srcId="{B174D491-7B1E-FF44-A825-DA1A613EAAEC}" destId="{11DF3E1D-9C20-EE48-84C7-41BDCC495F52}" srcOrd="0" destOrd="0" presId="urn:microsoft.com/office/officeart/2008/layout/VerticalCurvedList"/>
    <dgm:cxn modelId="{80CCC7E8-F1D2-8A4C-8A40-FC1E5EB3EB60}" type="presOf" srcId="{9A8E9E00-BF84-DD4D-A21B-A0A954E289A4}" destId="{052021A8-D023-1848-9023-7D4AC2DCBE91}" srcOrd="0" destOrd="0" presId="urn:microsoft.com/office/officeart/2008/layout/VerticalCurvedList"/>
    <dgm:cxn modelId="{B0E73BFB-44DB-634E-B282-40676FDB4FAA}" type="presOf" srcId="{3BB29C81-EC06-524D-9623-D3A96F80D2BB}" destId="{25DFF1C7-7A9C-DD49-9883-826F4BE1418A}" srcOrd="0" destOrd="0" presId="urn:microsoft.com/office/officeart/2008/layout/VerticalCurvedList"/>
    <dgm:cxn modelId="{DE19AE3D-183A-A140-AEBB-35B3C2F55EAB}" type="presParOf" srcId="{25DFF1C7-7A9C-DD49-9883-826F4BE1418A}" destId="{A3F706CD-755D-9A42-8B9F-00270013EA71}" srcOrd="0" destOrd="0" presId="urn:microsoft.com/office/officeart/2008/layout/VerticalCurvedList"/>
    <dgm:cxn modelId="{5B66AB0D-7517-484C-BC47-98C19331DC3A}" type="presParOf" srcId="{A3F706CD-755D-9A42-8B9F-00270013EA71}" destId="{D8ABF3BA-6BE5-1543-90B0-60A676A9457C}" srcOrd="0" destOrd="0" presId="urn:microsoft.com/office/officeart/2008/layout/VerticalCurvedList"/>
    <dgm:cxn modelId="{DAE026F5-E1F0-EB42-B050-4F51C6A6B64E}" type="presParOf" srcId="{D8ABF3BA-6BE5-1543-90B0-60A676A9457C}" destId="{CFAD19CB-CB03-A349-8ADB-BE41C1A914D0}" srcOrd="0" destOrd="0" presId="urn:microsoft.com/office/officeart/2008/layout/VerticalCurvedList"/>
    <dgm:cxn modelId="{D91F2518-BB32-AD43-A895-83200C12E398}" type="presParOf" srcId="{D8ABF3BA-6BE5-1543-90B0-60A676A9457C}" destId="{CA7A816D-BC8C-DC4B-842A-506B057BA727}" srcOrd="1" destOrd="0" presId="urn:microsoft.com/office/officeart/2008/layout/VerticalCurvedList"/>
    <dgm:cxn modelId="{CA1D6615-4784-F14A-909E-F86763B278EE}" type="presParOf" srcId="{D8ABF3BA-6BE5-1543-90B0-60A676A9457C}" destId="{ADFD18B7-CC51-C94C-A577-88EC75225022}" srcOrd="2" destOrd="0" presId="urn:microsoft.com/office/officeart/2008/layout/VerticalCurvedList"/>
    <dgm:cxn modelId="{D8670568-9110-C44F-8E8F-790CC5E38697}" type="presParOf" srcId="{D8ABF3BA-6BE5-1543-90B0-60A676A9457C}" destId="{088BB2F8-8E46-1048-A377-0260100DFB09}" srcOrd="3" destOrd="0" presId="urn:microsoft.com/office/officeart/2008/layout/VerticalCurvedList"/>
    <dgm:cxn modelId="{2078A1EE-4324-CE44-AD52-CBDDC737C1FC}" type="presParOf" srcId="{A3F706CD-755D-9A42-8B9F-00270013EA71}" destId="{4F98CD3D-4F17-D04E-892A-12DC240456D2}" srcOrd="1" destOrd="0" presId="urn:microsoft.com/office/officeart/2008/layout/VerticalCurvedList"/>
    <dgm:cxn modelId="{3FA94C3E-DF2D-704C-9DF3-DBFFD59A227E}" type="presParOf" srcId="{A3F706CD-755D-9A42-8B9F-00270013EA71}" destId="{1874169B-4A84-F949-B070-57FDF885FC69}" srcOrd="2" destOrd="0" presId="urn:microsoft.com/office/officeart/2008/layout/VerticalCurvedList"/>
    <dgm:cxn modelId="{684EC281-FC5F-5946-AC22-57F4A3B54F66}" type="presParOf" srcId="{1874169B-4A84-F949-B070-57FDF885FC69}" destId="{67E18293-FFC8-C24D-9928-78312DAB539B}" srcOrd="0" destOrd="0" presId="urn:microsoft.com/office/officeart/2008/layout/VerticalCurvedList"/>
    <dgm:cxn modelId="{5B6AACCE-F79D-494E-B888-78C1E9726C9A}" type="presParOf" srcId="{A3F706CD-755D-9A42-8B9F-00270013EA71}" destId="{11DF3E1D-9C20-EE48-84C7-41BDCC495F52}" srcOrd="3" destOrd="0" presId="urn:microsoft.com/office/officeart/2008/layout/VerticalCurvedList"/>
    <dgm:cxn modelId="{EC3B37DE-1C54-C94C-89EC-4DEDB1870244}" type="presParOf" srcId="{A3F706CD-755D-9A42-8B9F-00270013EA71}" destId="{9F4E49F9-5C33-AA4E-84AF-3C9D15EAA1E5}" srcOrd="4" destOrd="0" presId="urn:microsoft.com/office/officeart/2008/layout/VerticalCurvedList"/>
    <dgm:cxn modelId="{41843969-C7AC-FE42-A527-9A03A68A14BA}" type="presParOf" srcId="{9F4E49F9-5C33-AA4E-84AF-3C9D15EAA1E5}" destId="{410A0CB2-972C-7C4A-8DED-51D389F6A1D7}" srcOrd="0" destOrd="0" presId="urn:microsoft.com/office/officeart/2008/layout/VerticalCurvedList"/>
    <dgm:cxn modelId="{B9B7B2A3-8DC5-3F43-BA12-3098AE7692DC}" type="presParOf" srcId="{A3F706CD-755D-9A42-8B9F-00270013EA71}" destId="{052021A8-D023-1848-9023-7D4AC2DCBE91}" srcOrd="5" destOrd="0" presId="urn:microsoft.com/office/officeart/2008/layout/VerticalCurvedList"/>
    <dgm:cxn modelId="{59D7F831-5C1D-584D-BB0F-562383B9D9AD}" type="presParOf" srcId="{A3F706CD-755D-9A42-8B9F-00270013EA71}" destId="{681F9A8F-9B05-7045-877C-4C71CCA6908D}" srcOrd="6" destOrd="0" presId="urn:microsoft.com/office/officeart/2008/layout/VerticalCurvedList"/>
    <dgm:cxn modelId="{C04B14A4-0CAB-0E4A-A9F2-59AE1F492843}" type="presParOf" srcId="{681F9A8F-9B05-7045-877C-4C71CCA6908D}" destId="{3D4136CA-9EF2-724A-9C21-F4E6ECC315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B29C81-EC06-524D-9623-D3A96F80D2BB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23BE-6025-564A-9D55-2E68FF2FD415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C9A16628-AC3D-154E-AB30-0CBC7C2360F9}" type="parTrans" cxnId="{FF20DF41-C776-784A-ACA6-0C3FCFB827A3}">
      <dgm:prSet/>
      <dgm:spPr/>
      <dgm:t>
        <a:bodyPr/>
        <a:lstStyle/>
        <a:p>
          <a:endParaRPr lang="en-US"/>
        </a:p>
      </dgm:t>
    </dgm:pt>
    <dgm:pt modelId="{4D37821D-76D9-0E44-BB0D-8F2D4E5DA895}" type="sibTrans" cxnId="{FF20DF41-C776-784A-ACA6-0C3FCFB827A3}">
      <dgm:prSet/>
      <dgm:spPr/>
      <dgm:t>
        <a:bodyPr/>
        <a:lstStyle/>
        <a:p>
          <a:endParaRPr lang="en-US"/>
        </a:p>
      </dgm:t>
    </dgm:pt>
    <dgm:pt modelId="{B174D491-7B1E-FF44-A825-DA1A613EAAEC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D7FD8848-46DB-2D4D-9758-0648C3469C88}" type="parTrans" cxnId="{83018992-E00F-6344-BBE1-6B0A259080C5}">
      <dgm:prSet/>
      <dgm:spPr/>
      <dgm:t>
        <a:bodyPr/>
        <a:lstStyle/>
        <a:p>
          <a:endParaRPr lang="en-US"/>
        </a:p>
      </dgm:t>
    </dgm:pt>
    <dgm:pt modelId="{204CCC0F-1E9F-4E41-8459-AF04FAFF9D50}" type="sibTrans" cxnId="{83018992-E00F-6344-BBE1-6B0A259080C5}">
      <dgm:prSet/>
      <dgm:spPr/>
      <dgm:t>
        <a:bodyPr/>
        <a:lstStyle/>
        <a:p>
          <a:endParaRPr lang="en-US"/>
        </a:p>
      </dgm:t>
    </dgm:pt>
    <dgm:pt modelId="{9A8E9E00-BF84-DD4D-A21B-A0A954E289A4}">
      <dgm:prSet phldrT="[Text]"/>
      <dgm:spPr/>
      <dgm:t>
        <a:bodyPr/>
        <a:lstStyle/>
        <a:p>
          <a:r>
            <a:rPr lang="en-US" dirty="0"/>
            <a:t>O&amp;M Simple Feature Data model</a:t>
          </a:r>
        </a:p>
      </dgm:t>
    </dgm:pt>
    <dgm:pt modelId="{1CCB6467-B55D-CB4F-89B1-79C386F7E938}" type="parTrans" cxnId="{BD823541-538C-894A-853B-CA55B5468464}">
      <dgm:prSet/>
      <dgm:spPr/>
      <dgm:t>
        <a:bodyPr/>
        <a:lstStyle/>
        <a:p>
          <a:endParaRPr lang="en-US"/>
        </a:p>
      </dgm:t>
    </dgm:pt>
    <dgm:pt modelId="{0E2DE3F0-60A0-924B-A680-932E39E49207}" type="sibTrans" cxnId="{BD823541-538C-894A-853B-CA55B5468464}">
      <dgm:prSet/>
      <dgm:spPr/>
      <dgm:t>
        <a:bodyPr/>
        <a:lstStyle/>
        <a:p>
          <a:endParaRPr lang="en-US"/>
        </a:p>
      </dgm:t>
    </dgm:pt>
    <dgm:pt modelId="{46BA39E9-6061-9F4F-9033-41A2555C93E9}">
      <dgm:prSet phldrT="[Text]"/>
      <dgm:spPr/>
      <dgm:t>
        <a:bodyPr/>
        <a:lstStyle/>
        <a:p>
          <a:r>
            <a:rPr lang="en-US"/>
            <a:t>Examples and </a:t>
          </a:r>
          <a:r>
            <a:rPr lang="en-US" dirty="0"/>
            <a:t>open questions</a:t>
          </a:r>
        </a:p>
      </dgm:t>
    </dgm:pt>
    <dgm:pt modelId="{71BA00C5-97FD-044F-838B-05153BF9C79D}" type="parTrans" cxnId="{4F84303D-5615-B143-97D0-28809BFD24C8}">
      <dgm:prSet/>
      <dgm:spPr/>
      <dgm:t>
        <a:bodyPr/>
        <a:lstStyle/>
        <a:p>
          <a:endParaRPr lang="en-US"/>
        </a:p>
      </dgm:t>
    </dgm:pt>
    <dgm:pt modelId="{D30D7340-8E54-EB4F-8437-9B96DFE62AC7}" type="sibTrans" cxnId="{4F84303D-5615-B143-97D0-28809BFD24C8}">
      <dgm:prSet/>
      <dgm:spPr/>
      <dgm:t>
        <a:bodyPr/>
        <a:lstStyle/>
        <a:p>
          <a:endParaRPr lang="en-US"/>
        </a:p>
      </dgm:t>
    </dgm:pt>
    <dgm:pt modelId="{19711461-9AA0-7D4B-90F0-C5FB21C93BB9}">
      <dgm:prSet phldrT="[Text]"/>
      <dgm:spPr/>
      <dgm:t>
        <a:bodyPr/>
        <a:lstStyle/>
        <a:p>
          <a:r>
            <a:rPr lang="en-US" dirty="0"/>
            <a:t>Short recap/update</a:t>
          </a:r>
        </a:p>
      </dgm:t>
    </dgm:pt>
    <dgm:pt modelId="{316793D5-FC12-824D-A98B-914AE54553D1}" type="parTrans" cxnId="{08771F71-A5AC-3743-8C81-0425B60531F3}">
      <dgm:prSet/>
      <dgm:spPr/>
      <dgm:t>
        <a:bodyPr/>
        <a:lstStyle/>
        <a:p>
          <a:endParaRPr lang="en-US"/>
        </a:p>
      </dgm:t>
    </dgm:pt>
    <dgm:pt modelId="{F8364DBE-9C52-6046-B985-1277BF8AF609}" type="sibTrans" cxnId="{08771F71-A5AC-3743-8C81-0425B60531F3}">
      <dgm:prSet/>
      <dgm:spPr/>
      <dgm:t>
        <a:bodyPr/>
        <a:lstStyle/>
        <a:p>
          <a:endParaRPr lang="en-US"/>
        </a:p>
      </dgm:t>
    </dgm:pt>
    <dgm:pt modelId="{25DFF1C7-7A9C-DD49-9883-826F4BE1418A}" type="pres">
      <dgm:prSet presAssocID="{3BB29C81-EC06-524D-9623-D3A96F80D2BB}" presName="Name0" presStyleCnt="0">
        <dgm:presLayoutVars>
          <dgm:chMax val="7"/>
          <dgm:chPref val="7"/>
          <dgm:dir/>
        </dgm:presLayoutVars>
      </dgm:prSet>
      <dgm:spPr/>
    </dgm:pt>
    <dgm:pt modelId="{A3F706CD-755D-9A42-8B9F-00270013EA71}" type="pres">
      <dgm:prSet presAssocID="{3BB29C81-EC06-524D-9623-D3A96F80D2BB}" presName="Name1" presStyleCnt="0"/>
      <dgm:spPr/>
    </dgm:pt>
    <dgm:pt modelId="{D8ABF3BA-6BE5-1543-90B0-60A676A9457C}" type="pres">
      <dgm:prSet presAssocID="{3BB29C81-EC06-524D-9623-D3A96F80D2BB}" presName="cycle" presStyleCnt="0"/>
      <dgm:spPr/>
    </dgm:pt>
    <dgm:pt modelId="{CFAD19CB-CB03-A349-8ADB-BE41C1A914D0}" type="pres">
      <dgm:prSet presAssocID="{3BB29C81-EC06-524D-9623-D3A96F80D2BB}" presName="srcNode" presStyleLbl="node1" presStyleIdx="0" presStyleCnt="3"/>
      <dgm:spPr/>
    </dgm:pt>
    <dgm:pt modelId="{CA7A816D-BC8C-DC4B-842A-506B057BA727}" type="pres">
      <dgm:prSet presAssocID="{3BB29C81-EC06-524D-9623-D3A96F80D2BB}" presName="conn" presStyleLbl="parChTrans1D2" presStyleIdx="0" presStyleCnt="1"/>
      <dgm:spPr/>
    </dgm:pt>
    <dgm:pt modelId="{ADFD18B7-CC51-C94C-A577-88EC75225022}" type="pres">
      <dgm:prSet presAssocID="{3BB29C81-EC06-524D-9623-D3A96F80D2BB}" presName="extraNode" presStyleLbl="node1" presStyleIdx="0" presStyleCnt="3"/>
      <dgm:spPr/>
    </dgm:pt>
    <dgm:pt modelId="{088BB2F8-8E46-1048-A377-0260100DFB09}" type="pres">
      <dgm:prSet presAssocID="{3BB29C81-EC06-524D-9623-D3A96F80D2BB}" presName="dstNode" presStyleLbl="node1" presStyleIdx="0" presStyleCnt="3"/>
      <dgm:spPr/>
    </dgm:pt>
    <dgm:pt modelId="{4F98CD3D-4F17-D04E-892A-12DC240456D2}" type="pres">
      <dgm:prSet presAssocID="{FD7A23BE-6025-564A-9D55-2E68FF2FD415}" presName="text_1" presStyleLbl="node1" presStyleIdx="0" presStyleCnt="3">
        <dgm:presLayoutVars>
          <dgm:bulletEnabled val="1"/>
        </dgm:presLayoutVars>
      </dgm:prSet>
      <dgm:spPr/>
    </dgm:pt>
    <dgm:pt modelId="{1874169B-4A84-F949-B070-57FDF885FC69}" type="pres">
      <dgm:prSet presAssocID="{FD7A23BE-6025-564A-9D55-2E68FF2FD415}" presName="accent_1" presStyleCnt="0"/>
      <dgm:spPr/>
    </dgm:pt>
    <dgm:pt modelId="{67E18293-FFC8-C24D-9928-78312DAB539B}" type="pres">
      <dgm:prSet presAssocID="{FD7A23BE-6025-564A-9D55-2E68FF2FD415}" presName="accentRepeatNode" presStyleLbl="solidFgAcc1" presStyleIdx="0" presStyleCnt="3"/>
      <dgm:spPr/>
    </dgm:pt>
    <dgm:pt modelId="{11DF3E1D-9C20-EE48-84C7-41BDCC495F52}" type="pres">
      <dgm:prSet presAssocID="{B174D491-7B1E-FF44-A825-DA1A613EAAEC}" presName="text_2" presStyleLbl="node1" presStyleIdx="1" presStyleCnt="3">
        <dgm:presLayoutVars>
          <dgm:bulletEnabled val="1"/>
        </dgm:presLayoutVars>
      </dgm:prSet>
      <dgm:spPr/>
    </dgm:pt>
    <dgm:pt modelId="{9F4E49F9-5C33-AA4E-84AF-3C9D15EAA1E5}" type="pres">
      <dgm:prSet presAssocID="{B174D491-7B1E-FF44-A825-DA1A613EAAEC}" presName="accent_2" presStyleCnt="0"/>
      <dgm:spPr/>
    </dgm:pt>
    <dgm:pt modelId="{410A0CB2-972C-7C4A-8DED-51D389F6A1D7}" type="pres">
      <dgm:prSet presAssocID="{B174D491-7B1E-FF44-A825-DA1A613EAAEC}" presName="accentRepeatNode" presStyleLbl="solidFgAcc1" presStyleIdx="1" presStyleCnt="3"/>
      <dgm:spPr/>
    </dgm:pt>
    <dgm:pt modelId="{052021A8-D023-1848-9023-7D4AC2DCBE91}" type="pres">
      <dgm:prSet presAssocID="{9A8E9E00-BF84-DD4D-A21B-A0A954E289A4}" presName="text_3" presStyleLbl="node1" presStyleIdx="2" presStyleCnt="3">
        <dgm:presLayoutVars>
          <dgm:bulletEnabled val="1"/>
        </dgm:presLayoutVars>
      </dgm:prSet>
      <dgm:spPr/>
    </dgm:pt>
    <dgm:pt modelId="{681F9A8F-9B05-7045-877C-4C71CCA6908D}" type="pres">
      <dgm:prSet presAssocID="{9A8E9E00-BF84-DD4D-A21B-A0A954E289A4}" presName="accent_3" presStyleCnt="0"/>
      <dgm:spPr/>
    </dgm:pt>
    <dgm:pt modelId="{3D4136CA-9EF2-724A-9C21-F4E6ECC31502}" type="pres">
      <dgm:prSet presAssocID="{9A8E9E00-BF84-DD4D-A21B-A0A954E289A4}" presName="accentRepeatNode" presStyleLbl="solidFgAcc1" presStyleIdx="2" presStyleCnt="3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</dgm:spPr>
    </dgm:pt>
  </dgm:ptLst>
  <dgm:cxnLst>
    <dgm:cxn modelId="{4F84303D-5615-B143-97D0-28809BFD24C8}" srcId="{B174D491-7B1E-FF44-A825-DA1A613EAAEC}" destId="{46BA39E9-6061-9F4F-9033-41A2555C93E9}" srcOrd="0" destOrd="0" parTransId="{71BA00C5-97FD-044F-838B-05153BF9C79D}" sibTransId="{D30D7340-8E54-EB4F-8437-9B96DFE62AC7}"/>
    <dgm:cxn modelId="{BD823541-538C-894A-853B-CA55B5468464}" srcId="{3BB29C81-EC06-524D-9623-D3A96F80D2BB}" destId="{9A8E9E00-BF84-DD4D-A21B-A0A954E289A4}" srcOrd="2" destOrd="0" parTransId="{1CCB6467-B55D-CB4F-89B1-79C386F7E938}" sibTransId="{0E2DE3F0-60A0-924B-A680-932E39E49207}"/>
    <dgm:cxn modelId="{FF20DF41-C776-784A-ACA6-0C3FCFB827A3}" srcId="{3BB29C81-EC06-524D-9623-D3A96F80D2BB}" destId="{FD7A23BE-6025-564A-9D55-2E68FF2FD415}" srcOrd="0" destOrd="0" parTransId="{C9A16628-AC3D-154E-AB30-0CBC7C2360F9}" sibTransId="{4D37821D-76D9-0E44-BB0D-8F2D4E5DA895}"/>
    <dgm:cxn modelId="{BB4FC750-F958-5E4A-8B8A-877A1317E957}" type="presOf" srcId="{4D37821D-76D9-0E44-BB0D-8F2D4E5DA895}" destId="{CA7A816D-BC8C-DC4B-842A-506B057BA727}" srcOrd="0" destOrd="0" presId="urn:microsoft.com/office/officeart/2008/layout/VerticalCurvedList"/>
    <dgm:cxn modelId="{B270C66C-1C3B-6643-BFEE-8A6D5D55D6F6}" type="presOf" srcId="{FD7A23BE-6025-564A-9D55-2E68FF2FD415}" destId="{4F98CD3D-4F17-D04E-892A-12DC240456D2}" srcOrd="0" destOrd="0" presId="urn:microsoft.com/office/officeart/2008/layout/VerticalCurvedList"/>
    <dgm:cxn modelId="{08771F71-A5AC-3743-8C81-0425B60531F3}" srcId="{9A8E9E00-BF84-DD4D-A21B-A0A954E289A4}" destId="{19711461-9AA0-7D4B-90F0-C5FB21C93BB9}" srcOrd="0" destOrd="0" parTransId="{316793D5-FC12-824D-A98B-914AE54553D1}" sibTransId="{F8364DBE-9C52-6046-B985-1277BF8AF609}"/>
    <dgm:cxn modelId="{83018992-E00F-6344-BBE1-6B0A259080C5}" srcId="{3BB29C81-EC06-524D-9623-D3A96F80D2BB}" destId="{B174D491-7B1E-FF44-A825-DA1A613EAAEC}" srcOrd="1" destOrd="0" parTransId="{D7FD8848-46DB-2D4D-9758-0648C3469C88}" sibTransId="{204CCC0F-1E9F-4E41-8459-AF04FAFF9D50}"/>
    <dgm:cxn modelId="{8D8F2498-A8CB-0447-84BB-996121B77324}" type="presOf" srcId="{19711461-9AA0-7D4B-90F0-C5FB21C93BB9}" destId="{052021A8-D023-1848-9023-7D4AC2DCBE91}" srcOrd="0" destOrd="1" presId="urn:microsoft.com/office/officeart/2008/layout/VerticalCurvedList"/>
    <dgm:cxn modelId="{540D49C7-583C-2D48-8039-78AEA8CE7945}" type="presOf" srcId="{46BA39E9-6061-9F4F-9033-41A2555C93E9}" destId="{11DF3E1D-9C20-EE48-84C7-41BDCC495F52}" srcOrd="0" destOrd="1" presId="urn:microsoft.com/office/officeart/2008/layout/VerticalCurvedList"/>
    <dgm:cxn modelId="{E17F83DE-138D-0D41-89D1-40415E685832}" type="presOf" srcId="{B174D491-7B1E-FF44-A825-DA1A613EAAEC}" destId="{11DF3E1D-9C20-EE48-84C7-41BDCC495F52}" srcOrd="0" destOrd="0" presId="urn:microsoft.com/office/officeart/2008/layout/VerticalCurvedList"/>
    <dgm:cxn modelId="{80CCC7E8-F1D2-8A4C-8A40-FC1E5EB3EB60}" type="presOf" srcId="{9A8E9E00-BF84-DD4D-A21B-A0A954E289A4}" destId="{052021A8-D023-1848-9023-7D4AC2DCBE91}" srcOrd="0" destOrd="0" presId="urn:microsoft.com/office/officeart/2008/layout/VerticalCurvedList"/>
    <dgm:cxn modelId="{B0E73BFB-44DB-634E-B282-40676FDB4FAA}" type="presOf" srcId="{3BB29C81-EC06-524D-9623-D3A96F80D2BB}" destId="{25DFF1C7-7A9C-DD49-9883-826F4BE1418A}" srcOrd="0" destOrd="0" presId="urn:microsoft.com/office/officeart/2008/layout/VerticalCurvedList"/>
    <dgm:cxn modelId="{DE19AE3D-183A-A140-AEBB-35B3C2F55EAB}" type="presParOf" srcId="{25DFF1C7-7A9C-DD49-9883-826F4BE1418A}" destId="{A3F706CD-755D-9A42-8B9F-00270013EA71}" srcOrd="0" destOrd="0" presId="urn:microsoft.com/office/officeart/2008/layout/VerticalCurvedList"/>
    <dgm:cxn modelId="{5B66AB0D-7517-484C-BC47-98C19331DC3A}" type="presParOf" srcId="{A3F706CD-755D-9A42-8B9F-00270013EA71}" destId="{D8ABF3BA-6BE5-1543-90B0-60A676A9457C}" srcOrd="0" destOrd="0" presId="urn:microsoft.com/office/officeart/2008/layout/VerticalCurvedList"/>
    <dgm:cxn modelId="{DAE026F5-E1F0-EB42-B050-4F51C6A6B64E}" type="presParOf" srcId="{D8ABF3BA-6BE5-1543-90B0-60A676A9457C}" destId="{CFAD19CB-CB03-A349-8ADB-BE41C1A914D0}" srcOrd="0" destOrd="0" presId="urn:microsoft.com/office/officeart/2008/layout/VerticalCurvedList"/>
    <dgm:cxn modelId="{D91F2518-BB32-AD43-A895-83200C12E398}" type="presParOf" srcId="{D8ABF3BA-6BE5-1543-90B0-60A676A9457C}" destId="{CA7A816D-BC8C-DC4B-842A-506B057BA727}" srcOrd="1" destOrd="0" presId="urn:microsoft.com/office/officeart/2008/layout/VerticalCurvedList"/>
    <dgm:cxn modelId="{CA1D6615-4784-F14A-909E-F86763B278EE}" type="presParOf" srcId="{D8ABF3BA-6BE5-1543-90B0-60A676A9457C}" destId="{ADFD18B7-CC51-C94C-A577-88EC75225022}" srcOrd="2" destOrd="0" presId="urn:microsoft.com/office/officeart/2008/layout/VerticalCurvedList"/>
    <dgm:cxn modelId="{D8670568-9110-C44F-8E8F-790CC5E38697}" type="presParOf" srcId="{D8ABF3BA-6BE5-1543-90B0-60A676A9457C}" destId="{088BB2F8-8E46-1048-A377-0260100DFB09}" srcOrd="3" destOrd="0" presId="urn:microsoft.com/office/officeart/2008/layout/VerticalCurvedList"/>
    <dgm:cxn modelId="{2078A1EE-4324-CE44-AD52-CBDDC737C1FC}" type="presParOf" srcId="{A3F706CD-755D-9A42-8B9F-00270013EA71}" destId="{4F98CD3D-4F17-D04E-892A-12DC240456D2}" srcOrd="1" destOrd="0" presId="urn:microsoft.com/office/officeart/2008/layout/VerticalCurvedList"/>
    <dgm:cxn modelId="{3FA94C3E-DF2D-704C-9DF3-DBFFD59A227E}" type="presParOf" srcId="{A3F706CD-755D-9A42-8B9F-00270013EA71}" destId="{1874169B-4A84-F949-B070-57FDF885FC69}" srcOrd="2" destOrd="0" presId="urn:microsoft.com/office/officeart/2008/layout/VerticalCurvedList"/>
    <dgm:cxn modelId="{684EC281-FC5F-5946-AC22-57F4A3B54F66}" type="presParOf" srcId="{1874169B-4A84-F949-B070-57FDF885FC69}" destId="{67E18293-FFC8-C24D-9928-78312DAB539B}" srcOrd="0" destOrd="0" presId="urn:microsoft.com/office/officeart/2008/layout/VerticalCurvedList"/>
    <dgm:cxn modelId="{5B6AACCE-F79D-494E-B888-78C1E9726C9A}" type="presParOf" srcId="{A3F706CD-755D-9A42-8B9F-00270013EA71}" destId="{11DF3E1D-9C20-EE48-84C7-41BDCC495F52}" srcOrd="3" destOrd="0" presId="urn:microsoft.com/office/officeart/2008/layout/VerticalCurvedList"/>
    <dgm:cxn modelId="{EC3B37DE-1C54-C94C-89EC-4DEDB1870244}" type="presParOf" srcId="{A3F706CD-755D-9A42-8B9F-00270013EA71}" destId="{9F4E49F9-5C33-AA4E-84AF-3C9D15EAA1E5}" srcOrd="4" destOrd="0" presId="urn:microsoft.com/office/officeart/2008/layout/VerticalCurvedList"/>
    <dgm:cxn modelId="{41843969-C7AC-FE42-A527-9A03A68A14BA}" type="presParOf" srcId="{9F4E49F9-5C33-AA4E-84AF-3C9D15EAA1E5}" destId="{410A0CB2-972C-7C4A-8DED-51D389F6A1D7}" srcOrd="0" destOrd="0" presId="urn:microsoft.com/office/officeart/2008/layout/VerticalCurvedList"/>
    <dgm:cxn modelId="{B9B7B2A3-8DC5-3F43-BA12-3098AE7692DC}" type="presParOf" srcId="{A3F706CD-755D-9A42-8B9F-00270013EA71}" destId="{052021A8-D023-1848-9023-7D4AC2DCBE91}" srcOrd="5" destOrd="0" presId="urn:microsoft.com/office/officeart/2008/layout/VerticalCurvedList"/>
    <dgm:cxn modelId="{59D7F831-5C1D-584D-BB0F-562383B9D9AD}" type="presParOf" srcId="{A3F706CD-755D-9A42-8B9F-00270013EA71}" destId="{681F9A8F-9B05-7045-877C-4C71CCA6908D}" srcOrd="6" destOrd="0" presId="urn:microsoft.com/office/officeart/2008/layout/VerticalCurvedList"/>
    <dgm:cxn modelId="{C04B14A4-0CAB-0E4A-A9F2-59AE1F492843}" type="presParOf" srcId="{681F9A8F-9B05-7045-877C-4C71CCA6908D}" destId="{3D4136CA-9EF2-724A-9C21-F4E6ECC315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A816D-BC8C-DC4B-842A-506B057BA72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8CD3D-4F17-D04E-892A-12DC240456D2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</a:t>
          </a:r>
        </a:p>
      </dsp:txBody>
      <dsp:txXfrm>
        <a:off x="564979" y="406400"/>
        <a:ext cx="5475833" cy="812800"/>
      </dsp:txXfrm>
    </dsp:sp>
    <dsp:sp modelId="{67E18293-FFC8-C24D-9928-78312DAB539B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F3E1D-9C20-EE48-84C7-41BDCC495F52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Interface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Examples and open questions</a:t>
          </a:r>
        </a:p>
      </dsp:txBody>
      <dsp:txXfrm>
        <a:off x="860432" y="1625599"/>
        <a:ext cx="5180380" cy="812800"/>
      </dsp:txXfrm>
    </dsp:sp>
    <dsp:sp modelId="{410A0CB2-972C-7C4A-8DED-51D389F6A1D7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021A8-D023-1848-9023-7D4AC2DCBE91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O&amp;M Simple Feature Data model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Short recap/update</a:t>
          </a:r>
        </a:p>
      </dsp:txBody>
      <dsp:txXfrm>
        <a:off x="564979" y="2844800"/>
        <a:ext cx="5475833" cy="812800"/>
      </dsp:txXfrm>
    </dsp:sp>
    <dsp:sp modelId="{3D4136CA-9EF2-724A-9C21-F4E6ECC31502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A816D-BC8C-DC4B-842A-506B057BA72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8CD3D-4F17-D04E-892A-12DC240456D2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</a:t>
          </a:r>
        </a:p>
      </dsp:txBody>
      <dsp:txXfrm>
        <a:off x="564979" y="406400"/>
        <a:ext cx="5475833" cy="812800"/>
      </dsp:txXfrm>
    </dsp:sp>
    <dsp:sp modelId="{67E18293-FFC8-C24D-9928-78312DAB539B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F3E1D-9C20-EE48-84C7-41BDCC495F52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Interface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Example sand open questions</a:t>
          </a:r>
        </a:p>
      </dsp:txBody>
      <dsp:txXfrm>
        <a:off x="860432" y="1625599"/>
        <a:ext cx="5180380" cy="812800"/>
      </dsp:txXfrm>
    </dsp:sp>
    <dsp:sp modelId="{410A0CB2-972C-7C4A-8DED-51D389F6A1D7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021A8-D023-1848-9023-7D4AC2DCBE91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O&amp;M Simple Feature Data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Short recap/update</a:t>
          </a:r>
        </a:p>
      </dsp:txBody>
      <dsp:txXfrm>
        <a:off x="564979" y="2844800"/>
        <a:ext cx="5475833" cy="812800"/>
      </dsp:txXfrm>
    </dsp:sp>
    <dsp:sp modelId="{3D4136CA-9EF2-724A-9C21-F4E6ECC31502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A816D-BC8C-DC4B-842A-506B057BA72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8CD3D-4F17-D04E-892A-12DC240456D2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</a:t>
          </a:r>
        </a:p>
      </dsp:txBody>
      <dsp:txXfrm>
        <a:off x="564979" y="406400"/>
        <a:ext cx="5475833" cy="812800"/>
      </dsp:txXfrm>
    </dsp:sp>
    <dsp:sp modelId="{67E18293-FFC8-C24D-9928-78312DAB539B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F3E1D-9C20-EE48-84C7-41BDCC495F52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Interface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Examples and </a:t>
          </a:r>
          <a:r>
            <a:rPr lang="en-US" sz="1900" kern="1200" dirty="0"/>
            <a:t>open questions</a:t>
          </a:r>
        </a:p>
      </dsp:txBody>
      <dsp:txXfrm>
        <a:off x="860432" y="1625599"/>
        <a:ext cx="5180380" cy="812800"/>
      </dsp:txXfrm>
    </dsp:sp>
    <dsp:sp modelId="{410A0CB2-972C-7C4A-8DED-51D389F6A1D7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021A8-D023-1848-9023-7D4AC2DCBE91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O&amp;M Simple Feature Data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Short recap/update</a:t>
          </a:r>
        </a:p>
      </dsp:txBody>
      <dsp:txXfrm>
        <a:off x="564979" y="2844800"/>
        <a:ext cx="5475833" cy="812800"/>
      </dsp:txXfrm>
    </dsp:sp>
    <dsp:sp modelId="{3D4136CA-9EF2-724A-9C21-F4E6ECC31502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 err="1"/>
              <a:t>Few</a:t>
            </a:r>
            <a:r>
              <a:rPr lang="fi-FI" dirty="0"/>
              <a:t> main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worth</a:t>
            </a:r>
            <a:r>
              <a:rPr lang="fi-FI" dirty="0"/>
              <a:t> </a:t>
            </a:r>
            <a:r>
              <a:rPr lang="fi-FI" dirty="0" err="1"/>
              <a:t>mentioning</a:t>
            </a:r>
            <a:endParaRPr lang="fi-FI" dirty="0"/>
          </a:p>
          <a:p>
            <a:pPr marL="914400" lvl="1" indent="-171450">
              <a:buFontTx/>
              <a:buChar char="-"/>
            </a:pPr>
            <a:r>
              <a:rPr lang="fi-FI" dirty="0"/>
              <a:t>Server is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nodejs</a:t>
            </a:r>
            <a:r>
              <a:rPr lang="fi-FI" dirty="0"/>
              <a:t> --&gt; </a:t>
            </a:r>
            <a:r>
              <a:rPr lang="fi-FI" dirty="0" err="1"/>
              <a:t>javascript</a:t>
            </a:r>
            <a:r>
              <a:rPr lang="fi-FI" dirty="0"/>
              <a:t>,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typescript</a:t>
            </a:r>
            <a:endParaRPr lang="fi-FI" dirty="0"/>
          </a:p>
          <a:p>
            <a:pPr marL="171450" lvl="0" indent="-171450">
              <a:buFontTx/>
              <a:buChar char="-"/>
            </a:pPr>
            <a:r>
              <a:rPr lang="fi-FI" dirty="0"/>
              <a:t>Server </a:t>
            </a:r>
            <a:r>
              <a:rPr lang="fi-FI" dirty="0" err="1"/>
              <a:t>works</a:t>
            </a:r>
            <a:r>
              <a:rPr lang="fi-FI" dirty="0"/>
              <a:t> as </a:t>
            </a:r>
            <a:r>
              <a:rPr lang="fi-FI" dirty="0" err="1"/>
              <a:t>proxy</a:t>
            </a:r>
            <a:endParaRPr lang="fi-FI" dirty="0"/>
          </a:p>
          <a:p>
            <a:pPr marL="914400" lvl="1" indent="-171450">
              <a:buFontTx/>
              <a:buChar char="-"/>
            </a:pPr>
            <a:r>
              <a:rPr lang="fi-FI" dirty="0"/>
              <a:t>WFS3 </a:t>
            </a:r>
            <a:r>
              <a:rPr lang="fi-FI" dirty="0" err="1"/>
              <a:t>core</a:t>
            </a:r>
            <a:r>
              <a:rPr lang="fi-FI" dirty="0"/>
              <a:t> </a:t>
            </a:r>
            <a:r>
              <a:rPr lang="fi-FI" dirty="0" err="1"/>
              <a:t>hancles</a:t>
            </a:r>
            <a:r>
              <a:rPr lang="fi-FI" dirty="0"/>
              <a:t> </a:t>
            </a:r>
            <a:r>
              <a:rPr lang="fi-FI" dirty="0" err="1"/>
              <a:t>compliance</a:t>
            </a:r>
            <a:endParaRPr lang="fi-FI" dirty="0"/>
          </a:p>
          <a:p>
            <a:pPr marL="914400" lvl="1" indent="-171450">
              <a:buFontTx/>
              <a:buChar char="-"/>
            </a:pP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/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integration</a:t>
            </a:r>
            <a:r>
              <a:rPr lang="fi-FI" dirty="0"/>
              <a:t> to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gets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1314450" lvl="2" indent="-171450">
              <a:buFontTx/>
              <a:buChar char="-"/>
            </a:pPr>
            <a:r>
              <a:rPr lang="fi-FI" dirty="0"/>
              <a:t>FMI is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servers</a:t>
            </a:r>
            <a:endParaRPr lang="fi-FI" dirty="0"/>
          </a:p>
          <a:p>
            <a:pPr marL="1314450" lvl="2" indent="-171450">
              <a:buFontTx/>
              <a:buChar char="-"/>
            </a:pPr>
            <a:r>
              <a:rPr lang="fi-FI" dirty="0"/>
              <a:t>Can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integrated</a:t>
            </a:r>
            <a:r>
              <a:rPr lang="fi-FI" dirty="0"/>
              <a:t> for </a:t>
            </a:r>
            <a:r>
              <a:rPr lang="fi-FI" dirty="0" err="1"/>
              <a:t>example</a:t>
            </a:r>
            <a:r>
              <a:rPr lang="fi-FI" dirty="0"/>
              <a:t> to </a:t>
            </a:r>
            <a:r>
              <a:rPr lang="fi-FI" dirty="0" err="1"/>
              <a:t>database</a:t>
            </a:r>
            <a:endParaRPr lang="fi-FI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i-FI" dirty="0" err="1"/>
              <a:t>Designed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ran</a:t>
            </a:r>
            <a:r>
              <a:rPr lang="fi-FI" dirty="0"/>
              <a:t> on </a:t>
            </a:r>
            <a:r>
              <a:rPr lang="fi-FI" dirty="0" err="1"/>
              <a:t>containers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BBFB6-EA16-814E-8BA7-170BD942239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78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return</a:t>
            </a:r>
            <a:r>
              <a:rPr lang="fi-FI" dirty="0"/>
              <a:t> in </a:t>
            </a:r>
            <a:r>
              <a:rPr lang="fi-FI" dirty="0" err="1"/>
              <a:t>cases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? 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grid</a:t>
            </a:r>
            <a:r>
              <a:rPr lang="fi-FI" dirty="0"/>
              <a:t> </a:t>
            </a:r>
            <a:r>
              <a:rPr lang="fi-FI" dirty="0" err="1"/>
              <a:t>points</a:t>
            </a:r>
            <a:r>
              <a:rPr lang="fi-FI" dirty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BBFB6-EA16-814E-8BA7-170BD942239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12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/>
              <a:t>If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wants</a:t>
            </a:r>
            <a:r>
              <a:rPr lang="fi-FI" dirty="0"/>
              <a:t> a </a:t>
            </a:r>
            <a:r>
              <a:rPr lang="fi-FI" dirty="0" err="1"/>
              <a:t>timeseries</a:t>
            </a:r>
            <a:r>
              <a:rPr lang="fi-FI" dirty="0"/>
              <a:t> to a single </a:t>
            </a:r>
            <a:r>
              <a:rPr lang="fi-FI" dirty="0" err="1"/>
              <a:t>point</a:t>
            </a:r>
            <a:r>
              <a:rPr lang="fi-FI" dirty="0"/>
              <a:t> (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typical</a:t>
            </a:r>
            <a:r>
              <a:rPr lang="fi-FI" dirty="0"/>
              <a:t> case)</a:t>
            </a:r>
          </a:p>
          <a:p>
            <a:pPr marL="171450" indent="-171450">
              <a:buFontTx/>
              <a:buChar char="-"/>
            </a:pPr>
            <a:r>
              <a:rPr lang="fi-FI" dirty="0" err="1"/>
              <a:t>Timeseries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returned</a:t>
            </a:r>
            <a:r>
              <a:rPr lang="fi-FI" dirty="0"/>
              <a:t> as SF0 (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item</a:t>
            </a:r>
            <a:r>
              <a:rPr lang="fi-FI" dirty="0"/>
              <a:t> in as </a:t>
            </a:r>
            <a:r>
              <a:rPr lang="fi-FI" dirty="0" err="1"/>
              <a:t>separate</a:t>
            </a:r>
            <a:r>
              <a:rPr lang="fi-FI" dirty="0"/>
              <a:t> feature) </a:t>
            </a:r>
            <a:r>
              <a:rPr lang="fi-FI" dirty="0" err="1"/>
              <a:t>or</a:t>
            </a:r>
            <a:r>
              <a:rPr lang="fi-FI" dirty="0"/>
              <a:t> as SF2 (</a:t>
            </a:r>
            <a:r>
              <a:rPr lang="fi-FI" dirty="0" err="1"/>
              <a:t>unified</a:t>
            </a:r>
            <a:r>
              <a:rPr lang="fi-FI" dirty="0"/>
              <a:t> </a:t>
            </a:r>
            <a:r>
              <a:rPr lang="fi-FI" dirty="0" err="1"/>
              <a:t>timeseries</a:t>
            </a:r>
            <a:r>
              <a:rPr lang="fi-FI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BBFB6-EA16-814E-8BA7-170BD942239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8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92150"/>
            <a:ext cx="4610100" cy="3457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580"/>
              </a:spcBef>
              <a:spcAft>
                <a:spcPts val="0"/>
              </a:spcAft>
              <a:buSzPts val="2200"/>
            </a:pPr>
            <a:r>
              <a:rPr lang="en" dirty="0"/>
              <a:t>Complex feature type XML is not well supported in desktop GIS/Web GIS client applications</a:t>
            </a:r>
          </a:p>
          <a:p>
            <a:pPr marL="457200" lvl="0" indent="-3683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" dirty="0"/>
              <a:t>Ability to share observation data using WFS and variety of existing GIS client software (</a:t>
            </a:r>
            <a:r>
              <a:rPr lang="en" dirty="0" err="1"/>
              <a:t>OpenLayers</a:t>
            </a:r>
            <a:r>
              <a:rPr lang="en" dirty="0"/>
              <a:t> &amp; QGIS etc.)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fi-FI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Complex feature type XML is not well supported in desktop GIS/Web GIS client applications: needs app. schema specific parsing code. OGC OMXML encoding (10-025r1) schema is complex (deeply structural) -&gt; limited client software support.</a:t>
            </a:r>
          </a:p>
          <a:p>
            <a:pPr marL="457200" lvl="0" indent="-3683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Simpler (~flat) GML structures with limited geometry types: </a:t>
            </a:r>
          </a:p>
          <a:p>
            <a:pPr marL="914400" lvl="1" indent="-368300" rtl="0">
              <a:spcBef>
                <a:spcPts val="580"/>
              </a:spcBef>
              <a:spcAft>
                <a:spcPts val="0"/>
              </a:spcAft>
              <a:buSzPts val="2200"/>
              <a:buChar char="–"/>
            </a:pPr>
            <a:r>
              <a:rPr lang="en-US" sz="2200" dirty="0"/>
              <a:t>data ingestion &amp; viewing easier for the clients applications,</a:t>
            </a:r>
          </a:p>
          <a:p>
            <a:pPr marL="914400" lvl="1" indent="-368300" rtl="0">
              <a:spcBef>
                <a:spcPts val="580"/>
              </a:spcBef>
              <a:spcAft>
                <a:spcPts val="0"/>
              </a:spcAft>
              <a:buSzPts val="2200"/>
              <a:buChar char="–"/>
            </a:pPr>
            <a:r>
              <a:rPr lang="en-US" sz="2200" dirty="0"/>
              <a:t>GIS data storage easier at the server side (one table row / observation event), and</a:t>
            </a:r>
          </a:p>
          <a:p>
            <a:pPr marL="914400" lvl="1" indent="-368300" rtl="0">
              <a:spcBef>
                <a:spcPts val="580"/>
              </a:spcBef>
              <a:spcAft>
                <a:spcPts val="0"/>
              </a:spcAft>
              <a:buSzPts val="2200"/>
              <a:buChar char="–"/>
            </a:pPr>
            <a:r>
              <a:rPr lang="en-US" sz="2200" dirty="0"/>
              <a:t>data provisioning simpler for the WFS (</a:t>
            </a:r>
            <a:r>
              <a:rPr lang="en-US" sz="2200" dirty="0" err="1"/>
              <a:t>GetFeature</a:t>
            </a:r>
            <a:r>
              <a:rPr lang="en-US" sz="2200" dirty="0"/>
              <a:t>) &amp; WMS (</a:t>
            </a:r>
            <a:r>
              <a:rPr lang="en-US" sz="2200" dirty="0" err="1"/>
              <a:t>GetFeatureInfo</a:t>
            </a:r>
            <a:r>
              <a:rPr lang="en-US" sz="2200" dirty="0"/>
              <a:t>) server applications (simple feature model).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23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92150"/>
            <a:ext cx="4610100" cy="3457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58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OGC 10-100r3 GML Simple Features Profile:</a:t>
            </a:r>
          </a:p>
          <a:p>
            <a:pPr marL="457200" lvl="0" indent="0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" sz="1200" i="1" dirty="0"/>
              <a:t>"This profile defines a restricted but useful subset of XML-Schema and GML to lower the “implementation bar” of time and resources required for an organization to commit for developing software that supports GML"</a:t>
            </a:r>
            <a:endParaRPr lang="en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82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4419600" y="1123950"/>
            <a:ext cx="1038746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</a:rPr>
              <a:t>Meeting Sponsor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B21E8-179C-7F4E-B1E2-8F2F04B809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627314"/>
            <a:ext cx="4648200" cy="7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msf-profi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msf-profi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sala-oss/sofp-core/tree/master/api-design" TargetMode="External"/><Relationship Id="rId2" Type="http://schemas.openxmlformats.org/officeDocument/2006/relationships/hyperlink" Target="https://github.com/opengeospatial/omsf-pro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lkka.rinne@spatineo.com" TargetMode="External"/><Relationship Id="rId4" Type="http://schemas.openxmlformats.org/officeDocument/2006/relationships/hyperlink" Target="mailto:roope.Tervo@fmi.f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sala-oss/sofp-example-backend" TargetMode="External"/><Relationship Id="rId2" Type="http://schemas.openxmlformats.org/officeDocument/2006/relationships/hyperlink" Target="https://github.com/vaisala-oss/sofp-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geospatial/omsf-profi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WFS3 </a:t>
            </a:r>
            <a:r>
              <a:rPr lang="en-US" dirty="0" err="1"/>
              <a:t>PoC</a:t>
            </a:r>
            <a:r>
              <a:rPr lang="en-US" dirty="0"/>
              <a:t>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109th OGC Technical Committee</a:t>
            </a:r>
          </a:p>
          <a:p>
            <a:r>
              <a:rPr lang="en-US" altLang="en-US" dirty="0">
                <a:ea typeface="MS PGothic" charset="-128"/>
              </a:rPr>
              <a:t>Charlotte, NC USA</a:t>
            </a:r>
          </a:p>
          <a:p>
            <a:r>
              <a:rPr lang="en-US" altLang="en-US" u="sng" dirty="0">
                <a:cs typeface="Arial" pitchFamily="34" charset="0"/>
              </a:rPr>
              <a:t>Roope Tervo</a:t>
            </a:r>
            <a:r>
              <a:rPr lang="en-US" altLang="en-US" dirty="0">
                <a:cs typeface="Arial" pitchFamily="34" charset="0"/>
              </a:rPr>
              <a:t>, </a:t>
            </a:r>
            <a:r>
              <a:rPr lang="en-US" altLang="en-US" dirty="0" err="1">
                <a:cs typeface="Arial" pitchFamily="34" charset="0"/>
              </a:rPr>
              <a:t>Ilkka</a:t>
            </a:r>
            <a:r>
              <a:rPr lang="en-US" altLang="en-US" dirty="0">
                <a:cs typeface="Arial" pitchFamily="34" charset="0"/>
              </a:rPr>
              <a:t> Rinne</a:t>
            </a:r>
          </a:p>
          <a:p>
            <a:r>
              <a:rPr lang="en-US" altLang="en-US" dirty="0">
                <a:cs typeface="Arial" pitchFamily="34" charset="0"/>
              </a:rPr>
              <a:t>Finnish Meteorological Institute, </a:t>
            </a:r>
            <a:r>
              <a:rPr lang="en-US" altLang="en-US" dirty="0" err="1">
                <a:cs typeface="Arial" pitchFamily="34" charset="0"/>
              </a:rPr>
              <a:t>Spatineo</a:t>
            </a:r>
            <a:r>
              <a:rPr lang="en-US" altLang="en-US" dirty="0">
                <a:cs typeface="Arial" pitchFamily="34" charset="0"/>
              </a:rPr>
              <a:t>, Vaisala</a:t>
            </a:r>
          </a:p>
          <a:p>
            <a:r>
              <a:rPr lang="en-US" altLang="en-US" dirty="0">
                <a:cs typeface="Arial" pitchFamily="34" charset="0"/>
              </a:rPr>
              <a:t>11th December 2018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2883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de-DE" dirty="0" err="1">
                <a:cs typeface="+mj-cs"/>
              </a:rPr>
              <a:t>Any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single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point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can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be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asked</a:t>
            </a:r>
            <a:endParaRPr lang="en-US" dirty="0">
              <a:cs typeface="+mj-cs"/>
            </a:endParaRPr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29548-61CC-9C46-9BE1-93FAA76C2173}"/>
              </a:ext>
            </a:extLst>
          </p:cNvPr>
          <p:cNvSpPr txBox="1"/>
          <p:nvPr/>
        </p:nvSpPr>
        <p:spPr>
          <a:xfrm>
            <a:off x="1046018" y="1295400"/>
            <a:ext cx="7335982" cy="175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GET /datasets/weather/forecast/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harmonie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/items?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 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parametername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=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Temperature,Humidity</a:t>
            </a:r>
            <a:endParaRPr lang="en" sz="1800" b="0" kern="0" dirty="0">
              <a:solidFill>
                <a:srgbClr val="092E5C"/>
              </a:solidFill>
              <a:latin typeface="Courier" pitchFamily="2" charset="0"/>
            </a:endParaRP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 &amp;time=20181204T150000/20181204T180000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 &amp;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bbox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=20,60,30,70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</a:t>
            </a:r>
            <a:r>
              <a:rPr lang="en" sz="1800" b="0" kern="0" dirty="0">
                <a:solidFill>
                  <a:srgbClr val="FF0000"/>
                </a:solidFill>
                <a:latin typeface="Courier" pitchFamily="2" charset="0"/>
              </a:rPr>
              <a:t> &amp;</a:t>
            </a:r>
            <a:r>
              <a:rPr lang="en" sz="1800" b="0" kern="0" dirty="0" err="1">
                <a:solidFill>
                  <a:srgbClr val="FF0000"/>
                </a:solidFill>
                <a:latin typeface="Courier" pitchFamily="2" charset="0"/>
              </a:rPr>
              <a:t>lat</a:t>
            </a:r>
            <a:r>
              <a:rPr lang="en" sz="1800" b="0" kern="0" dirty="0">
                <a:solidFill>
                  <a:srgbClr val="FF0000"/>
                </a:solidFill>
                <a:latin typeface="Courier" pitchFamily="2" charset="0"/>
              </a:rPr>
              <a:t>=60.159900&amp;lon=24.876116</a:t>
            </a:r>
            <a:endParaRPr lang="fi-FI" dirty="0" err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63C36-34BD-6F4B-8DBA-5CCF825021FB}"/>
              </a:ext>
            </a:extLst>
          </p:cNvPr>
          <p:cNvSpPr txBox="1"/>
          <p:nvPr/>
        </p:nvSpPr>
        <p:spPr>
          <a:xfrm>
            <a:off x="838200" y="3276600"/>
            <a:ext cx="7239000" cy="236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feature collection Harmonie weather model output. Time series from </a:t>
            </a:r>
            <a:r>
              <a:rPr lang="e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given location</a:t>
            </a:r>
            <a:r>
              <a:rPr lang="en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returned.</a:t>
            </a:r>
          </a:p>
          <a:p>
            <a:pPr lvl="0"/>
            <a:r>
              <a:rPr lang="en" sz="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i-FI" sz="8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interpolated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lvl="0"/>
            <a:r>
              <a:rPr lang="fi-FI" sz="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timeseries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lvl="0"/>
            <a:endParaRPr lang="fi-FI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i-FI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dirty="0" err="1"/>
          </a:p>
        </p:txBody>
      </p:sp>
    </p:spTree>
    <p:extLst>
      <p:ext uri="{BB962C8B-B14F-4D97-AF65-F5344CB8AC3E}">
        <p14:creationId xmlns:p14="http://schemas.microsoft.com/office/powerpoint/2010/main" val="155869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de-DE" dirty="0" err="1">
                <a:cs typeface="+mj-cs"/>
              </a:rPr>
              <a:t>One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can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use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place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names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as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well</a:t>
            </a:r>
            <a:endParaRPr lang="en-US" dirty="0">
              <a:cs typeface="+mj-cs"/>
            </a:endParaRPr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29548-61CC-9C46-9BE1-93FAA76C2173}"/>
              </a:ext>
            </a:extLst>
          </p:cNvPr>
          <p:cNvSpPr txBox="1"/>
          <p:nvPr/>
        </p:nvSpPr>
        <p:spPr>
          <a:xfrm>
            <a:off x="1046018" y="1295400"/>
            <a:ext cx="7335982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GET /datasets/weather/forecast</a:t>
            </a:r>
            <a:r>
              <a:rPr lang="en" sz="1800" b="0" kern="0" dirty="0">
                <a:solidFill>
                  <a:srgbClr val="FF0000"/>
                </a:solidFill>
                <a:latin typeface="Courier" pitchFamily="2" charset="0"/>
              </a:rPr>
              <a:t>/collections/cities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/items?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observedProperty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=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air_temperature</a:t>
            </a:r>
            <a:endParaRPr lang="en" sz="1800" b="0" kern="0" dirty="0">
              <a:solidFill>
                <a:srgbClr val="092E5C"/>
              </a:solidFill>
              <a:latin typeface="Courier" pitchFamily="2" charset="0"/>
            </a:endParaRP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</a:t>
            </a:r>
            <a:r>
              <a:rPr lang="en" sz="1800" b="0" kern="0" dirty="0">
                <a:solidFill>
                  <a:srgbClr val="FF0000"/>
                </a:solidFill>
                <a:latin typeface="Courier" pitchFamily="2" charset="0"/>
              </a:rPr>
              <a:t>&amp;</a:t>
            </a:r>
            <a:r>
              <a:rPr lang="en" sz="1800" b="0" kern="0" dirty="0" err="1">
                <a:solidFill>
                  <a:srgbClr val="FF0000"/>
                </a:solidFill>
                <a:latin typeface="Courier" pitchFamily="2" charset="0"/>
              </a:rPr>
              <a:t>ultimateFeatureOfInterestName</a:t>
            </a:r>
            <a:r>
              <a:rPr lang="en" sz="1800" b="0" kern="0" dirty="0">
                <a:solidFill>
                  <a:srgbClr val="FF0000"/>
                </a:solidFill>
                <a:latin typeface="Courier" pitchFamily="2" charset="0"/>
              </a:rPr>
              <a:t>=Helsinki*</a:t>
            </a:r>
            <a:endParaRPr lang="fi-FI" dirty="0" err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63C36-34BD-6F4B-8DBA-5CCF825021FB}"/>
              </a:ext>
            </a:extLst>
          </p:cNvPr>
          <p:cNvSpPr txBox="1"/>
          <p:nvPr/>
        </p:nvSpPr>
        <p:spPr>
          <a:xfrm>
            <a:off x="935182" y="3121932"/>
            <a:ext cx="7239000" cy="1510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feature collection of </a:t>
            </a:r>
            <a:r>
              <a:rPr lang="en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MeasureObservations</a:t>
            </a:r>
            <a:r>
              <a:rPr lang="en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air temperature with Helsinki as the ultimate feature of interest.</a:t>
            </a:r>
          </a:p>
          <a:p>
            <a:pPr lvl="0"/>
            <a:endParaRPr lang="fi-FI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dirty="0" err="1"/>
          </a:p>
        </p:txBody>
      </p:sp>
    </p:spTree>
    <p:extLst>
      <p:ext uri="{BB962C8B-B14F-4D97-AF65-F5344CB8AC3E}">
        <p14:creationId xmlns:p14="http://schemas.microsoft.com/office/powerpoint/2010/main" val="234404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de-DE" dirty="0">
                <a:cs typeface="+mj-cs"/>
              </a:rPr>
              <a:t>Feature IDs </a:t>
            </a:r>
            <a:r>
              <a:rPr lang="de-DE" dirty="0" err="1">
                <a:cs typeface="+mj-cs"/>
              </a:rPr>
              <a:t>can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identified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with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parts</a:t>
            </a:r>
            <a:endParaRPr lang="en-US" dirty="0">
              <a:cs typeface="+mj-cs"/>
            </a:endParaRPr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29548-61CC-9C46-9BE1-93FAA76C2173}"/>
              </a:ext>
            </a:extLst>
          </p:cNvPr>
          <p:cNvSpPr txBox="1"/>
          <p:nvPr/>
        </p:nvSpPr>
        <p:spPr>
          <a:xfrm>
            <a:off x="838200" y="1295400"/>
            <a:ext cx="7543800" cy="53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GET /datasets/weather/forecast/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harmonie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/items/{id}</a:t>
            </a:r>
            <a:endParaRPr lang="fi-FI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63C36-34BD-6F4B-8DBA-5CCF825021FB}"/>
              </a:ext>
            </a:extLst>
          </p:cNvPr>
          <p:cNvSpPr txBox="1"/>
          <p:nvPr/>
        </p:nvSpPr>
        <p:spPr>
          <a:xfrm>
            <a:off x="820415" y="2322539"/>
            <a:ext cx="7239000" cy="236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feature with given ID</a:t>
            </a:r>
          </a:p>
          <a:p>
            <a:pPr lvl="0"/>
            <a:endParaRPr lang="en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Wearher</a:t>
            </a:r>
            <a:r>
              <a:rPr lang="en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forecast ID can be formed following: </a:t>
            </a:r>
            <a:r>
              <a:rPr lang="en" sz="1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parameter:producer:level_type:level:forecast_type:forecast_number:generation:area:time:area_interpolation_method:time_interpolation_method:level_interpolation_method </a:t>
            </a:r>
            <a:endParaRPr lang="fi-FI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dirty="0" err="1"/>
          </a:p>
        </p:txBody>
      </p:sp>
    </p:spTree>
    <p:extLst>
      <p:ext uri="{BB962C8B-B14F-4D97-AF65-F5344CB8AC3E}">
        <p14:creationId xmlns:p14="http://schemas.microsoft.com/office/powerpoint/2010/main" val="299122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20C32A-BFCA-884D-AB76-750D384DF5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CE7243-7436-494C-B0B8-54B75AF03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232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18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Observations as Simple Spatial Features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New observation data encoding to make it </a:t>
            </a:r>
            <a:r>
              <a:rPr lang="en-US" sz="2200" b="1" dirty="0"/>
              <a:t>easier and more cost-efficient</a:t>
            </a:r>
            <a:r>
              <a:rPr lang="en-US" sz="2200" dirty="0"/>
              <a:t> to take existing standards in use</a:t>
            </a:r>
            <a:endParaRPr sz="2200" dirty="0"/>
          </a:p>
          <a:p>
            <a:pPr marL="457200" lvl="0" indent="-3683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Enables observation data sharing and processing with a </a:t>
            </a:r>
            <a:r>
              <a:rPr lang="en-US" sz="2200" b="1" dirty="0"/>
              <a:t>variety of existing technologies</a:t>
            </a:r>
            <a:r>
              <a:rPr lang="en-US" sz="2200" dirty="0"/>
              <a:t> having simple feature handling capabilities.</a:t>
            </a:r>
          </a:p>
          <a:p>
            <a:pPr marL="88900" lvl="0" indent="0" rtl="0">
              <a:spcBef>
                <a:spcPts val="580"/>
              </a:spcBef>
              <a:spcAft>
                <a:spcPts val="0"/>
              </a:spcAft>
              <a:buSzPts val="2200"/>
              <a:buNone/>
            </a:pPr>
            <a:endParaRPr sz="2200" dirty="0"/>
          </a:p>
          <a:p>
            <a:pPr marL="457200" lvl="0" indent="-3683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Does not replace existing data encodings when more detailed information is required (OMXML 10-025r1, ICAO IWXXM etc.)</a:t>
            </a:r>
            <a:endParaRPr sz="2200" dirty="0"/>
          </a:p>
          <a:p>
            <a:pPr marL="457200" lvl="0" indent="-3683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Based on OGC &amp; ISO TC211 Standards (O&amp;M 2.0, GML Simple Features Profile 2.0)</a:t>
            </a:r>
          </a:p>
          <a:p>
            <a:pPr marL="457200" lvl="0" indent="-3683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endParaRPr lang="en-US" sz="2200" dirty="0"/>
          </a:p>
          <a:p>
            <a:pPr marL="88900" indent="0">
              <a:spcBef>
                <a:spcPts val="580"/>
              </a:spcBef>
              <a:spcAft>
                <a:spcPts val="0"/>
              </a:spcAft>
              <a:buSzPts val="2200"/>
              <a:buNone/>
            </a:pPr>
            <a:r>
              <a:rPr lang="fi-FI" sz="2000" dirty="0">
                <a:hlinkClick r:id="rId3"/>
              </a:rPr>
              <a:t>https://github.com/opengeospatial/omsf-profile</a:t>
            </a:r>
            <a:endParaRPr sz="2200" dirty="0"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02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GML Simple Features Profile 2.0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46075" y="1279525"/>
            <a:ext cx="8458200" cy="4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5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Three levels of conformance for simplified GML application profiles: SF-0, SF-1 and SF-2:</a:t>
            </a:r>
            <a:endParaRPr dirty="0"/>
          </a:p>
          <a:p>
            <a:pPr marL="914400" lvl="1" indent="-355600" rtl="0">
              <a:spcBef>
                <a:spcPts val="58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SF-0: Restricted geometry and data types, no user-defined types, property multiplicity 0..1, all references only using </a:t>
            </a:r>
            <a:r>
              <a:rPr lang="en-US" dirty="0" err="1"/>
              <a:t>gml:ReferenceType</a:t>
            </a:r>
            <a:r>
              <a:rPr lang="en-US" dirty="0"/>
              <a:t>.</a:t>
            </a:r>
            <a:endParaRPr dirty="0"/>
          </a:p>
          <a:p>
            <a:pPr marL="914400" lvl="1" indent="-355600" rtl="0">
              <a:spcBef>
                <a:spcPts val="58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SF-1: SF-0, but multiplicities 0..n and user-defined types allowed.</a:t>
            </a:r>
            <a:endParaRPr dirty="0"/>
          </a:p>
          <a:p>
            <a:pPr marL="914400" lvl="1" indent="-355600" rtl="0">
              <a:spcBef>
                <a:spcPts val="58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SF-2: Restrictions only on the geometry types.</a:t>
            </a:r>
            <a:endParaRPr dirty="0"/>
          </a:p>
          <a:p>
            <a:pPr marL="457200" lvl="0" indent="-381000">
              <a:spcBef>
                <a:spcPts val="5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SF-2 corresponds to the OGC Simple Features standard (OGC 06-103r4)</a:t>
            </a:r>
          </a:p>
          <a:p>
            <a:pPr marL="457200" lvl="0" indent="-381000">
              <a:spcBef>
                <a:spcPts val="5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JSON encoding supported</a:t>
            </a:r>
          </a:p>
          <a:p>
            <a:pPr marL="457200" lvl="0" indent="-381000">
              <a:spcBef>
                <a:spcPts val="58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76200" lvl="0" indent="0">
              <a:spcBef>
                <a:spcPts val="580"/>
              </a:spcBef>
              <a:spcAft>
                <a:spcPts val="0"/>
              </a:spcAft>
              <a:buSzPts val="2400"/>
              <a:buNone/>
            </a:pPr>
            <a:r>
              <a:rPr lang="fi-FI" dirty="0">
                <a:hlinkClick r:id="rId3"/>
              </a:rPr>
              <a:t>https://github.com/opengeospatial/omsf-profile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619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775" y="136525"/>
            <a:ext cx="8683625" cy="685800"/>
          </a:xfrm>
        </p:spPr>
        <p:txBody>
          <a:bodyPr/>
          <a:lstStyle/>
          <a:p>
            <a:pPr>
              <a:defRPr/>
            </a:pPr>
            <a:r>
              <a:rPr lang="de-DE" dirty="0">
                <a:cs typeface="+mj-cs"/>
              </a:rPr>
              <a:t>Future </a:t>
            </a:r>
            <a:r>
              <a:rPr lang="de-DE" dirty="0" err="1">
                <a:cs typeface="+mj-cs"/>
              </a:rPr>
              <a:t>Directions</a:t>
            </a:r>
            <a:endParaRPr lang="en-US" dirty="0">
              <a:cs typeface="+mj-cs"/>
            </a:endParaRP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4891088"/>
          </a:xfrm>
        </p:spPr>
        <p:txBody>
          <a:bodyPr/>
          <a:lstStyle/>
          <a:p>
            <a:r>
              <a:rPr lang="en-US" altLang="en-US" dirty="0"/>
              <a:t>This project</a:t>
            </a:r>
          </a:p>
          <a:p>
            <a:pPr lvl="1"/>
            <a:r>
              <a:rPr lang="en-US" altLang="en-US" dirty="0"/>
              <a:t>Test usage for FMI Open Data as soon as possible</a:t>
            </a:r>
          </a:p>
          <a:p>
            <a:r>
              <a:rPr lang="en-US" altLang="en-US" dirty="0"/>
              <a:t>INSPIRE</a:t>
            </a:r>
          </a:p>
          <a:p>
            <a:pPr lvl="1"/>
            <a:r>
              <a:rPr lang="en-US" altLang="en-US" dirty="0"/>
              <a:t>Data model is one alternative to consider in </a:t>
            </a:r>
            <a:r>
              <a:rPr lang="en" altLang="en-US" i="1" dirty="0"/>
              <a:t>Maintenance and Implementation Work </a:t>
            </a:r>
            <a:r>
              <a:rPr lang="en" altLang="en-US" i="1" dirty="0" err="1"/>
              <a:t>Programme</a:t>
            </a:r>
            <a:r>
              <a:rPr lang="en" altLang="en-US" i="1" dirty="0"/>
              <a:t> 2016-2020, Action 2017.2 on alternative encodings for INSPIRE data</a:t>
            </a:r>
            <a:endParaRPr lang="en-US" altLang="en-US" i="1" dirty="0"/>
          </a:p>
          <a:p>
            <a:r>
              <a:rPr lang="en-US" altLang="en-US" dirty="0" err="1"/>
              <a:t>Hackaton</a:t>
            </a:r>
            <a:endParaRPr lang="en-US" altLang="en-US" dirty="0"/>
          </a:p>
          <a:p>
            <a:pPr lvl="1"/>
            <a:r>
              <a:rPr lang="en-US" altLang="en-US" dirty="0"/>
              <a:t>Maybe in upcoming unofficial INSPIRE meet in Helsinki</a:t>
            </a:r>
          </a:p>
          <a:p>
            <a:r>
              <a:rPr lang="en-US" dirty="0"/>
              <a:t>Modify the O&amp;M SWG Charter to work on this along the next revision of the O&amp;M Standard (OGC Abstract Specification Topic 20 &amp; ISO 19156)</a:t>
            </a:r>
          </a:p>
          <a:p>
            <a:pPr lvl="1"/>
            <a:r>
              <a:rPr lang="en-US" dirty="0"/>
              <a:t>Change request done</a:t>
            </a:r>
          </a:p>
          <a:p>
            <a:r>
              <a:rPr lang="en-US" altLang="en-US" dirty="0"/>
              <a:t>Weather on the Web 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238550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cs typeface="+mj-cs"/>
              </a:rPr>
              <a:t>Resources</a:t>
            </a:r>
            <a:endParaRPr lang="en-US" dirty="0">
              <a:cs typeface="+mj-cs"/>
            </a:endParaRP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https://github.com/opengeospatial/omsf-profile</a:t>
            </a:r>
            <a:endParaRPr lang="en-US" altLang="en-US" dirty="0"/>
          </a:p>
          <a:p>
            <a:r>
              <a:rPr lang="en-US" altLang="en-US" dirty="0">
                <a:hlinkClick r:id="rId3"/>
              </a:rPr>
              <a:t>https://github.com/vaisala-oss/sofp-core</a:t>
            </a:r>
            <a:endParaRPr lang="en-US" altLang="en-US" dirty="0"/>
          </a:p>
          <a:p>
            <a:r>
              <a:rPr lang="en-US" altLang="en-US" dirty="0">
                <a:hlinkClick r:id="rId3"/>
              </a:rPr>
              <a:t>https://github.com/vaisala-oss/sofp-core/tree/master/api-design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hlinkClick r:id="rId4"/>
              </a:rPr>
              <a:t>roope.tervo@fmi.fi</a:t>
            </a:r>
            <a:r>
              <a:rPr lang="en-US" altLang="en-US" dirty="0"/>
              <a:t>, </a:t>
            </a:r>
          </a:p>
          <a:p>
            <a:pPr marL="0" indent="0">
              <a:buNone/>
            </a:pPr>
            <a:r>
              <a:rPr lang="en-US" altLang="en-US" dirty="0">
                <a:hlinkClick r:id="rId5"/>
              </a:rPr>
              <a:t>ilkka.rinne@spatineo.com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20996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20C32A-BFCA-884D-AB76-750D384DF5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CE7243-7436-494C-B0B8-54B75AF03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5608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de-DE" dirty="0" err="1">
                <a:cs typeface="+mj-cs"/>
              </a:rPr>
              <a:t>Scope</a:t>
            </a:r>
            <a:r>
              <a:rPr lang="de-DE" dirty="0">
                <a:cs typeface="+mj-cs"/>
              </a:rPr>
              <a:t>, </a:t>
            </a:r>
            <a:r>
              <a:rPr lang="de-DE" dirty="0" err="1">
                <a:cs typeface="+mj-cs"/>
              </a:rPr>
              <a:t>timeframe</a:t>
            </a:r>
            <a:r>
              <a:rPr lang="de-DE" dirty="0">
                <a:cs typeface="+mj-cs"/>
              </a:rPr>
              <a:t>, </a:t>
            </a:r>
            <a:r>
              <a:rPr lang="de-DE" dirty="0" err="1">
                <a:cs typeface="+mj-cs"/>
              </a:rPr>
              <a:t>partners</a:t>
            </a:r>
            <a:endParaRPr lang="en-US" dirty="0">
              <a:cs typeface="+mj-cs"/>
            </a:endParaRP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46075" y="1279526"/>
            <a:ext cx="8458200" cy="2263140"/>
          </a:xfrm>
        </p:spPr>
        <p:txBody>
          <a:bodyPr/>
          <a:lstStyle/>
          <a:p>
            <a:r>
              <a:rPr lang="en-US" altLang="en-US" dirty="0"/>
              <a:t>Goals</a:t>
            </a:r>
          </a:p>
          <a:p>
            <a:pPr lvl="1"/>
            <a:r>
              <a:rPr lang="en-US" altLang="en-US" dirty="0"/>
              <a:t>To design O&amp;M Simple Profile data model</a:t>
            </a:r>
          </a:p>
          <a:p>
            <a:pPr lvl="1"/>
            <a:r>
              <a:rPr lang="en-US" altLang="en-US" dirty="0"/>
              <a:t>To test feasibility of WFS3 for weather data</a:t>
            </a:r>
          </a:p>
          <a:p>
            <a:r>
              <a:rPr lang="en-US" altLang="en-US" dirty="0"/>
              <a:t>Project frame</a:t>
            </a:r>
          </a:p>
          <a:p>
            <a:pPr lvl="1"/>
            <a:r>
              <a:rPr lang="en-US" altLang="en-US" dirty="0"/>
              <a:t>2018-2019</a:t>
            </a:r>
          </a:p>
          <a:p>
            <a:pPr marL="347663" lvl="1" indent="0">
              <a:buNone/>
            </a:pPr>
            <a:endParaRPr lang="en-US" altLang="en-US" sz="800" dirty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CB1F99-72EC-D940-862A-96B215A2489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085273"/>
          <a:ext cx="8077200" cy="19253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248639086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7455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Spatineo</a:t>
                      </a:r>
                      <a:endParaRPr lang="fi-FI" sz="1800" dirty="0">
                        <a:solidFill>
                          <a:srgbClr val="4554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Implements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WFS3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Core</a:t>
                      </a:r>
                      <a:endParaRPr lang="fi-FI" sz="1800" dirty="0">
                        <a:solidFill>
                          <a:srgbClr val="45546A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Take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part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in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designing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O&amp;M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Simple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Profile</a:t>
                      </a:r>
                      <a:endParaRPr lang="fi-FI" sz="1800" dirty="0">
                        <a:solidFill>
                          <a:srgbClr val="4554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9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Finnish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Meteorological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Institute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Implements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integration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to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its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open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8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Vaisala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Implements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integration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to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its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backend</a:t>
                      </a:r>
                      <a:r>
                        <a:rPr lang="fi-FI" sz="1800" dirty="0">
                          <a:solidFill>
                            <a:srgbClr val="45546A"/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rgbClr val="45546A"/>
                          </a:solidFill>
                        </a:rPr>
                        <a:t>services</a:t>
                      </a:r>
                      <a:endParaRPr lang="fi-FI" sz="1800" dirty="0">
                        <a:solidFill>
                          <a:srgbClr val="4554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267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AB7A81-48E4-5D4C-BC1D-646E7A8FDEE1}"/>
              </a:ext>
            </a:extLst>
          </p:cNvPr>
          <p:cNvSpPr txBox="1"/>
          <p:nvPr/>
        </p:nvSpPr>
        <p:spPr>
          <a:xfrm>
            <a:off x="-2438400" y="-90311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fi-FI" dirty="0" err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0CADB3-3BAD-3747-8460-5D6BF020E102}"/>
              </a:ext>
            </a:extLst>
          </p:cNvPr>
          <p:cNvCxnSpPr>
            <a:cxnSpLocks/>
          </p:cNvCxnSpPr>
          <p:nvPr/>
        </p:nvCxnSpPr>
        <p:spPr bwMode="auto">
          <a:xfrm>
            <a:off x="568325" y="3886200"/>
            <a:ext cx="8382000" cy="0"/>
          </a:xfrm>
          <a:prstGeom prst="line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60FB1-184A-1040-8D47-0C6E2F3C2AD7}"/>
              </a:ext>
            </a:extLst>
          </p:cNvPr>
          <p:cNvSpPr txBox="1"/>
          <p:nvPr/>
        </p:nvSpPr>
        <p:spPr>
          <a:xfrm>
            <a:off x="513644" y="3500333"/>
            <a:ext cx="1264356" cy="6857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sz="2000" b="0" dirty="0">
                <a:solidFill>
                  <a:srgbClr val="45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84D6E007-71DC-4F45-A3D1-4F8A8E3425CE}"/>
              </a:ext>
            </a:extLst>
          </p:cNvPr>
          <p:cNvSpPr/>
          <p:nvPr/>
        </p:nvSpPr>
        <p:spPr bwMode="auto">
          <a:xfrm>
            <a:off x="533400" y="3471073"/>
            <a:ext cx="1219200" cy="415127"/>
          </a:xfrm>
          <a:prstGeom prst="round2SameRect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293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de-DE" dirty="0">
                <a:cs typeface="+mj-cs"/>
              </a:rPr>
              <a:t>All open </a:t>
            </a:r>
            <a:r>
              <a:rPr lang="de-DE" dirty="0" err="1">
                <a:cs typeface="+mj-cs"/>
              </a:rPr>
              <a:t>source</a:t>
            </a:r>
            <a:endParaRPr lang="en-US" dirty="0">
              <a:cs typeface="+mj-cs"/>
            </a:endParaRP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42900" y="21336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Open source (MIT)</a:t>
            </a:r>
            <a:endParaRPr lang="en-US" altLang="en-US" dirty="0">
              <a:hlinkClick r:id="rId2"/>
            </a:endParaRPr>
          </a:p>
          <a:p>
            <a:pPr marL="336550" lvl="1" indent="0">
              <a:buNone/>
            </a:pPr>
            <a:r>
              <a:rPr lang="en-US" altLang="en-US" dirty="0">
                <a:hlinkClick r:id="rId2"/>
              </a:rPr>
              <a:t>https://github.com/vaisala-oss/sofp-core</a:t>
            </a:r>
            <a:endParaRPr lang="en-US" altLang="en-US" dirty="0"/>
          </a:p>
          <a:p>
            <a:pPr marL="336550" lvl="1" indent="0">
              <a:buNone/>
            </a:pPr>
            <a:r>
              <a:rPr lang="en-US" altLang="en-US" dirty="0">
                <a:hlinkClick r:id="rId3"/>
              </a:rPr>
              <a:t>https://github.com/vaisala-oss/sofp-example-backend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Open</a:t>
            </a:r>
          </a:p>
          <a:p>
            <a:pPr marL="336550" lvl="1" indent="0">
              <a:buNone/>
            </a:pPr>
            <a:r>
              <a:rPr lang="en-US" altLang="en-US" dirty="0">
                <a:hlinkClick r:id="rId4"/>
              </a:rPr>
              <a:t>https://github.com/opengeospatial/omsf-profile</a:t>
            </a:r>
            <a:endParaRPr lang="en-US" altLang="en-US" dirty="0"/>
          </a:p>
          <a:p>
            <a:pPr marL="33655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23402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775" y="136525"/>
            <a:ext cx="8683625" cy="760413"/>
          </a:xfrm>
        </p:spPr>
        <p:txBody>
          <a:bodyPr/>
          <a:lstStyle/>
          <a:p>
            <a:pPr algn="l"/>
            <a:r>
              <a:rPr lang="en-US" altLang="en-US" dirty="0"/>
              <a:t>Main use case to provide data in web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42900" y="2209800"/>
            <a:ext cx="8458200" cy="48910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Main use case is to provide point weather data (single time and time series) from any given point in web usable form</a:t>
            </a:r>
          </a:p>
          <a:p>
            <a:r>
              <a:rPr lang="en-US" altLang="en-US" dirty="0"/>
              <a:t>Both observations and forecasts</a:t>
            </a:r>
          </a:p>
          <a:p>
            <a:r>
              <a:rPr lang="en-US" altLang="en-US" dirty="0"/>
              <a:t>Existing/regular clients should work with the data</a:t>
            </a:r>
          </a:p>
          <a:p>
            <a:endParaRPr lang="en-US" altLang="en-US" dirty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26681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>
                <a:cs typeface="+mj-cs"/>
              </a:rPr>
              <a:t>Architecture</a:t>
            </a:r>
            <a:endParaRPr lang="en-US" dirty="0">
              <a:cs typeface="+mj-cs"/>
            </a:endParaRPr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CB9EB76-4241-5A4A-8899-C97671AA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317381"/>
            <a:ext cx="6934200" cy="520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FAAEF9-CEF7-1549-A7CE-7A884DAE1526}"/>
              </a:ext>
            </a:extLst>
          </p:cNvPr>
          <p:cNvSpPr txBox="1"/>
          <p:nvPr/>
        </p:nvSpPr>
        <p:spPr>
          <a:xfrm>
            <a:off x="6072935" y="5791200"/>
            <a:ext cx="201706" cy="1927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sz="800" dirty="0"/>
              <a:t>Image: Sampo Savolainen / </a:t>
            </a:r>
            <a:r>
              <a:rPr lang="fi-FI" sz="800" dirty="0" err="1"/>
              <a:t>Spatineo</a:t>
            </a:r>
            <a:endParaRPr lang="fi-FI" sz="800" dirty="0"/>
          </a:p>
        </p:txBody>
      </p:sp>
    </p:spTree>
    <p:extLst>
      <p:ext uri="{BB962C8B-B14F-4D97-AF65-F5344CB8AC3E}">
        <p14:creationId xmlns:p14="http://schemas.microsoft.com/office/powerpoint/2010/main" val="285030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20C32A-BFCA-884D-AB76-750D384DF5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CE7243-7436-494C-B0B8-54B75AF03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2460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5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de-DE" dirty="0" err="1">
                <a:cs typeface="+mj-cs"/>
              </a:rPr>
              <a:t>Observations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are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the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simplest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case</a:t>
            </a:r>
            <a:endParaRPr lang="en-US" dirty="0">
              <a:cs typeface="+mj-cs"/>
            </a:endParaRPr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29548-61CC-9C46-9BE1-93FAA76C2173}"/>
              </a:ext>
            </a:extLst>
          </p:cNvPr>
          <p:cNvSpPr txBox="1"/>
          <p:nvPr/>
        </p:nvSpPr>
        <p:spPr>
          <a:xfrm>
            <a:off x="1046018" y="1295400"/>
            <a:ext cx="7335982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GET /</a:t>
            </a:r>
            <a:r>
              <a:rPr lang="fi-FI" sz="1800" b="0" kern="0" dirty="0" err="1">
                <a:solidFill>
                  <a:srgbClr val="092E5C"/>
                </a:solidFill>
                <a:latin typeface="Courier" pitchFamily="2" charset="0"/>
              </a:rPr>
              <a:t>datasets</a:t>
            </a: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/</a:t>
            </a:r>
            <a:r>
              <a:rPr lang="fi-FI" sz="1800" b="0" kern="0" dirty="0" err="1">
                <a:solidFill>
                  <a:srgbClr val="092E5C"/>
                </a:solidFill>
                <a:latin typeface="Courier" pitchFamily="2" charset="0"/>
              </a:rPr>
              <a:t>weather</a:t>
            </a: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/</a:t>
            </a:r>
            <a:r>
              <a:rPr lang="fi-FI" sz="1800" b="0" kern="0" dirty="0" err="1">
                <a:solidFill>
                  <a:srgbClr val="092E5C"/>
                </a:solidFill>
                <a:latin typeface="Courier" pitchFamily="2" charset="0"/>
              </a:rPr>
              <a:t>observation</a:t>
            </a: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/</a:t>
            </a:r>
            <a:r>
              <a:rPr lang="fi-FI" sz="1800" b="0" kern="0" dirty="0" err="1">
                <a:solidFill>
                  <a:srgbClr val="092E5C"/>
                </a:solidFill>
                <a:latin typeface="Courier" pitchFamily="2" charset="0"/>
              </a:rPr>
              <a:t>aws</a:t>
            </a: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/</a:t>
            </a:r>
            <a:r>
              <a:rPr lang="fi-FI" sz="1800" b="0" kern="0" dirty="0" err="1">
                <a:solidFill>
                  <a:srgbClr val="092E5C"/>
                </a:solidFill>
                <a:latin typeface="Courier" pitchFamily="2" charset="0"/>
              </a:rPr>
              <a:t>items</a:t>
            </a: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?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   </a:t>
            </a:r>
            <a:r>
              <a:rPr lang="fi-FI" sz="1800" b="0" kern="0" dirty="0" err="1">
                <a:solidFill>
                  <a:srgbClr val="092E5C"/>
                </a:solidFill>
                <a:latin typeface="Courier" pitchFamily="2" charset="0"/>
              </a:rPr>
              <a:t>parametername</a:t>
            </a: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=</a:t>
            </a:r>
            <a:r>
              <a:rPr lang="fi-FI" sz="1800" b="0" kern="0" dirty="0" err="1">
                <a:solidFill>
                  <a:srgbClr val="092E5C"/>
                </a:solidFill>
                <a:latin typeface="Courier" pitchFamily="2" charset="0"/>
              </a:rPr>
              <a:t>Temperature,Humidity</a:t>
            </a:r>
            <a:endParaRPr lang="fi-FI" sz="1800" b="0" kern="0" dirty="0">
              <a:solidFill>
                <a:srgbClr val="092E5C"/>
              </a:solidFill>
              <a:latin typeface="Courier" pitchFamily="2" charset="0"/>
            </a:endParaRP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   </a:t>
            </a:r>
            <a:r>
              <a:rPr lang="fi-FI" sz="1800" b="0" kern="0" dirty="0">
                <a:solidFill>
                  <a:srgbClr val="FF0000"/>
                </a:solidFill>
                <a:latin typeface="Courier" pitchFamily="2" charset="0"/>
              </a:rPr>
              <a:t>&amp;</a:t>
            </a:r>
            <a:r>
              <a:rPr lang="fi-FI" sz="1800" b="0" kern="0" dirty="0" err="1">
                <a:solidFill>
                  <a:srgbClr val="FF0000"/>
                </a:solidFill>
                <a:latin typeface="Courier" pitchFamily="2" charset="0"/>
              </a:rPr>
              <a:t>time</a:t>
            </a:r>
            <a:r>
              <a:rPr lang="fi-FI" sz="1800" b="0" kern="0" dirty="0">
                <a:solidFill>
                  <a:srgbClr val="FF0000"/>
                </a:solidFill>
                <a:latin typeface="Courier" pitchFamily="2" charset="0"/>
              </a:rPr>
              <a:t>=20181204T150000/20181204T180000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   &amp;</a:t>
            </a:r>
            <a:r>
              <a:rPr lang="fi-FI" sz="1800" b="0" kern="0" dirty="0" err="1">
                <a:solidFill>
                  <a:srgbClr val="092E5C"/>
                </a:solidFill>
                <a:latin typeface="Courier" pitchFamily="2" charset="0"/>
              </a:rPr>
              <a:t>bbox</a:t>
            </a:r>
            <a:r>
              <a:rPr lang="fi-FI" sz="1800" b="0" kern="0" dirty="0">
                <a:solidFill>
                  <a:srgbClr val="092E5C"/>
                </a:solidFill>
                <a:latin typeface="Courier" pitchFamily="2" charset="0"/>
              </a:rPr>
              <a:t>=20,60,30,70</a:t>
            </a:r>
          </a:p>
          <a:p>
            <a:endParaRPr lang="fi-FI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63C36-34BD-6F4B-8DBA-5CCF825021FB}"/>
              </a:ext>
            </a:extLst>
          </p:cNvPr>
          <p:cNvSpPr txBox="1"/>
          <p:nvPr/>
        </p:nvSpPr>
        <p:spPr>
          <a:xfrm>
            <a:off x="838200" y="3276600"/>
            <a:ext cx="7239000" cy="236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humidity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asked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endParaRPr lang="fi-FI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i-FI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WFS3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fi-FI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i-FI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i-FI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dirty="0" err="1"/>
          </a:p>
        </p:txBody>
      </p:sp>
    </p:spTree>
    <p:extLst>
      <p:ext uri="{BB962C8B-B14F-4D97-AF65-F5344CB8AC3E}">
        <p14:creationId xmlns:p14="http://schemas.microsoft.com/office/powerpoint/2010/main" val="45786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de-DE" dirty="0">
                <a:cs typeface="+mj-cs"/>
              </a:rPr>
              <a:t>Forecast </a:t>
            </a:r>
            <a:r>
              <a:rPr lang="de-DE" dirty="0" err="1">
                <a:cs typeface="+mj-cs"/>
              </a:rPr>
              <a:t>models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are</a:t>
            </a:r>
            <a:r>
              <a:rPr lang="de-DE" dirty="0">
                <a:cs typeface="+mj-cs"/>
              </a:rPr>
              <a:t> </a:t>
            </a:r>
            <a:r>
              <a:rPr lang="de-DE" dirty="0" err="1">
                <a:cs typeface="+mj-cs"/>
              </a:rPr>
              <a:t>resampled</a:t>
            </a:r>
            <a:endParaRPr lang="en-US" dirty="0">
              <a:cs typeface="+mj-cs"/>
            </a:endParaRPr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29548-61CC-9C46-9BE1-93FAA76C2173}"/>
              </a:ext>
            </a:extLst>
          </p:cNvPr>
          <p:cNvSpPr txBox="1"/>
          <p:nvPr/>
        </p:nvSpPr>
        <p:spPr>
          <a:xfrm>
            <a:off x="1046018" y="1295400"/>
            <a:ext cx="7335982" cy="175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GET /datasets/weather/forecast/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harmonie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/items?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 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parametername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=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Temperature,Humidity</a:t>
            </a:r>
            <a:endParaRPr lang="en" sz="1800" b="0" kern="0" dirty="0">
              <a:solidFill>
                <a:srgbClr val="092E5C"/>
              </a:solidFill>
              <a:latin typeface="Courier" pitchFamily="2" charset="0"/>
            </a:endParaRP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 &amp;time=20181204T150000/20181204T180000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 &amp;</a:t>
            </a:r>
            <a:r>
              <a:rPr lang="en" sz="1800" b="0" kern="0" dirty="0" err="1">
                <a:solidFill>
                  <a:srgbClr val="092E5C"/>
                </a:solidFill>
                <a:latin typeface="Courier" pitchFamily="2" charset="0"/>
              </a:rPr>
              <a:t>bbox</a:t>
            </a: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=20,60,30,70</a:t>
            </a:r>
          </a:p>
          <a:p>
            <a:pPr lvl="0" eaLnBrk="0" hangingPunct="0">
              <a:spcBef>
                <a:spcPct val="20000"/>
              </a:spcBef>
              <a:buClr>
                <a:srgbClr val="092E5C"/>
              </a:buClr>
            </a:pPr>
            <a:r>
              <a:rPr lang="en" sz="1800" b="0" kern="0" dirty="0">
                <a:solidFill>
                  <a:srgbClr val="092E5C"/>
                </a:solidFill>
                <a:latin typeface="Courier" pitchFamily="2" charset="0"/>
              </a:rPr>
              <a:t>  </a:t>
            </a:r>
            <a:r>
              <a:rPr lang="en" sz="1800" b="0" kern="0" dirty="0">
                <a:solidFill>
                  <a:srgbClr val="FF0000"/>
                </a:solidFill>
                <a:latin typeface="Courier" pitchFamily="2" charset="0"/>
              </a:rPr>
              <a:t> &amp;limit=100</a:t>
            </a:r>
            <a:endParaRPr lang="fi-FI" dirty="0" err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63C36-34BD-6F4B-8DBA-5CCF825021FB}"/>
              </a:ext>
            </a:extLst>
          </p:cNvPr>
          <p:cNvSpPr txBox="1"/>
          <p:nvPr/>
        </p:nvSpPr>
        <p:spPr>
          <a:xfrm>
            <a:off x="838200" y="3276600"/>
            <a:ext cx="7239000" cy="236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feature collection of Harmonie weather model output. Regular grid with 100 points (10x10) is resampled from the data</a:t>
            </a:r>
          </a:p>
          <a:p>
            <a:pPr lvl="0"/>
            <a:endParaRPr lang="fi-FI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fi-FI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hubrid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fi-FI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i-FI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dirty="0" err="1"/>
          </a:p>
        </p:txBody>
      </p:sp>
    </p:spTree>
    <p:extLst>
      <p:ext uri="{BB962C8B-B14F-4D97-AF65-F5344CB8AC3E}">
        <p14:creationId xmlns:p14="http://schemas.microsoft.com/office/powerpoint/2010/main" val="18505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</TotalTime>
  <Words>1273</Words>
  <Application>Microsoft Macintosh PowerPoint</Application>
  <PresentationFormat>On-screen Show (4:3)</PresentationFormat>
  <Paragraphs>166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CG Times</vt:lpstr>
      <vt:lpstr>Courier</vt:lpstr>
      <vt:lpstr>Times New Roman</vt:lpstr>
      <vt:lpstr>OGC_PowerPoint_Template</vt:lpstr>
      <vt:lpstr>WFS3 PoC Update</vt:lpstr>
      <vt:lpstr>PowerPoint Presentation</vt:lpstr>
      <vt:lpstr>Scope, timeframe, partners</vt:lpstr>
      <vt:lpstr>All open source</vt:lpstr>
      <vt:lpstr>Main use case to provide data in web</vt:lpstr>
      <vt:lpstr>Architecture</vt:lpstr>
      <vt:lpstr>PowerPoint Presentation</vt:lpstr>
      <vt:lpstr>Observations are the simplest case</vt:lpstr>
      <vt:lpstr>Forecast models are resampled</vt:lpstr>
      <vt:lpstr>Any single point can be asked</vt:lpstr>
      <vt:lpstr>One can use place names as well</vt:lpstr>
      <vt:lpstr>Feature IDs can identified with parts</vt:lpstr>
      <vt:lpstr>PowerPoint Presentation</vt:lpstr>
      <vt:lpstr>Observations as Simple Spatial Features</vt:lpstr>
      <vt:lpstr>GML Simple Features Profile 2.0</vt:lpstr>
      <vt:lpstr>Future Directions</vt:lpstr>
      <vt:lpstr>Resources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Tervo Roope</cp:lastModifiedBy>
  <cp:revision>126</cp:revision>
  <cp:lastPrinted>2003-02-03T21:59:32Z</cp:lastPrinted>
  <dcterms:created xsi:type="dcterms:W3CDTF">2015-09-08T23:47:11Z</dcterms:created>
  <dcterms:modified xsi:type="dcterms:W3CDTF">2018-12-10T10:50:29Z</dcterms:modified>
</cp:coreProperties>
</file>