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74" r:id="rId14"/>
    <p:sldId id="269" r:id="rId15"/>
    <p:sldId id="25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CF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7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16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7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20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66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42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2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5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9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0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5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0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6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3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1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87821D-699E-456F-AB90-DD67518109A6}" type="datetimeFigureOut">
              <a:rPr lang="tr-TR" smtClean="0"/>
              <a:t>26.04.2022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65BAFA-0BB3-40B3-AAE3-8D3E5348A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59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probability-and-statistics-the-essentials-of-probability-for-data-scientists-459d61a8da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04/statistics-and-probability-concepts-for-data-sci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97B5A-4786-4FE1-B43C-7F4032C5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11" y="1253764"/>
            <a:ext cx="8337240" cy="2582945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STATİSTİCS  FOR DATA  SCİENCE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AD5E8FE-BF11-413B-BD80-248415B66C74}"/>
              </a:ext>
            </a:extLst>
          </p:cNvPr>
          <p:cNvSpPr txBox="1"/>
          <p:nvPr/>
        </p:nvSpPr>
        <p:spPr>
          <a:xfrm>
            <a:off x="1762813" y="4403907"/>
            <a:ext cx="41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DS-11-22-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Ladies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in Data</a:t>
            </a:r>
          </a:p>
          <a:p>
            <a:pPr algn="ctr"/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26 April 2022</a:t>
            </a:r>
          </a:p>
        </p:txBody>
      </p:sp>
    </p:spTree>
    <p:extLst>
      <p:ext uri="{BB962C8B-B14F-4D97-AF65-F5344CB8AC3E}">
        <p14:creationId xmlns:p14="http://schemas.microsoft.com/office/powerpoint/2010/main" val="180170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3" y="1527144"/>
            <a:ext cx="10627953" cy="485009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probability is the probability of an event occurring provided another event has already occurred.</a:t>
            </a:r>
            <a:endParaRPr lang="tr-TR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 formula 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probability is:</a:t>
            </a:r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599371" y="145267"/>
            <a:ext cx="5414930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tr-TR" sz="3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60A441F-36AC-451E-8CD0-B18B7A79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62" y="3820568"/>
            <a:ext cx="2674852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ECC53-BB89-44A9-A0BE-BD2029A5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B07A59-AA71-4FB2-851D-2676FCB0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23" y="553824"/>
            <a:ext cx="11459553" cy="5603152"/>
          </a:xfrm>
        </p:spPr>
      </p:pic>
    </p:spTree>
    <p:extLst>
      <p:ext uri="{BB962C8B-B14F-4D97-AF65-F5344CB8AC3E}">
        <p14:creationId xmlns:p14="http://schemas.microsoft.com/office/powerpoint/2010/main" val="76976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4CA3B19-D22D-450E-8798-335AE4BE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08" y="318154"/>
            <a:ext cx="10935384" cy="6018931"/>
          </a:xfrm>
        </p:spPr>
      </p:pic>
    </p:spTree>
    <p:extLst>
      <p:ext uri="{BB962C8B-B14F-4D97-AF65-F5344CB8AC3E}">
        <p14:creationId xmlns:p14="http://schemas.microsoft.com/office/powerpoint/2010/main" val="291949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F74E3-F82D-4ED4-B035-BEE41C8C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97CF69-DB8A-4B45-A5F9-BDE7B83CF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18" y="482518"/>
            <a:ext cx="10917970" cy="5892963"/>
          </a:xfrm>
        </p:spPr>
      </p:pic>
    </p:spTree>
    <p:extLst>
      <p:ext uri="{BB962C8B-B14F-4D97-AF65-F5344CB8AC3E}">
        <p14:creationId xmlns:p14="http://schemas.microsoft.com/office/powerpoint/2010/main" val="26221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D11B75-CEF0-491E-8781-FA35312E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1140643"/>
            <a:ext cx="11057641" cy="397811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tr-TR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  <a:t>Understanding Probability And Statistics:</a:t>
            </a:r>
            <a:br>
              <a:rPr lang="tr-T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</a:br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  <a:t>The Essentials Of Probability </a:t>
            </a:r>
            <a:br>
              <a:rPr lang="tr-T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</a:br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  <a:t>For Data Scientists</a:t>
            </a:r>
            <a:br>
              <a:rPr lang="tr-TR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1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19A0BF-A5BA-4107-999B-FFB68B23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20732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  <a:t>Understanding Probability And Statistics: The Essentials Of Probability For Data Scientists</a:t>
            </a:r>
            <a:endParaRPr lang="tr-TR" sz="2400" b="1" i="0" dirty="0">
              <a:solidFill>
                <a:schemeClr val="accent1">
                  <a:lumMod val="50000"/>
                </a:schemeClr>
              </a:solidFill>
              <a:effectLst/>
              <a:latin typeface="sohne"/>
            </a:endParaRPr>
          </a:p>
          <a:p>
            <a:pPr lvl="1"/>
            <a:r>
              <a:rPr lang="tr-TR" sz="2200" b="1" dirty="0">
                <a:solidFill>
                  <a:schemeClr val="accent1">
                    <a:lumMod val="50000"/>
                  </a:schemeClr>
                </a:solidFill>
                <a:latin typeface="sohne"/>
              </a:rPr>
              <a:t>(</a:t>
            </a:r>
            <a:r>
              <a:rPr lang="tr-TR" sz="2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o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https://towardsdatascience.com/understanding-probability-and-statistics-the-essentials-of-probability-for-data-scientists-459d61a8da44</a:t>
            </a:r>
            <a:r>
              <a:rPr lang="tr-TR" sz="2200" b="1" dirty="0">
                <a:solidFill>
                  <a:schemeClr val="accent1">
                    <a:lumMod val="50000"/>
                  </a:schemeClr>
                </a:solidFill>
                <a:latin typeface="sohne"/>
              </a:rPr>
              <a:t>)</a:t>
            </a:r>
            <a:endParaRPr lang="tr-TR" sz="2200" b="1" i="0" dirty="0">
              <a:solidFill>
                <a:schemeClr val="accent1">
                  <a:lumMod val="50000"/>
                </a:schemeClr>
              </a:solidFill>
              <a:effectLst/>
              <a:latin typeface="sohne"/>
            </a:endParaRPr>
          </a:p>
          <a:p>
            <a:pPr lvl="1"/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Why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Start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With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Probability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</a:p>
          <a:p>
            <a:pPr lvl="1"/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What Is A Probability Space?</a:t>
            </a:r>
          </a:p>
          <a:p>
            <a:pPr lvl="1"/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What Is A Random Variable?</a:t>
            </a:r>
          </a:p>
          <a:p>
            <a:pPr lvl="1"/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The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Probability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Rules</a:t>
            </a:r>
          </a:p>
          <a:p>
            <a:pPr lvl="1"/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What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Is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Expectation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</a:p>
          <a:p>
            <a:pPr lvl="1"/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What Are Variance And Covariance?</a:t>
            </a:r>
          </a:p>
          <a:p>
            <a:pPr lvl="1"/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What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Are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Probability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sz="2400" b="1" i="0" dirty="0" err="1">
                <a:solidFill>
                  <a:srgbClr val="292929"/>
                </a:solidFill>
                <a:effectLst/>
                <a:latin typeface="sohne"/>
              </a:rPr>
              <a:t>Distributions</a:t>
            </a:r>
            <a:r>
              <a:rPr lang="tr-TR" sz="2400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18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433E36-8D32-4DBB-BD79-4C7ECE9D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5B0E4D-AD63-4277-8796-B74E466A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3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F9EEB9-0CF9-4A69-B12F-E931C6EC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4CD9A-77D9-46EA-8060-13A042D8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29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BC0C5C-28DE-4F78-ACEE-51740EA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589B36-4730-42E2-A637-82DA6730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31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5F5A7-C93A-4D31-B13D-40606F59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3A5268-DC85-4A67-9E0F-B302349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0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C210D1-908D-403B-8062-838CFFE6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3952"/>
            <a:ext cx="8534400" cy="6315958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B0604020202020204" pitchFamily="34" charset="0"/>
              </a:rPr>
              <a:t>Statistics and Probability Concepts for Data Science</a:t>
            </a:r>
            <a:endParaRPr lang="tr-TR" sz="2400" b="1" i="0" dirty="0">
              <a:solidFill>
                <a:schemeClr val="accent1">
                  <a:lumMod val="50000"/>
                </a:schemeClr>
              </a:solidFill>
              <a:effectLst/>
              <a:latin typeface="Lato" panose="020B0604020202020204" pitchFamily="34" charset="0"/>
            </a:endParaRPr>
          </a:p>
          <a:p>
            <a:pPr lvl="1"/>
            <a:r>
              <a:rPr lang="tr-TR" sz="2200" b="1" dirty="0">
                <a:solidFill>
                  <a:srgbClr val="3CF645"/>
                </a:solidFill>
                <a:latin typeface="Lato" panose="020B0604020202020204" pitchFamily="34" charset="0"/>
              </a:rPr>
              <a:t>(</a:t>
            </a:r>
            <a:r>
              <a:rPr lang="tr-TR" sz="1600" b="1" dirty="0">
                <a:solidFill>
                  <a:srgbClr val="3CF645"/>
                </a:solidFill>
                <a:latin typeface="Lat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https://www.analyticsvidhya.com/blog/2021/04/statistics-and-probability-concepts-for-data-science/</a:t>
            </a:r>
            <a:r>
              <a:rPr lang="tr-TR" sz="1600" b="1" dirty="0">
                <a:solidFill>
                  <a:srgbClr val="3CF645"/>
                </a:solidFill>
                <a:latin typeface="Lato" panose="020B0604020202020204" pitchFamily="34" charset="0"/>
              </a:rPr>
              <a:t>)</a:t>
            </a:r>
            <a:endParaRPr lang="tr-TR" sz="1600" b="1" i="0" dirty="0">
              <a:solidFill>
                <a:srgbClr val="3CF645"/>
              </a:solidFill>
              <a:effectLst/>
              <a:latin typeface="Lato" panose="020B0604020202020204" pitchFamily="34" charset="0"/>
            </a:endParaRPr>
          </a:p>
          <a:p>
            <a:pPr lvl="1"/>
            <a:r>
              <a:rPr lang="tr-T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What</a:t>
            </a:r>
            <a:r>
              <a:rPr lang="tr-T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is Data?</a:t>
            </a:r>
          </a:p>
          <a:p>
            <a:pPr lvl="1"/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Types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 of Data</a:t>
            </a:r>
            <a:endParaRPr lang="tr-TR" sz="2400" b="0" i="0" dirty="0">
              <a:solidFill>
                <a:schemeClr val="accent1">
                  <a:lumMod val="50000"/>
                </a:schemeClr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tr-T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Lato" panose="020B0604020202020204" pitchFamily="34" charset="0"/>
              </a:rPr>
              <a:t>Statistics</a:t>
            </a:r>
            <a:endParaRPr lang="tr-TR" sz="2400" b="1" i="0" dirty="0">
              <a:solidFill>
                <a:schemeClr val="accent1">
                  <a:lumMod val="50000"/>
                </a:schemeClr>
              </a:solidFill>
              <a:effectLst/>
              <a:latin typeface="Lato" panose="020B0604020202020204" pitchFamily="34" charset="0"/>
            </a:endParaRPr>
          </a:p>
          <a:p>
            <a:pPr lvl="1"/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Lato" panose="020B0604020202020204" pitchFamily="34" charset="0"/>
              </a:rPr>
              <a:t>Probability</a:t>
            </a:r>
            <a:endParaRPr lang="en-US" sz="2200" b="1" i="0" dirty="0">
              <a:solidFill>
                <a:schemeClr val="accent1">
                  <a:lumMod val="50000"/>
                </a:schemeClr>
              </a:solidFill>
              <a:effectLst/>
              <a:latin typeface="sohne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82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D11B75-CEF0-491E-8781-FA35312E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2" y="2404008"/>
            <a:ext cx="9817248" cy="1507067"/>
          </a:xfrm>
        </p:spPr>
        <p:txBody>
          <a:bodyPr>
            <a:noAutofit/>
          </a:bodyPr>
          <a:lstStyle/>
          <a:p>
            <a:pPr algn="ctr"/>
            <a:br>
              <a:rPr lang="tr-TR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Statistics and Probability Concepts for Data Science</a:t>
            </a:r>
            <a:br>
              <a:rPr lang="tr-TR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205583"/>
            <a:ext cx="8534400" cy="43468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Data is the information collected through different sources which can be qualitative or quantitative in nature.</a:t>
            </a:r>
            <a:endParaRPr lang="tr-T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tr-TR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Mostly, the data collected is used to analyze and draw insights on a particular topic.</a:t>
            </a:r>
            <a:endParaRPr lang="tr-T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1.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Cylinder size, mileage, color, etc. for the sale of a car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2.</a:t>
            </a:r>
            <a:r>
              <a:rPr lang="tr-TR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the cells in the body are malignant or benign to detect Cancer </a:t>
            </a:r>
          </a:p>
          <a:p>
            <a:pPr lvl="1"/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684212" y="179634"/>
            <a:ext cx="4015819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3600" b="1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Data?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564B55-1075-472C-9BE7-54544E96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6" y="263947"/>
            <a:ext cx="4015819" cy="910399"/>
          </a:xfrm>
        </p:spPr>
        <p:txBody>
          <a:bodyPr/>
          <a:lstStyle/>
          <a:p>
            <a:pPr lvl="1"/>
            <a:r>
              <a:rPr lang="tr-TR" sz="36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tr-T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Data</a:t>
            </a:r>
            <a:endParaRPr lang="tr-TR" sz="3600" b="0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6D995B-4A51-48B6-B169-239088DF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74" y="1166920"/>
            <a:ext cx="6691824" cy="50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827754"/>
            <a:ext cx="8534400" cy="4346805"/>
          </a:xfrm>
        </p:spPr>
        <p:txBody>
          <a:bodyPr>
            <a:noAutofit/>
          </a:bodyPr>
          <a:lstStyle/>
          <a:p>
            <a:pPr algn="l"/>
            <a:r>
              <a:rPr lang="tr-TR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Mean</a:t>
            </a:r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tr-TR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Median</a:t>
            </a:r>
            <a:r>
              <a:rPr lang="tr-TR" b="1" i="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algn="l"/>
            <a:endParaRPr lang="tr-TR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tr-TR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Mode</a:t>
            </a:r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sz="2000" b="1" i="0" dirty="0">
                <a:solidFill>
                  <a:srgbClr val="FFCCCC"/>
                </a:solidFill>
                <a:effectLst/>
                <a:latin typeface="Lato" panose="020F0502020204030203" pitchFamily="34" charset="0"/>
              </a:rPr>
              <a:t>5,2,6,5,1,1,2,5,3,8,5,9,5 are the set of data points. Here </a:t>
            </a:r>
            <a:r>
              <a:rPr lang="en-US" sz="2000" b="1" i="1" dirty="0">
                <a:solidFill>
                  <a:srgbClr val="FFCCCC"/>
                </a:solidFill>
                <a:effectLst/>
                <a:latin typeface="Lato" panose="020F0502020204030203" pitchFamily="34" charset="0"/>
              </a:rPr>
              <a:t>5 is the mode</a:t>
            </a:r>
            <a:r>
              <a:rPr lang="en-US" sz="2000" b="1" i="0" dirty="0">
                <a:solidFill>
                  <a:srgbClr val="FFCCCC"/>
                </a:solidFill>
                <a:effectLst/>
                <a:latin typeface="Lato" panose="020F0502020204030203" pitchFamily="34" charset="0"/>
              </a:rPr>
              <a:t> because it’s occurring most frequently.</a:t>
            </a:r>
            <a:endParaRPr lang="tr-TR" sz="2000" b="1" i="0" dirty="0">
              <a:solidFill>
                <a:srgbClr val="FF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tr-TR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608798" y="164970"/>
            <a:ext cx="4015819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C0C07AD-5672-437E-AC2B-B86C553B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49" y="1644979"/>
            <a:ext cx="2293819" cy="103641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96D467D-C982-4FB0-AD2A-AFFDAE40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45" y="1672212"/>
            <a:ext cx="2293818" cy="9269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C7C2833-BC06-440D-8C73-3B3EF7AB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109" y="3662217"/>
            <a:ext cx="585266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3" y="2190687"/>
            <a:ext cx="10627953" cy="4346805"/>
          </a:xfrm>
        </p:spPr>
        <p:txBody>
          <a:bodyPr>
            <a:noAutofit/>
          </a:bodyPr>
          <a:lstStyle/>
          <a:p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Variance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Mathematically and statistically,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variance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defined as the average of the squared differences from the mean. But for understanding, this depicts how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spread out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the data is in a dataset.</a:t>
            </a:r>
            <a:endParaRPr lang="tr-TR" sz="2400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steps of calculating variance using an example: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457200" lvl="1" indent="0">
              <a:buNone/>
            </a:pPr>
            <a:r>
              <a:rPr lang="en-US" sz="2000" u="sng" dirty="0">
                <a:solidFill>
                  <a:srgbClr val="222222"/>
                </a:solidFill>
                <a:latin typeface="Lato" panose="020F0502020204030203" pitchFamily="34" charset="0"/>
              </a:rPr>
              <a:t>Let’s find the variance of (1,4,5,4,8)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Find the mean of the data points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i.e. (1 + 4 + 5 + 4 + 8)/5 = 4.4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Find the differences from the mean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i.e. (-3.4, -0.4, 0.6, -0.4, 3.6)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Find the squared differences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i.e. (11.56, 0.16, 0.36, 0.16, 12.96)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Find the average of the squared differences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i.e. 11.56+0.16+0.36+0.16+12.96/5=5.04</a:t>
            </a:r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tr-TR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608798" y="164970"/>
            <a:ext cx="4015819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F94FFB-3CB5-4FF1-ADE3-004002B7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04" y="2464063"/>
            <a:ext cx="2728196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3" y="1121791"/>
            <a:ext cx="10627953" cy="4850092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Standart </a:t>
            </a:r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Deviation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Standard deviation measures the variation or dispersion of the data points in a dataset. It depicts the closeness of the data point to the mean and is calculated as the square root of the variance.</a:t>
            </a:r>
            <a:endParaRPr lang="tr-TR" sz="20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tr-TR" sz="2400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Population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Data V/s </a:t>
            </a:r>
            <a:r>
              <a:rPr lang="tr-TR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Sample</a:t>
            </a: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Data: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Population data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refers to the complete data set whereas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sample data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refers to a part of the population data which is used for analysis. Sampling is done to make analysis easier.</a:t>
            </a:r>
            <a:endParaRPr lang="tr-TR" b="1" i="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tr-TR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608798" y="164970"/>
            <a:ext cx="4015819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6D1844F-C272-44F6-B7A3-32651E71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65" y="2649663"/>
            <a:ext cx="2720576" cy="12193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93D2701-EA66-4079-8144-3A94AA22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50" y="2649663"/>
            <a:ext cx="320067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B5152-E1DB-4D0C-A264-592371E5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3" y="1527144"/>
            <a:ext cx="10627953" cy="485009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Probability?</a:t>
            </a:r>
          </a:p>
          <a:p>
            <a:pPr lvl="1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means how likely an event is about to occur or</a:t>
            </a:r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chance of the occurrence of an event.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 formula for probability is:</a:t>
            </a:r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</a:t>
            </a:r>
            <a:r>
              <a:rPr lang="tr-TR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probability of the coin showing heads when it’s flipped is 0.5.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7A55DD-4A4C-479A-A774-66719A45C278}"/>
              </a:ext>
            </a:extLst>
          </p:cNvPr>
          <p:cNvSpPr txBox="1">
            <a:spLocks/>
          </p:cNvSpPr>
          <p:nvPr/>
        </p:nvSpPr>
        <p:spPr>
          <a:xfrm>
            <a:off x="599371" y="145267"/>
            <a:ext cx="4015819" cy="116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/>
            <a:r>
              <a:rPr lang="tr-TR" sz="3600" b="1" kern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tr-TR" sz="36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CDB76D-10E8-4D82-9A2D-A8242215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81" y="826583"/>
            <a:ext cx="3560770" cy="232387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31DA630-C5E7-44A4-97D7-0DEE0CCC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20" y="3851015"/>
            <a:ext cx="6765261" cy="11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5871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766</TotalTime>
  <Words>512</Words>
  <Application>Microsoft Office PowerPoint</Application>
  <PresentationFormat>Geniş ekran</PresentationFormat>
  <Paragraphs>75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Comic Sans MS</vt:lpstr>
      <vt:lpstr>Lato</vt:lpstr>
      <vt:lpstr>sohne</vt:lpstr>
      <vt:lpstr>Wingdings 3</vt:lpstr>
      <vt:lpstr>Dilim</vt:lpstr>
      <vt:lpstr>STATİSTİCS  FOR DATA  SCİENCE</vt:lpstr>
      <vt:lpstr>PowerPoint Sunusu</vt:lpstr>
      <vt:lpstr> Statistics and Probability Concepts for Data Science </vt:lpstr>
      <vt:lpstr>PowerPoint Sunusu</vt:lpstr>
      <vt:lpstr>Types of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Understanding Probability And Statistics: The Essentials Of Probability  For Data Scientists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STATİSTİCS  FOR DATA  SCİENCE</dc:title>
  <dc:creator>ilknur ozçelik</dc:creator>
  <cp:lastModifiedBy>ilknur ozçelik</cp:lastModifiedBy>
  <cp:revision>25</cp:revision>
  <dcterms:created xsi:type="dcterms:W3CDTF">2022-04-26T09:10:25Z</dcterms:created>
  <dcterms:modified xsi:type="dcterms:W3CDTF">2022-04-26T21:56:33Z</dcterms:modified>
</cp:coreProperties>
</file>