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TAN LİSANSL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685" autoAdjust="0"/>
    <p:restoredTop sz="94664" autoAdjust="0"/>
  </p:normalViewPr>
  <p:slideViewPr>
    <p:cSldViewPr>
      <p:cViewPr varScale="1">
        <p:scale>
          <a:sx n="73" d="100"/>
          <a:sy n="73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BD4AA-B8E2-4646-866D-E47FEF4C9E6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8AE95-B6BD-46AF-AD5B-EFD9C2C8777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40996-577B-4C80-9BF3-8968C69CE4FB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420B1-1725-41E9-93DC-2AD18A59CE2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82E59-EB01-4C04-A8A1-637B3489FE2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E04CB-A6F9-4EB9-8BDE-BFF6C80F4A2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5ACE9-470E-4D45-AA97-1614A654341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1D8E1-CE8F-4F39-9962-58762A1501F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7244F-8A99-4C29-BA0B-36C7F608C6AB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4220-D79C-4D39-BB0E-CF4244EF2880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EE1C8-1F26-4D5A-A04A-97C7BBD2AF1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2E08BF-0CE6-4BE3-B555-4A7C37B477C7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EDEBİYAT AKIMLARI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KLASİSİZM</a:t>
            </a:r>
            <a:r>
              <a:rPr lang="tr-TR" sz="1400">
                <a:solidFill>
                  <a:schemeClr val="bg1"/>
                </a:solidFill>
              </a:rPr>
              <a:t>(KURALCILIK)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ROMANTİZM</a:t>
            </a:r>
            <a:r>
              <a:rPr lang="tr-TR" sz="1400">
                <a:solidFill>
                  <a:schemeClr val="bg1"/>
                </a:solidFill>
              </a:rPr>
              <a:t>(DUYGUCULUK)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REALİZM</a:t>
            </a:r>
            <a:r>
              <a:rPr lang="tr-TR" sz="1400">
                <a:solidFill>
                  <a:schemeClr val="bg1"/>
                </a:solidFill>
              </a:rPr>
              <a:t>(GERÇEKÇİLİK)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NATÜRALİZM</a:t>
            </a:r>
            <a:r>
              <a:rPr lang="tr-TR" sz="1400">
                <a:solidFill>
                  <a:schemeClr val="bg1"/>
                </a:solidFill>
              </a:rPr>
              <a:t>(DOĞALCILIK)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PARNASİZM</a:t>
            </a:r>
            <a:r>
              <a:rPr lang="tr-TR" sz="1400">
                <a:solidFill>
                  <a:schemeClr val="bg1"/>
                </a:solidFill>
              </a:rPr>
              <a:t>(ŞİİRDE GERÇEKÇİLİK)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SEMBOLİZM</a:t>
            </a:r>
            <a:r>
              <a:rPr lang="tr-TR" sz="1400">
                <a:solidFill>
                  <a:schemeClr val="bg1"/>
                </a:solidFill>
              </a:rPr>
              <a:t>(SİMGECİLİK)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EMPRESYONİZM</a:t>
            </a:r>
            <a:r>
              <a:rPr lang="tr-TR" sz="1400">
                <a:solidFill>
                  <a:schemeClr val="bg1"/>
                </a:solidFill>
              </a:rPr>
              <a:t>(İZLENİMCİLİK)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SÜRREALİZM</a:t>
            </a:r>
            <a:r>
              <a:rPr lang="tr-TR" sz="1400">
                <a:solidFill>
                  <a:schemeClr val="bg1"/>
                </a:solidFill>
              </a:rPr>
              <a:t>(GERÇEKÜSTÜCÜLÜK)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KÜBİZM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EKSPRESYONİZM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FÜTÜRİZM</a:t>
            </a:r>
            <a:r>
              <a:rPr lang="tr-TR" sz="1400">
                <a:solidFill>
                  <a:schemeClr val="bg1"/>
                </a:solidFill>
              </a:rPr>
              <a:t>(GELECEKÇİLİK)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EGZİSTANSİYALİZM</a:t>
            </a:r>
            <a:r>
              <a:rPr lang="tr-TR" sz="1400">
                <a:solidFill>
                  <a:schemeClr val="bg1"/>
                </a:solidFill>
              </a:rPr>
              <a:t>(VAROLUŞCULUK)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DADAİZM</a:t>
            </a:r>
            <a:r>
              <a:rPr lang="tr-TR" sz="1400">
                <a:solidFill>
                  <a:schemeClr val="bg1"/>
                </a:solidFill>
              </a:rPr>
              <a:t>(KURALSIZLIK)</a:t>
            </a:r>
          </a:p>
          <a:p>
            <a:pPr>
              <a:lnSpc>
                <a:spcPct val="80000"/>
              </a:lnSpc>
            </a:pPr>
            <a:endParaRPr lang="tr-TR" sz="15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20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20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20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205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205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" dur="1" fill="hold"/>
                                        <p:tgtEl>
                                          <p:spTgt spid="205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205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NATÜRALİZMİN TEMSİLCİLERİ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b="1" u="sng">
                <a:solidFill>
                  <a:schemeClr val="bg1"/>
                </a:solidFill>
              </a:rPr>
              <a:t>Dünya  edebiyatı:</a:t>
            </a:r>
          </a:p>
          <a:p>
            <a:pPr lvl="1"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Emile Zola,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tr-TR" sz="2000">
                <a:solidFill>
                  <a:srgbClr val="FFFF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Guy De Maupassant,</a:t>
            </a:r>
          </a:p>
          <a:p>
            <a:pPr lvl="1">
              <a:lnSpc>
                <a:spcPct val="90000"/>
              </a:lnSpc>
            </a:pPr>
            <a:endParaRPr lang="tr-TR" sz="200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Alphonse Daudet, </a:t>
            </a:r>
          </a:p>
          <a:p>
            <a:pPr lvl="1">
              <a:lnSpc>
                <a:spcPct val="90000"/>
              </a:lnSpc>
            </a:pPr>
            <a:endParaRPr lang="tr-TR" sz="200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John Steinbeck, </a:t>
            </a:r>
          </a:p>
          <a:p>
            <a:pPr lvl="1">
              <a:lnSpc>
                <a:spcPct val="90000"/>
              </a:lnSpc>
            </a:pPr>
            <a:endParaRPr lang="tr-TR" sz="200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Goncourt Kardeşler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 b="1" u="sng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400" b="1" u="sng">
                <a:solidFill>
                  <a:schemeClr val="bg1"/>
                </a:solidFill>
              </a:rPr>
              <a:t>Türk edebiyatı</a:t>
            </a:r>
          </a:p>
          <a:p>
            <a:pPr lvl="1"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Nabizade Nazım, </a:t>
            </a:r>
          </a:p>
          <a:p>
            <a:pPr lvl="1"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Hüseyin Rahmi</a:t>
            </a:r>
          </a:p>
          <a:p>
            <a:pPr lvl="1">
              <a:lnSpc>
                <a:spcPct val="90000"/>
              </a:lnSpc>
            </a:pPr>
            <a:endParaRPr lang="tr-TR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7620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PARNASİZM(ŞİİRDE GERÇEKÇİLİK)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</a:rPr>
              <a:t>19. yüzyılın sonlarında </a:t>
            </a:r>
            <a:r>
              <a:rPr lang="tr-TR" sz="2000">
                <a:solidFill>
                  <a:srgbClr val="00FF00"/>
                </a:solidFill>
              </a:rPr>
              <a:t>Fransa’da</a:t>
            </a:r>
            <a:r>
              <a:rPr lang="tr-TR" sz="2000">
                <a:solidFill>
                  <a:schemeClr val="bg1"/>
                </a:solidFill>
              </a:rPr>
              <a:t> ortaya çıkmıştır.</a:t>
            </a:r>
          </a:p>
          <a:p>
            <a:pPr>
              <a:lnSpc>
                <a:spcPct val="9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00FF00"/>
                </a:solidFill>
              </a:rPr>
              <a:t>Realizmin şiire uygulanan biçimi</a:t>
            </a:r>
            <a:r>
              <a:rPr lang="tr-TR" sz="2000">
                <a:solidFill>
                  <a:schemeClr val="bg1"/>
                </a:solidFill>
              </a:rPr>
              <a:t>dir.</a:t>
            </a:r>
          </a:p>
          <a:p>
            <a:pPr>
              <a:lnSpc>
                <a:spcPct val="9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00FF00"/>
                </a:solidFill>
              </a:rPr>
              <a:t>Romantizme tepki</a:t>
            </a:r>
            <a:r>
              <a:rPr lang="tr-TR" sz="2000">
                <a:solidFill>
                  <a:schemeClr val="bg1"/>
                </a:solidFill>
              </a:rPr>
              <a:t> olarak doğduğu için, bu akımda duygunun yerini düşünceler almış, parnasyenler şiirde ayrıntılı ve nesnel betimlemelere yer vermişler, duygusallığı reddetmişlerdir. </a:t>
            </a:r>
          </a:p>
          <a:p>
            <a:pPr>
              <a:lnSpc>
                <a:spcPct val="9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</a:rPr>
              <a:t>Parnasyenler, eski Yunan mitolojisine büyük hayranlık duyduklarından, şiirlerinde işledikleri bazı konular, klasisizmle benzerlikler taşır.</a:t>
            </a:r>
          </a:p>
          <a:p>
            <a:pPr>
              <a:lnSpc>
                <a:spcPct val="90000"/>
              </a:lnSpc>
            </a:pPr>
            <a:endParaRPr lang="tr-TR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PARNASİZMİN İLKELERİ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rgbClr val="00FF00"/>
                </a:solidFill>
              </a:rPr>
              <a:t>Romantizme tepki olarak</a:t>
            </a:r>
            <a:r>
              <a:rPr lang="tr-TR" sz="1800">
                <a:solidFill>
                  <a:schemeClr val="bg1"/>
                </a:solidFill>
              </a:rPr>
              <a:t> doğmuş, şiirde gelişmiştir.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Duygudan çok, </a:t>
            </a:r>
            <a:r>
              <a:rPr lang="tr-TR" sz="1800">
                <a:solidFill>
                  <a:srgbClr val="00FF00"/>
                </a:solidFill>
              </a:rPr>
              <a:t>betimlemeye, düşünceye, biçim ve söyleyiş güzelliğine</a:t>
            </a:r>
            <a:r>
              <a:rPr lang="tr-TR" sz="1800">
                <a:solidFill>
                  <a:schemeClr val="bg1"/>
                </a:solidFill>
              </a:rPr>
              <a:t> önem verilir.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00FF00"/>
                </a:solidFill>
              </a:rPr>
              <a:t>Tarihteki mutlu dönemlere duyulan özlem</a:t>
            </a:r>
            <a:r>
              <a:rPr lang="tr-TR" sz="1800">
                <a:solidFill>
                  <a:schemeClr val="bg1"/>
                </a:solidFill>
              </a:rPr>
              <a:t>, </a:t>
            </a:r>
            <a:r>
              <a:rPr lang="tr-TR" sz="1800">
                <a:solidFill>
                  <a:srgbClr val="00FF00"/>
                </a:solidFill>
              </a:rPr>
              <a:t>yabancı ülkelerin manzara ve gelenekleri</a:t>
            </a:r>
            <a:r>
              <a:rPr lang="tr-TR" sz="1800">
                <a:solidFill>
                  <a:schemeClr val="bg1"/>
                </a:solidFill>
              </a:rPr>
              <a:t> işlenen konular arasındadır.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Sözcüklerin seçilerek kullanılışı, sıralanışı, bu sıralanıştan doğan </a:t>
            </a:r>
            <a:r>
              <a:rPr lang="tr-TR" sz="1800">
                <a:solidFill>
                  <a:srgbClr val="00FF00"/>
                </a:solidFill>
              </a:rPr>
              <a:t>ahenk</a:t>
            </a:r>
            <a:r>
              <a:rPr lang="tr-TR" sz="1800">
                <a:solidFill>
                  <a:schemeClr val="bg1"/>
                </a:solidFill>
              </a:rPr>
              <a:t> çok önemlidir.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Şairler, </a:t>
            </a:r>
            <a:r>
              <a:rPr lang="tr-TR" sz="1800">
                <a:solidFill>
                  <a:srgbClr val="00FF00"/>
                </a:solidFill>
              </a:rPr>
              <a:t>ölçü ve uyağa çok önem vermiş</a:t>
            </a:r>
            <a:r>
              <a:rPr lang="tr-TR" sz="1800">
                <a:solidFill>
                  <a:schemeClr val="bg1"/>
                </a:solidFill>
              </a:rPr>
              <a:t>, ritmi ön plana çıkarmışlardır,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Şairler, şiirlerinde kişiliklerini gizlemiş, dış dünyada gördüklerini </a:t>
            </a:r>
            <a:r>
              <a:rPr lang="tr-TR" sz="1800">
                <a:solidFill>
                  <a:srgbClr val="00FF00"/>
                </a:solidFill>
              </a:rPr>
              <a:t>tarafsız bir gözle</a:t>
            </a:r>
            <a:r>
              <a:rPr lang="tr-TR" sz="1800">
                <a:solidFill>
                  <a:schemeClr val="bg1"/>
                </a:solidFill>
              </a:rPr>
              <a:t> anlatmaya çalışmıştır.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00FF00"/>
                </a:solidFill>
              </a:rPr>
              <a:t>Sanat sanat içindir</a:t>
            </a:r>
            <a:r>
              <a:rPr lang="tr-TR" sz="1800">
                <a:solidFill>
                  <a:schemeClr val="bg1"/>
                </a:solidFill>
              </a:rPr>
              <a:t>, ilkesine bağlı kalınmıştır.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PARNASİZMİN </a:t>
            </a:r>
            <a:r>
              <a:rPr lang="tr-TR" sz="2800">
                <a:solidFill>
                  <a:schemeClr val="bg1"/>
                </a:solidFill>
              </a:rPr>
              <a:t>TEMSİLCİLERİ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Dünyada: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Gauthier,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Banville,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François Coppee,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Jose Maria De Heredia,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Sully Prudhomme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 u="sng">
                <a:solidFill>
                  <a:schemeClr val="bg1"/>
                </a:solidFill>
              </a:rPr>
              <a:t>Türkiye’de</a:t>
            </a:r>
            <a:r>
              <a:rPr lang="tr-TR" sz="1600" b="1" u="sng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 b="1" u="sng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 u="sng">
                <a:solidFill>
                  <a:srgbClr val="FFFF00"/>
                </a:solidFill>
              </a:rPr>
              <a:t>Cenap Şahabettin,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 u="sng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 u="sng">
                <a:solidFill>
                  <a:srgbClr val="FFFF00"/>
                </a:solidFill>
              </a:rPr>
              <a:t>Tevfik Fikret,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 u="sng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 u="sng">
                <a:solidFill>
                  <a:srgbClr val="FFFF00"/>
                </a:solidFill>
              </a:rPr>
              <a:t>YahyaKemal Beyatlı</a:t>
            </a:r>
          </a:p>
          <a:p>
            <a:pPr lvl="1">
              <a:lnSpc>
                <a:spcPct val="80000"/>
              </a:lnSpc>
            </a:pPr>
            <a:endParaRPr lang="tr-TR" sz="1600" u="sng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endParaRPr lang="tr-TR" sz="14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53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SEMBOLİZM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000"/>
              <a:t>	</a:t>
            </a:r>
            <a:r>
              <a:rPr lang="tr-TR" sz="2000">
                <a:solidFill>
                  <a:schemeClr val="bg1"/>
                </a:solidFill>
              </a:rPr>
              <a:t>19. yüzyılın son çeyreğinde parnasizme tepki olarak doğmuştur.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Dış dünya</a:t>
            </a:r>
            <a:r>
              <a:rPr lang="tr-TR" sz="1800">
                <a:solidFill>
                  <a:schemeClr val="bg1"/>
                </a:solidFill>
              </a:rPr>
              <a:t> olduğu gibi değil; </a:t>
            </a:r>
            <a:r>
              <a:rPr lang="tr-TR" sz="1800">
                <a:solidFill>
                  <a:srgbClr val="FFFF00"/>
                </a:solidFill>
              </a:rPr>
              <a:t>hissedildiği, algılandığı, duyulduğu</a:t>
            </a:r>
            <a:r>
              <a:rPr lang="tr-TR" sz="1800">
                <a:solidFill>
                  <a:schemeClr val="bg1"/>
                </a:solidFill>
              </a:rPr>
              <a:t> gibi yansıtılır.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Güzellik</a:t>
            </a:r>
            <a:r>
              <a:rPr lang="tr-TR" sz="1800">
                <a:solidFill>
                  <a:schemeClr val="bg1"/>
                </a:solidFill>
              </a:rPr>
              <a:t>, anlam açıklığında değil; </a:t>
            </a:r>
            <a:r>
              <a:rPr lang="tr-TR" sz="1800">
                <a:solidFill>
                  <a:srgbClr val="FFFF00"/>
                </a:solidFill>
              </a:rPr>
              <a:t>kapalılıktadır</a:t>
            </a:r>
            <a:r>
              <a:rPr lang="tr-TR" sz="180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Anlatımda açıklıktan kaçınılmış, duygular “</a:t>
            </a:r>
            <a:r>
              <a:rPr lang="tr-TR" sz="1800">
                <a:solidFill>
                  <a:srgbClr val="FFFF00"/>
                </a:solidFill>
              </a:rPr>
              <a:t>telkin</a:t>
            </a:r>
            <a:r>
              <a:rPr lang="tr-TR" sz="1800">
                <a:solidFill>
                  <a:schemeClr val="bg1"/>
                </a:solidFill>
              </a:rPr>
              <a:t>” yoluyla duyurulmaya çalışılmıştır.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Şiirde, önemli olan </a:t>
            </a:r>
            <a:r>
              <a:rPr lang="tr-TR" sz="1800">
                <a:solidFill>
                  <a:srgbClr val="FFFF00"/>
                </a:solidFill>
              </a:rPr>
              <a:t>musikidir</a:t>
            </a:r>
            <a:r>
              <a:rPr lang="tr-TR" sz="1800">
                <a:solidFill>
                  <a:schemeClr val="bg1"/>
                </a:solidFill>
              </a:rPr>
              <a:t>; musiki değeri olmayan sözcükler kullanılmaz.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Şiirde anlam aranmaz; çünkü şiir, anlaşılmak için değil, </a:t>
            </a:r>
            <a:r>
              <a:rPr lang="tr-TR" sz="1800">
                <a:solidFill>
                  <a:srgbClr val="FFFF00"/>
                </a:solidFill>
              </a:rPr>
              <a:t>duyulmak içindir.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8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Dil</a:t>
            </a:r>
            <a:r>
              <a:rPr lang="tr-TR" sz="1800">
                <a:solidFill>
                  <a:schemeClr val="bg1"/>
                </a:solidFill>
              </a:rPr>
              <a:t>, herkesin anlayacağı seviyede değil; </a:t>
            </a:r>
            <a:r>
              <a:rPr lang="tr-TR" sz="1800">
                <a:solidFill>
                  <a:srgbClr val="FFFF00"/>
                </a:solidFill>
              </a:rPr>
              <a:t>oldukça ağırdır</a:t>
            </a:r>
            <a:r>
              <a:rPr lang="tr-TR" sz="180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SEMBOLİZMİN TEMSİLCİLERİ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000" b="1" u="sng">
                <a:solidFill>
                  <a:schemeClr val="bg1"/>
                </a:solidFill>
              </a:rPr>
              <a:t>Dünya edebiyatında: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Baudelaire,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Stephane Mallerme,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Arthur Rimbaud,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Paul Verlaine,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Paul Valery,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Edgar Allen Poe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 u="sng">
                <a:solidFill>
                  <a:schemeClr val="bg1"/>
                </a:solidFill>
              </a:rPr>
              <a:t>Edebiyatımızda</a:t>
            </a:r>
            <a:r>
              <a:rPr lang="tr-TR" sz="200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Ahmet Haşim,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Cenap Şahabettin,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Yahya Kemal,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Ahmet Hamdi Tanpınar</a:t>
            </a:r>
          </a:p>
          <a:p>
            <a:pPr>
              <a:lnSpc>
                <a:spcPct val="80000"/>
              </a:lnSpc>
            </a:pPr>
            <a:endParaRPr lang="tr-T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EMPRESYONİZM (İZLENİMCİLİK)</a:t>
            </a:r>
            <a:r>
              <a:rPr lang="tr-TR" sz="2800"/>
              <a:t/>
            </a:r>
            <a:br>
              <a:rPr lang="tr-TR" sz="2800"/>
            </a:br>
            <a:endParaRPr lang="tr-TR" sz="28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82000" cy="4602163"/>
          </a:xfrm>
        </p:spPr>
        <p:txBody>
          <a:bodyPr/>
          <a:lstStyle/>
          <a:p>
            <a:pPr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19. yüzyılda ortaya çıkmış, bütün güzel sanatları etkilemiştir.</a:t>
            </a:r>
          </a:p>
          <a:p>
            <a:pPr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2"/>
            <a:r>
              <a:rPr lang="tr-TR" sz="2000">
                <a:solidFill>
                  <a:schemeClr val="bg1"/>
                </a:solidFill>
              </a:rPr>
              <a:t>Sanatçı, dış dünyada gördüğü varlığın gerçek yönünü değil; </a:t>
            </a:r>
            <a:r>
              <a:rPr lang="tr-TR" sz="2000">
                <a:solidFill>
                  <a:srgbClr val="00FF00"/>
                </a:solidFill>
              </a:rPr>
              <a:t>kendinde uyandırdığı izlenimleri</a:t>
            </a:r>
            <a:r>
              <a:rPr lang="tr-TR" sz="2000">
                <a:solidFill>
                  <a:schemeClr val="bg1"/>
                </a:solidFill>
              </a:rPr>
              <a:t>” anlatır.</a:t>
            </a:r>
          </a:p>
          <a:p>
            <a:pPr lvl="2"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2"/>
            <a:r>
              <a:rPr lang="tr-TR" sz="2000">
                <a:solidFill>
                  <a:srgbClr val="00FF00"/>
                </a:solidFill>
              </a:rPr>
              <a:t>Dış aleme</a:t>
            </a:r>
            <a:r>
              <a:rPr lang="tr-TR" sz="2000">
                <a:solidFill>
                  <a:schemeClr val="bg1"/>
                </a:solidFill>
              </a:rPr>
              <a:t>, ondaki varlıklara ve nesnelere </a:t>
            </a:r>
            <a:r>
              <a:rPr lang="tr-TR" sz="2000">
                <a:solidFill>
                  <a:srgbClr val="00FF00"/>
                </a:solidFill>
              </a:rPr>
              <a:t>karşı ilgisizdirler</a:t>
            </a:r>
            <a:r>
              <a:rPr lang="tr-TR" sz="2000">
                <a:solidFill>
                  <a:schemeClr val="bg1"/>
                </a:solidFill>
              </a:rPr>
              <a:t>.</a:t>
            </a:r>
          </a:p>
          <a:p>
            <a:pPr lvl="2"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2"/>
            <a:r>
              <a:rPr lang="tr-TR" sz="2000">
                <a:solidFill>
                  <a:schemeClr val="bg1"/>
                </a:solidFill>
              </a:rPr>
              <a:t>Daha çok </a:t>
            </a:r>
            <a:r>
              <a:rPr lang="tr-TR" sz="2000">
                <a:solidFill>
                  <a:srgbClr val="00FF00"/>
                </a:solidFill>
              </a:rPr>
              <a:t>edebiyatta ve resimde</a:t>
            </a:r>
            <a:r>
              <a:rPr lang="tr-TR" sz="2000">
                <a:solidFill>
                  <a:schemeClr val="bg1"/>
                </a:solidFill>
              </a:rPr>
              <a:t> gelişmiştir.</a:t>
            </a:r>
          </a:p>
          <a:p>
            <a:endParaRPr lang="tr-TR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tr-TR" sz="2000" b="1" u="sng">
                <a:solidFill>
                  <a:schemeClr val="bg1"/>
                </a:solidFill>
              </a:rPr>
              <a:t>Başlıca temsilcileri:</a:t>
            </a:r>
            <a:endParaRPr lang="tr-TR" sz="2800" b="1" u="sng">
              <a:solidFill>
                <a:schemeClr val="bg1"/>
              </a:solidFill>
            </a:endParaRPr>
          </a:p>
          <a:p>
            <a:pPr lvl="2"/>
            <a:r>
              <a:rPr lang="tr-TR" sz="2000">
                <a:solidFill>
                  <a:schemeClr val="bg1"/>
                </a:solidFill>
              </a:rPr>
              <a:t>Rilke, </a:t>
            </a:r>
          </a:p>
          <a:p>
            <a:pPr lvl="2"/>
            <a:r>
              <a:rPr lang="tr-TR" sz="2000">
                <a:solidFill>
                  <a:schemeClr val="bg1"/>
                </a:solidFill>
              </a:rPr>
              <a:t>James Joyce</a:t>
            </a:r>
          </a:p>
          <a:p>
            <a:pPr lvl="2"/>
            <a:endParaRPr lang="tr-TR" sz="2000">
              <a:solidFill>
                <a:schemeClr val="bg1"/>
              </a:solidFill>
            </a:endParaRPr>
          </a:p>
          <a:p>
            <a:endParaRPr lang="tr-TR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SÜRREALİZM (GERÇEKÜSTÜCÜLÜK)</a:t>
            </a:r>
            <a:br>
              <a:rPr lang="tr-TR" sz="2800">
                <a:solidFill>
                  <a:schemeClr val="bg1"/>
                </a:solidFill>
                <a:latin typeface="Verdana" pitchFamily="34" charset="0"/>
              </a:rPr>
            </a:br>
            <a:endParaRPr lang="tr-TR" sz="28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1800">
                <a:solidFill>
                  <a:schemeClr val="bg1"/>
                </a:solidFill>
              </a:rPr>
              <a:t>	</a:t>
            </a:r>
            <a:r>
              <a:rPr lang="tr-TR" sz="1800">
                <a:solidFill>
                  <a:srgbClr val="00FF00"/>
                </a:solidFill>
              </a:rPr>
              <a:t>Realizm, natüralizm.ve parnasizme tepki</a:t>
            </a:r>
            <a:r>
              <a:rPr lang="tr-TR" sz="1800">
                <a:solidFill>
                  <a:schemeClr val="bg1"/>
                </a:solidFill>
              </a:rPr>
              <a:t> olarak doğmuştur. Daha önce dadaist olan Breton, bir bildiri ile ilkelerini açıklamıştır.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rgbClr val="00FF00"/>
                </a:solidFill>
              </a:rPr>
              <a:t>Freud’un psikanaliz</a:t>
            </a:r>
            <a:r>
              <a:rPr lang="tr-TR" sz="1800">
                <a:solidFill>
                  <a:schemeClr val="bg1"/>
                </a:solidFill>
              </a:rPr>
              <a:t> kuramının edebiyata uyarlanmış biçimidir.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İnsanı bütünüyle kavrayabilmek için; </a:t>
            </a:r>
            <a:r>
              <a:rPr lang="tr-TR" sz="1800">
                <a:solidFill>
                  <a:srgbClr val="00FF00"/>
                </a:solidFill>
              </a:rPr>
              <a:t>bilinçaltı, rüya ve düş gücü</a:t>
            </a:r>
            <a:r>
              <a:rPr lang="tr-TR" sz="1800">
                <a:solidFill>
                  <a:schemeClr val="bg1"/>
                </a:solidFill>
              </a:rPr>
              <a:t> de edebiyata kaynaklık etmelidir.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İnsanın ne olduğunu gösterebilmesi için </a:t>
            </a:r>
            <a:r>
              <a:rPr lang="tr-TR" sz="1800">
                <a:solidFill>
                  <a:srgbClr val="00FF00"/>
                </a:solidFill>
              </a:rPr>
              <a:t>aklın, mantığın, geleneklerin baskısından sıyrılması</a:t>
            </a:r>
            <a:r>
              <a:rPr lang="tr-TR" sz="1800">
                <a:solidFill>
                  <a:schemeClr val="bg1"/>
                </a:solidFill>
              </a:rPr>
              <a:t> gerekir.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rgbClr val="00FF00"/>
                </a:solidFill>
              </a:rPr>
              <a:t>Bilinçaltı rüyada</a:t>
            </a:r>
            <a:r>
              <a:rPr lang="tr-TR" sz="1800">
                <a:solidFill>
                  <a:schemeClr val="bg1"/>
                </a:solidFill>
              </a:rPr>
              <a:t> açığa çıkar. İnsanın rüyada ortaya çıkan yönü yalancı olmayan gerçek yönüdür.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rgbClr val="00FF00"/>
                </a:solidFill>
              </a:rPr>
              <a:t>Sanat</a:t>
            </a:r>
            <a:r>
              <a:rPr lang="tr-TR" sz="1800">
                <a:solidFill>
                  <a:schemeClr val="bg1"/>
                </a:solidFill>
              </a:rPr>
              <a:t> bir hüner değil, </a:t>
            </a:r>
            <a:r>
              <a:rPr lang="tr-TR" sz="1800">
                <a:solidFill>
                  <a:srgbClr val="00FF00"/>
                </a:solidFill>
              </a:rPr>
              <a:t>bilinçaltının otomatik verileridir</a:t>
            </a:r>
            <a:r>
              <a:rPr lang="tr-TR" sz="1800">
                <a:solidFill>
                  <a:schemeClr val="bg1"/>
                </a:solidFill>
              </a:rPr>
              <a:t>. Sanatçı bu verilen uygularsa asıl şiir ortaya çıkar.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Söyleyişte özentiden kaçınılır.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SÜRREALİZMİN TEMSİLCİLERİ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1600" b="1" u="sng">
                <a:solidFill>
                  <a:schemeClr val="bg1"/>
                </a:solidFill>
              </a:rPr>
              <a:t>Dünya edebiyatında:</a:t>
            </a:r>
            <a:r>
              <a:rPr lang="tr-TR" sz="16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Andre Breton,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Luis Aragon,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Paul Eluard,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Philippe Soupault,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Rene Char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 b="1" u="sng">
                <a:solidFill>
                  <a:schemeClr val="bg1"/>
                </a:solidFill>
              </a:rPr>
              <a:t>Edebiyatımızda:</a:t>
            </a:r>
            <a:r>
              <a:rPr lang="tr-TR" sz="16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Oktay Rifat Horozcu,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Cemal Süreya</a:t>
            </a:r>
          </a:p>
          <a:p>
            <a:pPr>
              <a:lnSpc>
                <a:spcPct val="80000"/>
              </a:lnSpc>
            </a:pPr>
            <a:endParaRPr lang="tr-TR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KÜBİZM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20. yüzyılın başında empresyonizme tepki olarak ortaya çıkmış ve daha çok, resimde kendini göstermiştir.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Devamlı olan ve değişmeyen eşyanın, </a:t>
            </a:r>
            <a:r>
              <a:rPr lang="tr-TR" sz="1800">
                <a:solidFill>
                  <a:srgbClr val="00FF00"/>
                </a:solidFill>
              </a:rPr>
              <a:t>dış görünüşüyle birlikte özünün betimlenmesine</a:t>
            </a:r>
            <a:r>
              <a:rPr lang="tr-TR" sz="1800">
                <a:solidFill>
                  <a:schemeClr val="bg1"/>
                </a:solidFill>
              </a:rPr>
              <a:t> çaba gösterir</a:t>
            </a:r>
            <a:r>
              <a:rPr lang="tr-TR" sz="20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 b="1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 u="sng">
                <a:solidFill>
                  <a:schemeClr val="bg1"/>
                </a:solidFill>
              </a:rPr>
              <a:t>Dünya edebiyatında: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A. Salmon,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rgbClr val="FFFF0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M. Jacob, 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J. Cocteau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762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KLASİSİZM (KURALCILIK)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458200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	Klasisizm 17. yüzyıl ortalarında Fransa’da ortaya çıkan edebiyat akımıdır.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Akıl, sağduyu ve doğaya</a:t>
            </a:r>
            <a:r>
              <a:rPr lang="tr-TR" sz="1600">
                <a:solidFill>
                  <a:schemeClr val="bg1"/>
                </a:solidFill>
              </a:rPr>
              <a:t> önem verilir.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Konular, </a:t>
            </a:r>
            <a:r>
              <a:rPr lang="tr-TR" sz="1600">
                <a:solidFill>
                  <a:srgbClr val="FFFF00"/>
                </a:solidFill>
              </a:rPr>
              <a:t>eski Yunan ve Latin</a:t>
            </a:r>
            <a:r>
              <a:rPr lang="tr-TR" sz="1600">
                <a:solidFill>
                  <a:schemeClr val="bg1"/>
                </a:solidFill>
              </a:rPr>
              <a:t> kaynaklarından alınır.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Önemli olan konu değil, </a:t>
            </a:r>
            <a:r>
              <a:rPr lang="tr-TR" sz="1600">
                <a:solidFill>
                  <a:srgbClr val="FFFF00"/>
                </a:solidFill>
              </a:rPr>
              <a:t>konunun işlenişidir</a:t>
            </a:r>
            <a:r>
              <a:rPr lang="tr-TR" sz="160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Sanat sanat içindir</a:t>
            </a:r>
            <a:r>
              <a:rPr lang="tr-TR" sz="1600">
                <a:solidFill>
                  <a:schemeClr val="bg1"/>
                </a:solidFill>
              </a:rPr>
              <a:t>, anlayışı hökimdir.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Sanatçılar, yapıtlarında </a:t>
            </a:r>
            <a:r>
              <a:rPr lang="tr-TR" sz="1600">
                <a:solidFill>
                  <a:srgbClr val="FFFF00"/>
                </a:solidFill>
              </a:rPr>
              <a:t>kişiliklerini gizlerler</a:t>
            </a:r>
            <a:r>
              <a:rPr lang="tr-TR" sz="160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Düş ve duygu değil, </a:t>
            </a:r>
            <a:r>
              <a:rPr lang="tr-TR" sz="1600">
                <a:solidFill>
                  <a:srgbClr val="FFFF00"/>
                </a:solidFill>
              </a:rPr>
              <a:t>mantık ve ölçü</a:t>
            </a:r>
            <a:r>
              <a:rPr lang="tr-TR" sz="1600">
                <a:solidFill>
                  <a:schemeClr val="bg1"/>
                </a:solidFill>
              </a:rPr>
              <a:t> önemlidir.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Yapıtlarda </a:t>
            </a:r>
            <a:r>
              <a:rPr lang="tr-TR" sz="1600">
                <a:solidFill>
                  <a:srgbClr val="FFFF00"/>
                </a:solidFill>
              </a:rPr>
              <a:t>değişmez tipler</a:t>
            </a:r>
            <a:r>
              <a:rPr lang="tr-TR" sz="1600">
                <a:solidFill>
                  <a:schemeClr val="bg1"/>
                </a:solidFill>
              </a:rPr>
              <a:t> oluşturulmuştur.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Kahramanlar, </a:t>
            </a:r>
            <a:r>
              <a:rPr lang="tr-TR" sz="1600">
                <a:solidFill>
                  <a:srgbClr val="FFFF00"/>
                </a:solidFill>
              </a:rPr>
              <a:t>ruhsal özellikleriyle</a:t>
            </a:r>
            <a:r>
              <a:rPr lang="tr-TR" sz="1600">
                <a:solidFill>
                  <a:schemeClr val="bg1"/>
                </a:solidFill>
              </a:rPr>
              <a:t> ele alınır.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Tiyatroda </a:t>
            </a:r>
            <a:r>
              <a:rPr lang="tr-TR" sz="1600">
                <a:solidFill>
                  <a:srgbClr val="FFFF00"/>
                </a:solidFill>
              </a:rPr>
              <a:t>üç birlik kuralına -yer, zaman ve olay birliği-</a:t>
            </a:r>
            <a:r>
              <a:rPr lang="tr-TR" sz="1600">
                <a:solidFill>
                  <a:schemeClr val="bg1"/>
                </a:solidFill>
              </a:rPr>
              <a:t> uyulur.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0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0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EKSPRESYONİZİM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257800"/>
          </a:xfrm>
        </p:spPr>
        <p:txBody>
          <a:bodyPr/>
          <a:lstStyle/>
          <a:p>
            <a:pPr>
              <a:buFontTx/>
              <a:buNone/>
            </a:pPr>
            <a:r>
              <a:rPr lang="tr-TR"/>
              <a:t>	</a:t>
            </a:r>
            <a:r>
              <a:rPr lang="tr-TR" sz="2000">
                <a:solidFill>
                  <a:schemeClr val="bg1"/>
                </a:solidFill>
              </a:rPr>
              <a:t>Empresyonizme tepki olarak doğmuş, Alman sinemasında uygulanmıştır.</a:t>
            </a:r>
          </a:p>
          <a:p>
            <a:pPr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2"/>
            <a:r>
              <a:rPr lang="tr-TR" sz="2000">
                <a:solidFill>
                  <a:schemeClr val="bg1"/>
                </a:solidFill>
              </a:rPr>
              <a:t>İnsanların en gizli yönlerini açığa vuran bir anlatım yolu kullanılmıştır.</a:t>
            </a:r>
          </a:p>
          <a:p>
            <a:pPr lvl="2"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2"/>
            <a:r>
              <a:rPr lang="tr-TR" sz="2000">
                <a:solidFill>
                  <a:schemeClr val="bg1"/>
                </a:solidFill>
              </a:rPr>
              <a:t>Amacı, insanların ruhsal durumlarını anlatmaktır.</a:t>
            </a:r>
          </a:p>
          <a:p>
            <a:pPr lvl="1"/>
            <a:endParaRPr lang="tr-TR" sz="2000">
              <a:solidFill>
                <a:schemeClr val="bg1"/>
              </a:solidFill>
            </a:endParaRPr>
          </a:p>
          <a:p>
            <a:pPr lvl="1">
              <a:buFontTx/>
              <a:buNone/>
            </a:pPr>
            <a:r>
              <a:rPr lang="tr-TR" sz="2000" b="1" u="sng">
                <a:solidFill>
                  <a:schemeClr val="bg1"/>
                </a:solidFill>
              </a:rPr>
              <a:t>Temsilcileri</a:t>
            </a:r>
            <a:r>
              <a:rPr lang="tr-TR" sz="200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tr-TR" sz="2000">
                <a:solidFill>
                  <a:srgbClr val="FFFF00"/>
                </a:solidFill>
              </a:rPr>
              <a:t>Kafka</a:t>
            </a:r>
          </a:p>
          <a:p>
            <a:pPr lvl="2"/>
            <a:r>
              <a:rPr lang="tr-TR" sz="2000">
                <a:solidFill>
                  <a:srgbClr val="FFFF00"/>
                </a:solidFill>
              </a:rPr>
              <a:t>Eliot</a:t>
            </a:r>
          </a:p>
          <a:p>
            <a:endParaRPr lang="tr-TR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FÜTÜRİZM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410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	</a:t>
            </a:r>
            <a:r>
              <a:rPr lang="tr-TR" sz="2000">
                <a:solidFill>
                  <a:srgbClr val="FFFF00"/>
                </a:solidFill>
              </a:rPr>
              <a:t>Makineyi</a:t>
            </a:r>
            <a:r>
              <a:rPr lang="tr-TR" sz="2000">
                <a:solidFill>
                  <a:schemeClr val="bg1"/>
                </a:solidFill>
              </a:rPr>
              <a:t> ve </a:t>
            </a:r>
            <a:r>
              <a:rPr lang="tr-TR" sz="2000">
                <a:solidFill>
                  <a:srgbClr val="FFFF00"/>
                </a:solidFill>
              </a:rPr>
              <a:t>hızı</a:t>
            </a:r>
            <a:r>
              <a:rPr lang="tr-TR" sz="2000">
                <a:solidFill>
                  <a:schemeClr val="bg1"/>
                </a:solidFill>
              </a:rPr>
              <a:t> edebiyata taşıyan bu akım 20. yüzyılda ortaya çıkmıştır.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Hayattaki her şey hareketlidir, sanatçı da kendinde bir hız bulmuş ve yapıtını bu hıza uydurmuştur.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Geçmişe ve durgun davranışa</a:t>
            </a:r>
            <a:r>
              <a:rPr lang="tr-TR" sz="2000">
                <a:solidFill>
                  <a:schemeClr val="bg1"/>
                </a:solidFill>
              </a:rPr>
              <a:t> düşmandır.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Şairler, içinde bulundukları zamanın ve geleceğin </a:t>
            </a:r>
            <a:r>
              <a:rPr lang="tr-TR" sz="2000">
                <a:solidFill>
                  <a:srgbClr val="FFFF00"/>
                </a:solidFill>
              </a:rPr>
              <a:t>dinamizmine</a:t>
            </a:r>
            <a:r>
              <a:rPr lang="tr-TR" sz="2000">
                <a:solidFill>
                  <a:schemeClr val="bg1"/>
                </a:solidFill>
              </a:rPr>
              <a:t> yönelmişler, bu hareketliliğin sesini şiirleriyle duyurmuşlardır.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Dizelerde </a:t>
            </a:r>
            <a:r>
              <a:rPr lang="tr-TR" sz="2000">
                <a:solidFill>
                  <a:srgbClr val="FFFF00"/>
                </a:solidFill>
              </a:rPr>
              <a:t>makine ve çark seslerini</a:t>
            </a:r>
            <a:r>
              <a:rPr lang="tr-TR" sz="2000">
                <a:solidFill>
                  <a:schemeClr val="bg1"/>
                </a:solidFill>
              </a:rPr>
              <a:t> duyurmaya çalışmışlardır.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 u="sng">
                <a:solidFill>
                  <a:schemeClr val="bg1"/>
                </a:solidFill>
              </a:rPr>
              <a:t>Dünya edebiyatında: </a:t>
            </a:r>
          </a:p>
          <a:p>
            <a:pPr lvl="1"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Marinetti, </a:t>
            </a:r>
          </a:p>
          <a:p>
            <a:pPr lvl="1"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Mayakovski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 u="sng">
                <a:solidFill>
                  <a:schemeClr val="bg1"/>
                </a:solidFill>
              </a:rPr>
              <a:t>Edebiyatımızda</a:t>
            </a:r>
            <a:r>
              <a:rPr lang="tr-TR" sz="2000">
                <a:solidFill>
                  <a:schemeClr val="bg1"/>
                </a:solidFill>
              </a:rPr>
              <a:t>: </a:t>
            </a:r>
          </a:p>
          <a:p>
            <a:pPr lvl="1"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Nazım Hikmet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EGZİSTANSİYALZM (VAROLUŞCULUK)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	İnsanın kendisini bulmasını, özünü elde etmesini savunan edebiyat akımıdır.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r>
              <a:rPr lang="tr-TR" sz="1600">
                <a:solidFill>
                  <a:schemeClr val="bg1"/>
                </a:solidFill>
              </a:rPr>
              <a:t>İnsanın geleceğini yine kendisinin çizebileceğini ileri sür?n bir felsefi anlayışa dayanır.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r>
              <a:rPr lang="tr-TR" sz="1600">
                <a:solidFill>
                  <a:schemeClr val="bg1"/>
                </a:solidFill>
              </a:rPr>
              <a:t>İnsanın kendisini aşması gerektiği, hür olmaya mecbur olduğu gibi konuları ele alır.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 b="1" u="sng">
                <a:solidFill>
                  <a:schemeClr val="bg1"/>
                </a:solidFill>
              </a:rPr>
              <a:t>Başlıca temsilcileri</a:t>
            </a:r>
          </a:p>
          <a:p>
            <a:pPr lvl="2">
              <a:lnSpc>
                <a:spcPct val="90000"/>
              </a:lnSpc>
            </a:pPr>
            <a:r>
              <a:rPr lang="fr-FR" sz="1800" b="1">
                <a:solidFill>
                  <a:srgbClr val="FFFF00"/>
                </a:solidFill>
              </a:rPr>
              <a:t>Jean Paul Sartre</a:t>
            </a:r>
            <a:endParaRPr lang="tr-TR" sz="1800" b="1">
              <a:solidFill>
                <a:srgbClr val="FFFF00"/>
              </a:solidFill>
            </a:endParaRPr>
          </a:p>
          <a:p>
            <a:pPr lvl="2">
              <a:lnSpc>
                <a:spcPct val="90000"/>
              </a:lnSpc>
            </a:pPr>
            <a:r>
              <a:rPr lang="fr-FR" sz="1800" b="1">
                <a:solidFill>
                  <a:srgbClr val="FFFF00"/>
                </a:solidFill>
              </a:rPr>
              <a:t>Albert Camus</a:t>
            </a:r>
          </a:p>
          <a:p>
            <a:pPr lvl="2">
              <a:lnSpc>
                <a:spcPct val="90000"/>
              </a:lnSpc>
            </a:pPr>
            <a:endParaRPr lang="tr-TR" sz="18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762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DADAİZM (KURALSIZLIK)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1800"/>
              <a:t>	</a:t>
            </a:r>
            <a:r>
              <a:rPr lang="tr-TR" sz="1800">
                <a:solidFill>
                  <a:schemeClr val="bg1"/>
                </a:solidFill>
              </a:rPr>
              <a:t>20. yüzyılın ilk çeyreğinde Tristan Tzara adlı gencin etrafında toplanan bir grup şair; “dada” sözcüğünü, kurmak istedikleri akıma ad olarak seçmiş ve Dadaizmi kurmuşlardır.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Her şeye kuşkuyla bakılmıştır.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Aklın hiçbir değerinin olmadığını</a:t>
            </a:r>
            <a:r>
              <a:rPr lang="tr-TR" sz="1800">
                <a:solidFill>
                  <a:schemeClr val="bg1"/>
                </a:solidFill>
              </a:rPr>
              <a:t> söylenmiş, hiçbir şeyin doğruluğuna ve varlığına inanılmamıştır.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Dil ve estetik kuralları bırakılarak </a:t>
            </a:r>
            <a:r>
              <a:rPr lang="tr-TR" sz="1800">
                <a:solidFill>
                  <a:srgbClr val="FFFF00"/>
                </a:solidFill>
              </a:rPr>
              <a:t>başıboş bir yol</a:t>
            </a:r>
            <a:r>
              <a:rPr lang="tr-TR" sz="1800">
                <a:solidFill>
                  <a:schemeClr val="bg1"/>
                </a:solidFill>
              </a:rPr>
              <a:t> izlenmiştir.</a:t>
            </a:r>
          </a:p>
          <a:p>
            <a:pPr lvl="1"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</a:rPr>
              <a:t>Başlıca temsilcileri: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800" b="1" u="sng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Andre Breton,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8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Luis Aragon</a:t>
            </a:r>
          </a:p>
          <a:p>
            <a:pPr lvl="1"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KLASİSİZMİN TEMSİLCİLERİ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3820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400" b="1" u="sng">
                <a:solidFill>
                  <a:schemeClr val="bg1"/>
                </a:solidFill>
              </a:rPr>
              <a:t>Batı edebiyatında:</a:t>
            </a:r>
          </a:p>
          <a:p>
            <a:pPr lvl="1">
              <a:lnSpc>
                <a:spcPct val="80000"/>
              </a:lnSpc>
            </a:pPr>
            <a:r>
              <a:rPr lang="fr-FR" sz="1400">
                <a:solidFill>
                  <a:srgbClr val="FFFF00"/>
                </a:solidFill>
              </a:rPr>
              <a:t>Boileau, </a:t>
            </a: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FR" sz="1400">
                <a:solidFill>
                  <a:srgbClr val="FFFF00"/>
                </a:solidFill>
              </a:rPr>
              <a:t>La Fontaine, </a:t>
            </a: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FR" sz="1400">
                <a:solidFill>
                  <a:srgbClr val="FFFF00"/>
                </a:solidFill>
              </a:rPr>
              <a:t>Racine, </a:t>
            </a: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FR" sz="1400">
                <a:solidFill>
                  <a:srgbClr val="FFFF00"/>
                </a:solidFill>
              </a:rPr>
              <a:t>Corneille, </a:t>
            </a: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FR" sz="1400">
                <a:solidFill>
                  <a:srgbClr val="FFFF00"/>
                </a:solidFill>
              </a:rPr>
              <a:t>Moliere, </a:t>
            </a: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FR" sz="1400">
                <a:solidFill>
                  <a:srgbClr val="FFFF00"/>
                </a:solidFill>
              </a:rPr>
              <a:t>Madam De La Fayette, </a:t>
            </a: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FR" sz="1400">
                <a:solidFill>
                  <a:srgbClr val="FFFF00"/>
                </a:solidFill>
              </a:rPr>
              <a:t>Bousset, </a:t>
            </a: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FR" sz="1400">
                <a:solidFill>
                  <a:srgbClr val="FFFF00"/>
                </a:solidFill>
              </a:rPr>
              <a:t>La Bruyere</a:t>
            </a: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 b="1" u="sng">
                <a:solidFill>
                  <a:schemeClr val="bg1"/>
                </a:solidFill>
              </a:rPr>
              <a:t>Türk edebiyatında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400" b="1" u="sng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Şinasi’nin La Fontaine’den;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Ahmet Vefik Paşa’nın da Moliere’</a:t>
            </a:r>
            <a:r>
              <a:rPr lang="tr-TR" sz="1400">
                <a:solidFill>
                  <a:schemeClr val="bg1"/>
                </a:solidFill>
              </a:rPr>
              <a:t>den</a:t>
            </a:r>
            <a:r>
              <a:rPr lang="tr-TR" sz="1400"/>
              <a:t> </a:t>
            </a:r>
            <a:r>
              <a:rPr lang="tr-TR" sz="1400">
                <a:solidFill>
                  <a:schemeClr val="bg1"/>
                </a:solidFill>
              </a:rPr>
              <a:t>yaptığı çeviri ve adapteler klasisizmi edebiyatımızda tanıtmıştır.</a:t>
            </a:r>
          </a:p>
          <a:p>
            <a:pPr lvl="1">
              <a:lnSpc>
                <a:spcPct val="80000"/>
              </a:lnSpc>
            </a:pPr>
            <a:endParaRPr lang="tr-TR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1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1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ROMANTİZM (DUYGUCULUK)</a:t>
            </a:r>
            <a:r>
              <a:rPr lang="tr-TR" sz="2800">
                <a:latin typeface="Verdana" pitchFamily="34" charset="0"/>
              </a:rPr>
              <a:t/>
            </a:r>
            <a:br>
              <a:rPr lang="tr-TR" sz="2800">
                <a:latin typeface="Verdana" pitchFamily="34" charset="0"/>
              </a:rPr>
            </a:br>
            <a:endParaRPr lang="tr-TR" sz="2800">
              <a:latin typeface="Verdana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1400">
                <a:solidFill>
                  <a:schemeClr val="bg1"/>
                </a:solidFill>
              </a:rPr>
              <a:t>Romantizm, Fransa’da, 1830 yıllarında klasisizme tepki olarak doğan bir edebiyat akımıdır.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Klasisizmin önem vermediği </a:t>
            </a:r>
            <a:r>
              <a:rPr lang="tr-TR" sz="1400">
                <a:solidFill>
                  <a:srgbClr val="FFFF00"/>
                </a:solidFill>
              </a:rPr>
              <a:t>din duygusuna</a:t>
            </a:r>
            <a:r>
              <a:rPr lang="tr-TR" sz="1400">
                <a:solidFill>
                  <a:schemeClr val="bg1"/>
                </a:solidFill>
              </a:rPr>
              <a:t> dayanır.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Duygu, coşkunluk ve hayal</a:t>
            </a:r>
            <a:r>
              <a:rPr lang="tr-TR" sz="1400">
                <a:solidFill>
                  <a:schemeClr val="bg1"/>
                </a:solidFill>
              </a:rPr>
              <a:t> önem kazanır.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Akıl ve mantık, </a:t>
            </a:r>
            <a:r>
              <a:rPr lang="tr-TR" sz="1400">
                <a:solidFill>
                  <a:srgbClr val="FFFF00"/>
                </a:solidFill>
              </a:rPr>
              <a:t>lirizm içinde</a:t>
            </a:r>
            <a:r>
              <a:rPr lang="tr-TR" sz="1400">
                <a:solidFill>
                  <a:schemeClr val="bg1"/>
                </a:solidFill>
              </a:rPr>
              <a:t> erir.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Konular </a:t>
            </a:r>
            <a:r>
              <a:rPr lang="tr-TR" sz="1400">
                <a:solidFill>
                  <a:srgbClr val="FFFF00"/>
                </a:solidFill>
              </a:rPr>
              <a:t>tarih ve ulusal kültürden</a:t>
            </a:r>
            <a:r>
              <a:rPr lang="tr-TR" sz="1400">
                <a:solidFill>
                  <a:schemeClr val="bg1"/>
                </a:solidFill>
              </a:rPr>
              <a:t> alınır.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Yapıtlarda </a:t>
            </a:r>
            <a:r>
              <a:rPr lang="tr-TR" sz="1400">
                <a:solidFill>
                  <a:srgbClr val="FFFF00"/>
                </a:solidFill>
              </a:rPr>
              <a:t>aşk, ölüm, doğa, özgürlük</a:t>
            </a:r>
            <a:r>
              <a:rPr lang="tr-TR" sz="1400">
                <a:solidFill>
                  <a:schemeClr val="bg1"/>
                </a:solidFill>
              </a:rPr>
              <a:t> konuları işlenir.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İnsan ruhuna önem verilerek karşıtlıklardan, </a:t>
            </a:r>
            <a:r>
              <a:rPr lang="tr-TR" sz="1400">
                <a:solidFill>
                  <a:srgbClr val="FFFF00"/>
                </a:solidFill>
              </a:rPr>
              <a:t>(ak-kara, güzel- çirkin, iyi-kötü</a:t>
            </a:r>
            <a:r>
              <a:rPr lang="tr-TR" sz="1400">
                <a:solidFill>
                  <a:schemeClr val="bg1"/>
                </a:solidFill>
              </a:rPr>
              <a:t>...) yararlanılır.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Gerçek, bir yönüyle değil; </a:t>
            </a:r>
            <a:r>
              <a:rPr lang="tr-TR" sz="1400">
                <a:solidFill>
                  <a:srgbClr val="FFFF00"/>
                </a:solidFill>
              </a:rPr>
              <a:t>çirkin, bozuk, gülünç.., bütün yönleriyle</a:t>
            </a:r>
            <a:r>
              <a:rPr lang="tr-TR" sz="1400">
                <a:solidFill>
                  <a:schemeClr val="bg1"/>
                </a:solidFill>
              </a:rPr>
              <a:t> ele alınır.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Sanatçılar, yapıtlarında kişiliklerini gizlemez; olaylar karşısında duygu ve görüşlerini açıkça anlatırlar.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Sanat toplum içindir</a:t>
            </a:r>
            <a:r>
              <a:rPr lang="tr-TR" sz="1400">
                <a:solidFill>
                  <a:schemeClr val="bg1"/>
                </a:solidFill>
              </a:rPr>
              <a:t>, anlayışı hakimdir.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Tiyatroda, üç birlik kuralı -</a:t>
            </a:r>
            <a:r>
              <a:rPr lang="tr-TR" sz="1400">
                <a:solidFill>
                  <a:srgbClr val="FFFF00"/>
                </a:solidFill>
              </a:rPr>
              <a:t>yer, zaman ve olay birliği- terk edilmiş</a:t>
            </a:r>
            <a:r>
              <a:rPr lang="tr-TR" sz="1400">
                <a:solidFill>
                  <a:schemeClr val="bg1"/>
                </a:solidFill>
              </a:rPr>
              <a:t>, dram gelişmiştir.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ROMANTİZMİN TEMSİLCİLERİ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4582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 b="1" u="sng">
                <a:solidFill>
                  <a:schemeClr val="bg1"/>
                </a:solidFill>
              </a:rPr>
              <a:t>Dünya edebiyatı: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Shakespeare,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Eyron,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Shelley,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Keats,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Goethe,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Schiller,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J. J. Rousseau,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Chateaubriand,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Madame de Stael,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Lamartine,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Victor Hugo,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Aleksandre Dumas Pere,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Alfred de Musset, 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Alfred de Vigny,</a:t>
            </a:r>
          </a:p>
          <a:p>
            <a:pPr lvl="1"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 Aleksandre Puşkin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6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 u="sng">
                <a:solidFill>
                  <a:schemeClr val="bg1"/>
                </a:solidFill>
              </a:rPr>
              <a:t>Türk edebiyatında:</a:t>
            </a: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Namık Kemal,</a:t>
            </a: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Ahmet Mithat Efendi, </a:t>
            </a: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Abdülhak Hamit, </a:t>
            </a:r>
          </a:p>
          <a:p>
            <a:pPr lvl="1"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Recaizade Mahmut Ekrem (şiirlerinde)</a:t>
            </a:r>
          </a:p>
          <a:p>
            <a:pPr lvl="1">
              <a:lnSpc>
                <a:spcPct val="80000"/>
              </a:lnSpc>
            </a:pPr>
            <a:endParaRPr lang="tr-TR" sz="1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Verdana" pitchFamily="34" charset="0"/>
              </a:rPr>
              <a:t>REALİZM (GERÇEKÇİLİK)</a:t>
            </a:r>
            <a:r>
              <a:rPr lang="tr-TR" sz="2800">
                <a:latin typeface="Verdana" pitchFamily="34" charset="0"/>
              </a:rPr>
              <a:t/>
            </a:r>
            <a:br>
              <a:rPr lang="tr-TR" sz="2800">
                <a:latin typeface="Verdana" pitchFamily="34" charset="0"/>
              </a:rPr>
            </a:br>
            <a:endParaRPr lang="tr-TR" sz="2800">
              <a:latin typeface="Verdana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3058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1500">
                <a:solidFill>
                  <a:schemeClr val="bg1"/>
                </a:solidFill>
              </a:rPr>
              <a:t>	Realizm, 19. yüzyılın ikinci yarısında Fransa’da romantizme tepki olarak doğan, gerçekçilik ilkesini savunan bir edebiyat akımıdır. Gustave Flaubert’in “Madame Bovary’ adlı romanıyla, romantizm karşısında üstünlük sağlamıştır.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50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Gözlem ve belgelere</a:t>
            </a:r>
            <a:r>
              <a:rPr lang="tr-TR" sz="1500">
                <a:solidFill>
                  <a:schemeClr val="bg1"/>
                </a:solidFill>
              </a:rPr>
              <a:t> önem verilir, </a:t>
            </a:r>
            <a:r>
              <a:rPr lang="tr-TR" sz="1500">
                <a:solidFill>
                  <a:srgbClr val="FFFF00"/>
                </a:solidFill>
              </a:rPr>
              <a:t>anketlerden</a:t>
            </a:r>
            <a:r>
              <a:rPr lang="tr-TR" sz="1500">
                <a:solidFill>
                  <a:schemeClr val="bg1"/>
                </a:solidFill>
              </a:rPr>
              <a:t> yararlanılır.</a:t>
            </a:r>
          </a:p>
          <a:p>
            <a:pPr lvl="2">
              <a:lnSpc>
                <a:spcPct val="80000"/>
              </a:lnSpc>
            </a:pPr>
            <a:endParaRPr lang="tr-TR" sz="150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tr-TR" sz="1500">
                <a:solidFill>
                  <a:schemeClr val="bg1"/>
                </a:solidFill>
              </a:rPr>
              <a:t>Yapıtlarda, </a:t>
            </a:r>
            <a:r>
              <a:rPr lang="tr-TR" sz="1500">
                <a:solidFill>
                  <a:srgbClr val="FFFF00"/>
                </a:solidFill>
              </a:rPr>
              <a:t>yaşamda rastlanan gerçek olay ve kişiler</a:t>
            </a:r>
            <a:r>
              <a:rPr lang="tr-TR" sz="1500">
                <a:solidFill>
                  <a:schemeClr val="bg1"/>
                </a:solidFill>
              </a:rPr>
              <a:t> anlatılır.</a:t>
            </a:r>
          </a:p>
          <a:p>
            <a:pPr lvl="2">
              <a:lnSpc>
                <a:spcPct val="80000"/>
              </a:lnSpc>
            </a:pPr>
            <a:endParaRPr lang="tr-TR" sz="150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tr-TR" sz="1500">
                <a:solidFill>
                  <a:schemeClr val="bg1"/>
                </a:solidFill>
              </a:rPr>
              <a:t>Sanatçılar, yapıtlarını oluştururken anlatımda </a:t>
            </a:r>
            <a:r>
              <a:rPr lang="tr-TR" sz="1500">
                <a:solidFill>
                  <a:srgbClr val="FFFF00"/>
                </a:solidFill>
              </a:rPr>
              <a:t>süsten ve özentiden kaçınmışlardır</a:t>
            </a:r>
            <a:r>
              <a:rPr lang="tr-TR" sz="1500">
                <a:solidFill>
                  <a:schemeClr val="bg1"/>
                </a:solidFill>
              </a:rPr>
              <a:t>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tr-TR" sz="150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tr-TR" sz="1500">
                <a:solidFill>
                  <a:schemeClr val="bg1"/>
                </a:solidFill>
              </a:rPr>
              <a:t>Yapıtlarda </a:t>
            </a:r>
            <a:r>
              <a:rPr lang="tr-TR" sz="1500">
                <a:solidFill>
                  <a:srgbClr val="FFFF00"/>
                </a:solidFill>
              </a:rPr>
              <a:t>biçimsel güzelliğe önem verilmiştir</a:t>
            </a:r>
            <a:r>
              <a:rPr lang="tr-TR" sz="1500">
                <a:solidFill>
                  <a:schemeClr val="bg1"/>
                </a:solidFill>
              </a:rPr>
              <a:t>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tr-TR" sz="150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tr-TR" sz="1500">
                <a:solidFill>
                  <a:schemeClr val="bg1"/>
                </a:solidFill>
              </a:rPr>
              <a:t>Yapıtlarda </a:t>
            </a:r>
            <a:r>
              <a:rPr lang="tr-TR" sz="1500">
                <a:solidFill>
                  <a:srgbClr val="FFFF00"/>
                </a:solidFill>
              </a:rPr>
              <a:t>eğitme amacı güdülmez</a:t>
            </a:r>
            <a:r>
              <a:rPr lang="tr-TR" sz="1500">
                <a:solidFill>
                  <a:schemeClr val="bg1"/>
                </a:solidFill>
              </a:rPr>
              <a:t>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tr-TR" sz="150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Sanat sanat içindir</a:t>
            </a:r>
            <a:r>
              <a:rPr lang="tr-TR" sz="1500">
                <a:solidFill>
                  <a:schemeClr val="bg1"/>
                </a:solidFill>
              </a:rPr>
              <a:t>, anlayışı h.kimdir.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tr-TR" sz="150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tr-TR" sz="1500">
                <a:solidFill>
                  <a:schemeClr val="bg1"/>
                </a:solidFill>
              </a:rPr>
              <a:t>Sanatçılar, yapıtlarında, kişiliğini gizler; olay ve kahramanları </a:t>
            </a:r>
            <a:r>
              <a:rPr lang="tr-TR" sz="1500">
                <a:solidFill>
                  <a:srgbClr val="FFFF00"/>
                </a:solidFill>
              </a:rPr>
              <a:t>tarafsız bir gözle</a:t>
            </a:r>
            <a:r>
              <a:rPr lang="tr-TR" sz="1500">
                <a:solidFill>
                  <a:schemeClr val="bg1"/>
                </a:solidFill>
              </a:rPr>
              <a:t> anlatırlar.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tr-TR" sz="150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tr-TR" sz="1500">
                <a:solidFill>
                  <a:schemeClr val="bg1"/>
                </a:solidFill>
              </a:rPr>
              <a:t>Gerçeğin anlatılması için kişilerin </a:t>
            </a:r>
            <a:r>
              <a:rPr lang="tr-TR" sz="1500">
                <a:solidFill>
                  <a:srgbClr val="FFFF00"/>
                </a:solidFill>
              </a:rPr>
              <a:t>psikolojileri</a:t>
            </a:r>
            <a:r>
              <a:rPr lang="tr-TR" sz="1500">
                <a:solidFill>
                  <a:schemeClr val="bg1"/>
                </a:solidFill>
              </a:rPr>
              <a:t>, onların kişiliklerini etkileyen </a:t>
            </a:r>
            <a:r>
              <a:rPr lang="tr-TR" sz="1500">
                <a:solidFill>
                  <a:srgbClr val="FFFF00"/>
                </a:solidFill>
              </a:rPr>
              <a:t>çevrelerinin tanıtımı</a:t>
            </a:r>
            <a:r>
              <a:rPr lang="tr-TR" sz="1500">
                <a:solidFill>
                  <a:schemeClr val="bg1"/>
                </a:solidFill>
              </a:rPr>
              <a:t>, içinde bulundukları </a:t>
            </a:r>
            <a:r>
              <a:rPr lang="tr-TR" sz="1500">
                <a:solidFill>
                  <a:srgbClr val="FFFF00"/>
                </a:solidFill>
              </a:rPr>
              <a:t>ortam ayrıntılarıyla</a:t>
            </a:r>
            <a:r>
              <a:rPr lang="tr-TR" sz="1500">
                <a:solidFill>
                  <a:schemeClr val="bg1"/>
                </a:solidFill>
              </a:rPr>
              <a:t> verilir.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tr-TR" sz="150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Çevre betimlemeleri</a:t>
            </a:r>
            <a:r>
              <a:rPr lang="tr-TR" sz="1500">
                <a:solidFill>
                  <a:schemeClr val="bg1"/>
                </a:solidFill>
              </a:rPr>
              <a:t>, </a:t>
            </a:r>
            <a:r>
              <a:rPr lang="tr-TR" sz="1500">
                <a:solidFill>
                  <a:srgbClr val="FFFF00"/>
                </a:solidFill>
              </a:rPr>
              <a:t>örf ve adetlerin</a:t>
            </a:r>
            <a:r>
              <a:rPr lang="tr-TR" sz="1500">
                <a:solidFill>
                  <a:schemeClr val="bg1"/>
                </a:solidFill>
              </a:rPr>
              <a:t> anlatımı önem kazanır.</a:t>
            </a:r>
          </a:p>
          <a:p>
            <a:pPr>
              <a:lnSpc>
                <a:spcPct val="80000"/>
              </a:lnSpc>
            </a:pPr>
            <a:endParaRPr lang="tr-TR" sz="15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1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REALİZMİN TEMSİLCİLERİ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500" b="1" u="sng">
                <a:solidFill>
                  <a:schemeClr val="bg1"/>
                </a:solidFill>
              </a:rPr>
              <a:t>Dünya edebiyatında: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500" b="1" u="sng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Gustave Flaubert,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Stendhal,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Balzac,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Daniel Defoe,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Charles Dickens,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Hemingway,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Turgenyev,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Çehov,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Gorki,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Gogol,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Tolstoy,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Dostoyevski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15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500" b="1" u="sng">
                <a:solidFill>
                  <a:schemeClr val="bg1"/>
                </a:solidFill>
              </a:rPr>
              <a:t>Türk edebiyatında:</a:t>
            </a:r>
          </a:p>
          <a:p>
            <a:pPr>
              <a:lnSpc>
                <a:spcPct val="80000"/>
              </a:lnSpc>
            </a:pPr>
            <a:endParaRPr lang="tr-TR" sz="1500" b="1" u="sng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Recaizade Mahmut Ekrem (roman ve öykülerinde),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Samipaşazade Sezai,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Mehmet Akif Ersoy,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Halit Ziya Uşaklıgil,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Ömer Seyfettin,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Yakup Kadri Karaosmanoğlu, </a:t>
            </a:r>
          </a:p>
          <a:p>
            <a:pPr lvl="1">
              <a:lnSpc>
                <a:spcPct val="80000"/>
              </a:lnSpc>
            </a:pPr>
            <a:r>
              <a:rPr lang="tr-TR" sz="1500">
                <a:solidFill>
                  <a:srgbClr val="FFFF00"/>
                </a:solidFill>
              </a:rPr>
              <a:t>Refik Halit Karay</a:t>
            </a:r>
          </a:p>
          <a:p>
            <a:pPr lvl="1">
              <a:lnSpc>
                <a:spcPct val="80000"/>
              </a:lnSpc>
            </a:pPr>
            <a:endParaRPr lang="tr-TR" sz="1500" b="1" u="sng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2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2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2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2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2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2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2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2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2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2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2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2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2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3810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NATÜRALZM (DOĞALCILIK)</a:t>
            </a:r>
            <a:r>
              <a:rPr lang="tr-TR" sz="2800"/>
              <a:t/>
            </a:r>
            <a:br>
              <a:rPr lang="tr-TR" sz="2800"/>
            </a:br>
            <a:endParaRPr lang="tr-TR" sz="28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Determinizm</a:t>
            </a:r>
            <a:r>
              <a:rPr lang="tr-TR" sz="2000">
                <a:solidFill>
                  <a:schemeClr val="bg1"/>
                </a:solidFill>
              </a:rPr>
              <a:t> anlayışını romana getiren bu akım 19. yüzyılın ikinci yarısında Fransa’da ortaya çıkmıştır.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</a:rPr>
              <a:t>Determinizme göre, </a:t>
            </a:r>
            <a:r>
              <a:rPr lang="tr-TR" sz="2000">
                <a:solidFill>
                  <a:srgbClr val="00FF00"/>
                </a:solidFill>
              </a:rPr>
              <a:t>tabiat olaylarında aynı sebepler, aynı şartlarda, aynı sonucu doğurur. </a:t>
            </a:r>
          </a:p>
          <a:p>
            <a:pPr>
              <a:lnSpc>
                <a:spcPct val="90000"/>
              </a:lnSpc>
            </a:pPr>
            <a:endParaRPr lang="tr-TR" sz="2000">
              <a:solidFill>
                <a:srgbClr val="00FF00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</a:rPr>
              <a:t>Bu yüzden natüralistler; sosyal </a:t>
            </a:r>
            <a:r>
              <a:rPr lang="tr-TR" sz="2000">
                <a:solidFill>
                  <a:srgbClr val="FFFF00"/>
                </a:solidFill>
              </a:rPr>
              <a:t>çevrenin</a:t>
            </a:r>
            <a:r>
              <a:rPr lang="tr-TR" sz="2000">
                <a:solidFill>
                  <a:schemeClr val="bg1"/>
                </a:solidFill>
              </a:rPr>
              <a:t> insan üzerinde yaptığı etkileri de derinlemesine araştırmışlar, bir anlamda kendilerini </a:t>
            </a:r>
            <a:r>
              <a:rPr lang="tr-TR" sz="2000">
                <a:solidFill>
                  <a:srgbClr val="FFFF00"/>
                </a:solidFill>
              </a:rPr>
              <a:t>bilim adamı</a:t>
            </a:r>
            <a:r>
              <a:rPr lang="tr-TR" sz="2000">
                <a:solidFill>
                  <a:schemeClr val="bg1"/>
                </a:solidFill>
              </a:rPr>
              <a:t>, toplumu </a:t>
            </a:r>
            <a:r>
              <a:rPr lang="tr-TR" sz="2000">
                <a:solidFill>
                  <a:srgbClr val="FFFF00"/>
                </a:solidFill>
              </a:rPr>
              <a:t>laboratuar</a:t>
            </a:r>
            <a:r>
              <a:rPr lang="tr-TR" sz="2000">
                <a:solidFill>
                  <a:schemeClr val="bg1"/>
                </a:solidFill>
              </a:rPr>
              <a:t>, insanı da </a:t>
            </a:r>
            <a:r>
              <a:rPr lang="tr-TR" sz="2000">
                <a:solidFill>
                  <a:srgbClr val="FFFF00"/>
                </a:solidFill>
              </a:rPr>
              <a:t>deneme</a:t>
            </a:r>
            <a:r>
              <a:rPr lang="tr-TR" sz="2000">
                <a:solidFill>
                  <a:schemeClr val="bg1"/>
                </a:solidFill>
              </a:rPr>
              <a:t>, </a:t>
            </a:r>
            <a:r>
              <a:rPr lang="tr-TR" sz="2000">
                <a:solidFill>
                  <a:srgbClr val="FFFF00"/>
                </a:solidFill>
              </a:rPr>
              <a:t>inceleme aracı</a:t>
            </a:r>
            <a:r>
              <a:rPr lang="tr-TR" sz="2000">
                <a:solidFill>
                  <a:schemeClr val="bg1"/>
                </a:solidFill>
              </a:rPr>
              <a:t> olarak ele almışlardır.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</a:rPr>
              <a:t>Yapıtlarında, sadece yaşananı “</a:t>
            </a:r>
            <a:r>
              <a:rPr lang="tr-TR" sz="2000">
                <a:solidFill>
                  <a:srgbClr val="FFFF00"/>
                </a:solidFill>
              </a:rPr>
              <a:t>nesnel</a:t>
            </a:r>
            <a:r>
              <a:rPr lang="tr-TR" sz="2000">
                <a:solidFill>
                  <a:schemeClr val="bg1"/>
                </a:solidFill>
              </a:rPr>
              <a:t>” bir biçimde aktardıklarından, natüralistlere “</a:t>
            </a:r>
            <a:r>
              <a:rPr lang="tr-TR" sz="2000">
                <a:solidFill>
                  <a:srgbClr val="FFFF00"/>
                </a:solidFill>
              </a:rPr>
              <a:t>zabıt katipleri</a:t>
            </a:r>
            <a:r>
              <a:rPr lang="tr-TR" sz="2000">
                <a:solidFill>
                  <a:schemeClr val="bg1"/>
                </a:solidFill>
              </a:rPr>
              <a:t>” yakıştırması yapılmıştır.</a:t>
            </a:r>
          </a:p>
          <a:p>
            <a:pPr>
              <a:lnSpc>
                <a:spcPct val="90000"/>
              </a:lnSpc>
            </a:pPr>
            <a:endParaRPr lang="tr-TR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NATÜRALİZMİN İLKELERİ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Realizmin </a:t>
            </a:r>
            <a:r>
              <a:rPr lang="tr-TR" sz="1800">
                <a:solidFill>
                  <a:srgbClr val="00FF00"/>
                </a:solidFill>
              </a:rPr>
              <a:t>daha ileri ve abartılı</a:t>
            </a:r>
            <a:r>
              <a:rPr lang="tr-TR" sz="1800">
                <a:solidFill>
                  <a:schemeClr val="bg1"/>
                </a:solidFill>
              </a:rPr>
              <a:t> biçimidir.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Sanatçılar, olayları ve kişileri bir </a:t>
            </a:r>
            <a:r>
              <a:rPr lang="tr-TR" sz="1800">
                <a:solidFill>
                  <a:srgbClr val="00FF00"/>
                </a:solidFill>
              </a:rPr>
              <a:t>bilim adamı gözüyle</a:t>
            </a:r>
            <a:r>
              <a:rPr lang="tr-TR" sz="1800">
                <a:solidFill>
                  <a:schemeClr val="bg1"/>
                </a:solidFill>
              </a:rPr>
              <a:t> inceler.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Sanatçılar, yapıtlarında, yaşamı, </a:t>
            </a:r>
            <a:r>
              <a:rPr lang="tr-TR" sz="1800">
                <a:solidFill>
                  <a:srgbClr val="00FF00"/>
                </a:solidFill>
              </a:rPr>
              <a:t>çirkin hatta iğrenç yönleriyle</a:t>
            </a:r>
            <a:r>
              <a:rPr lang="tr-TR" sz="1800">
                <a:solidFill>
                  <a:schemeClr val="bg1"/>
                </a:solidFill>
              </a:rPr>
              <a:t> anlatmaktan çekinmez.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00FF00"/>
                </a:solidFill>
              </a:rPr>
              <a:t>Determinizm kuramından hareket edilmiş</a:t>
            </a:r>
            <a:r>
              <a:rPr lang="tr-TR" sz="1800">
                <a:solidFill>
                  <a:schemeClr val="bg1"/>
                </a:solidFill>
              </a:rPr>
              <a:t> ve bu, edebiyata uygulanmıştır.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00FF00"/>
                </a:solidFill>
              </a:rPr>
              <a:t>Soyaçekim, çevrenin insan üzerindeki etkisi</a:t>
            </a:r>
            <a:r>
              <a:rPr lang="tr-TR" sz="1800">
                <a:solidFill>
                  <a:schemeClr val="bg1"/>
                </a:solidFill>
              </a:rPr>
              <a:t>, deneye dayanma ve gözlem önemlidir.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Sanatçılar, yapıtlarında, </a:t>
            </a:r>
            <a:r>
              <a:rPr lang="tr-TR" sz="1800">
                <a:solidFill>
                  <a:srgbClr val="00FF00"/>
                </a:solidFill>
              </a:rPr>
              <a:t>halkın kolayca anlayabileceği açık ve yalın bir dil</a:t>
            </a:r>
            <a:r>
              <a:rPr lang="tr-TR" sz="1800">
                <a:solidFill>
                  <a:schemeClr val="bg1"/>
                </a:solidFill>
              </a:rPr>
              <a:t> kullanmışlardır.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Yapıtlardaki kahramanlar, </a:t>
            </a:r>
            <a:r>
              <a:rPr lang="tr-TR" sz="1800">
                <a:solidFill>
                  <a:srgbClr val="00FF00"/>
                </a:solidFill>
              </a:rPr>
              <a:t>toplumun hangi kesimindense o kesimin ağzıyla</a:t>
            </a:r>
            <a:r>
              <a:rPr lang="tr-TR" sz="1800">
                <a:solidFill>
                  <a:schemeClr val="bg1"/>
                </a:solidFill>
              </a:rPr>
              <a:t> konuşturulmuştur.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894</Words>
  <Application>Microsoft Office PowerPoint</Application>
  <PresentationFormat>Ekran Gösterisi (4:3)</PresentationFormat>
  <Paragraphs>376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6" baseType="lpstr">
      <vt:lpstr>Arial</vt:lpstr>
      <vt:lpstr>Verdana</vt:lpstr>
      <vt:lpstr>Varsayılan Tasarım</vt:lpstr>
      <vt:lpstr>EDEBİYAT AKIMLARI </vt:lpstr>
      <vt:lpstr>KLASİSİZM (KURALCILIK) </vt:lpstr>
      <vt:lpstr>KLASİSİZMİN TEMSİLCİLERİ</vt:lpstr>
      <vt:lpstr>ROMANTİZM (DUYGUCULUK) </vt:lpstr>
      <vt:lpstr>ROMANTİZMİN TEMSİLCİLERİ </vt:lpstr>
      <vt:lpstr>REALİZM (GERÇEKÇİLİK) </vt:lpstr>
      <vt:lpstr>REALİZMİN TEMSİLCİLERİ</vt:lpstr>
      <vt:lpstr>NATÜRALZM (DOĞALCILIK) </vt:lpstr>
      <vt:lpstr>NATÜRALİZMİN İLKELERİ</vt:lpstr>
      <vt:lpstr>NATÜRALİZMİN TEMSİLCİLERİ</vt:lpstr>
      <vt:lpstr>PARNASİZM(ŞİİRDE GERÇEKÇİLİK)</vt:lpstr>
      <vt:lpstr>PARNASİZMİN İLKELERİ</vt:lpstr>
      <vt:lpstr>PARNASİZMİN TEMSİLCİLERİ</vt:lpstr>
      <vt:lpstr>SEMBOLİZM</vt:lpstr>
      <vt:lpstr>SEMBOLİZMİN TEMSİLCİLERİ</vt:lpstr>
      <vt:lpstr>EMPRESYONİZM (İZLENİMCİLİK) </vt:lpstr>
      <vt:lpstr>SÜRREALİZM (GERÇEKÜSTÜCÜLÜK) </vt:lpstr>
      <vt:lpstr>SÜRREALİZMİN TEMSİLCİLERİ</vt:lpstr>
      <vt:lpstr>KÜBİZM </vt:lpstr>
      <vt:lpstr>EKSPRESYONİZİM</vt:lpstr>
      <vt:lpstr>FÜTÜRİZM</vt:lpstr>
      <vt:lpstr>EGZİSTANSİYALZM (VAROLUŞCULUK) </vt:lpstr>
      <vt:lpstr>DADAİZM (KURALSIZLIK) </vt:lpstr>
    </vt:vector>
  </TitlesOfParts>
  <Company>Vatan BİLGİSAYAR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EDEBİYAT AKIMLARI</dc:title>
  <dc:creator>.</dc:creator>
  <cp:lastModifiedBy>zip</cp:lastModifiedBy>
  <cp:revision>8</cp:revision>
  <dcterms:created xsi:type="dcterms:W3CDTF">2006-11-27T20:20:17Z</dcterms:created>
  <dcterms:modified xsi:type="dcterms:W3CDTF">2012-05-24T18:42:24Z</dcterms:modified>
</cp:coreProperties>
</file>