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000"/>
    <a:srgbClr val="CC99FF"/>
    <a:srgbClr val="99FF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ECB-7A29-4FFE-9B06-BB3FFF02454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92E76-0AF0-4CE2-A1CD-584763B63E4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C5C0-6416-41B0-B905-C144F722949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926D8C-0591-4AE4-86AC-D6CCF915D13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6D89A-BD68-4EEA-AD5E-FBDE72DACB4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97AB5-8EC6-4D2F-B9FE-93C74D64F0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369DC-191F-4087-B74B-AD88F2880C7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4AA20-D8D9-4672-9E90-38E559FA994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289FD-F7DB-4A95-9C76-6087AE34619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C5F57-28DC-44C4-91D5-76A72082BBD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096FB-1D27-42EF-9635-D766BA58ACB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B58A3-4B80-4DA6-B5F3-27822A0DDE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297EF0-9BBD-42FC-8653-6F7DED61239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gitimvaktim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3600">
                <a:solidFill>
                  <a:schemeClr val="bg1"/>
                </a:solidFill>
                <a:latin typeface="Georgia" pitchFamily="18" charset="0"/>
              </a:rPr>
              <a:t>SERVET-İ FÜNUN EDEBİYATI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tr-TR" sz="2000" dirty="0">
                <a:solidFill>
                  <a:schemeClr val="bg1"/>
                </a:solidFill>
              </a:rPr>
              <a:t>Servet-i </a:t>
            </a:r>
            <a:r>
              <a:rPr lang="tr-TR" sz="2000" dirty="0" err="1">
                <a:solidFill>
                  <a:schemeClr val="bg1"/>
                </a:solidFill>
              </a:rPr>
              <a:t>Fünun</a:t>
            </a:r>
            <a:r>
              <a:rPr lang="tr-TR" sz="2000" dirty="0">
                <a:solidFill>
                  <a:schemeClr val="bg1"/>
                </a:solidFill>
              </a:rPr>
              <a:t>; “</a:t>
            </a:r>
            <a:r>
              <a:rPr lang="tr-TR" sz="2000" dirty="0">
                <a:solidFill>
                  <a:schemeClr val="folHlink"/>
                </a:solidFill>
              </a:rPr>
              <a:t>fenlerin zenginliği</a:t>
            </a:r>
            <a:r>
              <a:rPr lang="tr-TR" sz="2000" dirty="0">
                <a:solidFill>
                  <a:schemeClr val="bg1"/>
                </a:solidFill>
              </a:rPr>
              <a:t>” anlamına gelen ‘Servet-ı </a:t>
            </a:r>
            <a:r>
              <a:rPr lang="tr-TR" sz="2000" dirty="0" err="1">
                <a:solidFill>
                  <a:schemeClr val="bg1"/>
                </a:solidFill>
              </a:rPr>
              <a:t>Fünun</a:t>
            </a:r>
            <a:r>
              <a:rPr lang="tr-TR" sz="2000" dirty="0">
                <a:solidFill>
                  <a:schemeClr val="bg1"/>
                </a:solidFill>
              </a:rPr>
              <a:t>” dergisi çevresinde, 1896’da </a:t>
            </a:r>
            <a:r>
              <a:rPr lang="tr-TR" sz="2000" dirty="0" err="1">
                <a:solidFill>
                  <a:schemeClr val="bg1"/>
                </a:solidFill>
              </a:rPr>
              <a:t>Recaizade</a:t>
            </a:r>
            <a:r>
              <a:rPr lang="tr-TR" sz="2000" dirty="0">
                <a:solidFill>
                  <a:schemeClr val="bg1"/>
                </a:solidFill>
              </a:rPr>
              <a:t> Mahmut Ekrem’in önderliğinde toplanan genç sanatçıların oluşturduğu bir edebiyat topluluğudur.  </a:t>
            </a:r>
          </a:p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  <a:p>
            <a:r>
              <a:rPr lang="tr-TR" sz="2000" dirty="0">
                <a:solidFill>
                  <a:schemeClr val="bg1"/>
                </a:solidFill>
              </a:rPr>
              <a:t>Hüseyin Cahit Yalçın’ın “Edebiyat ve Hukuk” adlı makalesi bu derginin kapatılmasına yol açmış, dergi kapatılınca da topluluk dağılmak zorunda kalmıştır</a:t>
            </a:r>
            <a:r>
              <a:rPr lang="tr-TR" dirty="0">
                <a:solidFill>
                  <a:schemeClr val="bg1"/>
                </a:solidFill>
              </a:rPr>
              <a:t>.</a:t>
            </a:r>
            <a:endParaRPr lang="tr-TR">
              <a:solidFill>
                <a:schemeClr val="bg1"/>
              </a:solidFill>
            </a:endParaRPr>
          </a:p>
          <a:p>
            <a:endParaRPr lang="tr-TR">
              <a:solidFill>
                <a:schemeClr val="bg1"/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981200" y="586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hlinkClick r:id="rId2"/>
              </a:rPr>
              <a:t>eğitimvaktim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tr-TR" sz="3200">
                <a:solidFill>
                  <a:schemeClr val="bg1"/>
                </a:solidFill>
              </a:rPr>
              <a:t>HALİT ZİYA UŞAKLIGİL (1869 - 1945)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800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Kahramanları, </a:t>
            </a:r>
            <a:r>
              <a:rPr lang="tr-TR" sz="1800">
                <a:solidFill>
                  <a:srgbClr val="FFFF00"/>
                </a:solidFill>
              </a:rPr>
              <a:t>yaşadıkları çevreye uygun</a:t>
            </a:r>
            <a:r>
              <a:rPr lang="tr-TR" sz="1800">
                <a:solidFill>
                  <a:schemeClr val="bg1"/>
                </a:solidFill>
              </a:rPr>
              <a:t> olarak anlatır.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Romanlarında </a:t>
            </a:r>
            <a:r>
              <a:rPr lang="tr-TR" sz="1800">
                <a:solidFill>
                  <a:srgbClr val="FFFF00"/>
                </a:solidFill>
              </a:rPr>
              <a:t>yalnız İstanbul’u anlatan sanatçı</a:t>
            </a:r>
            <a:r>
              <a:rPr lang="tr-TR" sz="1800">
                <a:solidFill>
                  <a:schemeClr val="bg1"/>
                </a:solidFill>
              </a:rPr>
              <a:t>, </a:t>
            </a:r>
            <a:r>
              <a:rPr lang="tr-TR" sz="1800">
                <a:solidFill>
                  <a:srgbClr val="FFFF00"/>
                </a:solidFill>
              </a:rPr>
              <a:t>hikayelerinde Anadolu ve köy hayatına, kasabalardaki yaşayışa</a:t>
            </a:r>
            <a:r>
              <a:rPr lang="tr-TR" sz="1800">
                <a:solidFill>
                  <a:schemeClr val="bg1"/>
                </a:solidFill>
              </a:rPr>
              <a:t> yer vererek İstanbul dışına çıkmıştır.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Edebiyatımızda </a:t>
            </a:r>
            <a:r>
              <a:rPr lang="tr-TR" sz="1800">
                <a:solidFill>
                  <a:srgbClr val="FFFF00"/>
                </a:solidFill>
              </a:rPr>
              <a:t>mensur şiirin ilk örnekleri olan nesir parçalarını</a:t>
            </a:r>
            <a:r>
              <a:rPr lang="tr-TR" sz="1800">
                <a:solidFill>
                  <a:schemeClr val="bg1"/>
                </a:solidFill>
              </a:rPr>
              <a:t> Mensur Şiirler” adlı küçük bir kitapta toplamıştır.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Son yapıtlarını </a:t>
            </a:r>
            <a:r>
              <a:rPr lang="tr-TR" sz="1800">
                <a:solidFill>
                  <a:srgbClr val="FFFF00"/>
                </a:solidFill>
              </a:rPr>
              <a:t>sade dille yazmış</a:t>
            </a:r>
            <a:r>
              <a:rPr lang="tr-TR" sz="1800">
                <a:solidFill>
                  <a:schemeClr val="bg1"/>
                </a:solidFill>
              </a:rPr>
              <a:t>, eski yapıtlarının başlıcalarını sadeleştirerek yeniden bastırmıştır.</a:t>
            </a:r>
          </a:p>
          <a:p>
            <a:pPr>
              <a:lnSpc>
                <a:spcPct val="80000"/>
              </a:lnSpc>
            </a:pPr>
            <a:endParaRPr lang="tr-TR" sz="18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86400" y="5791200"/>
            <a:ext cx="35052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400"/>
              <a:t>HALİT ZİYA UŞAKLIGİL (1869 - 1945)</a:t>
            </a:r>
          </a:p>
        </p:txBody>
      </p:sp>
      <p:pic>
        <p:nvPicPr>
          <p:cNvPr id="12295" name="Picture 7" descr="clip_image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524000"/>
            <a:ext cx="35052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22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HALİT ZİYA UŞAKLIGİL’İN YAPITLARI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50292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Roman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Mal ve Siyah:</a:t>
            </a:r>
            <a:r>
              <a:rPr lang="tr-TR" sz="1800">
                <a:solidFill>
                  <a:schemeClr val="bg1"/>
                </a:solidFill>
              </a:rPr>
              <a:t> Edebiyatımızda Batılı anlamda ilk romandır. Realist bir anlayışla yazılmıştır.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Aşk-ı Memnu,  Kırık Hayatlar,  Bir Ölünün Defteri,  Nemide,  Ferdi ve Şürekası,  Sefile. </a:t>
            </a: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Öykü</a:t>
            </a:r>
            <a:endParaRPr lang="tr-TR" sz="1800" b="1" u="sng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İzmir Hikayeleri,  Aşka Dair,  Onu Beklerken,  Kadın Pençesi,  Bir Yazın Tarihi,  Solgun Demet: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Anı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 Kırk Yıl,  Saray ve Ötesi: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Oyun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Kabus, Füruzan,  Fare.</a:t>
            </a: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Makale</a:t>
            </a:r>
            <a:endParaRPr lang="tr-TR" sz="1800" b="1" u="sng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Sanata Dair: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Mensur şiir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Mensur Şiirler:</a:t>
            </a:r>
          </a:p>
        </p:txBody>
      </p:sp>
      <p:pic>
        <p:nvPicPr>
          <p:cNvPr id="13317" name="Picture 5" descr="Ciww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038600"/>
            <a:ext cx="2667000" cy="2438400"/>
          </a:xfrm>
          <a:prstGeom prst="rect">
            <a:avLst/>
          </a:prstGeom>
          <a:noFill/>
        </p:spPr>
      </p:pic>
      <p:pic>
        <p:nvPicPr>
          <p:cNvPr id="13318" name="Picture 6" descr="CiVxnn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2192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MEHMET RAUF(1875 - 1931)</a:t>
            </a:r>
            <a:r>
              <a:rPr lang="tr-TR" sz="4000"/>
              <a:t/>
            </a:r>
            <a:br>
              <a:rPr lang="tr-TR" sz="4000"/>
            </a:br>
            <a:endParaRPr lang="tr-TR" sz="40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953000" cy="3810000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Servet-i Fünun </a:t>
            </a:r>
            <a:r>
              <a:rPr lang="tr-TR" sz="2400">
                <a:solidFill>
                  <a:srgbClr val="FFFF00"/>
                </a:solidFill>
              </a:rPr>
              <a:t>romanının ikinci büyük</a:t>
            </a:r>
            <a:r>
              <a:rPr lang="tr-TR" sz="2400">
                <a:solidFill>
                  <a:schemeClr val="bg1"/>
                </a:solidFill>
              </a:rPr>
              <a:t> ismidir.</a:t>
            </a:r>
          </a:p>
          <a:p>
            <a:pPr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r>
              <a:rPr lang="tr-TR" sz="2400">
                <a:solidFill>
                  <a:schemeClr val="bg1"/>
                </a:solidFill>
              </a:rPr>
              <a:t>Yapıtlarında </a:t>
            </a:r>
            <a:r>
              <a:rPr lang="tr-TR" sz="2400">
                <a:solidFill>
                  <a:srgbClr val="FFFF00"/>
                </a:solidFill>
              </a:rPr>
              <a:t>romantik duygular, hayaller ve romantik aşkları işlemiş, </a:t>
            </a:r>
            <a:r>
              <a:rPr lang="tr-TR" sz="2400">
                <a:solidFill>
                  <a:schemeClr val="bg1"/>
                </a:solidFill>
              </a:rPr>
              <a:t>sosyal yaşama</a:t>
            </a:r>
            <a:r>
              <a:rPr lang="tr-TR" sz="2400">
                <a:solidFill>
                  <a:srgbClr val="FFFF00"/>
                </a:solidFill>
              </a:rPr>
              <a:t> pek yer vermemiştir</a:t>
            </a:r>
            <a:r>
              <a:rPr lang="tr-TR" sz="2400">
                <a:solidFill>
                  <a:schemeClr val="bg1"/>
                </a:solidFill>
              </a:rPr>
              <a:t>.</a:t>
            </a:r>
          </a:p>
          <a:p>
            <a:pPr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r>
              <a:rPr lang="tr-TR" sz="2400">
                <a:solidFill>
                  <a:srgbClr val="FFFF00"/>
                </a:solidFill>
              </a:rPr>
              <a:t>Psikolojik tahlillere</a:t>
            </a:r>
            <a:r>
              <a:rPr lang="tr-TR" sz="2400">
                <a:solidFill>
                  <a:schemeClr val="bg1"/>
                </a:solidFill>
              </a:rPr>
              <a:t> büyük önem verir ve ruh tahlillerinde oldukça başarılıdır.</a:t>
            </a:r>
          </a:p>
          <a:p>
            <a:endParaRPr lang="tr-TR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MEHMET RAUF’UN YAPITLARI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5410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Roman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Eylül</a:t>
            </a:r>
            <a:r>
              <a:rPr lang="tr-TR" sz="1800">
                <a:solidFill>
                  <a:schemeClr val="bg1"/>
                </a:solidFill>
              </a:rPr>
              <a:t>: Edebiyatımızda ilk psikolojik romandır. 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Yasak aşkı konu alan romanın şahıs kadrosu dardır. 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Roman, psikolojik tahliller yönünden çok başarılıdır.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Ferda-yı Garam, Genç Kız Kalbi, Karanfil ve Yasemin, Son Yıldız</a:t>
            </a: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Tiyatro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Aşıkane, Son Emel, Aşkın Tarihi, Üç Hikaye: Öykü Pençe, Cidal, Sansar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 b="1" u="sng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Mensur şiir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Siyah İnciler: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rgbClr val="FFFF00"/>
              </a:solidFill>
            </a:endParaRPr>
          </a:p>
        </p:txBody>
      </p:sp>
      <p:pic>
        <p:nvPicPr>
          <p:cNvPr id="15365" name="Picture 5" descr="mVx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447800"/>
            <a:ext cx="25908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HÜSEYİN CAHİT YALÇIN (1874 - 1957)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r>
              <a:rPr lang="tr-TR" sz="2000">
                <a:solidFill>
                  <a:schemeClr val="bg1"/>
                </a:solidFill>
              </a:rPr>
              <a:t>Öykü ve romanlarında gözleme yer veren, betimleme ve tahlillerde derinleşmeyen, </a:t>
            </a:r>
            <a:r>
              <a:rPr lang="tr-TR" sz="2000">
                <a:solidFill>
                  <a:srgbClr val="FFFF00"/>
                </a:solidFill>
              </a:rPr>
              <a:t>gerçekçi bir</a:t>
            </a:r>
            <a:r>
              <a:rPr lang="tr-TR" sz="2000">
                <a:solidFill>
                  <a:schemeClr val="bg1"/>
                </a:solidFill>
              </a:rPr>
              <a:t> yazardır.</a:t>
            </a:r>
          </a:p>
          <a:p>
            <a:pPr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r>
              <a:rPr lang="tr-TR" sz="2000">
                <a:solidFill>
                  <a:schemeClr val="bg1"/>
                </a:solidFill>
              </a:rPr>
              <a:t>Dili oldukça sade, </a:t>
            </a:r>
            <a:r>
              <a:rPr lang="tr-TR" sz="2000">
                <a:solidFill>
                  <a:srgbClr val="FFFF00"/>
                </a:solidFill>
              </a:rPr>
              <a:t>anlatımı özenti ve süsten uzaktır</a:t>
            </a:r>
            <a:r>
              <a:rPr lang="tr-TR" sz="2000">
                <a:solidFill>
                  <a:schemeClr val="bg1"/>
                </a:solidFill>
              </a:rPr>
              <a:t>.</a:t>
            </a:r>
          </a:p>
          <a:p>
            <a:pPr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r>
              <a:rPr lang="tr-TR" sz="2000">
                <a:solidFill>
                  <a:schemeClr val="bg1"/>
                </a:solidFill>
              </a:rPr>
              <a:t>Fransızcadan çevirerek yayımladığı “</a:t>
            </a:r>
            <a:r>
              <a:rPr lang="tr-TR" sz="2000">
                <a:solidFill>
                  <a:srgbClr val="FFFF00"/>
                </a:solidFill>
              </a:rPr>
              <a:t>Edebiyat ve Hukuk</a:t>
            </a:r>
            <a:r>
              <a:rPr lang="tr-TR" sz="2000">
                <a:solidFill>
                  <a:schemeClr val="bg1"/>
                </a:solidFill>
              </a:rPr>
              <a:t>” adlı makale </a:t>
            </a:r>
            <a:r>
              <a:rPr lang="tr-TR" sz="2000">
                <a:solidFill>
                  <a:srgbClr val="FFFF00"/>
                </a:solidFill>
              </a:rPr>
              <a:t>Servet-i Fünun dergisinin kapatılmasına</a:t>
            </a:r>
            <a:r>
              <a:rPr lang="tr-TR" sz="2000">
                <a:solidFill>
                  <a:schemeClr val="bg1"/>
                </a:solidFill>
              </a:rPr>
              <a:t> yol açmış, dergi kapatılınca da topluluk dağılmak zorunda kalmıştır.</a:t>
            </a:r>
          </a:p>
          <a:p>
            <a:endParaRPr lang="tr-T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HÜSEYİN CAHİT YALÇIN’IN YAPITLARI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8006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 u="sng">
                <a:solidFill>
                  <a:schemeClr val="bg1"/>
                </a:solidFill>
              </a:rPr>
              <a:t>Roman:</a:t>
            </a:r>
          </a:p>
          <a:p>
            <a:pPr>
              <a:lnSpc>
                <a:spcPct val="80000"/>
              </a:lnSpc>
            </a:pPr>
            <a:r>
              <a:rPr lang="tr-TR" sz="2400">
                <a:solidFill>
                  <a:srgbClr val="FFFF00"/>
                </a:solidFill>
              </a:rPr>
              <a:t>Nadide, Hayal İçinde:</a:t>
            </a:r>
            <a:r>
              <a:rPr lang="tr-TR" sz="24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 u="sng">
                <a:solidFill>
                  <a:schemeClr val="bg1"/>
                </a:solidFill>
              </a:rPr>
              <a:t>Öykü:</a:t>
            </a:r>
          </a:p>
          <a:p>
            <a:pPr>
              <a:lnSpc>
                <a:spcPct val="80000"/>
              </a:lnSpc>
            </a:pPr>
            <a:r>
              <a:rPr lang="tr-TR" sz="2400">
                <a:solidFill>
                  <a:srgbClr val="FFFF00"/>
                </a:solidFill>
              </a:rPr>
              <a:t>Hayat-ı Muhayyel, Hayat-ı Hakikiye Sahneleri</a:t>
            </a:r>
            <a:r>
              <a:rPr lang="tr-TR" sz="24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 u="sng">
                <a:solidFill>
                  <a:schemeClr val="bg1"/>
                </a:solidFill>
              </a:rPr>
              <a:t>Anı:</a:t>
            </a:r>
          </a:p>
          <a:p>
            <a:pPr>
              <a:lnSpc>
                <a:spcPct val="80000"/>
              </a:lnSpc>
            </a:pPr>
            <a:r>
              <a:rPr lang="tr-TR" sz="2400">
                <a:solidFill>
                  <a:srgbClr val="FFFF00"/>
                </a:solidFill>
              </a:rPr>
              <a:t>Edebi Hatıralar, Malta Adası’nda, Meşrutiyet Hatıraları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="1" u="sng">
                <a:solidFill>
                  <a:schemeClr val="bg1"/>
                </a:solidFill>
              </a:rPr>
              <a:t>Eleştiri</a:t>
            </a:r>
          </a:p>
          <a:p>
            <a:pPr>
              <a:lnSpc>
                <a:spcPct val="80000"/>
              </a:lnSpc>
            </a:pPr>
            <a:r>
              <a:rPr lang="tr-TR" sz="2400">
                <a:solidFill>
                  <a:srgbClr val="FFFF00"/>
                </a:solidFill>
              </a:rPr>
              <a:t>Kavgalarım</a:t>
            </a:r>
          </a:p>
        </p:txBody>
      </p:sp>
      <p:pic>
        <p:nvPicPr>
          <p:cNvPr id="17414" name="Picture 6" descr="VxinnY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295400"/>
            <a:ext cx="32766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BAĞIMSIZ SANATÇILAR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7620000" cy="2514600"/>
          </a:xfrm>
        </p:spPr>
        <p:txBody>
          <a:bodyPr/>
          <a:lstStyle/>
          <a:p>
            <a:r>
              <a:rPr lang="tr-TR" sz="2400">
                <a:solidFill>
                  <a:srgbClr val="FFFF00"/>
                </a:solidFill>
              </a:rPr>
              <a:t>HÜSEYİN RAHMİ GÜRPINAR (1864 - 1944)</a:t>
            </a:r>
          </a:p>
          <a:p>
            <a:pPr>
              <a:buFontTx/>
              <a:buNone/>
            </a:pPr>
            <a:endParaRPr lang="tr-TR" sz="2400">
              <a:solidFill>
                <a:srgbClr val="FFFF00"/>
              </a:solidFill>
            </a:endParaRPr>
          </a:p>
          <a:p>
            <a:r>
              <a:rPr lang="tr-TR" sz="2400">
                <a:solidFill>
                  <a:srgbClr val="FFFF00"/>
                </a:solidFill>
              </a:rPr>
              <a:t>AHMET RASİM (1852 - 1937)</a:t>
            </a:r>
          </a:p>
          <a:p>
            <a:endParaRPr lang="tr-TR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HÜSEYİN RAHMİ GÜRPINAR (1864 - 1944)</a:t>
            </a:r>
            <a:r>
              <a:rPr lang="tr-TR" sz="2800">
                <a:solidFill>
                  <a:srgbClr val="FFFF00"/>
                </a:solidFill>
              </a:rPr>
              <a:t/>
            </a:r>
            <a:br>
              <a:rPr lang="tr-TR" sz="2800">
                <a:solidFill>
                  <a:srgbClr val="FFFF00"/>
                </a:solidFill>
              </a:rPr>
            </a:br>
            <a:endParaRPr lang="tr-TR" sz="2800">
              <a:solidFill>
                <a:srgbClr val="FFFF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53340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Edebiyatımızda </a:t>
            </a:r>
            <a:r>
              <a:rPr lang="tr-TR" sz="1500">
                <a:solidFill>
                  <a:srgbClr val="FFFF00"/>
                </a:solidFill>
              </a:rPr>
              <a:t>natüralizmin</a:t>
            </a:r>
            <a:r>
              <a:rPr lang="tr-TR" sz="1500">
                <a:solidFill>
                  <a:schemeClr val="bg1"/>
                </a:solidFill>
              </a:rPr>
              <a:t> temsilcisidir.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Ahmet Mithat geleneğini</a:t>
            </a:r>
            <a:r>
              <a:rPr lang="tr-TR" sz="1500">
                <a:solidFill>
                  <a:schemeClr val="bg1"/>
                </a:solidFill>
              </a:rPr>
              <a:t> sürdürmüştür.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Dili sadedir</a:t>
            </a:r>
            <a:r>
              <a:rPr lang="tr-TR" sz="1500">
                <a:solidFill>
                  <a:schemeClr val="bg1"/>
                </a:solidFill>
              </a:rPr>
              <a:t>.  Yapıtlarındaki kahramanları </a:t>
            </a:r>
            <a:r>
              <a:rPr lang="tr-TR" sz="1500">
                <a:solidFill>
                  <a:srgbClr val="FFFF00"/>
                </a:solidFill>
              </a:rPr>
              <a:t>çevrelerinin diliyle konuşturur</a:t>
            </a:r>
            <a:r>
              <a:rPr lang="tr-TR" sz="1500">
                <a:solidFill>
                  <a:schemeClr val="bg1"/>
                </a:solidFill>
              </a:rPr>
              <a:t>, taklitlere yer verir.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Usta diyalogları, </a:t>
            </a:r>
            <a:r>
              <a:rPr lang="tr-TR" sz="1500">
                <a:solidFill>
                  <a:srgbClr val="FFFF00"/>
                </a:solidFill>
              </a:rPr>
              <a:t>sade dili</a:t>
            </a:r>
            <a:r>
              <a:rPr lang="tr-TR" sz="1500">
                <a:solidFill>
                  <a:schemeClr val="bg1"/>
                </a:solidFill>
              </a:rPr>
              <a:t>, </a:t>
            </a:r>
            <a:r>
              <a:rPr lang="tr-TR" sz="1500">
                <a:solidFill>
                  <a:srgbClr val="FFFF00"/>
                </a:solidFill>
              </a:rPr>
              <a:t>canlı anlatımıyla</a:t>
            </a:r>
            <a:r>
              <a:rPr lang="tr-TR" sz="1500">
                <a:solidFill>
                  <a:schemeClr val="bg1"/>
                </a:solidFill>
              </a:rPr>
              <a:t> herkesin kolayca okuyup anlayabileceği yapıtlar yazmıştır.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Sokağı edebiyata getiren sanatçı</a:t>
            </a:r>
            <a:r>
              <a:rPr lang="tr-TR" sz="1500">
                <a:solidFill>
                  <a:schemeClr val="bg1"/>
                </a:solidFill>
              </a:rPr>
              <a:t> olarak nitelendirilir.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Yapıtlarında </a:t>
            </a:r>
            <a:r>
              <a:rPr lang="tr-TR" sz="1500">
                <a:solidFill>
                  <a:srgbClr val="FFFF00"/>
                </a:solidFill>
              </a:rPr>
              <a:t>İstanbul’un iç mahallelerindeki</a:t>
            </a:r>
            <a:r>
              <a:rPr lang="tr-TR" sz="1500">
                <a:solidFill>
                  <a:schemeClr val="bg1"/>
                </a:solidFill>
              </a:rPr>
              <a:t> hayat tarzını hikaye ve karikatürize etmiş; en çok da </a:t>
            </a:r>
            <a:r>
              <a:rPr lang="tr-TR" sz="1500">
                <a:solidFill>
                  <a:srgbClr val="FFFF00"/>
                </a:solidFill>
              </a:rPr>
              <a:t>yanlışlıklara, gülünç zaaflara, sosyal dengesizliklere</a:t>
            </a:r>
            <a:r>
              <a:rPr lang="tr-TR" sz="1500">
                <a:solidFill>
                  <a:schemeClr val="bg1"/>
                </a:solidFill>
              </a:rPr>
              <a:t> dikkat çekmiştir.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Gözleme ve çevre betimlemelerine</a:t>
            </a:r>
            <a:r>
              <a:rPr lang="tr-TR" sz="1500">
                <a:solidFill>
                  <a:schemeClr val="bg1"/>
                </a:solidFill>
              </a:rPr>
              <a:t> çok önem verir.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Romanlarının </a:t>
            </a:r>
            <a:r>
              <a:rPr lang="tr-TR" sz="1500">
                <a:solidFill>
                  <a:srgbClr val="FFFF00"/>
                </a:solidFill>
              </a:rPr>
              <a:t>bir özelliği de sosyal eleştiriye yer vermesidir</a:t>
            </a:r>
            <a:r>
              <a:rPr lang="tr-TR" sz="1500">
                <a:solidFill>
                  <a:schemeClr val="bg1"/>
                </a:solidFill>
              </a:rPr>
              <a:t>. Bu eleştiri mizahi yolla yapılır,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19462" name="Picture 6" descr="SB_ISTANBUL_0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143000"/>
            <a:ext cx="38862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HÜSEYİN RAHMİ GÜRPINAR (1864 - 1944)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441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Romanları </a:t>
            </a:r>
            <a:r>
              <a:rPr lang="tr-TR" sz="1600">
                <a:solidFill>
                  <a:srgbClr val="FFFF00"/>
                </a:solidFill>
              </a:rPr>
              <a:t>teknik yönden kusurludur</a:t>
            </a:r>
            <a:r>
              <a:rPr lang="tr-TR" sz="160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Romanlarında sık sık, olayla ilgisi olmayan gereksiz bilgiler yer alır. Bazen de kendisi olaylara karışır, olayın akışına müdahale eder.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Yapıtlarında, Tanzimat’tan Cumhuriyet sonrasına kadar, </a:t>
            </a:r>
            <a:r>
              <a:rPr lang="tr-TR" sz="1600">
                <a:solidFill>
                  <a:srgbClr val="FFFF00"/>
                </a:solidFill>
              </a:rPr>
              <a:t>toplumsal değişimin bütün evrelerini</a:t>
            </a:r>
            <a:r>
              <a:rPr lang="tr-TR" sz="1600">
                <a:solidFill>
                  <a:schemeClr val="bg1"/>
                </a:solidFill>
              </a:rPr>
              <a:t> bulabiliriz.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İstanbul’un gündelik yaşamını temel alır</a:t>
            </a:r>
            <a:r>
              <a:rPr lang="tr-TR" sz="1600">
                <a:solidFill>
                  <a:schemeClr val="bg1"/>
                </a:solidFill>
              </a:rPr>
              <a:t>.</a:t>
            </a:r>
            <a:endParaRPr lang="tr-TR" sz="16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6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</a:rPr>
              <a:t>Yapıtları: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/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Şık, Kuyruklu Yıldız Altında Bir İzdivaç, Şıpsevdi, Tesadüf, Mürebbiye, Gulyabani, Cadı, Kesik Baş, İffet, Nimetşinas:</a:t>
            </a:r>
            <a:r>
              <a:rPr lang="tr-TR" sz="1600">
                <a:solidFill>
                  <a:schemeClr val="bg1"/>
                </a:solidFill>
              </a:rPr>
              <a:t> 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Kadınlar Vaizi, Melek Sanmıştım Şeytanı, Katil Buse, Gönül Ticareti, Tünelden İlk Çıkış</a:t>
            </a:r>
            <a:r>
              <a:rPr lang="tr-TR" sz="1600">
                <a:solidFill>
                  <a:schemeClr val="bg1"/>
                </a:solidFill>
              </a:rPr>
              <a:t>: Öykü</a:t>
            </a:r>
          </a:p>
        </p:txBody>
      </p:sp>
      <p:pic>
        <p:nvPicPr>
          <p:cNvPr id="20485" name="Picture 5" descr="SB_ISTANBUL_0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19200"/>
            <a:ext cx="4572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AHMET RASİM (1852 - 1937)</a:t>
            </a:r>
            <a:r>
              <a:rPr lang="tr-TR" sz="4000"/>
              <a:t/>
            </a:r>
            <a:br>
              <a:rPr lang="tr-TR" sz="4000"/>
            </a:br>
            <a:endParaRPr lang="tr-TR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5334000" cy="5181600"/>
          </a:xfrm>
        </p:spPr>
        <p:txBody>
          <a:bodyPr/>
          <a:lstStyle/>
          <a:p>
            <a:r>
              <a:rPr lang="tr-TR" sz="1800">
                <a:solidFill>
                  <a:srgbClr val="FFFF00"/>
                </a:solidFill>
              </a:rPr>
              <a:t>Şiir ve öykü kitapları</a:t>
            </a:r>
            <a:r>
              <a:rPr lang="tr-TR" sz="1800">
                <a:solidFill>
                  <a:schemeClr val="bg1"/>
                </a:solidFill>
              </a:rPr>
              <a:t>, </a:t>
            </a:r>
            <a:r>
              <a:rPr lang="tr-TR" sz="1800">
                <a:solidFill>
                  <a:srgbClr val="FFFF00"/>
                </a:solidFill>
              </a:rPr>
              <a:t>okul kitapları, tarih ve bilim</a:t>
            </a:r>
            <a:r>
              <a:rPr lang="tr-TR" sz="1800">
                <a:solidFill>
                  <a:schemeClr val="bg1"/>
                </a:solidFill>
              </a:rPr>
              <a:t> konularında çeşitli yapıtlar vermiştir.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r>
              <a:rPr lang="tr-TR" sz="1800">
                <a:solidFill>
                  <a:schemeClr val="bg1"/>
                </a:solidFill>
              </a:rPr>
              <a:t>Asıl sanatçılığı; makalelerinde, </a:t>
            </a:r>
            <a:r>
              <a:rPr lang="tr-TR" sz="1800">
                <a:solidFill>
                  <a:srgbClr val="FFFF00"/>
                </a:solidFill>
              </a:rPr>
              <a:t>canlı bir anlatımla</a:t>
            </a:r>
            <a:r>
              <a:rPr lang="tr-TR" sz="1800">
                <a:solidFill>
                  <a:schemeClr val="bg1"/>
                </a:solidFill>
              </a:rPr>
              <a:t> kaleme aldığı çocukluk, ilk-ona öğrenim ve basın hayatını anlattığı anılarında, </a:t>
            </a:r>
            <a:r>
              <a:rPr lang="tr-TR" sz="1800">
                <a:solidFill>
                  <a:srgbClr val="FFFF00"/>
                </a:solidFill>
              </a:rPr>
              <a:t>İstanbul’un günlük hayatını yansıtan fıkralarında</a:t>
            </a:r>
            <a:r>
              <a:rPr lang="tr-TR" sz="1800">
                <a:solidFill>
                  <a:schemeClr val="bg1"/>
                </a:solidFill>
              </a:rPr>
              <a:t> görülür.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r>
              <a:rPr lang="tr-TR" sz="1800">
                <a:solidFill>
                  <a:schemeClr val="bg1"/>
                </a:solidFill>
              </a:rPr>
              <a:t>Yaşadığı devirde her </a:t>
            </a:r>
            <a:r>
              <a:rPr lang="tr-TR" sz="1800">
                <a:solidFill>
                  <a:srgbClr val="FFFF00"/>
                </a:solidFill>
              </a:rPr>
              <a:t>sınıf halkın yaşayış tarzlarını, inançlarını, gelenek ve göreneklerini bütün incelikleriyle</a:t>
            </a:r>
            <a:r>
              <a:rPr lang="tr-TR" sz="1800">
                <a:solidFill>
                  <a:schemeClr val="bg1"/>
                </a:solidFill>
              </a:rPr>
              <a:t> yansıtmıştır.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r>
              <a:rPr lang="tr-TR" sz="1800">
                <a:solidFill>
                  <a:schemeClr val="bg1"/>
                </a:solidFill>
              </a:rPr>
              <a:t>Yazılarını </a:t>
            </a:r>
            <a:r>
              <a:rPr lang="tr-TR" sz="1800">
                <a:solidFill>
                  <a:srgbClr val="FFFF00"/>
                </a:solidFill>
              </a:rPr>
              <a:t>bir sohbet havası içinde yazması</a:t>
            </a:r>
            <a:r>
              <a:rPr lang="tr-TR" sz="1800">
                <a:solidFill>
                  <a:schemeClr val="bg1"/>
                </a:solidFill>
              </a:rPr>
              <a:t> </a:t>
            </a:r>
            <a:r>
              <a:rPr lang="tr-TR" sz="1800">
                <a:solidFill>
                  <a:srgbClr val="FFFF00"/>
                </a:solidFill>
              </a:rPr>
              <a:t>ve okurunu daha ilk cümleden sarıp sarmalaması</a:t>
            </a:r>
            <a:r>
              <a:rPr lang="tr-TR" sz="1800">
                <a:solidFill>
                  <a:schemeClr val="bg1"/>
                </a:solidFill>
              </a:rPr>
              <a:t> en önemli özelliğidir.</a:t>
            </a:r>
          </a:p>
          <a:p>
            <a:endParaRPr lang="tr-TR" sz="1800">
              <a:solidFill>
                <a:schemeClr val="bg1"/>
              </a:solidFill>
            </a:endParaRPr>
          </a:p>
          <a:p>
            <a:endParaRPr lang="tr-T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8683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SERVET-İ FÜNUN’UN GENEL ÖZELLİKLERİ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4983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Sanatçılar, devrin şartlarını bahane ederek yapıtlarında </a:t>
            </a:r>
            <a:r>
              <a:rPr lang="tr-TR" sz="2100">
                <a:solidFill>
                  <a:srgbClr val="FFFF00"/>
                </a:solidFill>
                <a:latin typeface="Times New Roman" pitchFamily="18" charset="0"/>
              </a:rPr>
              <a:t>toplumsal konulara yer vermemişlerdir.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10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100">
                <a:solidFill>
                  <a:srgbClr val="FFFF00"/>
                </a:solidFill>
                <a:latin typeface="Times New Roman" pitchFamily="18" charset="0"/>
              </a:rPr>
              <a:t>Bireysel konulara</a:t>
            </a: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 (aşk, üzüntü, tabiat güzellikleri, karamsarlık, şahsi hayaller ve melankoli) yönelmiştir.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10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100">
                <a:solidFill>
                  <a:srgbClr val="FFFF00"/>
                </a:solidFill>
                <a:latin typeface="Times New Roman" pitchFamily="18" charset="0"/>
              </a:rPr>
              <a:t>Fransız edebiyatı</a:t>
            </a: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 örnek alınmıştır. “</a:t>
            </a:r>
            <a:r>
              <a:rPr lang="tr-TR" sz="2100">
                <a:solidFill>
                  <a:srgbClr val="FFFF00"/>
                </a:solidFill>
                <a:latin typeface="Times New Roman" pitchFamily="18" charset="0"/>
              </a:rPr>
              <a:t>Sanat, sanat içindir</a:t>
            </a: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.” ilkesi benimsenmiştir. </a:t>
            </a:r>
          </a:p>
          <a:p>
            <a:pPr>
              <a:lnSpc>
                <a:spcPct val="80000"/>
              </a:lnSpc>
            </a:pPr>
            <a:endParaRPr lang="tr-TR" sz="210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Romanda </a:t>
            </a:r>
            <a:r>
              <a:rPr lang="tr-TR" sz="21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realizm</a:t>
            </a: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, şiirde </a:t>
            </a:r>
            <a:r>
              <a:rPr lang="tr-TR" sz="2100">
                <a:solidFill>
                  <a:srgbClr val="FFFF00"/>
                </a:solidFill>
                <a:latin typeface="Times New Roman" pitchFamily="18" charset="0"/>
              </a:rPr>
              <a:t>parnasizm ve sembolizmin</a:t>
            </a: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 etkisinde kalınmıştır.</a:t>
            </a:r>
          </a:p>
          <a:p>
            <a:pPr>
              <a:lnSpc>
                <a:spcPct val="80000"/>
              </a:lnSpc>
            </a:pPr>
            <a:endParaRPr lang="tr-TR" sz="210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Dil </a:t>
            </a:r>
            <a:r>
              <a:rPr lang="tr-TR" sz="2100">
                <a:solidFill>
                  <a:srgbClr val="FFFF00"/>
                </a:solidFill>
                <a:latin typeface="Times New Roman" pitchFamily="18" charset="0"/>
              </a:rPr>
              <a:t>oldukça ağır ve süslüdür</a:t>
            </a: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endParaRPr lang="tr-TR" sz="210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100">
                <a:solidFill>
                  <a:srgbClr val="FFFF00"/>
                </a:solidFill>
                <a:latin typeface="Times New Roman" pitchFamily="18" charset="0"/>
              </a:rPr>
              <a:t>Kimsenin kullanmadığı Arapça ve Farsça sözcükler</a:t>
            </a: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, sözlüklerden bulunarak kullanılmış, bunun yanında</a:t>
            </a:r>
            <a:r>
              <a:rPr lang="tr-TR" sz="2100">
                <a:solidFill>
                  <a:srgbClr val="FFFF00"/>
                </a:solidFill>
                <a:latin typeface="Times New Roman" pitchFamily="18" charset="0"/>
              </a:rPr>
              <a:t> Fransızcadan </a:t>
            </a:r>
            <a:r>
              <a:rPr lang="tr-TR" sz="2100">
                <a:solidFill>
                  <a:schemeClr val="bg1"/>
                </a:solidFill>
                <a:latin typeface="Times New Roman" pitchFamily="18" charset="0"/>
              </a:rPr>
              <a:t>da birçok sözcük alınmıştır.</a:t>
            </a:r>
          </a:p>
          <a:p>
            <a:pPr>
              <a:lnSpc>
                <a:spcPct val="80000"/>
              </a:lnSpc>
            </a:pPr>
            <a:endParaRPr lang="tr-TR" sz="28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AHMET RASİM (1852 - 1937)</a:t>
            </a:r>
            <a:r>
              <a:rPr lang="tr-TR" sz="400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tr-TR" sz="4000">
                <a:solidFill>
                  <a:schemeClr val="bg1"/>
                </a:solidFill>
                <a:latin typeface="Georgia" pitchFamily="18" charset="0"/>
              </a:rPr>
            </a:br>
            <a:endParaRPr lang="tr-TR" sz="40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47244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Ahmed Mithat Efendi’nin edebi çizgisini izlemiş</a:t>
            </a:r>
            <a:r>
              <a:rPr lang="tr-TR" sz="1600">
                <a:solidFill>
                  <a:schemeClr val="bg1"/>
                </a:solidFill>
              </a:rPr>
              <a:t>, döneminin güçlü edebiyat topluluğu olan </a:t>
            </a:r>
            <a:r>
              <a:rPr lang="tr-TR" sz="1600">
                <a:solidFill>
                  <a:srgbClr val="FFFF00"/>
                </a:solidFill>
              </a:rPr>
              <a:t>Servet-i Fünun’un içinde yer almamıştır.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Çoğunun </a:t>
            </a:r>
            <a:r>
              <a:rPr lang="tr-TR" sz="1600">
                <a:solidFill>
                  <a:srgbClr val="FFFF00"/>
                </a:solidFill>
              </a:rPr>
              <a:t>güftesi kendisine ait altmış kadar şarkı</a:t>
            </a:r>
            <a:r>
              <a:rPr lang="tr-TR" sz="1600">
                <a:solidFill>
                  <a:schemeClr val="bg1"/>
                </a:solidFill>
              </a:rPr>
              <a:t> bestelemiştir.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Yaşama </a:t>
            </a:r>
            <a:r>
              <a:rPr lang="tr-TR" sz="1600">
                <a:solidFill>
                  <a:srgbClr val="FFFF00"/>
                </a:solidFill>
              </a:rPr>
              <a:t>hep iyimserlikle bakmış</a:t>
            </a:r>
            <a:r>
              <a:rPr lang="tr-TR" sz="1600">
                <a:solidFill>
                  <a:schemeClr val="bg1"/>
                </a:solidFill>
              </a:rPr>
              <a:t>, yapıtlarında, en acı olayları dahi gülümseyerek, tatlı bir mizahi üslupla anlatmıştır.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“</a:t>
            </a:r>
            <a:r>
              <a:rPr lang="tr-TR" sz="1600">
                <a:solidFill>
                  <a:srgbClr val="FFFF00"/>
                </a:solidFill>
              </a:rPr>
              <a:t>Şehir Mektupları”nda</a:t>
            </a:r>
            <a:r>
              <a:rPr lang="tr-TR" sz="1600">
                <a:solidFill>
                  <a:schemeClr val="bg1"/>
                </a:solidFill>
              </a:rPr>
              <a:t> Il. Abdülhamit döneminin İstanbul'unu büyük bir gözlem yeteneği, sade ve kıvrak bir üslupla anlatır.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Şehir Mektupları, Eşkal-i Zaman, Gülüp Ağladıklarım</a:t>
            </a:r>
            <a:r>
              <a:rPr lang="tr-TR" sz="1600">
                <a:solidFill>
                  <a:schemeClr val="bg1"/>
                </a:solidFill>
              </a:rPr>
              <a:t>: Fıkra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Gecelerim, Falaka:</a:t>
            </a:r>
            <a:r>
              <a:rPr lang="tr-TR" sz="1600">
                <a:solidFill>
                  <a:schemeClr val="bg1"/>
                </a:solidFill>
              </a:rPr>
              <a:t> Anı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İlk Büyük Muharrirlerden Şinasi</a:t>
            </a:r>
            <a:r>
              <a:rPr lang="tr-TR" sz="1600">
                <a:solidFill>
                  <a:schemeClr val="bg1"/>
                </a:solidFill>
              </a:rPr>
              <a:t>: Monografi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22537" name="Picture 9" descr="miin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95400"/>
            <a:ext cx="38100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  <a:noFill/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FECR-İ ATİ EDEBİYATI(1909-1912)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1901’de Servet-i Fünun dergisi kapatıldı. Bu dergi etrafında bir araya gelen </a:t>
            </a:r>
            <a:r>
              <a:rPr lang="tr-TR" sz="1800">
                <a:solidFill>
                  <a:srgbClr val="FFFF00"/>
                </a:solidFill>
              </a:rPr>
              <a:t>Servet-i Fünun</a:t>
            </a:r>
            <a:r>
              <a:rPr lang="tr-TR" sz="1800">
                <a:solidFill>
                  <a:schemeClr val="bg1"/>
                </a:solidFill>
              </a:rPr>
              <a:t> topluluğu dağıldı.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Edebiyat alanındaki bu boşluğu doldurmak amacıyla 1909 yılında bazı genç sanatçılar bir araya gelerek </a:t>
            </a:r>
            <a:r>
              <a:rPr lang="tr-TR" sz="1800">
                <a:solidFill>
                  <a:srgbClr val="FFFF00"/>
                </a:solidFill>
              </a:rPr>
              <a:t>Fecr-i Ati</a:t>
            </a:r>
            <a:r>
              <a:rPr lang="tr-TR" sz="1800">
                <a:solidFill>
                  <a:schemeClr val="bg1"/>
                </a:solidFill>
              </a:rPr>
              <a:t> topluluğunu oluşturdular.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Bu topluluk, </a:t>
            </a:r>
            <a:r>
              <a:rPr lang="tr-TR" sz="1800">
                <a:solidFill>
                  <a:srgbClr val="FFFF00"/>
                </a:solidFill>
              </a:rPr>
              <a:t>edebiyatımızda ilk olarak yayımlanan bir bildiri ile</a:t>
            </a:r>
            <a:r>
              <a:rPr lang="tr-TR" sz="1800">
                <a:solidFill>
                  <a:schemeClr val="bg1"/>
                </a:solidFill>
              </a:rPr>
              <a:t> sanat anlayışlarını ortaya koydu.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Ahmet Haşim, Refik Halit, Yakup Kadri, Fuat Köprülü, Ali Canip Yöntem bu toplulukta yer almıştır; ancak </a:t>
            </a:r>
            <a:r>
              <a:rPr lang="tr-TR" sz="1800">
                <a:solidFill>
                  <a:srgbClr val="FFFF00"/>
                </a:solidFill>
              </a:rPr>
              <a:t>Ahmet Haşim</a:t>
            </a:r>
            <a:r>
              <a:rPr lang="tr-TR" sz="1800">
                <a:solidFill>
                  <a:schemeClr val="bg1"/>
                </a:solidFill>
              </a:rPr>
              <a:t> dışındaki sanatçılar, topluluk dağıldıktan sonra Milli Edebiyat akımı içinde yer almışlardır.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Sonuçta, bu topluluk, </a:t>
            </a:r>
            <a:r>
              <a:rPr lang="tr-TR" sz="1800">
                <a:solidFill>
                  <a:srgbClr val="FFFF00"/>
                </a:solidFill>
              </a:rPr>
              <a:t>Servet-i Fünun’un devamı olmuştur</a:t>
            </a:r>
            <a:r>
              <a:rPr lang="tr-TR" sz="1800">
                <a:solidFill>
                  <a:schemeClr val="bg1"/>
                </a:solidFill>
              </a:rPr>
              <a:t>. Köklü bir yenilik, orijinallik sağlayamadıkları için ve sanat anlayışlarında birlik ve bütünlük olmadığından 1912’de dağılmışlardır.</a:t>
            </a:r>
          </a:p>
          <a:p>
            <a:pPr>
              <a:lnSpc>
                <a:spcPct val="80000"/>
              </a:lnSpc>
            </a:pPr>
            <a:endParaRPr lang="tr-T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600">
                <a:solidFill>
                  <a:schemeClr val="bg1"/>
                </a:solidFill>
              </a:rPr>
              <a:t>FECR-İ ATİ EDEBİYAT’NIN GENEL ÖZELLİKLERİ</a:t>
            </a:r>
            <a:br>
              <a:rPr lang="tr-TR" sz="2600">
                <a:solidFill>
                  <a:schemeClr val="bg1"/>
                </a:solidFill>
              </a:rPr>
            </a:br>
            <a:endParaRPr lang="tr-TR" sz="2600">
              <a:solidFill>
                <a:schemeClr val="bg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“</a:t>
            </a:r>
            <a:r>
              <a:rPr lang="tr-TR" sz="1800">
                <a:solidFill>
                  <a:srgbClr val="FFFF00"/>
                </a:solidFill>
              </a:rPr>
              <a:t>Sanat, şahsi (bireysel) ve muhteremdir (saygıdeğerdir</a:t>
            </a:r>
            <a:r>
              <a:rPr lang="tr-TR" sz="1800">
                <a:solidFill>
                  <a:schemeClr val="bg1"/>
                </a:solidFill>
              </a:rPr>
              <a:t>).” görüşüne bağlı kaldılar.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Gayelerinin sanata ve edebiyata hizmet etmek olduğunu açıklayan topluluk, </a:t>
            </a:r>
            <a:r>
              <a:rPr lang="tr-TR" sz="1800">
                <a:solidFill>
                  <a:srgbClr val="FFFF00"/>
                </a:solidFill>
              </a:rPr>
              <a:t>Servet-i Fünuncuları yeteri kadar Batı edebiyatı yanlısı</a:t>
            </a:r>
            <a:r>
              <a:rPr lang="tr-TR" sz="1800">
                <a:solidFill>
                  <a:schemeClr val="bg1"/>
                </a:solidFill>
              </a:rPr>
              <a:t> olmamakla suçladı.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Batıdaki edebiyat topluluklarından faydalanmak, gayeleri arasındadır.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Kendilerine Fransız edebiyatını örnek alıp </a:t>
            </a:r>
            <a:r>
              <a:rPr lang="tr-TR" sz="1800">
                <a:solidFill>
                  <a:srgbClr val="FFFF00"/>
                </a:solidFill>
              </a:rPr>
              <a:t>Fransız sembolistlerinden</a:t>
            </a:r>
            <a:r>
              <a:rPr lang="tr-TR" sz="1800">
                <a:solidFill>
                  <a:schemeClr val="bg1"/>
                </a:solidFill>
              </a:rPr>
              <a:t> etkilendiler.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Yurdun sanata ve bilime ihtiyacı olduğunu düşünerek, edebiyatın önemini ve ciddiyetini halka anlatmak gerektiği fikrini savundular.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Yapıtlarında aşk ve doğa konusunu işlediler; duygulu ve romantik aşkları dile getirdiler, gerçekten uzak doğa betimlemeleri yaptılar.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Ağır, sanatlı ve süslü</a:t>
            </a:r>
            <a:r>
              <a:rPr lang="tr-TR" sz="1800">
                <a:solidFill>
                  <a:schemeClr val="bg1"/>
                </a:solidFill>
              </a:rPr>
              <a:t>; Arapça, Farsça sözcük ve tamlamalarla dolu </a:t>
            </a:r>
            <a:r>
              <a:rPr lang="tr-TR" sz="1800">
                <a:solidFill>
                  <a:srgbClr val="FFFF00"/>
                </a:solidFill>
              </a:rPr>
              <a:t>bir dil kullandılar.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FECR-İ ATİ’NİN SANATÇILARI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ü"/>
            </a:pPr>
            <a:r>
              <a:rPr lang="tr-TR" sz="2800">
                <a:solidFill>
                  <a:schemeClr val="bg1"/>
                </a:solidFill>
              </a:rPr>
              <a:t>Ahmet Haşim</a:t>
            </a: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2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ü"/>
            </a:pPr>
            <a:r>
              <a:rPr lang="tr-TR" sz="2800">
                <a:solidFill>
                  <a:schemeClr val="bg1"/>
                </a:solidFill>
              </a:rPr>
              <a:t>Refik Halit Karay</a:t>
            </a: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2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ü"/>
            </a:pPr>
            <a:r>
              <a:rPr lang="tr-TR" sz="2800">
                <a:solidFill>
                  <a:schemeClr val="bg1"/>
                </a:solidFill>
              </a:rPr>
              <a:t>Yakup Kadri Karaosmanoğlu</a:t>
            </a: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2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ü"/>
            </a:pPr>
            <a:r>
              <a:rPr lang="tr-TR" sz="2800">
                <a:solidFill>
                  <a:schemeClr val="bg1"/>
                </a:solidFill>
              </a:rPr>
              <a:t>Fuat Köprülü</a:t>
            </a: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2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ü"/>
            </a:pPr>
            <a:r>
              <a:rPr lang="tr-TR" sz="2800">
                <a:solidFill>
                  <a:schemeClr val="bg1"/>
                </a:solidFill>
              </a:rPr>
              <a:t>Ali Canip Yöntem</a:t>
            </a:r>
          </a:p>
          <a:p>
            <a:pPr>
              <a:lnSpc>
                <a:spcPct val="90000"/>
              </a:lnSpc>
            </a:pPr>
            <a:endParaRPr lang="tr-TR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AHMET HAŞİM (1883 - 1933)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60960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Edebiyatımızda </a:t>
            </a:r>
            <a:r>
              <a:rPr lang="tr-TR" sz="1600">
                <a:solidFill>
                  <a:srgbClr val="FFFF00"/>
                </a:solidFill>
              </a:rPr>
              <a:t>sembolizmin en önemli</a:t>
            </a:r>
            <a:r>
              <a:rPr lang="tr-TR" sz="1600">
                <a:solidFill>
                  <a:schemeClr val="bg1"/>
                </a:solidFill>
              </a:rPr>
              <a:t> temsilcisidir.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Ona göre şiir; duyulmak, hissedilmek için yazılmalıdır. Şiirde musiki, anlamdan önce gelir, anlam aranmaz.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 Şiirin dili, musiki ile söz arasında ve </a:t>
            </a:r>
            <a:r>
              <a:rPr lang="tr-TR" sz="1600">
                <a:solidFill>
                  <a:srgbClr val="FFFF00"/>
                </a:solidFill>
              </a:rPr>
              <a:t>sözden ziyade</a:t>
            </a:r>
            <a:r>
              <a:rPr lang="tr-TR" sz="1600">
                <a:solidFill>
                  <a:schemeClr val="bg1"/>
                </a:solidFill>
              </a:rPr>
              <a:t> </a:t>
            </a:r>
            <a:r>
              <a:rPr lang="tr-TR" sz="1600">
                <a:solidFill>
                  <a:srgbClr val="FFFF00"/>
                </a:solidFill>
              </a:rPr>
              <a:t>musikiye yakındır</a:t>
            </a:r>
            <a:r>
              <a:rPr lang="tr-TR" sz="16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Şiirde </a:t>
            </a:r>
            <a:r>
              <a:rPr lang="tr-TR" sz="1600">
                <a:solidFill>
                  <a:srgbClr val="FFFF00"/>
                </a:solidFill>
              </a:rPr>
              <a:t>anlam kapalılığını</a:t>
            </a:r>
            <a:r>
              <a:rPr lang="tr-TR" sz="1600">
                <a:solidFill>
                  <a:schemeClr val="bg1"/>
                </a:solidFill>
              </a:rPr>
              <a:t> savunmuş ve bunu şiirlerınde başarıyla uygulamıştır.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Şiirlerinde </a:t>
            </a:r>
            <a:r>
              <a:rPr lang="tr-TR" sz="1600">
                <a:solidFill>
                  <a:srgbClr val="FFFF00"/>
                </a:solidFill>
              </a:rPr>
              <a:t>dış dünyayı, kendi iç dünyasıyla</a:t>
            </a:r>
            <a:r>
              <a:rPr lang="tr-TR" sz="1600">
                <a:solidFill>
                  <a:schemeClr val="bg1"/>
                </a:solidFill>
              </a:rPr>
              <a:t> birleştirir ve iç dünyasında, ruhundan aldığı şekillerle yansıtır.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İçinde bulunduğu hayattan uzaklaşıp </a:t>
            </a:r>
            <a:r>
              <a:rPr lang="tr-TR" sz="1600">
                <a:solidFill>
                  <a:srgbClr val="FFFF00"/>
                </a:solidFill>
              </a:rPr>
              <a:t>hayali bir öleme sığınma</a:t>
            </a:r>
            <a:r>
              <a:rPr lang="tr-TR" sz="1600">
                <a:solidFill>
                  <a:schemeClr val="bg1"/>
                </a:solidFill>
              </a:rPr>
              <a:t> arzusu vardır.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Dili, </a:t>
            </a:r>
            <a:r>
              <a:rPr lang="tr-TR" sz="1600">
                <a:solidFill>
                  <a:srgbClr val="FFFF00"/>
                </a:solidFill>
              </a:rPr>
              <a:t>şiirlerinde, süslü ve sanatlı</a:t>
            </a:r>
            <a:r>
              <a:rPr lang="tr-TR" sz="1600">
                <a:solidFill>
                  <a:schemeClr val="bg1"/>
                </a:solidFill>
              </a:rPr>
              <a:t>; düzyazılarında sadedir.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Hece ölçüsünü köylü ölçüsü olarak nitelendirmiş, bütün şiirlerinde </a:t>
            </a:r>
            <a:r>
              <a:rPr lang="tr-TR" sz="1600">
                <a:solidFill>
                  <a:srgbClr val="FFFF00"/>
                </a:solidFill>
              </a:rPr>
              <a:t>aruz ölçüsünü</a:t>
            </a:r>
            <a:r>
              <a:rPr lang="tr-TR" sz="1600">
                <a:solidFill>
                  <a:schemeClr val="bg1"/>
                </a:solidFill>
              </a:rPr>
              <a:t> kullanmıştır.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26629" name="Picture 5" descr="ahmedhas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295400"/>
            <a:ext cx="2743200" cy="3733800"/>
          </a:xfrm>
          <a:prstGeom prst="rect">
            <a:avLst/>
          </a:prstGeom>
          <a:noFill/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61125" y="5181600"/>
            <a:ext cx="2682875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AHMET HAŞİM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AHMET HAŞİM’İN YAPITLARI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876800" cy="3733800"/>
          </a:xfrm>
        </p:spPr>
        <p:txBody>
          <a:bodyPr/>
          <a:lstStyle/>
          <a:p>
            <a:r>
              <a:rPr lang="tr-TR" sz="2000">
                <a:solidFill>
                  <a:srgbClr val="FFFF00"/>
                </a:solidFill>
              </a:rPr>
              <a:t>Piyale, Göl Saatleri:</a:t>
            </a:r>
            <a:r>
              <a:rPr lang="tr-TR" sz="2000">
                <a:solidFill>
                  <a:schemeClr val="bg1"/>
                </a:solidFill>
              </a:rPr>
              <a:t> Şiir</a:t>
            </a:r>
          </a:p>
          <a:p>
            <a:endParaRPr lang="tr-TR" sz="2000">
              <a:solidFill>
                <a:schemeClr val="bg1"/>
              </a:solidFill>
            </a:endParaRPr>
          </a:p>
          <a:p>
            <a:r>
              <a:rPr lang="tr-TR" sz="2000">
                <a:solidFill>
                  <a:srgbClr val="FFFF00"/>
                </a:solidFill>
              </a:rPr>
              <a:t>Gurebahane-i Laklakan, Bize Göre:</a:t>
            </a:r>
            <a:r>
              <a:rPr lang="tr-TR" sz="2000">
                <a:solidFill>
                  <a:schemeClr val="bg1"/>
                </a:solidFill>
              </a:rPr>
              <a:t> Deneme, fıkra, sohbet, makale türündeki yazılarını içerir.</a:t>
            </a:r>
          </a:p>
          <a:p>
            <a:pPr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r>
              <a:rPr lang="tr-TR" sz="2000">
                <a:solidFill>
                  <a:srgbClr val="FFFF00"/>
                </a:solidFill>
              </a:rPr>
              <a:t>Frankfurt Seyahatnamesi</a:t>
            </a:r>
            <a:r>
              <a:rPr lang="tr-TR" sz="2000">
                <a:solidFill>
                  <a:schemeClr val="bg1"/>
                </a:solidFill>
              </a:rPr>
              <a:t>: Gezi yazısı</a:t>
            </a:r>
          </a:p>
          <a:p>
            <a:endParaRPr lang="tr-TR" sz="2000">
              <a:solidFill>
                <a:schemeClr val="bg1"/>
              </a:solidFill>
            </a:endParaRPr>
          </a:p>
        </p:txBody>
      </p:sp>
      <p:pic>
        <p:nvPicPr>
          <p:cNvPr id="27653" name="Picture 5" descr="nu33wnn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295400"/>
            <a:ext cx="35052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Times New Roman" pitchFamily="18" charset="0"/>
              </a:rPr>
              <a:t>SERVET-İ FÜNUN’UN GENEL ÖZELLİKLERİ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Şiirde </a:t>
            </a:r>
            <a:r>
              <a:rPr lang="tr-TR" sz="1800">
                <a:solidFill>
                  <a:srgbClr val="FFFF00"/>
                </a:solidFill>
              </a:rPr>
              <a:t>aruz ölçüsü</a:t>
            </a:r>
            <a:r>
              <a:rPr lang="tr-TR" sz="1800">
                <a:solidFill>
                  <a:schemeClr val="bg1"/>
                </a:solidFill>
              </a:rPr>
              <a:t> kullanılmıştır.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Şiir, </a:t>
            </a:r>
            <a:r>
              <a:rPr lang="tr-TR" sz="1800">
                <a:solidFill>
                  <a:srgbClr val="FFFF00"/>
                </a:solidFill>
              </a:rPr>
              <a:t>düzyazıya</a:t>
            </a:r>
            <a:r>
              <a:rPr lang="tr-TR" sz="1800">
                <a:solidFill>
                  <a:schemeClr val="bg1"/>
                </a:solidFill>
              </a:rPr>
              <a:t> yaklaştırılmıştır.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Beyit bütünlüğünün </a:t>
            </a:r>
            <a:r>
              <a:rPr lang="tr-TR" sz="1800">
                <a:solidFill>
                  <a:srgbClr val="FFFF00"/>
                </a:solidFill>
              </a:rPr>
              <a:t>yerini konu bütünlüğü</a:t>
            </a:r>
            <a:r>
              <a:rPr lang="tr-TR" sz="1800">
                <a:solidFill>
                  <a:schemeClr val="bg1"/>
                </a:solidFill>
              </a:rPr>
              <a:t> almıştır.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Cümlenin dize sonunda </a:t>
            </a:r>
            <a:r>
              <a:rPr lang="tr-TR" sz="1800">
                <a:solidFill>
                  <a:srgbClr val="FFFF00"/>
                </a:solidFill>
              </a:rPr>
              <a:t>tamamlanma şartı kaldırılmış,</a:t>
            </a:r>
            <a:r>
              <a:rPr lang="tr-TR" sz="1800">
                <a:solidFill>
                  <a:schemeClr val="bg1"/>
                </a:solidFill>
              </a:rPr>
              <a:t> c ümleler sonraki dizelere de taşmıştır.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Fransız şiirinden alınan </a:t>
            </a:r>
            <a:r>
              <a:rPr lang="tr-TR" sz="1800">
                <a:solidFill>
                  <a:srgbClr val="FFFF00"/>
                </a:solidFill>
              </a:rPr>
              <a:t>sone, terza-rima</a:t>
            </a:r>
            <a:r>
              <a:rPr lang="tr-TR" sz="1800">
                <a:solidFill>
                  <a:schemeClr val="bg1"/>
                </a:solidFill>
              </a:rPr>
              <a:t> gibi nazım biçimleriyle serbest müstezat çok kullanılmıştır.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Şiirin konusu genişletilmiş, </a:t>
            </a:r>
            <a:r>
              <a:rPr lang="tr-TR" sz="1800">
                <a:solidFill>
                  <a:srgbClr val="FFFF00"/>
                </a:solidFill>
              </a:rPr>
              <a:t>uyağın kulak için</a:t>
            </a:r>
            <a:r>
              <a:rPr lang="tr-TR" sz="1800">
                <a:solidFill>
                  <a:schemeClr val="bg1"/>
                </a:solidFill>
              </a:rPr>
              <a:t> olduğu görüşü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	savunulmuştur.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Tiyatro alanında </a:t>
            </a:r>
            <a:r>
              <a:rPr lang="tr-TR" sz="1800">
                <a:solidFill>
                  <a:srgbClr val="FFFF00"/>
                </a:solidFill>
              </a:rPr>
              <a:t>gerileme olmuştur</a:t>
            </a:r>
            <a:r>
              <a:rPr lang="tr-TR" sz="18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Batılı anlamda </a:t>
            </a:r>
            <a:r>
              <a:rPr lang="tr-TR" sz="1800">
                <a:solidFill>
                  <a:srgbClr val="FFFF00"/>
                </a:solidFill>
              </a:rPr>
              <a:t>hikaye ve romanda başarılı</a:t>
            </a:r>
            <a:r>
              <a:rPr lang="tr-TR" sz="1800">
                <a:solidFill>
                  <a:schemeClr val="bg1"/>
                </a:solidFill>
              </a:rPr>
              <a:t> yapıtlar verilmiştir.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9445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SERVET-İ FÜNUN EDEBİYATININ BAŞLICA TEMSİLCİLERİ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300">
                <a:solidFill>
                  <a:schemeClr val="bg1"/>
                </a:solidFill>
              </a:rPr>
              <a:t>TEVFİK FİKRET</a:t>
            </a:r>
          </a:p>
          <a:p>
            <a:r>
              <a:rPr lang="tr-TR" sz="2300">
                <a:solidFill>
                  <a:schemeClr val="bg1"/>
                </a:solidFill>
              </a:rPr>
              <a:t>CENAP ŞEHABETTİN</a:t>
            </a:r>
          </a:p>
          <a:p>
            <a:r>
              <a:rPr lang="tr-TR" sz="2300">
                <a:solidFill>
                  <a:schemeClr val="bg1"/>
                </a:solidFill>
              </a:rPr>
              <a:t>HALİT ZİYA UAŞKLIGİL</a:t>
            </a:r>
          </a:p>
          <a:p>
            <a:r>
              <a:rPr lang="tr-TR" sz="2300">
                <a:solidFill>
                  <a:schemeClr val="bg1"/>
                </a:solidFill>
              </a:rPr>
              <a:t>MEHMET RAUF</a:t>
            </a:r>
          </a:p>
          <a:p>
            <a:r>
              <a:rPr lang="tr-TR" sz="2300">
                <a:solidFill>
                  <a:schemeClr val="bg1"/>
                </a:solidFill>
              </a:rPr>
              <a:t>HÜSEYİN CAHİT YALÇIN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TEVFİK FİKRET(1867-1915)</a:t>
            </a:r>
            <a:r>
              <a:rPr lang="tr-TR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52578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Servet-i Fünun’un şiirdeki en önemli temsilcisidir.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Şiirde eski nazım biçimlerini değiştirmiş (serbest müstezat), Batı edebiyatı nazım biçimleri (sone, terza rima, triyole) kullanmıştır.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Kişisel konularda yazdığı şiirlerinin yanında, doğa betimlemelerini içine alan, günlük yaşam ve toplumla ilgili konulardaki şiirleri de önemlidir.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Parnasizmin etkisinde kalmıştır.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Şiirlerinde yabancı sözcük ve tamlamalara oldukça fazla yer vermiştir.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Aruzu Türkçeye başarıyla uygulamıştır.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Dili ilk döneminde oldukça ağırdır.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Seyit bütünlüğünü kırmış, şiiri düzyazıya yaklaştırmıştır</a:t>
            </a:r>
          </a:p>
        </p:txBody>
      </p:sp>
      <p:pic>
        <p:nvPicPr>
          <p:cNvPr id="7173" name="Picture 5" descr="tevfikfikret-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219200"/>
            <a:ext cx="3505200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3505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b="1">
                <a:latin typeface="Verdana" pitchFamily="34" charset="0"/>
              </a:rPr>
              <a:t>TEVFİK   FİKRET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  <p:bldP spid="7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TEVFİK FİKRET’İN SANAT YAŞAMI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572000"/>
          </a:xfrm>
        </p:spPr>
        <p:txBody>
          <a:bodyPr/>
          <a:lstStyle/>
          <a:p>
            <a:r>
              <a:rPr lang="tr-TR" sz="1600">
                <a:solidFill>
                  <a:srgbClr val="FFFF00"/>
                </a:solidFill>
              </a:rPr>
              <a:t>Sanat yaşamının ilk dönemi(1895-1901):</a:t>
            </a:r>
          </a:p>
          <a:p>
            <a:pPr lvl="1"/>
            <a:r>
              <a:rPr lang="tr-TR" sz="1600">
                <a:solidFill>
                  <a:schemeClr val="bg1"/>
                </a:solidFill>
              </a:rPr>
              <a:t> Birtakım doğa tasvirleri, bireysel duyguları anlatan bazı link şiirler, günlük yaşamda rastladığımız bazı olayları anlatan ya da hikaye eden manzumeler yazmıştır.</a:t>
            </a:r>
          </a:p>
          <a:p>
            <a:pPr lvl="1"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r>
              <a:rPr lang="tr-TR" sz="1600">
                <a:solidFill>
                  <a:srgbClr val="FFFF00"/>
                </a:solidFill>
              </a:rPr>
              <a:t> İkinci dönemi(1901-1915):</a:t>
            </a:r>
          </a:p>
          <a:p>
            <a:pPr lvl="1"/>
            <a:r>
              <a:rPr lang="tr-TR" sz="1600">
                <a:solidFill>
                  <a:schemeClr val="bg1"/>
                </a:solidFill>
              </a:rPr>
              <a:t> Servet-i Fünun kapandıktan sonra, </a:t>
            </a:r>
            <a:r>
              <a:rPr lang="tr-TR" sz="1600">
                <a:solidFill>
                  <a:srgbClr val="FFFF00"/>
                </a:solidFill>
              </a:rPr>
              <a:t>Aşiyan’a</a:t>
            </a:r>
            <a:r>
              <a:rPr lang="tr-TR" sz="1600">
                <a:solidFill>
                  <a:schemeClr val="bg1"/>
                </a:solidFill>
              </a:rPr>
              <a:t> çekilmiş, ömrünün sonuna kadar sadece </a:t>
            </a:r>
            <a:r>
              <a:rPr lang="tr-TR" sz="1600">
                <a:solidFill>
                  <a:srgbClr val="FFFF00"/>
                </a:solidFill>
              </a:rPr>
              <a:t>toplumsal konuları</a:t>
            </a:r>
            <a:r>
              <a:rPr lang="tr-TR" sz="1600">
                <a:solidFill>
                  <a:schemeClr val="bg1"/>
                </a:solidFill>
              </a:rPr>
              <a:t> işleyen şiirler yazmıştır.</a:t>
            </a:r>
            <a:endParaRPr lang="tr-TR" sz="1600" b="1" u="sng">
              <a:solidFill>
                <a:schemeClr val="bg1"/>
              </a:solidFill>
            </a:endParaRPr>
          </a:p>
          <a:p>
            <a:pPr lvl="1">
              <a:buFontTx/>
              <a:buNone/>
            </a:pPr>
            <a:r>
              <a:rPr lang="tr-TR" sz="1600" b="1" u="sng">
                <a:solidFill>
                  <a:srgbClr val="FFFF00"/>
                </a:solidFill>
              </a:rPr>
              <a:t>Yapıtları:</a:t>
            </a:r>
          </a:p>
          <a:p>
            <a:pPr lvl="1"/>
            <a:r>
              <a:rPr lang="tr-TR" sz="1600" b="1">
                <a:solidFill>
                  <a:srgbClr val="FFFF00"/>
                </a:solidFill>
              </a:rPr>
              <a:t>Haluk’un Defteri, </a:t>
            </a:r>
          </a:p>
          <a:p>
            <a:pPr lvl="1"/>
            <a:r>
              <a:rPr lang="tr-TR" sz="1600" b="1">
                <a:solidFill>
                  <a:srgbClr val="FFFF00"/>
                </a:solidFill>
              </a:rPr>
              <a:t>Tarjh-i Kadim,</a:t>
            </a:r>
            <a:r>
              <a:rPr lang="tr-TR" sz="1600" b="1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tr-TR" sz="1600" b="1">
                <a:solidFill>
                  <a:srgbClr val="FFFF00"/>
                </a:solidFill>
              </a:rPr>
              <a:t>Rübab’ın Cevabı, </a:t>
            </a:r>
          </a:p>
          <a:p>
            <a:pPr lvl="1"/>
            <a:r>
              <a:rPr lang="tr-TR" sz="1600" b="1">
                <a:solidFill>
                  <a:srgbClr val="FFFF00"/>
                </a:solidFill>
              </a:rPr>
              <a:t>Rübab-ı Şikeste:</a:t>
            </a:r>
            <a:r>
              <a:rPr lang="tr-TR" sz="1600" b="1">
                <a:solidFill>
                  <a:schemeClr val="bg1"/>
                </a:solidFill>
              </a:rPr>
              <a:t> Servet-i Fünun dönemi şiirlerini içerir.</a:t>
            </a:r>
          </a:p>
          <a:p>
            <a:pPr lvl="1"/>
            <a:r>
              <a:rPr lang="tr-TR" sz="1600" b="1">
                <a:solidFill>
                  <a:srgbClr val="FFFF00"/>
                </a:solidFill>
              </a:rPr>
              <a:t>Şermin:</a:t>
            </a:r>
            <a:r>
              <a:rPr lang="tr-TR" sz="1600" b="1">
                <a:solidFill>
                  <a:schemeClr val="bg1"/>
                </a:solidFill>
              </a:rPr>
              <a:t> Çocuklar için hece ölçüsüyle yazdığı şiirlerini içerir.</a:t>
            </a:r>
          </a:p>
          <a:p>
            <a:pPr lvl="1">
              <a:buFontTx/>
              <a:buNone/>
            </a:pPr>
            <a:endParaRPr lang="tr-TR" sz="1600" b="1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1800" b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CENAP ŞAHABETTİN (1870- 1934)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7912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Servet-i Fünun edebiyatının </a:t>
            </a:r>
            <a:r>
              <a:rPr lang="tr-TR" sz="1800">
                <a:solidFill>
                  <a:srgbClr val="FFFF00"/>
                </a:solidFill>
              </a:rPr>
              <a:t>Tevfik Fikret’ten</a:t>
            </a:r>
            <a:r>
              <a:rPr lang="tr-TR" sz="1800">
                <a:solidFill>
                  <a:schemeClr val="bg1"/>
                </a:solidFill>
              </a:rPr>
              <a:t> sonra gelen en önemli şairidir.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İhtisas için gönderildiği Paris’te, </a:t>
            </a:r>
            <a:r>
              <a:rPr lang="tr-TR" sz="1800">
                <a:solidFill>
                  <a:srgbClr val="FFFF00"/>
                </a:solidFill>
              </a:rPr>
              <a:t>tıptan çok, şiirle ilgilenmiş</a:t>
            </a:r>
            <a:r>
              <a:rPr lang="tr-TR" sz="1800">
                <a:solidFill>
                  <a:schemeClr val="bg1"/>
                </a:solidFill>
              </a:rPr>
              <a:t> ve Fransız sembolistlerini tanımıştır.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Sadece kişisel konulardan </a:t>
            </a:r>
            <a:r>
              <a:rPr lang="tr-TR" sz="1800">
                <a:solidFill>
                  <a:srgbClr val="FFFF00"/>
                </a:solidFill>
              </a:rPr>
              <a:t>aşk ve tabiat temalarından yararlanmış</a:t>
            </a:r>
            <a:r>
              <a:rPr lang="tr-TR" sz="1800">
                <a:solidFill>
                  <a:schemeClr val="bg1"/>
                </a:solidFill>
              </a:rPr>
              <a:t>, özellikle duygulu şiirler yazmıştır.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Şiirlerinde </a:t>
            </a:r>
            <a:r>
              <a:rPr lang="tr-TR" sz="1800">
                <a:solidFill>
                  <a:srgbClr val="FFFF00"/>
                </a:solidFill>
              </a:rPr>
              <a:t>aruza ve ahenge önem verdiği gibi duygu</a:t>
            </a:r>
            <a:r>
              <a:rPr lang="tr-TR" sz="1800">
                <a:solidFill>
                  <a:schemeClr val="bg1"/>
                </a:solidFill>
              </a:rPr>
              <a:t> ve hayallerini anlatırken seçkin sözcüklere, bunlarla yapılmış yeni tamlamalara da özenmiştir.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Nazım biçimi olarak </a:t>
            </a:r>
            <a:r>
              <a:rPr lang="tr-TR" sz="1800">
                <a:solidFill>
                  <a:srgbClr val="FFFF00"/>
                </a:solidFill>
              </a:rPr>
              <a:t>serbest müstezadı</a:t>
            </a:r>
            <a:r>
              <a:rPr lang="tr-TR" sz="1800">
                <a:solidFill>
                  <a:schemeClr val="bg1"/>
                </a:solidFill>
              </a:rPr>
              <a:t> kullanmıştır.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Şiirlerindeki karamsar duyguların müziği halinde olan </a:t>
            </a:r>
            <a:r>
              <a:rPr lang="tr-TR" sz="1800">
                <a:solidFill>
                  <a:srgbClr val="FFFF00"/>
                </a:solidFill>
              </a:rPr>
              <a:t>“iç ahenk”,</a:t>
            </a:r>
            <a:r>
              <a:rPr lang="tr-TR" sz="1800">
                <a:solidFill>
                  <a:schemeClr val="bg1"/>
                </a:solidFill>
              </a:rPr>
              <a:t> onda </a:t>
            </a:r>
            <a:r>
              <a:rPr lang="tr-TR" sz="1800">
                <a:solidFill>
                  <a:srgbClr val="FFFF00"/>
                </a:solidFill>
              </a:rPr>
              <a:t>sembolizmin</a:t>
            </a:r>
            <a:r>
              <a:rPr lang="tr-TR" sz="1800">
                <a:solidFill>
                  <a:schemeClr val="bg1"/>
                </a:solidFill>
              </a:rPr>
              <a:t> etkileri olduğunu gösterir.</a:t>
            </a:r>
            <a:endParaRPr lang="tr-TR" sz="1800"/>
          </a:p>
          <a:p>
            <a:pPr>
              <a:lnSpc>
                <a:spcPct val="80000"/>
              </a:lnSpc>
            </a:pPr>
            <a:endParaRPr lang="tr-TR" sz="1800"/>
          </a:p>
        </p:txBody>
      </p:sp>
      <p:pic>
        <p:nvPicPr>
          <p:cNvPr id="9221" name="Picture 5" descr="cenapsahabett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219200"/>
            <a:ext cx="2819400" cy="4038600"/>
          </a:xfrm>
          <a:prstGeom prst="rect">
            <a:avLst/>
          </a:prstGeom>
          <a:noFill/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248400" y="5410200"/>
            <a:ext cx="289560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CENAP ŞAHABETTİN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  <p:bldP spid="92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229600" cy="487363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CENAP ŞAHABETTİN’İN ESERLERİ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Tamat:</a:t>
            </a:r>
            <a:r>
              <a:rPr lang="tr-TR" sz="2000"/>
              <a:t> </a:t>
            </a:r>
            <a:r>
              <a:rPr lang="tr-TR" sz="2000">
                <a:solidFill>
                  <a:schemeClr val="bg1"/>
                </a:solidFill>
              </a:rPr>
              <a:t>Şiir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Hac Yolunda, </a:t>
            </a: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Avrupa Mektupları, </a:t>
            </a: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Suriye Mektupları:</a:t>
            </a:r>
            <a:r>
              <a:rPr lang="tr-TR" sz="2000"/>
              <a:t> </a:t>
            </a:r>
            <a:r>
              <a:rPr lang="tr-TR" sz="2000">
                <a:solidFill>
                  <a:schemeClr val="bg1"/>
                </a:solidFill>
              </a:rPr>
              <a:t>Geziyazısı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Tiryaki Sözleri:</a:t>
            </a:r>
            <a:r>
              <a:rPr lang="tr-TR" sz="2000"/>
              <a:t> </a:t>
            </a:r>
            <a:r>
              <a:rPr lang="tr-TR" sz="2000">
                <a:solidFill>
                  <a:schemeClr val="bg1"/>
                </a:solidFill>
              </a:rPr>
              <a:t>Özdeyişler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Yalan, Körebe:</a:t>
            </a:r>
            <a:r>
              <a:rPr lang="tr-TR" sz="2000"/>
              <a:t> </a:t>
            </a:r>
            <a:r>
              <a:rPr lang="tr-TR" sz="2000">
                <a:solidFill>
                  <a:schemeClr val="bg1"/>
                </a:solidFill>
              </a:rPr>
              <a:t>Tiyatro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Nesr-i Harp, </a:t>
            </a: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Evrak-ı Eyyam, </a:t>
            </a: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Nesr-i Sulh</a:t>
            </a:r>
            <a:r>
              <a:rPr lang="tr-TR" sz="2000">
                <a:solidFill>
                  <a:schemeClr val="bg1"/>
                </a:solidFill>
              </a:rPr>
              <a:t>:</a:t>
            </a:r>
            <a:r>
              <a:rPr lang="tr-TR" sz="2000"/>
              <a:t> </a:t>
            </a:r>
            <a:r>
              <a:rPr lang="tr-TR" sz="2000">
                <a:solidFill>
                  <a:schemeClr val="bg1"/>
                </a:solidFill>
              </a:rPr>
              <a:t>Düzyazı</a:t>
            </a:r>
          </a:p>
          <a:p>
            <a:pPr>
              <a:lnSpc>
                <a:spcPct val="90000"/>
              </a:lnSpc>
            </a:pPr>
            <a:endParaRPr lang="tr-TR" sz="2000"/>
          </a:p>
        </p:txBody>
      </p:sp>
      <p:pic>
        <p:nvPicPr>
          <p:cNvPr id="10245" name="Picture 5" descr="Cnnbdn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447800"/>
            <a:ext cx="3962400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HALİT ZİYA UŞAKLIGİL (1869 - 1945)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958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1800">
                <a:solidFill>
                  <a:schemeClr val="bg1"/>
                </a:solidFill>
              </a:rPr>
              <a:t>Edebiyatımızda </a:t>
            </a:r>
            <a:r>
              <a:rPr lang="tr-TR" sz="1800">
                <a:solidFill>
                  <a:srgbClr val="FFFF00"/>
                </a:solidFill>
              </a:rPr>
              <a:t>Batılı</a:t>
            </a:r>
            <a:r>
              <a:rPr lang="tr-TR" sz="1800">
                <a:solidFill>
                  <a:schemeClr val="bg1"/>
                </a:solidFill>
              </a:rPr>
              <a:t> anlamda </a:t>
            </a:r>
            <a:r>
              <a:rPr lang="tr-TR" sz="1800">
                <a:solidFill>
                  <a:srgbClr val="FFFF00"/>
                </a:solidFill>
              </a:rPr>
              <a:t>ilk romanları</a:t>
            </a:r>
            <a:r>
              <a:rPr lang="tr-TR" sz="1800">
                <a:solidFill>
                  <a:schemeClr val="bg1"/>
                </a:solidFill>
              </a:rPr>
              <a:t> yazan sanatçıdır.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chemeClr val="bg1"/>
                </a:solidFill>
              </a:rPr>
              <a:t>Servet-i Fünun döneminde roman ve hikaye türünün </a:t>
            </a:r>
            <a:r>
              <a:rPr lang="tr-TR" sz="1800">
                <a:solidFill>
                  <a:srgbClr val="FFFF00"/>
                </a:solidFill>
              </a:rPr>
              <a:t>en önemli</a:t>
            </a:r>
            <a:r>
              <a:rPr lang="tr-TR" sz="1800">
                <a:solidFill>
                  <a:schemeClr val="bg1"/>
                </a:solidFill>
              </a:rPr>
              <a:t> ismidir.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chemeClr val="bg1"/>
                </a:solidFill>
              </a:rPr>
              <a:t>Yapıtlarında </a:t>
            </a:r>
            <a:r>
              <a:rPr lang="tr-TR" sz="1800">
                <a:solidFill>
                  <a:srgbClr val="FFFF00"/>
                </a:solidFill>
              </a:rPr>
              <a:t>realizmin</a:t>
            </a:r>
            <a:r>
              <a:rPr lang="tr-TR" sz="1800">
                <a:solidFill>
                  <a:schemeClr val="bg1"/>
                </a:solidFill>
              </a:rPr>
              <a:t> etkisi vardır.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Dili süslü, sanatlı ve ağırdır</a:t>
            </a:r>
            <a:r>
              <a:rPr lang="tr-TR" sz="1800">
                <a:solidFill>
                  <a:schemeClr val="bg1"/>
                </a:solidFill>
              </a:rPr>
              <a:t>. Dili başarıyla kullanır.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chemeClr val="bg1"/>
                </a:solidFill>
              </a:rPr>
              <a:t>Yapıtlarını o zamana kadar alışılmış olan yöntemin dışında, </a:t>
            </a:r>
            <a:r>
              <a:rPr lang="tr-TR" sz="1800">
                <a:solidFill>
                  <a:srgbClr val="FFFF00"/>
                </a:solidFill>
              </a:rPr>
              <a:t>yeni bir cümle düzeni</a:t>
            </a:r>
            <a:r>
              <a:rPr lang="tr-TR" sz="1800">
                <a:solidFill>
                  <a:schemeClr val="bg1"/>
                </a:solidFill>
              </a:rPr>
              <a:t> ile yazmıştır.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chemeClr val="bg1"/>
                </a:solidFill>
              </a:rPr>
              <a:t>Romanlarında </a:t>
            </a:r>
            <a:r>
              <a:rPr lang="tr-TR" sz="1800">
                <a:solidFill>
                  <a:srgbClr val="FFFF00"/>
                </a:solidFill>
              </a:rPr>
              <a:t>aydın kişileri</a:t>
            </a:r>
            <a:r>
              <a:rPr lang="tr-TR" sz="1800">
                <a:solidFill>
                  <a:schemeClr val="bg1"/>
                </a:solidFill>
              </a:rPr>
              <a:t> anlatır.</a:t>
            </a:r>
          </a:p>
          <a:p>
            <a:pPr>
              <a:lnSpc>
                <a:spcPct val="9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  <p:pic>
        <p:nvPicPr>
          <p:cNvPr id="11269" name="Picture 5" descr="clip_image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524000"/>
            <a:ext cx="3505200" cy="4038600"/>
          </a:xfrm>
          <a:prstGeom prst="rect">
            <a:avLst/>
          </a:prstGeom>
          <a:noFill/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486400" y="5638800"/>
            <a:ext cx="35052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400"/>
              <a:t>HALİT ZİYA UŞAKLIGİL (1869 - 1945)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  <p:bldP spid="11272" grpId="0" animBg="1"/>
    </p:bld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1724</Words>
  <Application>Microsoft Office PowerPoint</Application>
  <PresentationFormat>Ekran Gösterisi (4:3)</PresentationFormat>
  <Paragraphs>287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Varsayılan Tasarım</vt:lpstr>
      <vt:lpstr>SERVET-İ FÜNUN EDEBİYATI</vt:lpstr>
      <vt:lpstr>SERVET-İ FÜNUN’UN GENEL ÖZELLİKLERİ</vt:lpstr>
      <vt:lpstr>SERVET-İ FÜNUN’UN GENEL ÖZELLİKLERİ</vt:lpstr>
      <vt:lpstr>SERVET-İ FÜNUN EDEBİYATININ BAŞLICA TEMSİLCİLERİ</vt:lpstr>
      <vt:lpstr>TEVFİK FİKRET(1867-1915) </vt:lpstr>
      <vt:lpstr>TEVFİK FİKRET’İN SANAT YAŞAMI</vt:lpstr>
      <vt:lpstr>CENAP ŞAHABETTİN (1870- 1934) </vt:lpstr>
      <vt:lpstr>CENAP ŞAHABETTİN’İN ESERLERİ</vt:lpstr>
      <vt:lpstr>HALİT ZİYA UŞAKLIGİL (1869 - 1945) </vt:lpstr>
      <vt:lpstr>HALİT ZİYA UŞAKLIGİL (1869 - 1945)</vt:lpstr>
      <vt:lpstr>HALİT ZİYA UŞAKLIGİL’İN YAPITLARI</vt:lpstr>
      <vt:lpstr>MEHMET RAUF(1875 - 1931) </vt:lpstr>
      <vt:lpstr>MEHMET RAUF’UN YAPITLARI</vt:lpstr>
      <vt:lpstr>HÜSEYİN CAHİT YALÇIN (1874 - 1957) </vt:lpstr>
      <vt:lpstr>HÜSEYİN CAHİT YALÇIN’IN YAPITLARI</vt:lpstr>
      <vt:lpstr>BAĞIMSIZ SANATÇILAR</vt:lpstr>
      <vt:lpstr>HÜSEYİN RAHMİ GÜRPINAR (1864 - 1944) </vt:lpstr>
      <vt:lpstr>HÜSEYİN RAHMİ GÜRPINAR (1864 - 1944) </vt:lpstr>
      <vt:lpstr>AHMET RASİM (1852 - 1937) </vt:lpstr>
      <vt:lpstr>AHMET RASİM (1852 - 1937) </vt:lpstr>
      <vt:lpstr>FECR-İ ATİ EDEBİYATI(1909-1912) </vt:lpstr>
      <vt:lpstr>FECR-İ ATİ EDEBİYAT’NIN GENEL ÖZELLİKLERİ </vt:lpstr>
      <vt:lpstr>FECR-İ ATİ’NİN SANATÇILARI</vt:lpstr>
      <vt:lpstr>AHMET HAŞİM (1883 - 1933) </vt:lpstr>
      <vt:lpstr>AHMET HAŞİM’İN YAPITLARI</vt:lpstr>
    </vt:vector>
  </TitlesOfParts>
  <Company>Vatan BİLGİSAYAR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SERVET-İ FÜNUN EDEBİYATI</dc:title>
  <dc:creator>08 SERVET-İ FÜNUN EDEBİYATI ve FECR-İ ATİ</dc:creator>
  <cp:lastModifiedBy>zip</cp:lastModifiedBy>
  <cp:revision>8</cp:revision>
  <dcterms:created xsi:type="dcterms:W3CDTF">2006-12-01T17:46:42Z</dcterms:created>
  <dcterms:modified xsi:type="dcterms:W3CDTF">2012-05-24T18:45:10Z</dcterms:modified>
</cp:coreProperties>
</file>