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  <a:srgbClr val="9900FF"/>
    <a:srgbClr val="CCFF99"/>
    <a:srgbClr val="FF0000"/>
    <a:srgbClr val="003300"/>
    <a:srgbClr val="CCFF66"/>
    <a:srgbClr val="FFFF99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202" autoAdjust="0"/>
    <p:restoredTop sz="94660"/>
  </p:normalViewPr>
  <p:slideViewPr>
    <p:cSldViewPr>
      <p:cViewPr>
        <p:scale>
          <a:sx n="68" d="100"/>
          <a:sy n="68" d="100"/>
        </p:scale>
        <p:origin x="-147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CCF5F-E6BC-4236-B1BD-54BA3956E4D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AC351-65C0-487A-8B41-78F822ED904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6DE7E-B4F6-4D1E-BE0E-BE046692074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2257F-370C-40EA-AB42-4E1C495029B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EC5F9-18B7-43DA-B1C4-4E53B49E8C3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D13FB-0CD7-4286-AD34-C884FE8015C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BBE3A-907B-488C-8602-6EB227EF539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4E5F0-D729-40F2-A313-9C3655C7D0F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22192-CB54-4002-82E1-FF0D718C5DF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77DF9-E96E-4A9D-B993-D099CA7CE25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F798A-3BF0-4746-A642-199FFF01D3D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5BA26F-BC19-4856-93C6-F0D74E19073C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51816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3 Kasım 1839’da ilan edilen Tanzimat Fermanı ile hem siyasi hem de edebiyat yaşamımızda yeni bir dönem başlamıştır.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Tanzimat hareketi başta siyasi bir nitelik taşımakla birlikte, kısa bir süre içinde sosyal ve kültürel hayatta da kendini hissettirmiştir.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Tanzimat’ın getirdiği yeniliklerle birlikte, düşünce hayatına da yeni kavramlar girmiş, ayni zamanda siyasi kimlikleri de bulunan sanatçılar, yapıtlarında sosyal konuları işlemeye başlamışlardır.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Sanatçılar, birtakım ortak düşüncelerle hareket etmiş, gazetelerde ortak türlerde yazı yazmış ve ortak temaları işlemişlerdir. Sonuçta Tanzimat edebiyatı denilen bir edebi anlayış ortaya çıkmıştır.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Edebiyatımızda birçok yenilik olmuş, Batı edebiyatından alınan yeni türler görülmeye başlanmıştır.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Arial Black" pitchFamily="34" charset="0"/>
              </a:rPr>
              <a:t>TANZİMAT EDEBİYATI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/>
      <p:bldP spid="20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NAMIK KEMAL(1840-1888)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5638800" cy="513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Edebiyatı, topluma yarar sağlamak ve düşüncelerini halka </a:t>
            </a:r>
            <a:r>
              <a:rPr lang="tr-TR" sz="1600">
                <a:solidFill>
                  <a:srgbClr val="FFFF99"/>
                </a:solidFill>
              </a:rPr>
              <a:t>yaymak için bir araç</a:t>
            </a:r>
            <a:r>
              <a:rPr lang="tr-TR" sz="1600">
                <a:solidFill>
                  <a:schemeClr val="bg1"/>
                </a:solidFill>
              </a:rPr>
              <a:t> olarak kullanmış,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Sanat yapıtının halk için yazılması ve “</a:t>
            </a:r>
            <a:r>
              <a:rPr lang="tr-TR" sz="1600">
                <a:solidFill>
                  <a:srgbClr val="FFFF99"/>
                </a:solidFill>
              </a:rPr>
              <a:t>gerçeğe ve tabiata</a:t>
            </a:r>
            <a:r>
              <a:rPr lang="tr-TR" sz="1600">
                <a:solidFill>
                  <a:schemeClr val="bg1"/>
                </a:solidFill>
              </a:rPr>
              <a:t>’ uygun olması gerektiğini söylemiştir.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“</a:t>
            </a:r>
            <a:r>
              <a:rPr lang="tr-TR" sz="1600">
                <a:solidFill>
                  <a:srgbClr val="FFFF99"/>
                </a:solidFill>
              </a:rPr>
              <a:t>Vatan şairi</a:t>
            </a:r>
            <a:r>
              <a:rPr lang="tr-TR" sz="1600">
                <a:solidFill>
                  <a:schemeClr val="bg1"/>
                </a:solidFill>
              </a:rPr>
              <a:t>” olarak anılır.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Yapıtlarında çoğunlukla toplumsal konuları; </a:t>
            </a:r>
            <a:r>
              <a:rPr lang="tr-TR" sz="1600">
                <a:solidFill>
                  <a:srgbClr val="FFFF99"/>
                </a:solidFill>
              </a:rPr>
              <a:t>vatan, millet, hürriyet</a:t>
            </a:r>
            <a:r>
              <a:rPr lang="tr-TR" sz="1600">
                <a:solidFill>
                  <a:schemeClr val="bg1"/>
                </a:solidFill>
              </a:rPr>
              <a:t> kavramlarını işlemiştir.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Ziya Paşa’nın “</a:t>
            </a:r>
            <a:r>
              <a:rPr lang="tr-TR" sz="1600">
                <a:solidFill>
                  <a:srgbClr val="FFFF99"/>
                </a:solidFill>
              </a:rPr>
              <a:t>Harabat</a:t>
            </a:r>
            <a:r>
              <a:rPr lang="tr-TR" sz="1600">
                <a:solidFill>
                  <a:schemeClr val="bg1"/>
                </a:solidFill>
              </a:rPr>
              <a:t>” adlı Divan şiiri antolojisi durumundaki yapıtına karşı yazdığı eleştiri türündeki “</a:t>
            </a:r>
            <a:r>
              <a:rPr lang="tr-TR" sz="1600">
                <a:solidFill>
                  <a:srgbClr val="FFFF99"/>
                </a:solidFill>
              </a:rPr>
              <a:t>Tahrib-i Harabat</a:t>
            </a:r>
            <a:r>
              <a:rPr lang="tr-TR" sz="1600">
                <a:solidFill>
                  <a:schemeClr val="bg1"/>
                </a:solidFill>
              </a:rPr>
              <a:t>” ve “</a:t>
            </a:r>
            <a:r>
              <a:rPr lang="tr-TR" sz="1600">
                <a:solidFill>
                  <a:srgbClr val="FFFF99"/>
                </a:solidFill>
              </a:rPr>
              <a:t>Takip</a:t>
            </a:r>
            <a:r>
              <a:rPr lang="tr-TR" sz="1600">
                <a:solidFill>
                  <a:schemeClr val="bg1"/>
                </a:solidFill>
              </a:rPr>
              <a:t>” adlı yapıtlarıyla, eski edebiyatın yıkılması gereken yanlarını göstermiş ve yeni edebiyat üzerindeki görüşlerini açıklamıştır.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Dizelerinde, savunduğu düşünceyi </a:t>
            </a:r>
            <a:r>
              <a:rPr lang="tr-TR" sz="1600">
                <a:solidFill>
                  <a:srgbClr val="FFFF99"/>
                </a:solidFill>
              </a:rPr>
              <a:t>açık olarak</a:t>
            </a:r>
            <a:r>
              <a:rPr lang="tr-TR" sz="1600">
                <a:solidFill>
                  <a:schemeClr val="bg1"/>
                </a:solidFill>
              </a:rPr>
              <a:t> vermiştir.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</p:txBody>
      </p:sp>
      <p:pic>
        <p:nvPicPr>
          <p:cNvPr id="12293" name="Picture 5" descr="namikkemal-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3716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324600" y="46482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tr-TR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299325" y="4760913"/>
            <a:ext cx="184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tr-TR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248400" y="5181600"/>
            <a:ext cx="2743200" cy="314325"/>
          </a:xfrm>
          <a:prstGeom prst="rect">
            <a:avLst/>
          </a:prstGeom>
          <a:noFill/>
          <a:ln w="9525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400">
                <a:solidFill>
                  <a:schemeClr val="bg1"/>
                </a:solidFill>
              </a:rPr>
              <a:t>NAMIK KEMAL(1840-1888)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  <p:bldP spid="122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NAMIK KEMAL’İN YAPITLARI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800600" cy="28956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tr-TR" sz="1400" b="1" u="sng">
                <a:solidFill>
                  <a:schemeClr val="bg1"/>
                </a:solidFill>
              </a:rPr>
              <a:t>Roman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İntibah:</a:t>
            </a:r>
            <a:r>
              <a:rPr lang="tr-TR" sz="1400">
                <a:solidFill>
                  <a:schemeClr val="bg1"/>
                </a:solidFill>
              </a:rPr>
              <a:t> 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Cezmi</a:t>
            </a:r>
            <a:r>
              <a:rPr lang="tr-TR" sz="1400">
                <a:solidFill>
                  <a:schemeClr val="bg1"/>
                </a:solidFill>
              </a:rPr>
              <a:t>:</a:t>
            </a:r>
          </a:p>
          <a:p>
            <a:pPr marL="457200" indent="-457200">
              <a:lnSpc>
                <a:spcPct val="80000"/>
              </a:lnSpc>
            </a:pPr>
            <a:endParaRPr lang="tr-TR" sz="14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tr-TR" sz="1400" b="1" u="sng">
                <a:solidFill>
                  <a:schemeClr val="bg1"/>
                </a:solidFill>
              </a:rPr>
              <a:t>Tiyatro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Celaleddin Harzemşah:</a:t>
            </a:r>
            <a:endParaRPr lang="tr-TR" sz="1400">
              <a:solidFill>
                <a:schemeClr val="bg1"/>
              </a:solidFill>
            </a:endParaRP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Vatan yahut Silistre:,</a:t>
            </a:r>
            <a:endParaRPr lang="tr-TR" sz="1400">
              <a:solidFill>
                <a:schemeClr val="bg1"/>
              </a:solidFill>
            </a:endParaRP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Akif Bey,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 Zavallı Çocuk,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 Gülnihal, 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Kara Bela</a:t>
            </a:r>
            <a:r>
              <a:rPr lang="tr-TR" sz="1400">
                <a:solidFill>
                  <a:schemeClr val="bg1"/>
                </a:solidFill>
              </a:rPr>
              <a:t> 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tr-TR" sz="1400" b="1" u="sng">
                <a:solidFill>
                  <a:schemeClr val="bg1"/>
                </a:solidFill>
              </a:rPr>
              <a:t>Eleştiri</a:t>
            </a:r>
            <a:endParaRPr lang="tr-TR" sz="1400" b="1" u="sng">
              <a:solidFill>
                <a:srgbClr val="FFFF99"/>
              </a:solidFill>
            </a:endParaRP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Tahrib-i Harabat:</a:t>
            </a:r>
            <a:r>
              <a:rPr lang="tr-TR" sz="1400">
                <a:solidFill>
                  <a:schemeClr val="bg1"/>
                </a:solidFill>
              </a:rPr>
              <a:t> 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Takip, 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İrfan Paşa’ya Mektup</a:t>
            </a:r>
            <a:r>
              <a:rPr lang="tr-TR" sz="1400">
                <a:solidFill>
                  <a:schemeClr val="bg1"/>
                </a:solidFill>
              </a:rPr>
              <a:t>: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tr-TR" sz="1400" b="1" u="sng">
                <a:solidFill>
                  <a:schemeClr val="bg1"/>
                </a:solidFill>
              </a:rPr>
              <a:t>Tarih konulu yapıtları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Barika-i Zafer, 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Evrak-ı Perişan, 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Devr-i stiIa, 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Kanije Muhasarası,</a:t>
            </a:r>
          </a:p>
          <a:p>
            <a:pPr marL="838200" lvl="1" indent="-381000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Renan Müdafaanamesi:</a:t>
            </a:r>
          </a:p>
        </p:txBody>
      </p:sp>
      <p:pic>
        <p:nvPicPr>
          <p:cNvPr id="13317" name="Picture 5" descr="namikkemal-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295400"/>
            <a:ext cx="3048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867400" y="5181600"/>
            <a:ext cx="2965450" cy="314325"/>
          </a:xfrm>
          <a:prstGeom prst="rect">
            <a:avLst/>
          </a:prstGeom>
          <a:noFill/>
          <a:ln w="9525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400">
                <a:solidFill>
                  <a:schemeClr val="bg1"/>
                </a:solidFill>
              </a:rPr>
              <a:t>NAMIK KEMAL(1840-1888)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3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3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3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33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33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33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  <p:bldP spid="133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2286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ZİYA PAŞA (1825 - 1880)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5867400" cy="5105400"/>
          </a:xfrm>
        </p:spPr>
        <p:txBody>
          <a:bodyPr/>
          <a:lstStyle/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Doğu kültürüyle yetişmiş, sonradan Batı’ya yönelmiştir.</a:t>
            </a: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Kişiliğinde ve yapıtlarında bir </a:t>
            </a:r>
            <a:r>
              <a:rPr lang="tr-TR" sz="1800">
                <a:solidFill>
                  <a:srgbClr val="CCFF99"/>
                </a:solidFill>
                <a:latin typeface="Garamond" pitchFamily="18" charset="0"/>
              </a:rPr>
              <a:t>ikilik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 vardır. Doğu kültürü ile Batı kültürü arasında bocalamıştır.</a:t>
            </a: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“</a:t>
            </a:r>
            <a:r>
              <a:rPr lang="tr-TR" sz="1800">
                <a:solidFill>
                  <a:srgbClr val="CCFF99"/>
                </a:solidFill>
                <a:latin typeface="Garamond" pitchFamily="18" charset="0"/>
              </a:rPr>
              <a:t>Şiir ve inşa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” makalesinde Halk edebiyatını savunur ve Divan şiirini Türk şiiri olarak kabul etmez. “Harabat”ta ise bunun tersini söyler. Bu yüzden Namık Kemal tarafından ‘Tahrib-i Harabat” adlı yapıtta sert bir biçimde eleştirilir.</a:t>
            </a: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Dilde sadeleşmeyi savunmasına rağmen Arapça, Farsça sözcük ve tamlamalarla yüklü </a:t>
            </a: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ağır bir dil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 kullanır.</a:t>
            </a: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“</a:t>
            </a: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Defter-i Amal”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 adlı çocukluk anılarında ve “</a:t>
            </a: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Emile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” çevirisinde konuşma dilini bilinçli olarak kullanmıştır.</a:t>
            </a: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Edebiyatımızda </a:t>
            </a: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terkib-i bent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 ve </a:t>
            </a: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terci-i bent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ZİYA PAŞA’NIN YAPITLARI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SzPct val="60000"/>
              <a:buFontTx/>
              <a:buBlip>
                <a:blip r:embed="rId2"/>
              </a:buBlip>
            </a:pPr>
            <a:r>
              <a:rPr lang="tr-TR" sz="2400">
                <a:solidFill>
                  <a:srgbClr val="FFFF99"/>
                </a:solidFill>
                <a:latin typeface="Garamond" pitchFamily="18" charset="0"/>
              </a:rPr>
              <a:t>Harabat</a:t>
            </a:r>
            <a:r>
              <a:rPr lang="tr-TR" sz="2400">
                <a:solidFill>
                  <a:schemeClr val="bg1"/>
                </a:solidFill>
                <a:latin typeface="Garamond" pitchFamily="18" charset="0"/>
              </a:rPr>
              <a:t>: Türkçe, Arapça ve Farsça şiirlerden oluşan 3 ciltlik antoloji</a:t>
            </a:r>
          </a:p>
          <a:p>
            <a:pPr>
              <a:lnSpc>
                <a:spcPct val="90000"/>
              </a:lnSpc>
              <a:buSzPct val="60000"/>
              <a:buFontTx/>
              <a:buBlip>
                <a:blip r:embed="rId2"/>
              </a:buBlip>
            </a:pPr>
            <a:r>
              <a:rPr lang="tr-TR" sz="2400">
                <a:solidFill>
                  <a:srgbClr val="FFFF99"/>
                </a:solidFill>
                <a:latin typeface="Garamond" pitchFamily="18" charset="0"/>
              </a:rPr>
              <a:t>Zafername</a:t>
            </a:r>
            <a:r>
              <a:rPr lang="tr-TR" sz="2400">
                <a:solidFill>
                  <a:schemeClr val="bg1"/>
                </a:solidFill>
                <a:latin typeface="Garamond" pitchFamily="18" charset="0"/>
              </a:rPr>
              <a:t>: Başka başka kişilerin ağzından Sadrazam Ali Paşa’nın tutum ve davranışlarını över görünerek bu kişiyi üstü örtülü bir dille yermiştir.</a:t>
            </a:r>
          </a:p>
          <a:p>
            <a:pPr>
              <a:lnSpc>
                <a:spcPct val="90000"/>
              </a:lnSpc>
              <a:buSzPct val="60000"/>
              <a:buFontTx/>
              <a:buNone/>
            </a:pPr>
            <a:endParaRPr lang="tr-TR" sz="24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60000"/>
              <a:buFontTx/>
              <a:buBlip>
                <a:blip r:embed="rId2"/>
              </a:buBlip>
            </a:pPr>
            <a:r>
              <a:rPr lang="tr-TR" sz="2400">
                <a:solidFill>
                  <a:srgbClr val="FFFF99"/>
                </a:solidFill>
                <a:latin typeface="Garamond" pitchFamily="18" charset="0"/>
              </a:rPr>
              <a:t>Eş’ar-ı Ziya, Külliyat-ı Ziya Paşa</a:t>
            </a:r>
            <a:r>
              <a:rPr lang="tr-TR" sz="2400">
                <a:solidFill>
                  <a:schemeClr val="bg1"/>
                </a:solidFill>
                <a:latin typeface="Garamond" pitchFamily="18" charset="0"/>
              </a:rPr>
              <a:t>: Şiir</a:t>
            </a:r>
          </a:p>
          <a:p>
            <a:pPr>
              <a:lnSpc>
                <a:spcPct val="90000"/>
              </a:lnSpc>
              <a:buSzPct val="60000"/>
              <a:buFontTx/>
              <a:buNone/>
            </a:pPr>
            <a:endParaRPr lang="tr-TR" sz="24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60000"/>
              <a:buFontTx/>
              <a:buBlip>
                <a:blip r:embed="rId2"/>
              </a:buBlip>
            </a:pPr>
            <a:r>
              <a:rPr lang="tr-TR" sz="2400">
                <a:solidFill>
                  <a:srgbClr val="FFFF99"/>
                </a:solidFill>
                <a:latin typeface="Garamond" pitchFamily="18" charset="0"/>
              </a:rPr>
              <a:t>Defter-i Amal:</a:t>
            </a:r>
            <a:r>
              <a:rPr lang="tr-TR" sz="2400">
                <a:solidFill>
                  <a:schemeClr val="bg1"/>
                </a:solidFill>
                <a:latin typeface="Garamond" pitchFamily="18" charset="0"/>
              </a:rPr>
              <a:t> Çocukluk anılarını içerir.</a:t>
            </a:r>
          </a:p>
          <a:p>
            <a:pPr>
              <a:lnSpc>
                <a:spcPct val="90000"/>
              </a:lnSpc>
              <a:buSzPct val="60000"/>
              <a:buFontTx/>
              <a:buNone/>
            </a:pPr>
            <a:endParaRPr lang="tr-TR" sz="24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60000"/>
              <a:buFontTx/>
              <a:buBlip>
                <a:blip r:embed="rId2"/>
              </a:buBlip>
            </a:pPr>
            <a:r>
              <a:rPr lang="tr-TR" sz="2400">
                <a:solidFill>
                  <a:srgbClr val="FFFF99"/>
                </a:solidFill>
                <a:latin typeface="Garamond" pitchFamily="18" charset="0"/>
              </a:rPr>
              <a:t>Şiir ve İnşa, Rüya:</a:t>
            </a:r>
            <a:r>
              <a:rPr lang="tr-TR" sz="2400">
                <a:solidFill>
                  <a:schemeClr val="bg1"/>
                </a:solidFill>
                <a:latin typeface="Garamond" pitchFamily="18" charset="0"/>
              </a:rPr>
              <a:t> Makale</a:t>
            </a:r>
          </a:p>
          <a:p>
            <a:pPr>
              <a:lnSpc>
                <a:spcPct val="90000"/>
              </a:lnSpc>
              <a:buSzPct val="60000"/>
              <a:buFontTx/>
              <a:buNone/>
            </a:pPr>
            <a:endParaRPr lang="tr-TR" sz="24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60000"/>
              <a:buFontTx/>
              <a:buBlip>
                <a:blip r:embed="rId2"/>
              </a:buBlip>
            </a:pPr>
            <a:r>
              <a:rPr lang="tr-TR" sz="2400">
                <a:solidFill>
                  <a:srgbClr val="FFFF99"/>
                </a:solidFill>
                <a:latin typeface="Garamond" pitchFamily="18" charset="0"/>
              </a:rPr>
              <a:t>Emile</a:t>
            </a:r>
            <a:r>
              <a:rPr lang="tr-TR" sz="2400">
                <a:solidFill>
                  <a:schemeClr val="bg1"/>
                </a:solidFill>
                <a:latin typeface="Garamond" pitchFamily="18" charset="0"/>
              </a:rPr>
              <a:t>: Çeviri</a:t>
            </a:r>
          </a:p>
          <a:p>
            <a:pPr>
              <a:lnSpc>
                <a:spcPct val="90000"/>
              </a:lnSpc>
            </a:pPr>
            <a:endParaRPr lang="tr-TR" sz="240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aramond" pitchFamily="18" charset="0"/>
              </a:rPr>
              <a:t>AHMET MİTHAT EFENDİ (1844 - 1912)</a:t>
            </a:r>
            <a:br>
              <a:rPr lang="tr-TR" sz="2800">
                <a:solidFill>
                  <a:schemeClr val="bg1"/>
                </a:solidFill>
                <a:latin typeface="Garamond" pitchFamily="18" charset="0"/>
              </a:rPr>
            </a:br>
            <a:endParaRPr lang="tr-TR" sz="280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2000">
                <a:solidFill>
                  <a:schemeClr val="bg1"/>
                </a:solidFill>
                <a:latin typeface="Garamond" pitchFamily="18" charset="0"/>
              </a:rPr>
              <a:t>Edebiyatımızda onun kadar </a:t>
            </a:r>
            <a:r>
              <a:rPr lang="tr-TR" sz="2000">
                <a:solidFill>
                  <a:srgbClr val="FFFF99"/>
                </a:solidFill>
                <a:latin typeface="Garamond" pitchFamily="18" charset="0"/>
              </a:rPr>
              <a:t>çok ve değişik türde</a:t>
            </a:r>
            <a:r>
              <a:rPr lang="tr-TR" sz="2000">
                <a:solidFill>
                  <a:schemeClr val="bg1"/>
                </a:solidFill>
                <a:latin typeface="Garamond" pitchFamily="18" charset="0"/>
              </a:rPr>
              <a:t> yapıt veren bir başka yazar yoktur.</a:t>
            </a:r>
          </a:p>
          <a:p>
            <a:pPr>
              <a:lnSpc>
                <a:spcPct val="80000"/>
              </a:lnSpc>
              <a:buSzPct val="75000"/>
              <a:buFontTx/>
              <a:buNone/>
            </a:pPr>
            <a:endParaRPr lang="tr-TR" sz="20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2000">
                <a:solidFill>
                  <a:schemeClr val="bg1"/>
                </a:solidFill>
                <a:latin typeface="Garamond" pitchFamily="18" charset="0"/>
              </a:rPr>
              <a:t>Otuz altısı roman olmak üzere iki yüze yakın yapıtı vardır.</a:t>
            </a:r>
          </a:p>
          <a:p>
            <a:pPr>
              <a:lnSpc>
                <a:spcPct val="80000"/>
              </a:lnSpc>
              <a:buSzPct val="75000"/>
              <a:buFontTx/>
              <a:buNone/>
            </a:pPr>
            <a:endParaRPr lang="tr-TR" sz="20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2000">
                <a:solidFill>
                  <a:schemeClr val="bg1"/>
                </a:solidFill>
                <a:latin typeface="Garamond" pitchFamily="18" charset="0"/>
              </a:rPr>
              <a:t>Amacı </a:t>
            </a:r>
            <a:r>
              <a:rPr lang="tr-TR" sz="2000">
                <a:solidFill>
                  <a:srgbClr val="FFFF99"/>
                </a:solidFill>
                <a:latin typeface="Garamond" pitchFamily="18" charset="0"/>
              </a:rPr>
              <a:t>halkı eğitmek</a:t>
            </a:r>
            <a:r>
              <a:rPr lang="tr-TR" sz="2000">
                <a:solidFill>
                  <a:schemeClr val="bg1"/>
                </a:solidFill>
                <a:latin typeface="Garamond" pitchFamily="18" charset="0"/>
              </a:rPr>
              <a:t>, insanlara bilgi vermek olduğundan romanın akışını durdurur, okuyucuya bilgi verir. </a:t>
            </a: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endParaRPr lang="tr-TR" sz="20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2000">
                <a:solidFill>
                  <a:schemeClr val="bg1"/>
                </a:solidFill>
                <a:latin typeface="Garamond" pitchFamily="18" charset="0"/>
              </a:rPr>
              <a:t>Her fırsatta halka bir şeyler anlatmaya çalışır. </a:t>
            </a: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endParaRPr lang="tr-TR" sz="20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2000">
                <a:solidFill>
                  <a:schemeClr val="bg1"/>
                </a:solidFill>
                <a:latin typeface="Garamond" pitchFamily="18" charset="0"/>
              </a:rPr>
              <a:t>Romanları teknik yönden kusurludur.</a:t>
            </a: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endParaRPr lang="tr-TR" sz="20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2000">
                <a:solidFill>
                  <a:schemeClr val="bg1"/>
                </a:solidFill>
                <a:latin typeface="Garamond" pitchFamily="18" charset="0"/>
              </a:rPr>
              <a:t>Hemen her sahada -macera, polisiye, tarih, Batılılaşma, aşk vb.- roman yazmıştır.</a:t>
            </a: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endParaRPr lang="tr-TR" sz="20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5000"/>
              <a:buFontTx/>
              <a:buBlip>
                <a:blip r:embed="rId2"/>
              </a:buBlip>
            </a:pPr>
            <a:r>
              <a:rPr lang="tr-TR" sz="2000">
                <a:solidFill>
                  <a:schemeClr val="bg1"/>
                </a:solidFill>
                <a:latin typeface="Garamond" pitchFamily="18" charset="0"/>
              </a:rPr>
              <a:t>Yapıtlarını halkın anlayabileceği biçimde, sade ve düzgün bir dille oluşturmuştur.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aramond" pitchFamily="18" charset="0"/>
              </a:rPr>
              <a:t>AHMET MİTHAT EFENDİ’NİN YAPITLARI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tr-TR" sz="1400"/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 b="1" u="sng">
                <a:solidFill>
                  <a:schemeClr val="bg1"/>
                </a:solidFill>
                <a:latin typeface="Garamond" pitchFamily="18" charset="0"/>
              </a:rPr>
              <a:t>Roman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 b="1" u="sng">
              <a:solidFill>
                <a:schemeClr val="bg1"/>
              </a:solidFill>
              <a:latin typeface="Garamond" pitchFamily="18" charset="0"/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Felatun Bey’le Rakım Efendi,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Hasan Mellah, Hüseyin Fellah,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Paris’te Bir Türk,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Henüz On Yedi Yaşında,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Dünyaya İkinci Geliş,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Dürdane Hanım, .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Jön Türk.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 b="1" u="sng">
              <a:solidFill>
                <a:srgbClr val="FFFF99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 b="1" u="sng">
                <a:solidFill>
                  <a:schemeClr val="bg1"/>
                </a:solidFill>
                <a:latin typeface="Garamond" pitchFamily="18" charset="0"/>
              </a:rPr>
              <a:t>Hikaye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 b="1" u="sng">
              <a:solidFill>
                <a:schemeClr val="bg1"/>
              </a:solidFill>
              <a:latin typeface="Garamond" pitchFamily="18" charset="0"/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Letaif-i Rivayat: 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Edebiyatımızda ilk hikaye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Kıssadan Hisse: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rgbClr val="FFFF99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 b="1" u="sng">
                <a:solidFill>
                  <a:schemeClr val="bg1"/>
                </a:solidFill>
                <a:latin typeface="Garamond" pitchFamily="18" charset="0"/>
              </a:rPr>
              <a:t>Oyun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 b="1" u="sng">
              <a:solidFill>
                <a:schemeClr val="bg1"/>
              </a:solidFill>
              <a:latin typeface="Garamond" pitchFamily="18" charset="0"/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Eyvah,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Açıkbaş,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Ahz-ı Sar,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Çerkes Özdenler.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4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74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74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74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aramond" pitchFamily="18" charset="0"/>
              </a:rPr>
              <a:t>AHMET VEFİK PAŞA (1823 - 1891)</a:t>
            </a:r>
            <a:r>
              <a:rPr lang="tr-TR" sz="4000"/>
              <a:t/>
            </a:r>
            <a:br>
              <a:rPr lang="tr-TR" sz="4000"/>
            </a:br>
            <a:endParaRPr lang="tr-TR" sz="40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648200"/>
          </a:xfrm>
        </p:spPr>
        <p:txBody>
          <a:bodyPr/>
          <a:lstStyle/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600">
                <a:solidFill>
                  <a:srgbClr val="CCFF66"/>
                </a:solidFill>
                <a:latin typeface="Garamond" pitchFamily="18" charset="0"/>
              </a:rPr>
              <a:t>Milliyetçilik ve Türkçülük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 fikirlerinin en önde gelen savunucularındandır.</a:t>
            </a: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600">
                <a:solidFill>
                  <a:srgbClr val="CCFF66"/>
                </a:solidFill>
                <a:latin typeface="Garamond" pitchFamily="18" charset="0"/>
              </a:rPr>
              <a:t>Tiyatro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 alanındaki çevirileri ve uyarlamalarıyla bilinir.</a:t>
            </a: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Halkı tiyatroya alıştırmaya çalışmış; bunun için, </a:t>
            </a:r>
            <a:r>
              <a:rPr lang="tr-TR" sz="1600">
                <a:solidFill>
                  <a:srgbClr val="CCFF66"/>
                </a:solidFill>
                <a:latin typeface="Garamond" pitchFamily="18" charset="0"/>
              </a:rPr>
              <a:t>Bursa’da tiyatro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 kurmuştur.</a:t>
            </a: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None/>
            </a:pPr>
            <a:r>
              <a:rPr lang="tr-TR" sz="1600" u="sng">
                <a:solidFill>
                  <a:schemeClr val="bg1"/>
                </a:solidFill>
                <a:latin typeface="Garamond" pitchFamily="18" charset="0"/>
              </a:rPr>
              <a:t>Yapıtları</a:t>
            </a:r>
          </a:p>
          <a:p>
            <a:pPr>
              <a:lnSpc>
                <a:spcPct val="80000"/>
              </a:lnSpc>
              <a:buSzPct val="70000"/>
              <a:buFontTx/>
              <a:buNone/>
            </a:pPr>
            <a:endParaRPr lang="tr-TR" sz="1600" u="sng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600">
                <a:solidFill>
                  <a:srgbClr val="CCFF66"/>
                </a:solidFill>
                <a:latin typeface="Garamond" pitchFamily="18" charset="0"/>
              </a:rPr>
              <a:t>Don Civani, Dudu Kuş’arı, Infial-i Aşk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: </a:t>
            </a:r>
            <a:r>
              <a:rPr lang="tr-TR" sz="1600">
                <a:solidFill>
                  <a:srgbClr val="CCFF66"/>
                </a:solidFill>
                <a:latin typeface="Garamond" pitchFamily="18" charset="0"/>
              </a:rPr>
              <a:t>Moliere’den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 çevirdiği mensur oyunlar</a:t>
            </a:r>
          </a:p>
          <a:p>
            <a:pPr>
              <a:lnSpc>
                <a:spcPct val="80000"/>
              </a:lnSpc>
              <a:buSzPct val="70000"/>
              <a:buFontTx/>
              <a:buNone/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600">
                <a:solidFill>
                  <a:srgbClr val="CCFF66"/>
                </a:solidFill>
                <a:latin typeface="Garamond" pitchFamily="18" charset="0"/>
              </a:rPr>
              <a:t>Savruk, Kocalar Mektebi, Kadınlar Mektebi, Adamdı, Tartufle: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tr-TR" sz="1600">
                <a:solidFill>
                  <a:srgbClr val="CCFF66"/>
                </a:solidFill>
                <a:latin typeface="Garamond" pitchFamily="18" charset="0"/>
              </a:rPr>
              <a:t>Moliere’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den çevirdiği manzum oyunlar</a:t>
            </a:r>
          </a:p>
          <a:p>
            <a:pPr>
              <a:lnSpc>
                <a:spcPct val="80000"/>
              </a:lnSpc>
              <a:buSzPct val="70000"/>
              <a:buFontTx/>
              <a:buNone/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600">
                <a:solidFill>
                  <a:srgbClr val="CCFF66"/>
                </a:solidFill>
                <a:latin typeface="Garamond" pitchFamily="18" charset="0"/>
              </a:rPr>
              <a:t>Zor Nikahı, Zoraki Tabip, Tablb-i Aşk, Dekbazlık, Meraki, Azarya, Yorgaki Dandini: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 Türk, Yahudi ve Rum hayatına uyguladığı adapteleri</a:t>
            </a:r>
          </a:p>
          <a:p>
            <a:pPr>
              <a:lnSpc>
                <a:spcPct val="80000"/>
              </a:lnSpc>
              <a:buSzPct val="70000"/>
              <a:buFontTx/>
              <a:buNone/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600">
                <a:solidFill>
                  <a:srgbClr val="CCFF66"/>
                </a:solidFill>
                <a:latin typeface="Garamond" pitchFamily="18" charset="0"/>
              </a:rPr>
              <a:t>Hikmet-i Tarih, Fezleke-i Tarih-i Osmani: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 Tarih alanındaki yapıtları</a:t>
            </a:r>
          </a:p>
          <a:p>
            <a:pPr>
              <a:lnSpc>
                <a:spcPct val="80000"/>
              </a:lnSpc>
              <a:buSzPct val="70000"/>
              <a:buFontTx/>
              <a:buNone/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600">
                <a:solidFill>
                  <a:srgbClr val="CCFF66"/>
                </a:solidFill>
                <a:latin typeface="Garamond" pitchFamily="18" charset="0"/>
              </a:rPr>
              <a:t>Lehçe-i Osmani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: Sözlük</a:t>
            </a:r>
          </a:p>
          <a:p>
            <a:pPr>
              <a:lnSpc>
                <a:spcPct val="80000"/>
              </a:lnSpc>
              <a:buSzPct val="70000"/>
              <a:buFontTx/>
              <a:buNone/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600">
                <a:solidFill>
                  <a:srgbClr val="CCFF66"/>
                </a:solidFill>
                <a:latin typeface="Garamond" pitchFamily="18" charset="0"/>
              </a:rPr>
              <a:t>Şecere-i Türki: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 Ebulgazi Bahadır Han’dan çeviri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3048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aramond" pitchFamily="18" charset="0"/>
              </a:rPr>
              <a:t>ŞEMSEDDİN SAMİ(1850 - 1904)</a:t>
            </a:r>
            <a:r>
              <a:rPr lang="tr-TR" sz="4000">
                <a:latin typeface="Garamond" pitchFamily="18" charset="0"/>
              </a:rPr>
              <a:t/>
            </a:r>
            <a:br>
              <a:rPr lang="tr-TR" sz="4000">
                <a:latin typeface="Garamond" pitchFamily="18" charset="0"/>
              </a:rPr>
            </a:br>
            <a:endParaRPr lang="tr-TR" sz="4000">
              <a:latin typeface="Garamond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4800600"/>
          </a:xfrm>
        </p:spPr>
        <p:txBody>
          <a:bodyPr/>
          <a:lstStyle/>
          <a:p>
            <a:pPr>
              <a:buSzPct val="75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Edebiyatla ilgili yapıtlarının yanında bilim ve dil çalışmalarında da bulunmuş, dil konusunda ileri sürdüğü çeşitli düşünceler ve uygulamalarla önem kazanmıştır.</a:t>
            </a:r>
          </a:p>
          <a:p>
            <a:pPr>
              <a:buSzPct val="75000"/>
              <a:buFontTx/>
              <a:buNone/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buSzPct val="75000"/>
              <a:buFontTx/>
              <a:buBlip>
                <a:blip r:embed="rId2"/>
              </a:buBlip>
            </a:pP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Sözlük ve ansiklopedi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 türünde yapıtlar ortaya koymuştur.</a:t>
            </a:r>
          </a:p>
          <a:p>
            <a:pPr>
              <a:buSzPct val="75000"/>
              <a:buFontTx/>
              <a:buNone/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buSzPct val="75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“</a:t>
            </a: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Orhun Yazıtlari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” ve “</a:t>
            </a: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Kutadgu Bilig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” ile ilgili incelemelerde bulunmuştur.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tr-TR" sz="1800" b="1" u="sng">
                <a:solidFill>
                  <a:schemeClr val="bg1"/>
                </a:solidFill>
                <a:latin typeface="Garamond" pitchFamily="18" charset="0"/>
              </a:rPr>
              <a:t>Yapıtları</a:t>
            </a:r>
          </a:p>
          <a:p>
            <a:pPr>
              <a:buSzPct val="75000"/>
              <a:buFontTx/>
              <a:buBlip>
                <a:blip r:embed="rId3"/>
              </a:buBlip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Taaşşuk-ı Talat ve Fitnat: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 Edebiyatımızda ilk yerli roman</a:t>
            </a:r>
          </a:p>
          <a:p>
            <a:pPr>
              <a:buSzPct val="75000"/>
              <a:buFontTx/>
              <a:buBlip>
                <a:blip r:embed="rId3"/>
              </a:buBlip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Kamus-ı Türki: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 İlk Türkçe sözlük</a:t>
            </a:r>
          </a:p>
          <a:p>
            <a:pPr>
              <a:buSzPct val="75000"/>
              <a:buFontTx/>
              <a:buBlip>
                <a:blip r:embed="rId3"/>
              </a:buBlip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Kamus-ı Pransevi, Kamus-ı Arabi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: Sözlük</a:t>
            </a:r>
          </a:p>
          <a:p>
            <a:pPr>
              <a:buSzPct val="75000"/>
              <a:buFontTx/>
              <a:buBlip>
                <a:blip r:embed="rId3"/>
              </a:buBlip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Kamusu’l Alam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: Ansiklopedi</a:t>
            </a:r>
          </a:p>
          <a:p>
            <a:pPr>
              <a:buSzPct val="75000"/>
              <a:buFontTx/>
              <a:buBlip>
                <a:blip r:embed="rId3"/>
              </a:buBlip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Besa yahut Ahde Vefa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, </a:t>
            </a: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Gave, Seydi Yahya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: Tiyatro</a:t>
            </a:r>
          </a:p>
          <a:p>
            <a:pPr>
              <a:buSzPct val="75000"/>
              <a:buFontTx/>
              <a:buBlip>
                <a:blip r:embed="rId3"/>
              </a:buBlip>
            </a:pPr>
            <a:r>
              <a:rPr lang="tr-TR" sz="1600">
                <a:solidFill>
                  <a:srgbClr val="FFFF99"/>
                </a:solidFill>
                <a:latin typeface="Garamond" pitchFamily="18" charset="0"/>
              </a:rPr>
              <a:t>Sefiller, Robinson Crusoe</a:t>
            </a:r>
            <a:r>
              <a:rPr lang="tr-TR" sz="1600">
                <a:solidFill>
                  <a:schemeClr val="bg1"/>
                </a:solidFill>
                <a:latin typeface="Garamond" pitchFamily="18" charset="0"/>
              </a:rPr>
              <a:t>: Çeviri</a:t>
            </a:r>
          </a:p>
          <a:p>
            <a:pPr>
              <a:buFontTx/>
              <a:buNone/>
            </a:pPr>
            <a:endParaRPr lang="tr-TR" sz="160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aramond" pitchFamily="18" charset="0"/>
              </a:rPr>
              <a:t>II. DÖNEM TANZİMAT EDEBİYATI</a:t>
            </a:r>
            <a:r>
              <a:rPr lang="tr-TR" sz="2800">
                <a:solidFill>
                  <a:schemeClr val="bg1"/>
                </a:solidFill>
              </a:rPr>
              <a:t/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Sanatçılar, devrin siyasi şartlarının ağırlığI yüzünden ‘</a:t>
            </a:r>
            <a:r>
              <a:rPr lang="tr-TR" sz="1700" b="1">
                <a:solidFill>
                  <a:srgbClr val="CCFF66"/>
                </a:solidFill>
                <a:latin typeface="Garamond" pitchFamily="18" charset="0"/>
              </a:rPr>
              <a:t>Sanat, sanat içindir</a:t>
            </a: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” anlayışını benimsemişlerdir.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7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Sanatçılar, toplum sorunlarından ve siyasetten uzak kalmış, yalnızca </a:t>
            </a:r>
            <a:r>
              <a:rPr lang="tr-TR" sz="1700" b="1">
                <a:solidFill>
                  <a:srgbClr val="CCFF66"/>
                </a:solidFill>
                <a:latin typeface="Garamond" pitchFamily="18" charset="0"/>
              </a:rPr>
              <a:t>edebiyatla</a:t>
            </a: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 ilgilenmişlerdir.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7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Yapıtlarda kullanılan </a:t>
            </a:r>
            <a:r>
              <a:rPr lang="tr-TR" sz="1700" b="1">
                <a:solidFill>
                  <a:srgbClr val="CCFF66"/>
                </a:solidFill>
                <a:latin typeface="Garamond" pitchFamily="18" charset="0"/>
              </a:rPr>
              <a:t>dil ağırdır</a:t>
            </a: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. Divan edebiyatına karşı Batı edebiyatı savunulmuştur.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7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700" b="1">
                <a:solidFill>
                  <a:srgbClr val="CCFF66"/>
                </a:solidFill>
                <a:latin typeface="Garamond" pitchFamily="18" charset="0"/>
              </a:rPr>
              <a:t>Batı edebiyatı örneklerini başarıyla</a:t>
            </a: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 ortaya konmuştur.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7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Yapıtlarda </a:t>
            </a:r>
            <a:r>
              <a:rPr lang="tr-TR" sz="1700" b="1">
                <a:solidFill>
                  <a:srgbClr val="CCFF66"/>
                </a:solidFill>
                <a:latin typeface="Garamond" pitchFamily="18" charset="0"/>
              </a:rPr>
              <a:t>realizmin etkileri</a:t>
            </a: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 görülür. Kölelik, cariyelik romanlarda da sıkça işlenen konulardır.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7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Şiirde </a:t>
            </a:r>
            <a:r>
              <a:rPr lang="tr-TR" sz="1700" b="1">
                <a:solidFill>
                  <a:srgbClr val="CCFF66"/>
                </a:solidFill>
                <a:latin typeface="Garamond" pitchFamily="18" charset="0"/>
              </a:rPr>
              <a:t>romantizmin</a:t>
            </a: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 izleri vardır.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7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700" b="1">
                <a:solidFill>
                  <a:srgbClr val="CCFF66"/>
                </a:solidFill>
                <a:latin typeface="Garamond" pitchFamily="18" charset="0"/>
              </a:rPr>
              <a:t>Şiirin konusu genişlemiştir</a:t>
            </a: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. Hayattaki her güzel şeyin şiirin konusu olabileceği görüşü esas alınmıştır. Şiirlerde ölüm, yokluk, hiçlik gibi soyut konular işlenmiştir.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7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Şiirde divan şiiri biçimlerinin yanı sıra </a:t>
            </a:r>
            <a:r>
              <a:rPr lang="tr-TR" sz="1700" b="1">
                <a:solidFill>
                  <a:srgbClr val="CCFF66"/>
                </a:solidFill>
                <a:latin typeface="Garamond" pitchFamily="18" charset="0"/>
              </a:rPr>
              <a:t>yeni biçimler</a:t>
            </a:r>
            <a:r>
              <a:rPr lang="tr-TR" sz="1700" b="1">
                <a:solidFill>
                  <a:schemeClr val="bg1"/>
                </a:solidFill>
                <a:latin typeface="Garamond" pitchFamily="18" charset="0"/>
              </a:rPr>
              <a:t> de kullanılmıştır.</a:t>
            </a:r>
          </a:p>
          <a:p>
            <a:pPr>
              <a:lnSpc>
                <a:spcPct val="80000"/>
              </a:lnSpc>
            </a:pPr>
            <a:endParaRPr lang="tr-TR" sz="1700" b="1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400" b="1">
                <a:solidFill>
                  <a:schemeClr val="bg1"/>
                </a:solidFill>
                <a:latin typeface="Garamond" pitchFamily="18" charset="0"/>
              </a:rPr>
              <a:t>II. DÖNEM TANZİMAT EDEBİYATI SANATÇILARI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75000"/>
              <a:buFontTx/>
              <a:buBlip>
                <a:blip r:embed="rId2"/>
              </a:buBlip>
            </a:pPr>
            <a:r>
              <a:rPr lang="tr-TR" sz="2800" b="1">
                <a:solidFill>
                  <a:schemeClr val="bg1"/>
                </a:solidFill>
                <a:latin typeface="Garamond" pitchFamily="18" charset="0"/>
              </a:rPr>
              <a:t>Recaizade Mahmut Ekrem</a:t>
            </a:r>
          </a:p>
          <a:p>
            <a:pPr>
              <a:lnSpc>
                <a:spcPct val="90000"/>
              </a:lnSpc>
              <a:buSzPct val="75000"/>
              <a:buFontTx/>
              <a:buNone/>
            </a:pPr>
            <a:endParaRPr lang="tr-TR" sz="28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75000"/>
              <a:buFontTx/>
              <a:buBlip>
                <a:blip r:embed="rId2"/>
              </a:buBlip>
            </a:pPr>
            <a:r>
              <a:rPr lang="tr-TR" sz="2800" b="1">
                <a:solidFill>
                  <a:schemeClr val="bg1"/>
                </a:solidFill>
                <a:latin typeface="Garamond" pitchFamily="18" charset="0"/>
              </a:rPr>
              <a:t>Abdülhak Hamit Tarhan</a:t>
            </a:r>
          </a:p>
          <a:p>
            <a:pPr>
              <a:lnSpc>
                <a:spcPct val="90000"/>
              </a:lnSpc>
              <a:buSzPct val="75000"/>
              <a:buFontTx/>
              <a:buNone/>
            </a:pPr>
            <a:endParaRPr lang="tr-TR" sz="28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75000"/>
              <a:buFontTx/>
              <a:buBlip>
                <a:blip r:embed="rId2"/>
              </a:buBlip>
            </a:pPr>
            <a:r>
              <a:rPr lang="tr-TR" sz="2800" b="1">
                <a:solidFill>
                  <a:schemeClr val="bg1"/>
                </a:solidFill>
                <a:latin typeface="Garamond" pitchFamily="18" charset="0"/>
              </a:rPr>
              <a:t>Samipaşazade Sezai</a:t>
            </a:r>
          </a:p>
          <a:p>
            <a:pPr>
              <a:lnSpc>
                <a:spcPct val="90000"/>
              </a:lnSpc>
              <a:buSzPct val="75000"/>
              <a:buFontTx/>
              <a:buNone/>
            </a:pPr>
            <a:endParaRPr lang="tr-TR" sz="28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75000"/>
              <a:buFontTx/>
              <a:buBlip>
                <a:blip r:embed="rId2"/>
              </a:buBlip>
            </a:pPr>
            <a:r>
              <a:rPr lang="tr-TR" sz="2800" b="1">
                <a:solidFill>
                  <a:schemeClr val="bg1"/>
                </a:solidFill>
                <a:latin typeface="Garamond" pitchFamily="18" charset="0"/>
              </a:rPr>
              <a:t>Nabizade Nazım</a:t>
            </a:r>
          </a:p>
          <a:p>
            <a:pPr>
              <a:lnSpc>
                <a:spcPct val="90000"/>
              </a:lnSpc>
              <a:buSzPct val="75000"/>
              <a:buFontTx/>
              <a:buNone/>
            </a:pPr>
            <a:endParaRPr lang="tr-TR" sz="28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75000"/>
              <a:buFont typeface="Wingdings" pitchFamily="2" charset="2"/>
              <a:buBlip>
                <a:blip r:embed="rId2"/>
              </a:buBlip>
            </a:pPr>
            <a:r>
              <a:rPr lang="tr-TR" sz="2800" b="1">
                <a:solidFill>
                  <a:schemeClr val="bg1"/>
                </a:solidFill>
                <a:latin typeface="Garamond" pitchFamily="18" charset="0"/>
              </a:rPr>
              <a:t>Muallim Naci</a:t>
            </a:r>
          </a:p>
          <a:p>
            <a:pPr>
              <a:lnSpc>
                <a:spcPct val="90000"/>
              </a:lnSpc>
            </a:pPr>
            <a:endParaRPr lang="tr-TR" sz="2800" b="1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EDEBİYATTA YENİLİKLER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4196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tr-TR" sz="1800" b="1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800" b="1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Şiirde</a:t>
            </a:r>
            <a:r>
              <a:rPr lang="tr-TR" sz="1800" b="1" u="sng"/>
              <a:t>:</a:t>
            </a:r>
            <a:r>
              <a:rPr lang="tr-TR" sz="1800"/>
              <a:t> 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Şiirde biçim olarak Divan edebiyatı geleneği devam ettirilmiş, şiirin konuları ise alabildiğine genişlemiştir.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Şiirlerde ‘</a:t>
            </a:r>
            <a:r>
              <a:rPr lang="tr-TR" sz="1800">
                <a:solidFill>
                  <a:srgbClr val="FFFF99"/>
                </a:solidFill>
              </a:rPr>
              <a:t>kanun, medeniyet, eşitlik, hürriyet, vatan</a:t>
            </a:r>
            <a:r>
              <a:rPr lang="tr-TR" sz="1800">
                <a:solidFill>
                  <a:schemeClr val="bg1"/>
                </a:solidFill>
              </a:rPr>
              <a:t>” gibi konular işlenmeye başlanmıştır</a:t>
            </a:r>
            <a:r>
              <a:rPr lang="tr-TR" sz="20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Romanda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 b="1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Türk edebiyatı, romanla ilk defa, </a:t>
            </a:r>
            <a:r>
              <a:rPr lang="tr-TR" sz="1800">
                <a:solidFill>
                  <a:srgbClr val="FFFF99"/>
                </a:solidFill>
              </a:rPr>
              <a:t>Yusuf Kamil Paşa’nın</a:t>
            </a:r>
            <a:r>
              <a:rPr lang="tr-TR" sz="1800">
                <a:solidFill>
                  <a:schemeClr val="bg1"/>
                </a:solidFill>
              </a:rPr>
              <a:t> </a:t>
            </a:r>
            <a:r>
              <a:rPr lang="tr-TR" sz="1800">
                <a:solidFill>
                  <a:srgbClr val="FFFF99"/>
                </a:solidFill>
              </a:rPr>
              <a:t>Fenelon’dan</a:t>
            </a:r>
            <a:r>
              <a:rPr lang="tr-TR" sz="1800">
                <a:solidFill>
                  <a:schemeClr val="bg1"/>
                </a:solidFill>
              </a:rPr>
              <a:t> çevirdiği “</a:t>
            </a:r>
            <a:r>
              <a:rPr lang="tr-TR" sz="1800">
                <a:solidFill>
                  <a:srgbClr val="FFFF99"/>
                </a:solidFill>
              </a:rPr>
              <a:t>Telemak</a:t>
            </a:r>
            <a:r>
              <a:rPr lang="tr-TR" sz="1800">
                <a:solidFill>
                  <a:schemeClr val="bg1"/>
                </a:solidFill>
              </a:rPr>
              <a:t>” çevirisiyle karşılaşır.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Edebiyatımızdaki ilk yerli roman ise 1 872de </a:t>
            </a:r>
            <a:r>
              <a:rPr lang="tr-TR" sz="1800">
                <a:solidFill>
                  <a:srgbClr val="FFFF99"/>
                </a:solidFill>
              </a:rPr>
              <a:t>Şemsettin Sami</a:t>
            </a:r>
            <a:r>
              <a:rPr lang="tr-TR" sz="1800">
                <a:solidFill>
                  <a:schemeClr val="bg1"/>
                </a:solidFill>
              </a:rPr>
              <a:t> tarafından yazılan “</a:t>
            </a:r>
            <a:r>
              <a:rPr lang="tr-TR" sz="1800">
                <a:solidFill>
                  <a:srgbClr val="FFFF99"/>
                </a:solidFill>
              </a:rPr>
              <a:t>Taaşşuk-ı Talat ve Fitnat</a:t>
            </a:r>
            <a:r>
              <a:rPr lang="tr-TR" sz="1800">
                <a:solidFill>
                  <a:schemeClr val="bg1"/>
                </a:solidFill>
              </a:rPr>
              <a:t>” adlı romandır.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</p:txBody>
      </p:sp>
      <p:pic>
        <p:nvPicPr>
          <p:cNvPr id="4116" name="Picture 20" descr="ISTANBUL03_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219200"/>
            <a:ext cx="43434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4572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aramond" pitchFamily="18" charset="0"/>
              </a:rPr>
              <a:t>RECAİZADE MAHMUT EKREM (1847 - 1914)</a:t>
            </a:r>
            <a:r>
              <a:rPr lang="tr-TR" sz="2800">
                <a:latin typeface="Garamond" pitchFamily="18" charset="0"/>
              </a:rPr>
              <a:t/>
            </a:r>
            <a:br>
              <a:rPr lang="tr-TR" sz="2800">
                <a:latin typeface="Garamond" pitchFamily="18" charset="0"/>
              </a:rPr>
            </a:br>
            <a:endParaRPr lang="tr-TR" sz="2800">
              <a:latin typeface="Garamond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Divan edebiyatından.yana olanlara karşı, Batı edebiyatı yolun-da gelişen </a:t>
            </a:r>
            <a:r>
              <a:rPr lang="tr-TR" sz="1800" b="1">
                <a:solidFill>
                  <a:srgbClr val="FFFF99"/>
                </a:solidFill>
                <a:latin typeface="Garamond" pitchFamily="18" charset="0"/>
              </a:rPr>
              <a:t>yeni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 edebiyatı savunmuştur.</a:t>
            </a:r>
          </a:p>
          <a:p>
            <a:pPr>
              <a:lnSpc>
                <a:spcPct val="80000"/>
              </a:lnSpc>
              <a:buSzPct val="70000"/>
              <a:buFontTx/>
              <a:buNone/>
            </a:pPr>
            <a:endParaRPr lang="tr-TR" sz="18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“</a:t>
            </a:r>
            <a:r>
              <a:rPr lang="tr-TR" sz="1800" b="1">
                <a:solidFill>
                  <a:srgbClr val="FFFF99"/>
                </a:solidFill>
                <a:latin typeface="Garamond" pitchFamily="18" charset="0"/>
              </a:rPr>
              <a:t>Zemzeme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” ile “</a:t>
            </a:r>
            <a:r>
              <a:rPr lang="tr-TR" sz="1800" b="1">
                <a:solidFill>
                  <a:srgbClr val="FFFF99"/>
                </a:solidFill>
                <a:latin typeface="Garamond" pitchFamily="18" charset="0"/>
              </a:rPr>
              <a:t>Takdir-i Elhan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” adlı yapıtları yüzünden Muallim Naci’nin </a:t>
            </a:r>
            <a:r>
              <a:rPr lang="tr-TR" sz="1800" b="1">
                <a:solidFill>
                  <a:srgbClr val="FFFF99"/>
                </a:solidFill>
                <a:latin typeface="Garamond" pitchFamily="18" charset="0"/>
              </a:rPr>
              <a:t>Demdeme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” adlı yapıtında yer verdiği çok ağır eleştirilere hedef olmuştur.</a:t>
            </a:r>
          </a:p>
          <a:p>
            <a:pPr>
              <a:lnSpc>
                <a:spcPct val="80000"/>
              </a:lnSpc>
              <a:buSzPct val="70000"/>
              <a:buFontTx/>
              <a:buNone/>
            </a:pPr>
            <a:endParaRPr lang="tr-TR" sz="18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1895 yılının sonunda, eski öğrencisi </a:t>
            </a:r>
            <a:r>
              <a:rPr lang="tr-TR" sz="1800" b="1">
                <a:solidFill>
                  <a:srgbClr val="CCFF66"/>
                </a:solidFill>
                <a:latin typeface="Garamond" pitchFamily="18" charset="0"/>
              </a:rPr>
              <a:t>Tevfik Fikret’i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 “ </a:t>
            </a:r>
            <a:r>
              <a:rPr lang="tr-TR" sz="1800" b="1">
                <a:solidFill>
                  <a:srgbClr val="CCFF66"/>
                </a:solidFill>
                <a:latin typeface="Garamond" pitchFamily="18" charset="0"/>
              </a:rPr>
              <a:t>Servet-i Fünun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” dergisinin başına getirerek ‘Edebiyat-ı Cedide hareketinin başlamasına öncülük etmiş; bütün bu kurucu, öğretici, yayıcı çalışmalarından dolayı, devrinde </a:t>
            </a:r>
            <a:r>
              <a:rPr lang="tr-TR" sz="1800" b="1">
                <a:solidFill>
                  <a:srgbClr val="CCFF99"/>
                </a:solidFill>
                <a:latin typeface="Garamond" pitchFamily="18" charset="0"/>
              </a:rPr>
              <a:t>Üstat Ekrem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” diye anılmıştır.</a:t>
            </a:r>
          </a:p>
          <a:p>
            <a:pPr>
              <a:lnSpc>
                <a:spcPct val="80000"/>
              </a:lnSpc>
              <a:buSzPct val="70000"/>
              <a:buFontTx/>
              <a:buNone/>
            </a:pPr>
            <a:endParaRPr lang="tr-TR" sz="18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Şiirlerinde hüzün ve elem vardır. </a:t>
            </a:r>
            <a:r>
              <a:rPr lang="tr-TR" sz="1800" b="1">
                <a:solidFill>
                  <a:srgbClr val="FFFF99"/>
                </a:solidFill>
                <a:latin typeface="Garamond" pitchFamily="18" charset="0"/>
              </a:rPr>
              <a:t>Piraye, Emcet, Nijat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 adlı çocuklarının ölümünü görmüş olması ona içli ve üzüntülü şiirler yazdırmıştır.</a:t>
            </a:r>
          </a:p>
          <a:p>
            <a:pPr>
              <a:lnSpc>
                <a:spcPct val="80000"/>
              </a:lnSpc>
              <a:buSzPct val="70000"/>
              <a:buFontTx/>
              <a:buNone/>
            </a:pPr>
            <a:endParaRPr lang="tr-TR" sz="1800" b="1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SzPct val="70000"/>
              <a:buFontTx/>
              <a:buBlip>
                <a:blip r:embed="rId2"/>
              </a:buBlip>
            </a:pPr>
            <a:r>
              <a:rPr lang="tr-TR" sz="1800" b="1">
                <a:solidFill>
                  <a:srgbClr val="FFFF99"/>
                </a:solidFill>
                <a:latin typeface="Garamond" pitchFamily="18" charset="0"/>
              </a:rPr>
              <a:t>Hüzünlü 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duygular, </a:t>
            </a:r>
            <a:r>
              <a:rPr lang="tr-TR" sz="1800" b="1">
                <a:solidFill>
                  <a:srgbClr val="FFFF99"/>
                </a:solidFill>
                <a:latin typeface="Garamond" pitchFamily="18" charset="0"/>
              </a:rPr>
              <a:t>ölümü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 hatırlatan </a:t>
            </a:r>
            <a:r>
              <a:rPr lang="tr-TR" sz="1800" b="1">
                <a:solidFill>
                  <a:srgbClr val="FFFF99"/>
                </a:solidFill>
                <a:latin typeface="Garamond" pitchFamily="18" charset="0"/>
              </a:rPr>
              <a:t>tabiat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 manzaraları, </a:t>
            </a:r>
            <a:r>
              <a:rPr lang="tr-TR" sz="1800" b="1">
                <a:solidFill>
                  <a:srgbClr val="FFFF99"/>
                </a:solidFill>
                <a:latin typeface="Garamond" pitchFamily="18" charset="0"/>
              </a:rPr>
              <a:t>solgun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 güller, </a:t>
            </a:r>
            <a:r>
              <a:rPr lang="tr-TR" sz="1800" b="1">
                <a:solidFill>
                  <a:srgbClr val="FFFF99"/>
                </a:solidFill>
                <a:latin typeface="Garamond" pitchFamily="18" charset="0"/>
              </a:rPr>
              <a:t>romantik</a:t>
            </a:r>
            <a:r>
              <a:rPr lang="tr-TR" sz="1800" b="1">
                <a:solidFill>
                  <a:schemeClr val="bg1"/>
                </a:solidFill>
                <a:latin typeface="Garamond" pitchFamily="18" charset="0"/>
              </a:rPr>
              <a:t> güzellikler şiirlerinde işlediği konulardandır.</a:t>
            </a:r>
          </a:p>
          <a:p>
            <a:pPr>
              <a:lnSpc>
                <a:spcPct val="80000"/>
              </a:lnSpc>
            </a:pPr>
            <a:endParaRPr lang="tr-TR" sz="1800" b="1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RECAİZADE MAHMUT EKREM’İN YAPITLARI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3276600"/>
          </a:xfrm>
        </p:spPr>
        <p:txBody>
          <a:bodyPr/>
          <a:lstStyle/>
          <a:p>
            <a:pPr>
              <a:lnSpc>
                <a:spcPct val="80000"/>
              </a:lnSpc>
              <a:buSzPct val="65000"/>
              <a:buFontTx/>
              <a:buNone/>
            </a:pPr>
            <a:r>
              <a:rPr lang="tr-TR" sz="1600" b="1" u="sng">
                <a:solidFill>
                  <a:schemeClr val="bg1"/>
                </a:solidFill>
                <a:latin typeface="Georgia" pitchFamily="18" charset="0"/>
              </a:rPr>
              <a:t>Roman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Araba Sevdası: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tr-TR" sz="1400">
                <a:solidFill>
                  <a:schemeClr val="bg1"/>
                </a:solidFill>
                <a:latin typeface="Georgia" pitchFamily="18" charset="0"/>
              </a:rPr>
              <a:t>Edebiyatımızda ilk realist romandır. Yanlış Batılılaşma anlayışını komik öğelerle gözler önüne serer.</a:t>
            </a:r>
          </a:p>
          <a:p>
            <a:pPr>
              <a:lnSpc>
                <a:spcPct val="80000"/>
              </a:lnSpc>
              <a:buSzPct val="65000"/>
              <a:buFontTx/>
              <a:buNone/>
            </a:pPr>
            <a:r>
              <a:rPr lang="tr-TR" sz="1600" b="1" u="sng">
                <a:solidFill>
                  <a:schemeClr val="bg1"/>
                </a:solidFill>
                <a:latin typeface="Georgia" pitchFamily="18" charset="0"/>
              </a:rPr>
              <a:t>Şiir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Nijat Ekrem, 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Nağme-i Seher, 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Pejmürde, 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Yadigar-ı Şebab:</a:t>
            </a:r>
          </a:p>
          <a:p>
            <a:pPr>
              <a:lnSpc>
                <a:spcPct val="80000"/>
              </a:lnSpc>
              <a:buSzPct val="65000"/>
              <a:buFontTx/>
              <a:buNone/>
            </a:pPr>
            <a:r>
              <a:rPr lang="tr-TR" sz="1600" b="1" u="sng">
                <a:solidFill>
                  <a:schemeClr val="bg1"/>
                </a:solidFill>
                <a:latin typeface="Georgia" pitchFamily="18" charset="0"/>
              </a:rPr>
              <a:t>Tiyatro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Afife Anjelik,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Vuslat,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Çok Bilen Çok Yanılır (komedi), 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Atala</a:t>
            </a:r>
          </a:p>
          <a:p>
            <a:pPr>
              <a:lnSpc>
                <a:spcPct val="80000"/>
              </a:lnSpc>
              <a:buSzPct val="65000"/>
              <a:buFontTx/>
              <a:buNone/>
            </a:pPr>
            <a:r>
              <a:rPr lang="tr-TR" sz="1600" b="1" u="sng">
                <a:solidFill>
                  <a:schemeClr val="bg1"/>
                </a:solidFill>
                <a:latin typeface="Georgia" pitchFamily="18" charset="0"/>
              </a:rPr>
              <a:t>Öykü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Muhsin Bey, 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Şemsa: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Talim-i Edebiyat: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Edebiyatla ilgili teorik bilgilerin verildiği bir ders kitabı</a:t>
            </a:r>
          </a:p>
          <a:p>
            <a:pPr>
              <a:lnSpc>
                <a:spcPct val="80000"/>
              </a:lnSpc>
              <a:buSzPct val="65000"/>
              <a:buFontTx/>
              <a:buNone/>
            </a:pPr>
            <a:r>
              <a:rPr lang="tr-TR" sz="1600" b="1" u="sng">
                <a:solidFill>
                  <a:schemeClr val="bg1"/>
                </a:solidFill>
                <a:latin typeface="Georgia" pitchFamily="18" charset="0"/>
              </a:rPr>
              <a:t>Eleştiri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Zemzeme, </a:t>
            </a:r>
          </a:p>
          <a:p>
            <a:pPr lvl="1">
              <a:lnSpc>
                <a:spcPct val="80000"/>
              </a:lnSpc>
              <a:buSzPct val="65000"/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Takdir-i Elhan: 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rgbClr val="FFFF99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r>
              <a:rPr lang="tr-TR" sz="2400" b="1">
                <a:solidFill>
                  <a:schemeClr val="bg1"/>
                </a:solidFill>
                <a:latin typeface="Garamond" pitchFamily="18" charset="0"/>
              </a:rPr>
              <a:t>ABDÜLHAK HAMİT TARHAN (1852 - 1937)</a:t>
            </a:r>
            <a:br>
              <a:rPr lang="tr-TR" sz="2400" b="1">
                <a:solidFill>
                  <a:schemeClr val="bg1"/>
                </a:solidFill>
                <a:latin typeface="Garamond" pitchFamily="18" charset="0"/>
              </a:rPr>
            </a:br>
            <a:endParaRPr lang="tr-TR" sz="2400" b="1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50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Şiirdeki </a:t>
            </a: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Batılılaşma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 hareketinin asıl büyük öncüsüdür. </a:t>
            </a: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Şair-i Azam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 (Büyük Şair) olarak tanınır.</a:t>
            </a:r>
          </a:p>
          <a:p>
            <a:pPr>
              <a:lnSpc>
                <a:spcPct val="90000"/>
              </a:lnSpc>
              <a:buSzPct val="50000"/>
              <a:buFontTx/>
              <a:buNone/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50000"/>
              <a:buFontTx/>
              <a:buBlip>
                <a:blip r:embed="rId2"/>
              </a:buBlip>
            </a:pP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Romantizmin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 etkisindedir. Şiirlerinde zengin bir lirizm hakimdir. Şiirde taşkınlık ve yücelik, söyleyişte tezat, onun özellikleridir. Tezat sanatını çok kullanmıştır.</a:t>
            </a:r>
          </a:p>
          <a:p>
            <a:pPr>
              <a:lnSpc>
                <a:spcPct val="90000"/>
              </a:lnSpc>
              <a:buSzPct val="50000"/>
              <a:buFontTx/>
              <a:buNone/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50000"/>
              <a:buFontTx/>
              <a:buBlip>
                <a:blip r:embed="rId2"/>
              </a:buBlip>
            </a:pP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Şiirlerinde ve tiyatrolarında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 tarihi konular önemli yer tutar.</a:t>
            </a:r>
          </a:p>
          <a:p>
            <a:pPr>
              <a:lnSpc>
                <a:spcPct val="90000"/>
              </a:lnSpc>
              <a:buSzPct val="50000"/>
              <a:buFontTx/>
              <a:buNone/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50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Şiirde biçimle ilgili asıl değişiklikleri gerçekleştirmiştir.</a:t>
            </a:r>
          </a:p>
          <a:p>
            <a:pPr>
              <a:lnSpc>
                <a:spcPct val="90000"/>
              </a:lnSpc>
              <a:buSzPct val="50000"/>
              <a:buFontTx/>
              <a:buNone/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50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Tiyatroları </a:t>
            </a: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oynanmak 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için değil, okunmak içindir.</a:t>
            </a:r>
          </a:p>
          <a:p>
            <a:pPr>
              <a:lnSpc>
                <a:spcPct val="90000"/>
              </a:lnSpc>
              <a:buSzPct val="50000"/>
              <a:buFontTx/>
              <a:buNone/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SzPct val="50000"/>
              <a:buFontTx/>
              <a:buBlip>
                <a:blip r:embed="rId2"/>
              </a:buBlip>
            </a:pP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Tiyatrolarının konuları çoğunlukla </a:t>
            </a:r>
            <a:r>
              <a:rPr lang="tr-TR" sz="1800">
                <a:solidFill>
                  <a:srgbClr val="FFFF99"/>
                </a:solidFill>
                <a:latin typeface="Garamond" pitchFamily="18" charset="0"/>
              </a:rPr>
              <a:t>Türk topraklarının dışında</a:t>
            </a:r>
            <a:r>
              <a:rPr lang="tr-TR" sz="1800">
                <a:solidFill>
                  <a:schemeClr val="bg1"/>
                </a:solidFill>
                <a:latin typeface="Garamond" pitchFamily="18" charset="0"/>
              </a:rPr>
              <a:t> geçer.</a:t>
            </a:r>
          </a:p>
          <a:p>
            <a:pPr>
              <a:lnSpc>
                <a:spcPct val="90000"/>
              </a:lnSpc>
            </a:pPr>
            <a:endParaRPr lang="tr-TR" sz="180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/>
          <a:lstStyle/>
          <a:p>
            <a:r>
              <a:rPr lang="tr-TR" sz="2400" b="1">
                <a:solidFill>
                  <a:schemeClr val="bg1"/>
                </a:solidFill>
                <a:latin typeface="Garamond" pitchFamily="18" charset="0"/>
              </a:rPr>
              <a:t>ABDÜLHAK HAMİT TARHAN’IN YAPITLARI</a:t>
            </a:r>
            <a:br>
              <a:rPr lang="tr-TR" sz="2400" b="1">
                <a:solidFill>
                  <a:schemeClr val="bg1"/>
                </a:solidFill>
                <a:latin typeface="Garamond" pitchFamily="18" charset="0"/>
              </a:rPr>
            </a:br>
            <a:endParaRPr lang="tr-TR" sz="2400" b="1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SzPct val="65000"/>
              <a:buFontTx/>
              <a:buNone/>
            </a:pPr>
            <a:r>
              <a:rPr lang="tr-TR" sz="1400" b="1" u="sng">
                <a:solidFill>
                  <a:schemeClr val="bg1"/>
                </a:solidFill>
              </a:rPr>
              <a:t>Şiir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6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Sahra, 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6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Divaneliklerim veya Belde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6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Makber,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6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Ölü,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6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Bunlar O’dur,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6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Hacle,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6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Garam, 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6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Validem, 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6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İlham-ı Vatan:</a:t>
            </a:r>
            <a:r>
              <a:rPr lang="tr-TR" sz="13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 b="1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400" b="1" u="sng">
                <a:solidFill>
                  <a:schemeClr val="bg1"/>
                </a:solidFill>
              </a:rPr>
              <a:t>Tiyatro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Macera-yı Aşk,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Sabr u Sebat,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İçli Kız,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Tarık,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Zeynep, 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Finten, 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Nesteren,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Liberte,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Nazife,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Eşber,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İlhan, 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Turhan, 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Hakan,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55000"/>
              <a:buFont typeface="Wingdings" pitchFamily="2" charset="2"/>
              <a:buChar char="q"/>
            </a:pPr>
            <a:r>
              <a:rPr lang="tr-TR" sz="1200">
                <a:solidFill>
                  <a:srgbClr val="FFFF99"/>
                </a:solidFill>
              </a:rPr>
              <a:t>Sardanapal: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6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60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6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60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60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60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60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aramond" pitchFamily="18" charset="0"/>
              </a:rPr>
              <a:t>NABİZADE NAZIM (1862 - 1893)</a:t>
            </a:r>
            <a:br>
              <a:rPr lang="tr-TR" sz="2800">
                <a:solidFill>
                  <a:schemeClr val="bg1"/>
                </a:solidFill>
                <a:latin typeface="Garamond" pitchFamily="18" charset="0"/>
              </a:rPr>
            </a:br>
            <a:endParaRPr lang="tr-TR" sz="280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>
                <a:solidFill>
                  <a:schemeClr val="bg1"/>
                </a:solidFill>
              </a:rPr>
              <a:t>Edebiyatımızda </a:t>
            </a:r>
            <a:r>
              <a:rPr lang="tr-TR" sz="1800">
                <a:solidFill>
                  <a:srgbClr val="FFFF99"/>
                </a:solidFill>
              </a:rPr>
              <a:t>realizm ve natüralizmin</a:t>
            </a:r>
            <a:r>
              <a:rPr lang="tr-TR" sz="1800">
                <a:solidFill>
                  <a:schemeClr val="bg1"/>
                </a:solidFill>
              </a:rPr>
              <a:t> öncülerindendir.</a:t>
            </a:r>
          </a:p>
          <a:p>
            <a:endParaRPr lang="tr-TR" sz="1800">
              <a:solidFill>
                <a:schemeClr val="bg1"/>
              </a:solidFill>
            </a:endParaRPr>
          </a:p>
          <a:p>
            <a:r>
              <a:rPr lang="tr-TR" sz="1800">
                <a:solidFill>
                  <a:schemeClr val="bg1"/>
                </a:solidFill>
              </a:rPr>
              <a:t>Roman ve hikayeleriyle tanınmıştır.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Yapıtları:</a:t>
            </a:r>
          </a:p>
          <a:p>
            <a:pPr>
              <a:buFontTx/>
              <a:buNone/>
            </a:pPr>
            <a:endParaRPr lang="tr-TR" sz="1800" b="1" u="sng">
              <a:solidFill>
                <a:schemeClr val="bg1"/>
              </a:solidFill>
            </a:endParaRPr>
          </a:p>
          <a:p>
            <a:r>
              <a:rPr lang="tr-TR" sz="1800">
                <a:solidFill>
                  <a:srgbClr val="FFFF99"/>
                </a:solidFill>
              </a:rPr>
              <a:t>Karabibik</a:t>
            </a:r>
            <a:r>
              <a:rPr lang="tr-TR" sz="1800">
                <a:solidFill>
                  <a:schemeClr val="bg1"/>
                </a:solidFill>
              </a:rPr>
              <a:t>: Edebiyatımızda ilk köy romanıdır.</a:t>
            </a:r>
          </a:p>
          <a:p>
            <a:r>
              <a:rPr lang="tr-TR" sz="1800">
                <a:solidFill>
                  <a:srgbClr val="FFFF99"/>
                </a:solidFill>
              </a:rPr>
              <a:t>Zehra</a:t>
            </a:r>
            <a:r>
              <a:rPr lang="tr-TR" sz="1800">
                <a:solidFill>
                  <a:schemeClr val="bg1"/>
                </a:solidFill>
              </a:rPr>
              <a:t>: Psikolojik özellikleri ağır basan bir romandır</a:t>
            </a:r>
            <a:r>
              <a:rPr lang="tr-TR">
                <a:solidFill>
                  <a:schemeClr val="bg1"/>
                </a:solidFill>
              </a:rPr>
              <a:t>.</a:t>
            </a:r>
          </a:p>
          <a:p>
            <a:endParaRPr lang="tr-T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400" b="1">
                <a:solidFill>
                  <a:schemeClr val="bg1"/>
                </a:solidFill>
                <a:latin typeface="Garamond" pitchFamily="18" charset="0"/>
              </a:rPr>
              <a:t>SAMİPAŞAZADE SEZAİ (1860- 1936)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rgbClr val="FFFF99"/>
                </a:solidFill>
                <a:latin typeface="Georgia" pitchFamily="18" charset="0"/>
              </a:rPr>
              <a:t>Batı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tarzında yazmış olduğu hikayeleri ile tanınır.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Roman ve hikayelerinde çevreyi tanıtır. Kişilerin ruhsal tahlillerini yapmak suretiyle gözleme önem verdiğini ve gerçekçi olduğunu gösterir. 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Dili </a:t>
            </a:r>
            <a:r>
              <a:rPr lang="tr-TR" sz="1800">
                <a:solidFill>
                  <a:srgbClr val="FFFF99"/>
                </a:solidFill>
                <a:latin typeface="Georgia" pitchFamily="18" charset="0"/>
              </a:rPr>
              <a:t>sade ve doğaldır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tr-TR" sz="1800" b="1" u="sng">
                <a:solidFill>
                  <a:schemeClr val="bg1"/>
                </a:solidFill>
                <a:latin typeface="Georgia" pitchFamily="18" charset="0"/>
              </a:rPr>
              <a:t>Yapıtları: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99"/>
                </a:solidFill>
                <a:latin typeface="Georgia" pitchFamily="18" charset="0"/>
              </a:rPr>
              <a:t>Sergüzeşt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: Esir ticaretinin sosyal hayattaki yerinin realist bir biçimde anlatıldığı romandır.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99"/>
                </a:solidFill>
                <a:latin typeface="Georgia" pitchFamily="18" charset="0"/>
              </a:rPr>
              <a:t>Küçük Şeyler: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Edebiyatımızda gerçekçi ilk öyküler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99"/>
                </a:solidFill>
                <a:latin typeface="Georgia" pitchFamily="18" charset="0"/>
              </a:rPr>
              <a:t>İclaI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: Yeğeni İclal’in ölümü üzerine yazdığı mensur mersiyeyi, diğer bazı düzyazılarını ve hatıralarını toplamıştır.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99"/>
                </a:solidFill>
                <a:latin typeface="Georgia" pitchFamily="18" charset="0"/>
              </a:rPr>
              <a:t>Şir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: Tiyatro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MUALLİM NACİ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Eski edebiyat ile yeni edebiyat mücadelelerinde, </a:t>
            </a: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eski edebiyat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taraftarlarının lideri durumundadır.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Yeni edebiyatın </a:t>
            </a: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önderi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durumunda olan </a:t>
            </a: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Recaizade Mahmut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ile uzun süren tartışmaları vardır. Recaizade’nin “</a:t>
            </a: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Zemzeme”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lerine karşılık “</a:t>
            </a: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Demdeme”leri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yazmıştır.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Eski şiirin temsilcisi olarak ün yapmasına rağmen </a:t>
            </a: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Batılı şiir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tarzında da başarılı örnekler vermiştir.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  <a:latin typeface="Georgia" pitchFamily="18" charset="0"/>
              </a:rPr>
              <a:t>Dili, sade ve başarılı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bir biçimde kullanır.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 b="1" u="sng">
                <a:solidFill>
                  <a:schemeClr val="bg1"/>
                </a:solidFill>
                <a:latin typeface="Georgia" pitchFamily="18" charset="0"/>
              </a:rPr>
              <a:t>Yapıtları: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 b="1" u="sng">
              <a:solidFill>
                <a:schemeClr val="bg1"/>
              </a:solidFill>
              <a:latin typeface="Georgia" pitchFamily="18" charset="0"/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Ateşpare, Şerare, Sümbüle, Füruzan: </a:t>
            </a:r>
            <a:r>
              <a:rPr lang="tr-TR" sz="1400">
                <a:solidFill>
                  <a:schemeClr val="bg1"/>
                </a:solidFill>
              </a:rPr>
              <a:t>Şiir</a:t>
            </a: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Demdeme: </a:t>
            </a:r>
            <a:r>
              <a:rPr lang="tr-TR" sz="1400">
                <a:solidFill>
                  <a:schemeClr val="bg1"/>
                </a:solidFill>
              </a:rPr>
              <a:t>Eleştiri</a:t>
            </a: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Ömer’in Çocukluğu: </a:t>
            </a:r>
            <a:r>
              <a:rPr lang="tr-TR" sz="1400">
                <a:solidFill>
                  <a:schemeClr val="bg1"/>
                </a:solidFill>
              </a:rPr>
              <a:t>Anı</a:t>
            </a: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Istılahat-ı Edebiye: </a:t>
            </a:r>
            <a:r>
              <a:rPr lang="tr-TR" sz="1400">
                <a:solidFill>
                  <a:schemeClr val="bg1"/>
                </a:solidFill>
              </a:rPr>
              <a:t>Edebi bilgiler içerir.</a:t>
            </a: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Lügat-ı Naci : </a:t>
            </a:r>
            <a:r>
              <a:rPr lang="tr-TR" sz="1400">
                <a:solidFill>
                  <a:schemeClr val="bg1"/>
                </a:solidFill>
              </a:rPr>
              <a:t>Sözlük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EDEBİYATTA YENİLİKLER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95800" cy="48307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 b="1" u="sng">
                <a:solidFill>
                  <a:schemeClr val="bg1"/>
                </a:solidFill>
              </a:rPr>
              <a:t>Öykü: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Edebiyatımızda ilk öykü kitabı </a:t>
            </a:r>
            <a:r>
              <a:rPr lang="tr-TR" sz="2000">
                <a:solidFill>
                  <a:srgbClr val="FFFF99"/>
                </a:solidFill>
              </a:rPr>
              <a:t>Ahmet Mithat Efendi’nin</a:t>
            </a:r>
            <a:r>
              <a:rPr lang="tr-TR" sz="2000">
                <a:solidFill>
                  <a:schemeClr val="bg1"/>
                </a:solidFill>
              </a:rPr>
              <a:t> ‘</a:t>
            </a:r>
            <a:r>
              <a:rPr lang="tr-TR" sz="2000">
                <a:solidFill>
                  <a:srgbClr val="FFFF99"/>
                </a:solidFill>
              </a:rPr>
              <a:t>Letaif-i Rivayat</a:t>
            </a:r>
            <a:r>
              <a:rPr lang="tr-TR" sz="2000">
                <a:solidFill>
                  <a:schemeClr val="bg1"/>
                </a:solidFill>
              </a:rPr>
              <a:t>” adlı yapıtıdır.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 u="sng">
                <a:solidFill>
                  <a:schemeClr val="bg1"/>
                </a:solidFill>
              </a:rPr>
              <a:t>Tiyatro: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Edebiyatımızda ilk tiyatro, Şinasi’nin tek perdelik “</a:t>
            </a:r>
            <a:r>
              <a:rPr lang="tr-TR" sz="2000">
                <a:solidFill>
                  <a:srgbClr val="FFFF99"/>
                </a:solidFill>
              </a:rPr>
              <a:t>Şair Evlenmesi</a:t>
            </a:r>
            <a:r>
              <a:rPr lang="tr-TR" sz="2000">
                <a:solidFill>
                  <a:schemeClr val="bg1"/>
                </a:solidFill>
              </a:rPr>
              <a:t>” adlı töre komedyasıdır.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Edebiyatımızda ilk örneği Şinasi’nin “</a:t>
            </a:r>
            <a:r>
              <a:rPr lang="tr-TR" sz="2000">
                <a:solidFill>
                  <a:srgbClr val="FFFF99"/>
                </a:solidFill>
              </a:rPr>
              <a:t>Tercüman-ı Ahval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99"/>
                </a:solidFill>
              </a:rPr>
              <a:t>Mukaddimesi</a:t>
            </a:r>
            <a:r>
              <a:rPr lang="tr-TR" sz="2000">
                <a:solidFill>
                  <a:schemeClr val="bg1"/>
                </a:solidFill>
              </a:rPr>
              <a:t>” adlı yazısıdır.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 u="sng">
                <a:solidFill>
                  <a:schemeClr val="bg1"/>
                </a:solidFill>
              </a:rPr>
              <a:t>Eleştiri: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• Edebiyatımızda ilk örneği Namık Kemal’in “</a:t>
            </a:r>
            <a:r>
              <a:rPr lang="tr-TR" sz="2000">
                <a:solidFill>
                  <a:srgbClr val="FFFF99"/>
                </a:solidFill>
              </a:rPr>
              <a:t>Tahrib-i Harabat”adlı </a:t>
            </a:r>
            <a:r>
              <a:rPr lang="tr-TR" sz="2000">
                <a:solidFill>
                  <a:schemeClr val="bg1"/>
                </a:solidFill>
              </a:rPr>
              <a:t>yapıtıdır.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</p:txBody>
      </p:sp>
      <p:pic>
        <p:nvPicPr>
          <p:cNvPr id="5125" name="Picture 5" descr="ISTANBUL03_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219200"/>
            <a:ext cx="43434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I. DÖNEM TANZİMAT EDEBİYATI</a:t>
            </a:r>
            <a:r>
              <a:rPr lang="tr-TR" sz="4000">
                <a:latin typeface="Verdana" pitchFamily="34" charset="0"/>
              </a:rPr>
              <a:t/>
            </a:r>
            <a:br>
              <a:rPr lang="tr-TR" sz="4000">
                <a:latin typeface="Verdana" pitchFamily="34" charset="0"/>
              </a:rPr>
            </a:br>
            <a:endParaRPr lang="tr-TR" sz="4000">
              <a:latin typeface="Verdana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4648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1600">
                <a:solidFill>
                  <a:schemeClr val="bg1"/>
                </a:solidFill>
              </a:rPr>
              <a:t>“</a:t>
            </a:r>
            <a:r>
              <a:rPr lang="tr-TR" sz="1600">
                <a:solidFill>
                  <a:srgbClr val="CCFF99"/>
                </a:solidFill>
              </a:rPr>
              <a:t>Sanat, toplum içindir</a:t>
            </a:r>
            <a:r>
              <a:rPr lang="tr-TR" sz="1600">
                <a:solidFill>
                  <a:schemeClr val="bg1"/>
                </a:solidFill>
              </a:rPr>
              <a:t>.” görüşü benimsenmiş ve yapıtlarda bu düşünce uygulanmaya çalışılmıştır.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600">
                <a:solidFill>
                  <a:srgbClr val="CCFF99"/>
                </a:solidFill>
              </a:rPr>
              <a:t>Romantizmin</a:t>
            </a:r>
            <a:r>
              <a:rPr lang="tr-TR" sz="1600">
                <a:solidFill>
                  <a:schemeClr val="bg1"/>
                </a:solidFill>
              </a:rPr>
              <a:t> etkisinde kalınmış ve bu akımın belirgin özellikleri, yapıtlarda işlenmiştir.</a:t>
            </a:r>
          </a:p>
          <a:p>
            <a:pPr>
              <a:lnSpc>
                <a:spcPct val="9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600">
                <a:solidFill>
                  <a:schemeClr val="bg1"/>
                </a:solidFill>
              </a:rPr>
              <a:t>Dilde </a:t>
            </a:r>
            <a:r>
              <a:rPr lang="tr-TR" sz="1600">
                <a:solidFill>
                  <a:srgbClr val="CCFF99"/>
                </a:solidFill>
              </a:rPr>
              <a:t>sadeleşme savunulmuş</a:t>
            </a:r>
            <a:r>
              <a:rPr lang="tr-TR" sz="1600">
                <a:solidFill>
                  <a:schemeClr val="bg1"/>
                </a:solidFill>
              </a:rPr>
              <a:t>; ancak </a:t>
            </a:r>
            <a:r>
              <a:rPr lang="tr-TR" sz="1600">
                <a:solidFill>
                  <a:srgbClr val="CCFF99"/>
                </a:solidFill>
              </a:rPr>
              <a:t>uygulanamamıştır.</a:t>
            </a:r>
          </a:p>
          <a:p>
            <a:pPr>
              <a:lnSpc>
                <a:spcPct val="9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600">
                <a:solidFill>
                  <a:srgbClr val="CCFF99"/>
                </a:solidFill>
              </a:rPr>
              <a:t>Fransız edebiyatı</a:t>
            </a:r>
            <a:r>
              <a:rPr lang="tr-TR" sz="1600">
                <a:solidFill>
                  <a:schemeClr val="bg1"/>
                </a:solidFill>
              </a:rPr>
              <a:t> örnek alınmıştır.</a:t>
            </a:r>
          </a:p>
          <a:p>
            <a:pPr>
              <a:lnSpc>
                <a:spcPct val="9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600">
                <a:solidFill>
                  <a:schemeClr val="bg1"/>
                </a:solidFill>
              </a:rPr>
              <a:t>Divan edebiyatı </a:t>
            </a:r>
            <a:r>
              <a:rPr lang="tr-TR" sz="1600">
                <a:solidFill>
                  <a:srgbClr val="CCFF99"/>
                </a:solidFill>
              </a:rPr>
              <a:t>eleştirilmiş, ona karşı çıkılmıştır</a:t>
            </a:r>
            <a:r>
              <a:rPr lang="tr-TR" sz="1600">
                <a:solidFill>
                  <a:schemeClr val="bg1"/>
                </a:solidFill>
              </a:rPr>
              <a:t>. Hece ölçüsü ve Halk edebiyatı savunulmuş; ama bu düşünceler uygulamaya geçirilememiştir.</a:t>
            </a:r>
          </a:p>
          <a:p>
            <a:pPr>
              <a:lnSpc>
                <a:spcPct val="90000"/>
              </a:lnSpc>
            </a:pPr>
            <a:endParaRPr lang="tr-TR" sz="1600">
              <a:solidFill>
                <a:schemeClr val="bg1"/>
              </a:solidFill>
            </a:endParaRPr>
          </a:p>
        </p:txBody>
      </p:sp>
      <p:pic>
        <p:nvPicPr>
          <p:cNvPr id="7174" name="Picture 6" descr="ISTANBUL04_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143000"/>
            <a:ext cx="43434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EDEBİYATTA YENİLİKLER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sz="2000" b="1" u="sng">
                <a:solidFill>
                  <a:schemeClr val="bg1"/>
                </a:solidFill>
              </a:rPr>
              <a:t>Gazete</a:t>
            </a:r>
          </a:p>
          <a:p>
            <a:pPr>
              <a:buFontTx/>
              <a:buNone/>
            </a:pPr>
            <a:r>
              <a:rPr lang="tr-TR" sz="1800">
                <a:solidFill>
                  <a:schemeClr val="bg1"/>
                </a:solidFill>
              </a:rPr>
              <a:t>	1831 ‘de çıkarılan </a:t>
            </a:r>
            <a:r>
              <a:rPr lang="tr-TR" sz="1800">
                <a:solidFill>
                  <a:srgbClr val="FFFF99"/>
                </a:solidFill>
              </a:rPr>
              <a:t>Takvim-i Vakayi</a:t>
            </a:r>
            <a:r>
              <a:rPr lang="tr-TR" sz="1800">
                <a:solidFill>
                  <a:schemeClr val="bg1"/>
                </a:solidFill>
              </a:rPr>
              <a:t> resmi bir gazete olup ilk gazetedir.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/>
            <a:r>
              <a:rPr lang="tr-TR" sz="1800">
                <a:solidFill>
                  <a:schemeClr val="bg1"/>
                </a:solidFill>
              </a:rPr>
              <a:t>18401a İngiliz William Churchill tarafından çıkarılan </a:t>
            </a:r>
            <a:r>
              <a:rPr lang="tr-TR" sz="1800">
                <a:solidFill>
                  <a:srgbClr val="FFFF99"/>
                </a:solidFill>
              </a:rPr>
              <a:t>Ceride-i Havadis</a:t>
            </a:r>
            <a:r>
              <a:rPr lang="tr-TR" sz="1800">
                <a:solidFill>
                  <a:schemeClr val="bg1"/>
                </a:solidFill>
              </a:rPr>
              <a:t>, yarı resmi bir gazetedir.</a:t>
            </a:r>
          </a:p>
          <a:p>
            <a:pPr lvl="1"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/>
            <a:r>
              <a:rPr lang="tr-TR" sz="1800">
                <a:solidFill>
                  <a:schemeClr val="bg1"/>
                </a:solidFill>
              </a:rPr>
              <a:t>1860’ta Şinasi ve Agah Efendi’nin birlikte çıkardıkları </a:t>
            </a:r>
            <a:r>
              <a:rPr lang="tr-TR" sz="1800">
                <a:solidFill>
                  <a:srgbClr val="FFFF99"/>
                </a:solidFill>
              </a:rPr>
              <a:t>Tercüman-ı Ahval</a:t>
            </a:r>
            <a:r>
              <a:rPr lang="tr-TR" sz="1800">
                <a:solidFill>
                  <a:schemeClr val="bg1"/>
                </a:solidFill>
              </a:rPr>
              <a:t> ilk edebi ve özel gazetedir.</a:t>
            </a:r>
          </a:p>
          <a:p>
            <a:pPr lvl="1"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/>
            <a:r>
              <a:rPr lang="tr-TR" sz="1800">
                <a:solidFill>
                  <a:schemeClr val="bg1"/>
                </a:solidFill>
              </a:rPr>
              <a:t>1862’de Şinasi tek başına </a:t>
            </a:r>
            <a:r>
              <a:rPr lang="tr-TR" sz="1800">
                <a:solidFill>
                  <a:srgbClr val="FFFF99"/>
                </a:solidFill>
              </a:rPr>
              <a:t>Tasvir-i Efkar</a:t>
            </a:r>
            <a:r>
              <a:rPr lang="tr-TR" sz="1800">
                <a:solidFill>
                  <a:schemeClr val="bg1"/>
                </a:solidFill>
              </a:rPr>
              <a:t> adlı bir gazete çıkarmaya başlar.</a:t>
            </a:r>
          </a:p>
          <a:p>
            <a:pPr lvl="1"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/>
            <a:r>
              <a:rPr lang="tr-TR" sz="1800">
                <a:solidFill>
                  <a:schemeClr val="bg1"/>
                </a:solidFill>
              </a:rPr>
              <a:t>Bu gazetelerin dışında </a:t>
            </a:r>
            <a:r>
              <a:rPr lang="tr-TR" sz="1800">
                <a:solidFill>
                  <a:srgbClr val="FFFF99"/>
                </a:solidFill>
              </a:rPr>
              <a:t>Muhbir (1866),</a:t>
            </a:r>
            <a:r>
              <a:rPr lang="tr-TR" sz="1800">
                <a:solidFill>
                  <a:schemeClr val="bg1"/>
                </a:solidFill>
              </a:rPr>
              <a:t> </a:t>
            </a:r>
            <a:r>
              <a:rPr lang="tr-TR" sz="1800">
                <a:solidFill>
                  <a:srgbClr val="FFFF99"/>
                </a:solidFill>
              </a:rPr>
              <a:t>Hürriyet </a:t>
            </a:r>
            <a:r>
              <a:rPr lang="tr-TR" sz="1800">
                <a:solidFill>
                  <a:schemeClr val="bg1"/>
                </a:solidFill>
              </a:rPr>
              <a:t>(1867), </a:t>
            </a:r>
            <a:r>
              <a:rPr lang="tr-TR" sz="1800">
                <a:solidFill>
                  <a:srgbClr val="FFFF99"/>
                </a:solidFill>
              </a:rPr>
              <a:t>Basiret (1869</a:t>
            </a:r>
            <a:r>
              <a:rPr lang="tr-TR" sz="1800">
                <a:solidFill>
                  <a:schemeClr val="bg1"/>
                </a:solidFill>
              </a:rPr>
              <a:t>), </a:t>
            </a:r>
            <a:r>
              <a:rPr lang="tr-TR" sz="1800">
                <a:solidFill>
                  <a:srgbClr val="FFFF99"/>
                </a:solidFill>
              </a:rPr>
              <a:t>İbret (1871)</a:t>
            </a:r>
            <a:r>
              <a:rPr lang="tr-TR" sz="1800">
                <a:solidFill>
                  <a:schemeClr val="bg1"/>
                </a:solidFill>
              </a:rPr>
              <a:t> adlı gazeteler çıkarılır.</a:t>
            </a:r>
          </a:p>
          <a:p>
            <a:endParaRPr lang="tr-TR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  <p:bldP spid="6147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I. DÖNEM TANZİMAT EDEBİYATI</a:t>
            </a:r>
            <a:r>
              <a:rPr lang="tr-TR" sz="4000">
                <a:solidFill>
                  <a:schemeClr val="bg1"/>
                </a:solidFill>
                <a:latin typeface="Verdana" pitchFamily="34" charset="0"/>
              </a:rPr>
              <a:t/>
            </a:r>
            <a:br>
              <a:rPr lang="tr-TR" sz="4000">
                <a:solidFill>
                  <a:schemeClr val="bg1"/>
                </a:solidFill>
                <a:latin typeface="Verdana" pitchFamily="34" charset="0"/>
              </a:rPr>
            </a:br>
            <a:endParaRPr lang="tr-TR" sz="40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7620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Şiirde estetik ve güzellik değil, </a:t>
            </a:r>
            <a:r>
              <a:rPr lang="tr-TR" sz="1600">
                <a:solidFill>
                  <a:srgbClr val="FFFF99"/>
                </a:solidFill>
              </a:rPr>
              <a:t>içerik ön plana</a:t>
            </a:r>
            <a:r>
              <a:rPr lang="tr-TR" sz="1600">
                <a:solidFill>
                  <a:schemeClr val="bg1"/>
                </a:solidFill>
              </a:rPr>
              <a:t> çıkmıştır. 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Şiir, </a:t>
            </a:r>
            <a:r>
              <a:rPr lang="tr-TR" sz="1600">
                <a:solidFill>
                  <a:srgbClr val="FFFF99"/>
                </a:solidFill>
              </a:rPr>
              <a:t>düşünceyi aktarmak için kullanılan bir araç</a:t>
            </a:r>
            <a:r>
              <a:rPr lang="tr-TR" sz="1600">
                <a:solidFill>
                  <a:schemeClr val="bg1"/>
                </a:solidFill>
              </a:rPr>
              <a:t> durumundadır. 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Bu dönemde yazılan romanlar, </a:t>
            </a:r>
            <a:r>
              <a:rPr lang="tr-TR" sz="1600">
                <a:solidFill>
                  <a:srgbClr val="FFFF99"/>
                </a:solidFill>
              </a:rPr>
              <a:t>roman tekniği bakımından oldukça zayıftır</a:t>
            </a:r>
            <a:r>
              <a:rPr lang="tr-TR" sz="16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Romanlarda uzun betimlemelere, beklenmedik rastlantılara yer verilir.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Zaman zaman </a:t>
            </a:r>
            <a:r>
              <a:rPr lang="tr-TR" sz="1600">
                <a:solidFill>
                  <a:srgbClr val="FFFF99"/>
                </a:solidFill>
              </a:rPr>
              <a:t>romanın akışı durdurulur ve okuyucuya bilgi</a:t>
            </a:r>
            <a:r>
              <a:rPr lang="tr-TR" sz="1600">
                <a:solidFill>
                  <a:schemeClr val="bg1"/>
                </a:solidFill>
              </a:rPr>
              <a:t> verilir.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99"/>
                </a:solidFill>
              </a:rPr>
              <a:t>Noktalama işaretleri ilk defa</a:t>
            </a:r>
            <a:r>
              <a:rPr lang="tr-TR" sz="1600">
                <a:solidFill>
                  <a:schemeClr val="bg1"/>
                </a:solidFill>
              </a:rPr>
              <a:t> bu dönemde kullanılmaya başlanmıştır. 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Şiirde, </a:t>
            </a:r>
            <a:r>
              <a:rPr lang="tr-TR" sz="1600">
                <a:solidFill>
                  <a:srgbClr val="FFFF99"/>
                </a:solidFill>
              </a:rPr>
              <a:t>eski biçimler içinde</a:t>
            </a:r>
            <a:r>
              <a:rPr lang="tr-TR" sz="1600">
                <a:solidFill>
                  <a:schemeClr val="bg1"/>
                </a:solidFill>
              </a:rPr>
              <a:t>, </a:t>
            </a:r>
            <a:r>
              <a:rPr lang="tr-TR" sz="1600">
                <a:solidFill>
                  <a:srgbClr val="FFFF99"/>
                </a:solidFill>
              </a:rPr>
              <a:t>yeni konular</a:t>
            </a:r>
            <a:r>
              <a:rPr lang="tr-TR" sz="1600">
                <a:solidFill>
                  <a:schemeClr val="bg1"/>
                </a:solidFill>
              </a:rPr>
              <a:t> işlenmiştir.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Sanatçıların en önemli özelliklerinden biri de aynı zamanda devlet adamı ve siyasetin içinde olmalarıdır.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tr-TR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DÖNEMİN SANATÇILARI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tr-TR" sz="2400">
                <a:solidFill>
                  <a:srgbClr val="FFFF99"/>
                </a:solidFill>
              </a:rPr>
              <a:t>Şinasi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2400">
              <a:solidFill>
                <a:srgbClr val="FFFF99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tr-TR" sz="2400">
                <a:solidFill>
                  <a:srgbClr val="FFFF99"/>
                </a:solidFill>
              </a:rPr>
              <a:t>Namık Kemal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2400">
              <a:solidFill>
                <a:srgbClr val="FFFF99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tr-TR" sz="2400">
                <a:solidFill>
                  <a:srgbClr val="FFFF99"/>
                </a:solidFill>
              </a:rPr>
              <a:t>Ziya Paşa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2400">
              <a:solidFill>
                <a:srgbClr val="FFFF99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tr-TR" sz="2400">
                <a:solidFill>
                  <a:srgbClr val="FFFF99"/>
                </a:solidFill>
              </a:rPr>
              <a:t>Ahmet Mithat Efendi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2400">
              <a:solidFill>
                <a:srgbClr val="FFFF99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tr-TR" sz="2400">
                <a:solidFill>
                  <a:srgbClr val="FFFF99"/>
                </a:solidFill>
              </a:rPr>
              <a:t>Ahmet Vefik Paşa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2400">
              <a:solidFill>
                <a:srgbClr val="FFFF99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tr-TR" sz="2400">
                <a:solidFill>
                  <a:srgbClr val="FFFF99"/>
                </a:solidFill>
              </a:rPr>
              <a:t>Şemsettin Sami</a:t>
            </a:r>
          </a:p>
          <a:p>
            <a:pPr>
              <a:lnSpc>
                <a:spcPct val="90000"/>
              </a:lnSpc>
            </a:pPr>
            <a:endParaRPr lang="tr-TR" sz="240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ŞİNASİ(1826-1871)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5791200" cy="5410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solidFill>
                  <a:schemeClr val="bg1"/>
                </a:solidFill>
              </a:rPr>
              <a:t>	</a:t>
            </a:r>
            <a:r>
              <a:rPr lang="tr-TR" sz="1400">
                <a:solidFill>
                  <a:schemeClr val="bg1"/>
                </a:solidFill>
              </a:rPr>
              <a:t>1849-1865 yılları arasında Fransa’da bulunan, Fransız edebiyatını ve sanatçılarını yakından tanıyan Şinasi, İstanbul’da yaptığı memurluklarda </a:t>
            </a:r>
            <a:r>
              <a:rPr lang="tr-TR" sz="1400">
                <a:solidFill>
                  <a:srgbClr val="FFFF99"/>
                </a:solidFill>
              </a:rPr>
              <a:t>Mustafa Reşit Paşa</a:t>
            </a:r>
            <a:r>
              <a:rPr lang="tr-TR" sz="1400">
                <a:solidFill>
                  <a:schemeClr val="bg1"/>
                </a:solidFill>
              </a:rPr>
              <a:t> tarafından korunmuştur.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Türk edebiyatında </a:t>
            </a:r>
            <a:r>
              <a:rPr lang="tr-TR" sz="1400">
                <a:solidFill>
                  <a:srgbClr val="FFFF99"/>
                </a:solidFill>
              </a:rPr>
              <a:t>yeniliğin öncüsü</a:t>
            </a:r>
            <a:r>
              <a:rPr lang="tr-TR" sz="1400">
                <a:solidFill>
                  <a:schemeClr val="bg1"/>
                </a:solidFill>
              </a:rPr>
              <a:t>dür.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99"/>
                </a:solidFill>
              </a:rPr>
              <a:t>Tercüman-ı Ahval, Tasvir-i Efkar</a:t>
            </a:r>
            <a:r>
              <a:rPr lang="tr-TR" sz="1400">
                <a:solidFill>
                  <a:schemeClr val="bg1"/>
                </a:solidFill>
              </a:rPr>
              <a:t> gazetelerini çıkarmıştır.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İlk makaleyi </a:t>
            </a:r>
            <a:r>
              <a:rPr lang="tr-TR" sz="1400">
                <a:solidFill>
                  <a:srgbClr val="FFFF99"/>
                </a:solidFill>
              </a:rPr>
              <a:t>(Tercüman-ı Ahval Mukaddimesi</a:t>
            </a:r>
            <a:r>
              <a:rPr lang="tr-TR" sz="1400">
                <a:solidFill>
                  <a:schemeClr val="bg1"/>
                </a:solidFill>
              </a:rPr>
              <a:t>) ve ilk tiyatroyu (</a:t>
            </a:r>
            <a:r>
              <a:rPr lang="tr-TR" sz="1400">
                <a:solidFill>
                  <a:srgbClr val="FFFF99"/>
                </a:solidFill>
              </a:rPr>
              <a:t>Şair Evlenmesi</a:t>
            </a:r>
            <a:r>
              <a:rPr lang="tr-TR" sz="1400">
                <a:solidFill>
                  <a:schemeClr val="bg1"/>
                </a:solidFill>
              </a:rPr>
              <a:t>) yazmıştır.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Noktalama işaretlerini </a:t>
            </a:r>
            <a:r>
              <a:rPr lang="tr-TR" sz="1400">
                <a:solidFill>
                  <a:srgbClr val="FFFF99"/>
                </a:solidFill>
              </a:rPr>
              <a:t>ilk olarak</a:t>
            </a:r>
            <a:r>
              <a:rPr lang="tr-TR" sz="1400">
                <a:solidFill>
                  <a:schemeClr val="bg1"/>
                </a:solidFill>
              </a:rPr>
              <a:t> kullanmıştır.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Yapıtlarını halkın kolaylıkla anlayabileceği bir dille kaleme alan sanatçı, düşüncelerini yalın bir anlatımla ve kısa cümlelerle dile getirmiştir.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Didaktik yazılarıyla tartışma örneklerini ve eleştirilerini 1862’de tek başına çıkardığı “</a:t>
            </a:r>
            <a:r>
              <a:rPr lang="tr-TR" sz="1400">
                <a:solidFill>
                  <a:srgbClr val="FFFF99"/>
                </a:solidFill>
              </a:rPr>
              <a:t>Tasvir-i Efkar</a:t>
            </a:r>
            <a:r>
              <a:rPr lang="tr-TR" sz="1400">
                <a:solidFill>
                  <a:schemeClr val="bg1"/>
                </a:solidFill>
              </a:rPr>
              <a:t>” gazetesinde yayımlamıştır.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Divan edebiyatındaki ”</a:t>
            </a:r>
            <a:r>
              <a:rPr lang="tr-TR" sz="1400">
                <a:solidFill>
                  <a:srgbClr val="FFFF99"/>
                </a:solidFill>
              </a:rPr>
              <a:t>parça güzelliği</a:t>
            </a:r>
            <a:r>
              <a:rPr lang="tr-TR" sz="1400">
                <a:solidFill>
                  <a:schemeClr val="bg1"/>
                </a:solidFill>
              </a:rPr>
              <a:t>” anlayışı yerine, şiirlerin belli bir düşünce etrafında gelişmesini sağlayarak “</a:t>
            </a:r>
            <a:r>
              <a:rPr lang="tr-TR" sz="1400">
                <a:solidFill>
                  <a:srgbClr val="FFFF99"/>
                </a:solidFill>
              </a:rPr>
              <a:t>konu birliği’ne</a:t>
            </a:r>
            <a:r>
              <a:rPr lang="tr-TR" sz="1400">
                <a:solidFill>
                  <a:schemeClr val="bg1"/>
                </a:solidFill>
              </a:rPr>
              <a:t> ve “</a:t>
            </a:r>
            <a:r>
              <a:rPr lang="tr-TR" sz="1400">
                <a:solidFill>
                  <a:srgbClr val="FFFF99"/>
                </a:solidFill>
              </a:rPr>
              <a:t>bütün güzelliğine</a:t>
            </a:r>
            <a:r>
              <a:rPr lang="tr-TR" sz="1400">
                <a:solidFill>
                  <a:schemeClr val="bg1"/>
                </a:solidFill>
              </a:rPr>
              <a:t> önem vermiştir.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ŞİNASİ’NİN YAPITLARI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5410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rgbClr val="FFFF99"/>
                </a:solidFill>
              </a:rPr>
              <a:t>Şair Evlenmesi:</a:t>
            </a:r>
            <a:r>
              <a:rPr lang="tr-TR" sz="1800">
                <a:solidFill>
                  <a:schemeClr val="bg1"/>
                </a:solidFill>
              </a:rPr>
              <a:t> Edebiyatımızda ilk tiyatrodur. Tek perdelik bir piyes olan bu yapıtta yazar, görücü usulüyle evlenmeyi yerer.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99"/>
                </a:solidFill>
              </a:rPr>
              <a:t>Müntehabat-ı Eşar</a:t>
            </a:r>
            <a:r>
              <a:rPr lang="tr-TR" sz="1800">
                <a:solidFill>
                  <a:schemeClr val="bg1"/>
                </a:solidFill>
              </a:rPr>
              <a:t>: Şiirlerinin yer aldığı yapıtıdır.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99"/>
                </a:solidFill>
              </a:rPr>
              <a:t>Durub-ı Emsal-i Osmaniye:</a:t>
            </a:r>
            <a:r>
              <a:rPr lang="tr-TR" sz="1800">
                <a:solidFill>
                  <a:schemeClr val="bg1"/>
                </a:solidFill>
              </a:rPr>
              <a:t> Osmanlı atasözlerini topladığı yapıtıdır.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99"/>
                </a:solidFill>
              </a:rPr>
              <a:t>Tercüme-i Manzume:</a:t>
            </a:r>
            <a:r>
              <a:rPr lang="tr-TR" sz="1800">
                <a:solidFill>
                  <a:schemeClr val="bg1"/>
                </a:solidFill>
              </a:rPr>
              <a:t> 1859’da Fransızca’dan yaptığı çevirileri -Lamartine’den Souvenir, La Fontaine’den Kurt ile Kuzu- yer almaktadır.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99"/>
                </a:solidFill>
              </a:rPr>
              <a:t>Tercüman-ı Ahval Mukaddimesi:</a:t>
            </a:r>
            <a:r>
              <a:rPr lang="tr-TR" sz="1800">
                <a:solidFill>
                  <a:schemeClr val="bg1"/>
                </a:solidFill>
              </a:rPr>
              <a:t> Edebiyatımızda ilk makaledir.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1805</Words>
  <Application>Microsoft Office PowerPoint</Application>
  <PresentationFormat>Ekran Gösterisi (4:3)</PresentationFormat>
  <Paragraphs>376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3" baseType="lpstr">
      <vt:lpstr>Arial</vt:lpstr>
      <vt:lpstr>Garamond</vt:lpstr>
      <vt:lpstr>Arial Black</vt:lpstr>
      <vt:lpstr>Verdana</vt:lpstr>
      <vt:lpstr>Wingdings</vt:lpstr>
      <vt:lpstr>Georgia</vt:lpstr>
      <vt:lpstr>Varsayılan Tasarım</vt:lpstr>
      <vt:lpstr>TANZİMAT EDEBİYATI</vt:lpstr>
      <vt:lpstr>EDEBİYATTA YENİLİKLER</vt:lpstr>
      <vt:lpstr>EDEBİYATTA YENİLİKLER</vt:lpstr>
      <vt:lpstr>I. DÖNEM TANZİMAT EDEBİYATI </vt:lpstr>
      <vt:lpstr>EDEBİYATTA YENİLİKLER</vt:lpstr>
      <vt:lpstr>I. DÖNEM TANZİMAT EDEBİYATI </vt:lpstr>
      <vt:lpstr>DÖNEMİN SANATÇILARI</vt:lpstr>
      <vt:lpstr>ŞİNASİ(1826-1871)</vt:lpstr>
      <vt:lpstr>ŞİNASİ’NİN YAPITLARI</vt:lpstr>
      <vt:lpstr>NAMIK KEMAL(1840-1888)</vt:lpstr>
      <vt:lpstr>NAMIK KEMAL’İN YAPITLARI</vt:lpstr>
      <vt:lpstr>ZİYA PAŞA (1825 - 1880) </vt:lpstr>
      <vt:lpstr>ZİYA PAŞA’NIN YAPITLARI</vt:lpstr>
      <vt:lpstr>AHMET MİTHAT EFENDİ (1844 - 1912) </vt:lpstr>
      <vt:lpstr>AHMET MİTHAT EFENDİ’NİN YAPITLARI</vt:lpstr>
      <vt:lpstr>AHMET VEFİK PAŞA (1823 - 1891) </vt:lpstr>
      <vt:lpstr>ŞEMSEDDİN SAMİ(1850 - 1904) </vt:lpstr>
      <vt:lpstr>II. DÖNEM TANZİMAT EDEBİYATI </vt:lpstr>
      <vt:lpstr>II. DÖNEM TANZİMAT EDEBİYATI SANATÇILARI</vt:lpstr>
      <vt:lpstr>RECAİZADE MAHMUT EKREM (1847 - 1914) </vt:lpstr>
      <vt:lpstr>RECAİZADE MAHMUT EKREM’İN YAPITLARI</vt:lpstr>
      <vt:lpstr>ABDÜLHAK HAMİT TARHAN (1852 - 1937) </vt:lpstr>
      <vt:lpstr>ABDÜLHAK HAMİT TARHAN’IN YAPITLARI </vt:lpstr>
      <vt:lpstr>NABİZADE NAZIM (1862 - 1893) </vt:lpstr>
      <vt:lpstr>SAMİPAŞAZADE SEZAİ (1860- 1936)</vt:lpstr>
      <vt:lpstr>MUALLİM NACİ</vt:lpstr>
    </vt:vector>
  </TitlesOfParts>
  <Company>Vatan BİLGİSAYAR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08 TANZİMAT EDEBİYATI</dc:creator>
  <cp:lastModifiedBy>zip</cp:lastModifiedBy>
  <cp:revision>13</cp:revision>
  <dcterms:created xsi:type="dcterms:W3CDTF">2006-11-28T12:36:47Z</dcterms:created>
  <dcterms:modified xsi:type="dcterms:W3CDTF">2012-05-24T18:48:18Z</dcterms:modified>
</cp:coreProperties>
</file>