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0000"/>
    <a:srgbClr val="FF00FF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9643" autoAdjust="0"/>
  </p:normalViewPr>
  <p:slideViewPr>
    <p:cSldViewPr>
      <p:cViewPr varScale="1">
        <p:scale>
          <a:sx n="77" d="100"/>
          <a:sy n="77" d="100"/>
        </p:scale>
        <p:origin x="-9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28E130-9419-43DC-87A0-9061F1909635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F01B6A-692C-4962-90BA-3695917CC8BD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F670AC-F07F-457E-B28A-42A377B70FAD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662D07-7EE0-42B4-A4BD-E2610BC386AE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FFB683-28C6-448F-9ADA-4C9D4DC74EA7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17C7C6-7BA8-47CC-9848-2B35DAF23E83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46BE28-B43B-45DD-8D5C-53EB9D5625C1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53FA99-295F-48EB-B0F9-5DFC58117B2D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887188-9A67-4791-8177-6E3C7042CE64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1661F1-5BD7-4734-B4BA-6635C7945DE5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129B98-0D3D-46F3-AB5A-8C7A2B3BFFE0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tr-T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tr-T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DCD55E9-0D1E-414C-AB5D-B89E18FFA879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gitimvaktim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685800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</a:rPr>
              <a:t>MİLLİ EDEBİYAT(1911-1923)</a:t>
            </a:r>
            <a:br>
              <a:rPr lang="tr-TR" sz="2800">
                <a:solidFill>
                  <a:schemeClr val="bg1"/>
                </a:solidFill>
              </a:rPr>
            </a:br>
            <a:endParaRPr lang="tr-TR" sz="2800">
              <a:solidFill>
                <a:schemeClr val="bg1"/>
              </a:solidFill>
            </a:endParaRP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4419600" cy="3733800"/>
          </a:xfrm>
          <a:ln>
            <a:solidFill>
              <a:srgbClr val="FFFF99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endParaRPr lang="tr-TR" sz="2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000">
                <a:solidFill>
                  <a:schemeClr val="bg1"/>
                </a:solidFill>
              </a:rPr>
              <a:t>Milli Edebiyat akımını, 1911 yılında Selanik’te çıkarılmaya başlanan ‘</a:t>
            </a:r>
            <a:r>
              <a:rPr lang="tr-TR" sz="2000">
                <a:solidFill>
                  <a:srgbClr val="FFFF00"/>
                </a:solidFill>
              </a:rPr>
              <a:t>Genç Kalemler</a:t>
            </a:r>
            <a:r>
              <a:rPr lang="tr-TR" sz="2000">
                <a:solidFill>
                  <a:schemeClr val="bg1"/>
                </a:solidFill>
              </a:rPr>
              <a:t>” dergisi etrafında toplanan genç sanatçılar oluşturmuştur.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000">
                <a:solidFill>
                  <a:schemeClr val="bg1"/>
                </a:solidFill>
              </a:rPr>
              <a:t>Yapıtlarında </a:t>
            </a:r>
            <a:r>
              <a:rPr lang="tr-TR" sz="2000">
                <a:solidFill>
                  <a:srgbClr val="FFFF00"/>
                </a:solidFill>
              </a:rPr>
              <a:t>Türkçülük fikrinin</a:t>
            </a:r>
            <a:r>
              <a:rPr lang="tr-TR" sz="2000">
                <a:solidFill>
                  <a:schemeClr val="bg1"/>
                </a:solidFill>
              </a:rPr>
              <a:t> savunuculuğunu yapmışlardır.</a:t>
            </a:r>
          </a:p>
          <a:p>
            <a:pPr>
              <a:lnSpc>
                <a:spcPct val="90000"/>
              </a:lnSpc>
            </a:pPr>
            <a:endParaRPr lang="tr-TR" sz="2400"/>
          </a:p>
        </p:txBody>
      </p:sp>
      <p:pic>
        <p:nvPicPr>
          <p:cNvPr id="30731" name="Picture 11" descr="TURKEYWHT_RD30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2057400"/>
            <a:ext cx="3048000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7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30724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/>
          <a:lstStyle/>
          <a:p>
            <a:r>
              <a:rPr lang="tr-TR" sz="2400">
                <a:solidFill>
                  <a:schemeClr val="bg1"/>
                </a:solidFill>
              </a:rPr>
              <a:t>YAKUP KADRİ KARAOSMANOĞLU (1889 - 1974)</a:t>
            </a:r>
            <a:r>
              <a:rPr lang="tr-TR" sz="4000">
                <a:solidFill>
                  <a:schemeClr val="bg1"/>
                </a:solidFill>
              </a:rPr>
              <a:t/>
            </a:r>
            <a:br>
              <a:rPr lang="tr-TR" sz="4000">
                <a:solidFill>
                  <a:schemeClr val="bg1"/>
                </a:solidFill>
              </a:rPr>
            </a:br>
            <a:endParaRPr lang="tr-TR" sz="4000">
              <a:solidFill>
                <a:schemeClr val="bg1"/>
              </a:solidFill>
            </a:endParaRP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5181600" cy="4572000"/>
          </a:xfrm>
          <a:ln>
            <a:solidFill>
              <a:srgbClr val="FFFF99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Fecr-i Ati topluluğunda bulunduğu sürece </a:t>
            </a:r>
            <a:r>
              <a:rPr lang="tr-TR" sz="1800">
                <a:solidFill>
                  <a:srgbClr val="FFFF00"/>
                </a:solidFill>
              </a:rPr>
              <a:t>bireysel bir sanat anlayışına</a:t>
            </a:r>
            <a:r>
              <a:rPr lang="tr-TR" sz="1800">
                <a:solidFill>
                  <a:schemeClr val="bg1"/>
                </a:solidFill>
              </a:rPr>
              <a:t> sahip olmuştur.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İlk yapıtlarında </a:t>
            </a:r>
            <a:r>
              <a:rPr lang="tr-TR" sz="1800">
                <a:solidFill>
                  <a:srgbClr val="FFFF00"/>
                </a:solidFill>
              </a:rPr>
              <a:t>mistik bir hava sezilir</a:t>
            </a:r>
            <a:r>
              <a:rPr lang="tr-TR" sz="1800">
                <a:solidFill>
                  <a:schemeClr val="bg1"/>
                </a:solidFill>
              </a:rPr>
              <a:t>, 1916’dan sonra yurt gerçeklerini ve milli duyguları işlemiştir.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Yapıtlarında sağlam bir gözlemcilikle </a:t>
            </a:r>
            <a:r>
              <a:rPr lang="tr-TR" sz="1800">
                <a:solidFill>
                  <a:srgbClr val="FFFF00"/>
                </a:solidFill>
              </a:rPr>
              <a:t>güçlü bir realizm görülür.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Yapıtları </a:t>
            </a:r>
            <a:r>
              <a:rPr lang="tr-TR" sz="1800">
                <a:solidFill>
                  <a:srgbClr val="FFFF00"/>
                </a:solidFill>
              </a:rPr>
              <a:t>teknik olarak mükemmeldir</a:t>
            </a:r>
            <a:r>
              <a:rPr lang="tr-TR" sz="1800">
                <a:solidFill>
                  <a:schemeClr val="bg1"/>
                </a:solidFill>
              </a:rPr>
              <a:t>, karakterleri başarıyla canlandırır.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Romanlarında </a:t>
            </a:r>
            <a:r>
              <a:rPr lang="tr-TR" sz="1800">
                <a:solidFill>
                  <a:srgbClr val="FFFF00"/>
                </a:solidFill>
              </a:rPr>
              <a:t>Tanzimat’tan Cumhuriyet’e</a:t>
            </a:r>
            <a:r>
              <a:rPr lang="tr-TR" sz="1800">
                <a:solidFill>
                  <a:schemeClr val="bg1"/>
                </a:solidFill>
              </a:rPr>
              <a:t> kadar olan dönemde </a:t>
            </a:r>
            <a:r>
              <a:rPr lang="tr-TR" sz="1800">
                <a:solidFill>
                  <a:srgbClr val="FFFF00"/>
                </a:solidFill>
              </a:rPr>
              <a:t>Türk toplumundaki değişiklikleri işlemiştir</a:t>
            </a:r>
            <a:r>
              <a:rPr lang="tr-TR" sz="180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80000"/>
              </a:lnSpc>
            </a:pPr>
            <a:endParaRPr lang="tr-TR" sz="1800"/>
          </a:p>
        </p:txBody>
      </p:sp>
      <p:pic>
        <p:nvPicPr>
          <p:cNvPr id="11269" name="Picture 5" descr="yakupkadr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1425575"/>
            <a:ext cx="3048000" cy="4038600"/>
          </a:xfrm>
          <a:prstGeom prst="rect">
            <a:avLst/>
          </a:prstGeom>
          <a:noFill/>
        </p:spPr>
      </p:pic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6096000" y="5370513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tr-TR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019800" y="5653088"/>
            <a:ext cx="3124200" cy="36671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>
                <a:solidFill>
                  <a:schemeClr val="bg1"/>
                </a:solidFill>
              </a:rPr>
              <a:t>YAKUP KADRİ</a:t>
            </a:r>
          </a:p>
        </p:txBody>
      </p:sp>
      <p:sp>
        <p:nvSpPr>
          <p:cNvPr id="10" name="9 Metin kutusu"/>
          <p:cNvSpPr txBox="1"/>
          <p:nvPr/>
        </p:nvSpPr>
        <p:spPr>
          <a:xfrm>
            <a:off x="762000" y="6248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hlinkClick r:id="rId3"/>
              </a:rPr>
              <a:t>http://egitimvaktim.com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2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68" grpId="0" build="p" animBg="1"/>
      <p:bldP spid="1127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</a:rPr>
              <a:t>YAKUP KADRİ’NİN YAPITLARI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5257800" cy="5029200"/>
          </a:xfrm>
          <a:ln>
            <a:solidFill>
              <a:srgbClr val="FFFF99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Kiralık Konak:</a:t>
            </a:r>
            <a:r>
              <a:rPr lang="tr-TR" sz="1600">
                <a:solidFill>
                  <a:schemeClr val="bg1"/>
                </a:solidFill>
              </a:rPr>
              <a:t> Tanzimatla başlayan Batılılaşmanın toplumumuzdaki etkisi ve üç kuşakta meydana getirdiği değişim anlatılır.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Hep O Şarkı</a:t>
            </a:r>
            <a:r>
              <a:rPr lang="tr-TR" sz="1600">
                <a:solidFill>
                  <a:schemeClr val="bg1"/>
                </a:solidFill>
              </a:rPr>
              <a:t>: Abdülazjz devrindeki yaşamı yansıtır.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Bir Sürgünde:</a:t>
            </a:r>
            <a:r>
              <a:rPr lang="tr-TR" sz="1600">
                <a:solidFill>
                  <a:schemeClr val="bg1"/>
                </a:solidFill>
              </a:rPr>
              <a:t> Il. Abdülhamit’e karşı Paris’e kaçan Jön Türkler anlatılır.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Nur Baba:</a:t>
            </a:r>
            <a:r>
              <a:rPr lang="tr-TR" sz="1600">
                <a:solidFill>
                  <a:schemeClr val="bg1"/>
                </a:solidFill>
              </a:rPr>
              <a:t> Tekkelerin toplumda sebep olduğu yıkımlar anlatılır.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Hüküm Gecesi:</a:t>
            </a:r>
            <a:r>
              <a:rPr lang="tr-TR" sz="1600">
                <a:solidFill>
                  <a:schemeClr val="bg1"/>
                </a:solidFill>
              </a:rPr>
              <a:t> Il. Meşrutiyet’ten sonraki parti kavgalarını anlatır.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Sodom ve Gomore’de</a:t>
            </a:r>
            <a:r>
              <a:rPr lang="tr-TR" sz="1600">
                <a:solidFill>
                  <a:schemeClr val="bg1"/>
                </a:solidFill>
              </a:rPr>
              <a:t>, İstanbul’un işgali sırasındaki yozlaşan toplumsal yaşam;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Yaban’da</a:t>
            </a:r>
            <a:r>
              <a:rPr lang="tr-TR" sz="1600">
                <a:solidFill>
                  <a:schemeClr val="bg1"/>
                </a:solidFill>
              </a:rPr>
              <a:t>; Kurtuluş Savaşı’nda Anadolu köylüsünün durumu ve aydın-halk çatışması</a:t>
            </a:r>
            <a:br>
              <a:rPr lang="tr-TR" sz="1600">
                <a:solidFill>
                  <a:schemeClr val="bg1"/>
                </a:solidFill>
              </a:rPr>
            </a:b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</a:endParaRPr>
          </a:p>
        </p:txBody>
      </p:sp>
      <p:pic>
        <p:nvPicPr>
          <p:cNvPr id="12293" name="Picture 5" descr="mmb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1371600"/>
            <a:ext cx="2794000" cy="2438400"/>
          </a:xfrm>
          <a:prstGeom prst="rect">
            <a:avLst/>
          </a:prstGeom>
          <a:noFill/>
        </p:spPr>
      </p:pic>
      <p:pic>
        <p:nvPicPr>
          <p:cNvPr id="12294" name="Picture 6" descr="mmbn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4038600"/>
            <a:ext cx="2819400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29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2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  <a:latin typeface="Georgia" pitchFamily="18" charset="0"/>
              </a:rPr>
              <a:t>YAKUP KADRİ’NİN DİĞER YAPITLARI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4876800" cy="4419600"/>
          </a:xfrm>
          <a:ln>
            <a:solidFill>
              <a:srgbClr val="FFFF99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800">
                <a:solidFill>
                  <a:srgbClr val="FFFF00"/>
                </a:solidFill>
                <a:latin typeface="Georgia" pitchFamily="18" charset="0"/>
              </a:rPr>
              <a:t>Ankara’da</a:t>
            </a: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; yeni kurulan Ankara’nın durumu;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rgbClr val="FFFF00"/>
                </a:solidFill>
                <a:latin typeface="Georgia" pitchFamily="18" charset="0"/>
              </a:rPr>
              <a:t>Panorama’da</a:t>
            </a: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, inkılaplarla birlikte politika, toplum ve yaşamı ele alınır.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rgbClr val="FFFF00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endParaRPr lang="tr-TR" sz="1800">
              <a:solidFill>
                <a:srgbClr val="FFFF00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rgbClr val="FFFF00"/>
                </a:solidFill>
                <a:latin typeface="Georgia" pitchFamily="18" charset="0"/>
              </a:rPr>
              <a:t>Bir Serencam, Rahmet, Milli Savaş Hikayeleri:</a:t>
            </a: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 Öykü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rgbClr val="FFFF00"/>
                </a:solidFill>
                <a:latin typeface="Georgia" pitchFamily="18" charset="0"/>
              </a:rPr>
              <a:t>Erenlerin Bağından, Okun Ucundan</a:t>
            </a: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: Mensur şiir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rgbClr val="FFFF00"/>
                </a:solidFill>
                <a:latin typeface="Georgia" pitchFamily="18" charset="0"/>
              </a:rPr>
              <a:t>Vatan Yolunda, Zoraki Diplomat, Gençlik ve Edebiyat Hatıraları</a:t>
            </a: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: Anı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400">
                <a:solidFill>
                  <a:schemeClr val="bg1"/>
                </a:solidFill>
                <a:latin typeface="Georgia" pitchFamily="18" charset="0"/>
              </a:rPr>
              <a:t>	</a:t>
            </a:r>
          </a:p>
          <a:p>
            <a:pPr>
              <a:lnSpc>
                <a:spcPct val="80000"/>
              </a:lnSpc>
            </a:pPr>
            <a:endParaRPr lang="tr-TR" sz="2400">
              <a:latin typeface="Georgia" pitchFamily="18" charset="0"/>
            </a:endParaRPr>
          </a:p>
        </p:txBody>
      </p:sp>
      <p:pic>
        <p:nvPicPr>
          <p:cNvPr id="13318" name="Picture 6" descr="yakupkadr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1524000"/>
            <a:ext cx="3048000" cy="4038600"/>
          </a:xfrm>
          <a:prstGeom prst="rect">
            <a:avLst/>
          </a:prstGeom>
          <a:noFill/>
        </p:spPr>
      </p:pic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5715000" y="5653088"/>
            <a:ext cx="3429000" cy="36671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>
                <a:solidFill>
                  <a:schemeClr val="bg1"/>
                </a:solidFill>
              </a:rPr>
              <a:t>YAKUP KADRİ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3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16" grpId="0" build="p" animBg="1"/>
      <p:bldP spid="133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  <a:latin typeface="Georgia" pitchFamily="18" charset="0"/>
              </a:rPr>
              <a:t>HALİDE EDİP ADIVAR (1884 - 1964)</a:t>
            </a:r>
            <a:br>
              <a:rPr lang="tr-TR" sz="2800">
                <a:solidFill>
                  <a:schemeClr val="bg1"/>
                </a:solidFill>
                <a:latin typeface="Georgia" pitchFamily="18" charset="0"/>
              </a:rPr>
            </a:br>
            <a:endParaRPr lang="tr-TR" sz="280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4724400" cy="4495800"/>
          </a:xfrm>
          <a:ln>
            <a:solidFill>
              <a:srgbClr val="FFFF99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İlk zamanlar İngiliz edebiyatının etkisinde romanlar yazmış, </a:t>
            </a:r>
            <a:r>
              <a:rPr lang="tr-TR" sz="1800">
                <a:solidFill>
                  <a:srgbClr val="FFFF00"/>
                </a:solidFill>
                <a:latin typeface="Georgia" pitchFamily="18" charset="0"/>
              </a:rPr>
              <a:t>bu romanlarında aşkı işlemiş, kadın psikolojisi üzerinde durmuştur.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rgbClr val="FFFF00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Sonraları </a:t>
            </a:r>
            <a:r>
              <a:rPr lang="tr-TR" sz="1800">
                <a:solidFill>
                  <a:srgbClr val="FFFF00"/>
                </a:solidFill>
                <a:latin typeface="Georgia" pitchFamily="18" charset="0"/>
              </a:rPr>
              <a:t>Türkçülük</a:t>
            </a: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 akımını benimsemiş, romanlarında </a:t>
            </a:r>
            <a:r>
              <a:rPr lang="tr-TR" sz="1800">
                <a:solidFill>
                  <a:srgbClr val="FFFF00"/>
                </a:solidFill>
                <a:latin typeface="Georgia" pitchFamily="18" charset="0"/>
              </a:rPr>
              <a:t>Kurtuluş Savaşı’nı</a:t>
            </a: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 işlemiştir.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Gözlem, betimleme ve tahlillerde başarılıdır.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Dağınık, </a:t>
            </a:r>
            <a:r>
              <a:rPr lang="tr-TR" sz="1800">
                <a:solidFill>
                  <a:srgbClr val="FFFF00"/>
                </a:solidFill>
                <a:latin typeface="Georgia" pitchFamily="18" charset="0"/>
              </a:rPr>
              <a:t>düzensiz bir üslubu vardır</a:t>
            </a: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, dili kullanmada başarılı değildir.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Romanlarında kahramanları, genellikle </a:t>
            </a:r>
            <a:r>
              <a:rPr lang="tr-TR" sz="1800">
                <a:solidFill>
                  <a:srgbClr val="FFFF00"/>
                </a:solidFill>
                <a:latin typeface="Georgia" pitchFamily="18" charset="0"/>
              </a:rPr>
              <a:t>üstün özelliklere sahip kadınlardır</a:t>
            </a: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</p:txBody>
      </p:sp>
      <p:pic>
        <p:nvPicPr>
          <p:cNvPr id="14342" name="Picture 6" descr="adiv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1295400"/>
            <a:ext cx="3429000" cy="4038600"/>
          </a:xfrm>
          <a:prstGeom prst="rect">
            <a:avLst/>
          </a:prstGeom>
          <a:noFill/>
        </p:spPr>
      </p:pic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562600" y="5486400"/>
            <a:ext cx="2911475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>
                <a:solidFill>
                  <a:schemeClr val="bg1"/>
                </a:solidFill>
                <a:latin typeface="Verdana" pitchFamily="34" charset="0"/>
              </a:rPr>
              <a:t>HALİDE EDİP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3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0" grpId="0" build="p" animBg="1"/>
      <p:bldP spid="143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  <a:latin typeface="Georgia" pitchFamily="18" charset="0"/>
              </a:rPr>
              <a:t>HALİDE EDİP’İN YAPITLARI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4419600" cy="4572000"/>
          </a:xfrm>
          <a:ln>
            <a:solidFill>
              <a:srgbClr val="FFFF99"/>
            </a:solidFill>
          </a:ln>
        </p:spPr>
        <p:txBody>
          <a:bodyPr/>
          <a:lstStyle/>
          <a:p>
            <a:r>
              <a:rPr lang="tr-TR" sz="1800">
                <a:solidFill>
                  <a:srgbClr val="FFFF00"/>
                </a:solidFill>
                <a:latin typeface="Georgia" pitchFamily="18" charset="0"/>
              </a:rPr>
              <a:t>Sinekli Bakkal, Tatarcık, Ateşten Gömlek, Vurun Kahpeye, Handan, Seviyye Talip, Yeni Turan:</a:t>
            </a:r>
            <a:r>
              <a:rPr lang="tr-TR" sz="1800">
                <a:latin typeface="Georgia" pitchFamily="18" charset="0"/>
              </a:rPr>
              <a:t> </a:t>
            </a: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Roman</a:t>
            </a:r>
          </a:p>
          <a:p>
            <a:pPr>
              <a:buFontTx/>
              <a:buNone/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tr-TR" sz="1800">
                <a:solidFill>
                  <a:srgbClr val="FFFF00"/>
                </a:solidFill>
                <a:latin typeface="Georgia" pitchFamily="18" charset="0"/>
              </a:rPr>
              <a:t>Dağa Çıkan Kurt, Harap Mabetler</a:t>
            </a: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:</a:t>
            </a:r>
            <a:r>
              <a:rPr lang="tr-TR" sz="1800">
                <a:latin typeface="Georgia" pitchFamily="18" charset="0"/>
              </a:rPr>
              <a:t> </a:t>
            </a: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Öykü</a:t>
            </a:r>
          </a:p>
          <a:p>
            <a:pPr>
              <a:buFontTx/>
              <a:buNone/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tr-TR" sz="1800">
                <a:solidFill>
                  <a:srgbClr val="FFFF00"/>
                </a:solidFill>
                <a:latin typeface="Georgia" pitchFamily="18" charset="0"/>
              </a:rPr>
              <a:t>Kenan Çobanları, Maske ve Ruh</a:t>
            </a: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: Tiyatro</a:t>
            </a:r>
          </a:p>
          <a:p>
            <a:pPr>
              <a:buFontTx/>
              <a:buNone/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tr-TR" sz="1800">
                <a:solidFill>
                  <a:srgbClr val="FFFF00"/>
                </a:solidFill>
                <a:latin typeface="Georgia" pitchFamily="18" charset="0"/>
              </a:rPr>
              <a:t>Türk’ün Ateşle İmtihanı, Mor Salkımlı Ev:</a:t>
            </a:r>
            <a:r>
              <a:rPr lang="tr-TR" sz="1800">
                <a:latin typeface="Georgia" pitchFamily="18" charset="0"/>
              </a:rPr>
              <a:t> </a:t>
            </a: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Anı</a:t>
            </a:r>
          </a:p>
          <a:p>
            <a:pPr>
              <a:buFontTx/>
              <a:buNone/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tr-TR" sz="1800">
                <a:solidFill>
                  <a:srgbClr val="FFFF00"/>
                </a:solidFill>
                <a:latin typeface="Georgia" pitchFamily="18" charset="0"/>
              </a:rPr>
              <a:t>İngiliz Edebiyatı Tarihi</a:t>
            </a:r>
            <a:r>
              <a:rPr lang="tr-TR" sz="1800">
                <a:latin typeface="Georgia" pitchFamily="18" charset="0"/>
              </a:rPr>
              <a:t>: </a:t>
            </a: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İnceleme</a:t>
            </a:r>
          </a:p>
          <a:p>
            <a:endParaRPr lang="tr-TR" sz="1800">
              <a:solidFill>
                <a:schemeClr val="bg1"/>
              </a:solidFill>
              <a:latin typeface="Georgia" pitchFamily="18" charset="0"/>
            </a:endParaRPr>
          </a:p>
        </p:txBody>
      </p:sp>
      <p:pic>
        <p:nvPicPr>
          <p:cNvPr id="15365" name="Picture 5" descr="mdY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1752600"/>
            <a:ext cx="2133600" cy="4495800"/>
          </a:xfrm>
          <a:prstGeom prst="rect">
            <a:avLst/>
          </a:prstGeom>
          <a:noFill/>
        </p:spPr>
      </p:pic>
      <p:pic>
        <p:nvPicPr>
          <p:cNvPr id="15366" name="Picture 6" descr="mdb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14913" y="4114800"/>
            <a:ext cx="1385887" cy="2171700"/>
          </a:xfrm>
          <a:prstGeom prst="rect">
            <a:avLst/>
          </a:prstGeom>
          <a:noFill/>
        </p:spPr>
      </p:pic>
      <p:pic>
        <p:nvPicPr>
          <p:cNvPr id="15367" name="Picture 7" descr="mdC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19675" y="1752600"/>
            <a:ext cx="1381125" cy="2171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3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6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r>
              <a:rPr lang="fi-FI" sz="2800">
                <a:solidFill>
                  <a:schemeClr val="bg1"/>
                </a:solidFill>
                <a:latin typeface="Georgia" pitchFamily="18" charset="0"/>
              </a:rPr>
              <a:t>REŞAT NURİ GÜNTEK</a:t>
            </a:r>
            <a:r>
              <a:rPr lang="tr-TR" sz="2800">
                <a:solidFill>
                  <a:schemeClr val="bg1"/>
                </a:solidFill>
                <a:latin typeface="Georgia" pitchFamily="18" charset="0"/>
              </a:rPr>
              <a:t>İ</a:t>
            </a:r>
            <a:r>
              <a:rPr lang="fi-FI" sz="2800">
                <a:solidFill>
                  <a:schemeClr val="bg1"/>
                </a:solidFill>
                <a:latin typeface="Georgia" pitchFamily="18" charset="0"/>
              </a:rPr>
              <a:t>N (1889 - 1956)</a:t>
            </a:r>
            <a:br>
              <a:rPr lang="fi-FI" sz="2800">
                <a:solidFill>
                  <a:schemeClr val="bg1"/>
                </a:solidFill>
                <a:latin typeface="Georgia" pitchFamily="18" charset="0"/>
              </a:rPr>
            </a:br>
            <a:endParaRPr lang="tr-TR" sz="280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495800" cy="4449763"/>
          </a:xfrm>
          <a:ln>
            <a:solidFill>
              <a:srgbClr val="FFFF99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000">
                <a:solidFill>
                  <a:schemeClr val="bg1"/>
                </a:solidFill>
                <a:latin typeface="Georgia" pitchFamily="18" charset="0"/>
              </a:rPr>
              <a:t>Ününü “ </a:t>
            </a:r>
            <a:r>
              <a:rPr lang="tr-TR" sz="2000">
                <a:solidFill>
                  <a:srgbClr val="FFFF00"/>
                </a:solidFill>
                <a:latin typeface="Georgia" pitchFamily="18" charset="0"/>
              </a:rPr>
              <a:t>Çalıkuşu</a:t>
            </a:r>
            <a:r>
              <a:rPr lang="tr-TR" sz="2000">
                <a:solidFill>
                  <a:schemeClr val="bg1"/>
                </a:solidFill>
                <a:latin typeface="Georgia" pitchFamily="18" charset="0"/>
              </a:rPr>
              <a:t>” adlı romanıyla kazanmıştır.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0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90000"/>
              </a:lnSpc>
            </a:pPr>
            <a:r>
              <a:rPr lang="tr-TR" sz="2000">
                <a:solidFill>
                  <a:schemeClr val="bg1"/>
                </a:solidFill>
                <a:latin typeface="Georgia" pitchFamily="18" charset="0"/>
              </a:rPr>
              <a:t>Yapıtlarında, </a:t>
            </a:r>
            <a:r>
              <a:rPr lang="tr-TR" sz="2000">
                <a:solidFill>
                  <a:srgbClr val="FFFF00"/>
                </a:solidFill>
                <a:latin typeface="Georgia" pitchFamily="18" charset="0"/>
              </a:rPr>
              <a:t>yanlış Batılılaşma</a:t>
            </a:r>
            <a:r>
              <a:rPr lang="tr-TR" sz="2000">
                <a:solidFill>
                  <a:schemeClr val="bg1"/>
                </a:solidFill>
                <a:latin typeface="Georgia" pitchFamily="18" charset="0"/>
              </a:rPr>
              <a:t> anlayışını, batıl inançları, yurdun çeşitli yörelerindeki yaşam sahnelerini işlemiştir.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0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90000"/>
              </a:lnSpc>
            </a:pPr>
            <a:r>
              <a:rPr lang="tr-TR" sz="2000">
                <a:solidFill>
                  <a:schemeClr val="bg1"/>
                </a:solidFill>
                <a:latin typeface="Georgia" pitchFamily="18" charset="0"/>
              </a:rPr>
              <a:t>Romanlarında güçlü bir gözlemciliğe dayanan </a:t>
            </a:r>
            <a:r>
              <a:rPr lang="tr-TR" sz="2000">
                <a:solidFill>
                  <a:srgbClr val="FFFF00"/>
                </a:solidFill>
                <a:latin typeface="Georgia" pitchFamily="18" charset="0"/>
              </a:rPr>
              <a:t>realizm ve canlı bir üslup vardır</a:t>
            </a:r>
            <a:r>
              <a:rPr lang="tr-TR" sz="2000">
                <a:solidFill>
                  <a:schemeClr val="bg1"/>
                </a:solidFill>
                <a:latin typeface="Georgia" pitchFamily="18" charset="0"/>
              </a:rPr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0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90000"/>
              </a:lnSpc>
            </a:pPr>
            <a:r>
              <a:rPr lang="tr-TR" sz="2000">
                <a:solidFill>
                  <a:schemeClr val="bg1"/>
                </a:solidFill>
                <a:latin typeface="Georgia" pitchFamily="18" charset="0"/>
              </a:rPr>
              <a:t>Yapıtlarına </a:t>
            </a:r>
            <a:r>
              <a:rPr lang="tr-TR" sz="2000">
                <a:solidFill>
                  <a:srgbClr val="FFFF00"/>
                </a:solidFill>
                <a:latin typeface="Georgia" pitchFamily="18" charset="0"/>
              </a:rPr>
              <a:t>konuşma dili egemendir.</a:t>
            </a:r>
          </a:p>
          <a:p>
            <a:pPr>
              <a:lnSpc>
                <a:spcPct val="90000"/>
              </a:lnSpc>
            </a:pPr>
            <a:endParaRPr lang="tr-TR" sz="2000">
              <a:solidFill>
                <a:srgbClr val="FFFF00"/>
              </a:solidFill>
              <a:latin typeface="Georgia" pitchFamily="18" charset="0"/>
            </a:endParaRPr>
          </a:p>
        </p:txBody>
      </p:sp>
      <p:pic>
        <p:nvPicPr>
          <p:cNvPr id="16389" name="Picture 5" descr="guntek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1577975"/>
            <a:ext cx="3124200" cy="3733800"/>
          </a:xfrm>
          <a:prstGeom prst="rect">
            <a:avLst/>
          </a:prstGeom>
          <a:noFill/>
        </p:spPr>
      </p:pic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5486400" y="5500688"/>
            <a:ext cx="3200400" cy="36671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>
                <a:solidFill>
                  <a:schemeClr val="bg1"/>
                </a:solidFill>
              </a:rPr>
              <a:t>REŞAT NURİ GÜNTEKİN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63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388" grpId="0" build="p" animBg="1"/>
      <p:bldP spid="1639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fi-FI" sz="2800">
                <a:solidFill>
                  <a:schemeClr val="bg1"/>
                </a:solidFill>
              </a:rPr>
              <a:t>REŞAT NURİ GÜNTEK</a:t>
            </a:r>
            <a:r>
              <a:rPr lang="tr-TR" sz="2800">
                <a:solidFill>
                  <a:schemeClr val="bg1"/>
                </a:solidFill>
              </a:rPr>
              <a:t>İ</a:t>
            </a:r>
            <a:r>
              <a:rPr lang="fi-FI" sz="2800">
                <a:solidFill>
                  <a:schemeClr val="bg1"/>
                </a:solidFill>
              </a:rPr>
              <a:t>N</a:t>
            </a:r>
            <a:r>
              <a:rPr lang="tr-TR" sz="2800">
                <a:solidFill>
                  <a:schemeClr val="bg1"/>
                </a:solidFill>
              </a:rPr>
              <a:t>’İN YAPITLARI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55626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000">
                <a:solidFill>
                  <a:srgbClr val="FFFF00"/>
                </a:solidFill>
              </a:rPr>
              <a:t>Çalıkuşu, Dudaktan Kalbe, Gizli El, Acımak, Eski Hastalık, Yaprak Dökümü, Akşam Güneşi, Damga,  Miskinler Tekkesi, Bir Kadın Düşmanı:</a:t>
            </a:r>
            <a:r>
              <a:rPr lang="tr-TR" sz="2000">
                <a:solidFill>
                  <a:schemeClr val="bg1"/>
                </a:solidFill>
              </a:rPr>
              <a:t> Roman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rgbClr val="FFFF00"/>
                </a:solidFill>
              </a:rPr>
              <a:t>Tanrı Misafiri, Sönmüş Yıldızlar, Boyunduruk:</a:t>
            </a:r>
            <a:r>
              <a:rPr lang="tr-TR" sz="2000">
                <a:solidFill>
                  <a:schemeClr val="bg1"/>
                </a:solidFill>
              </a:rPr>
              <a:t> Öykü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rgbClr val="FFFF00"/>
                </a:solidFill>
              </a:rPr>
              <a:t>Hançer, Eski Borç, Gözdağı, Balıkesir Muhasebecisi, Taş Parçası, İstiklal:</a:t>
            </a:r>
            <a:r>
              <a:rPr lang="tr-TR" sz="2000">
                <a:solidFill>
                  <a:schemeClr val="bg1"/>
                </a:solidFill>
              </a:rPr>
              <a:t> Tiyatro</a:t>
            </a:r>
          </a:p>
          <a:p>
            <a:pPr>
              <a:lnSpc>
                <a:spcPct val="80000"/>
              </a:lnSpc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rgbClr val="FFFF00"/>
                </a:solidFill>
              </a:rPr>
              <a:t>Anadolu Notları:</a:t>
            </a:r>
            <a:r>
              <a:rPr lang="tr-TR" sz="2000">
                <a:solidFill>
                  <a:schemeClr val="bg1"/>
                </a:solidFill>
              </a:rPr>
              <a:t> Gezi yazısı</a:t>
            </a:r>
          </a:p>
          <a:p>
            <a:pPr>
              <a:lnSpc>
                <a:spcPct val="80000"/>
              </a:lnSpc>
            </a:pPr>
            <a:endParaRPr lang="tr-TR" sz="2800">
              <a:solidFill>
                <a:schemeClr val="bg1"/>
              </a:solidFill>
            </a:endParaRPr>
          </a:p>
        </p:txBody>
      </p:sp>
      <p:pic>
        <p:nvPicPr>
          <p:cNvPr id="17413" name="Picture 5" descr="ib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647825"/>
            <a:ext cx="3267075" cy="4600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  <p:bldP spid="1741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</a:rPr>
              <a:t>REFİK HALİT KARAY (1888 - 1965)</a:t>
            </a:r>
            <a:br>
              <a:rPr lang="tr-TR" sz="2800">
                <a:solidFill>
                  <a:schemeClr val="bg1"/>
                </a:solidFill>
              </a:rPr>
            </a:br>
            <a:endParaRPr lang="tr-TR" sz="2800">
              <a:solidFill>
                <a:schemeClr val="bg1"/>
              </a:solidFill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57150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İlk yazılarında </a:t>
            </a:r>
            <a:r>
              <a:rPr lang="tr-TR" sz="2000">
                <a:solidFill>
                  <a:srgbClr val="FFFF00"/>
                </a:solidFill>
              </a:rPr>
              <a:t>günlük hayatı dile getirmiş, hayatın gülünç</a:t>
            </a:r>
            <a:r>
              <a:rPr lang="tr-TR" sz="2000">
                <a:solidFill>
                  <a:schemeClr val="bg1"/>
                </a:solidFill>
              </a:rPr>
              <a:t> yanlarını karikatürize ederek anlatmıştır.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Sosyal yaşamdaki çarpıklıkları </a:t>
            </a:r>
            <a:r>
              <a:rPr lang="tr-TR" sz="2000">
                <a:solidFill>
                  <a:srgbClr val="FFFF00"/>
                </a:solidFill>
              </a:rPr>
              <a:t>zeki ve nükteli bir</a:t>
            </a:r>
            <a:r>
              <a:rPr lang="tr-TR" sz="2000">
                <a:solidFill>
                  <a:schemeClr val="bg1"/>
                </a:solidFill>
              </a:rPr>
              <a:t> biçimde anlatmıştır.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Öykü ve romanlarında insanların </a:t>
            </a:r>
            <a:r>
              <a:rPr lang="tr-TR" sz="2000">
                <a:solidFill>
                  <a:srgbClr val="FFFF00"/>
                </a:solidFill>
              </a:rPr>
              <a:t>kurnazlık ve çıkarcılık yönlerini</a:t>
            </a:r>
            <a:r>
              <a:rPr lang="tr-TR" sz="2000">
                <a:solidFill>
                  <a:schemeClr val="bg1"/>
                </a:solidFill>
              </a:rPr>
              <a:t> ortaya koymuştur.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Yapıtlarında mizah ve eleştiri vardır. Yapıtlarının en önemli özelliği </a:t>
            </a:r>
            <a:r>
              <a:rPr lang="tr-TR" sz="2000">
                <a:solidFill>
                  <a:srgbClr val="FFFF00"/>
                </a:solidFill>
              </a:rPr>
              <a:t>hicivdir</a:t>
            </a:r>
            <a:r>
              <a:rPr lang="tr-TR" sz="200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Yapıtlarında kişileri kendi sosyal çevreleri içinde ele alır, </a:t>
            </a:r>
            <a:r>
              <a:rPr lang="tr-TR" sz="2000">
                <a:solidFill>
                  <a:srgbClr val="FFFF00"/>
                </a:solidFill>
              </a:rPr>
              <a:t>konuşma dilini kullanır.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Çok güçlü bir </a:t>
            </a:r>
            <a:r>
              <a:rPr lang="tr-TR" sz="2000">
                <a:solidFill>
                  <a:srgbClr val="FFFF00"/>
                </a:solidFill>
              </a:rPr>
              <a:t>gözlemcidir</a:t>
            </a:r>
            <a:r>
              <a:rPr lang="tr-TR" sz="200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/>
          </a:p>
          <a:p>
            <a:pPr>
              <a:lnSpc>
                <a:spcPct val="80000"/>
              </a:lnSpc>
            </a:pPr>
            <a:endParaRPr lang="tr-TR" sz="2400"/>
          </a:p>
        </p:txBody>
      </p:sp>
      <p:pic>
        <p:nvPicPr>
          <p:cNvPr id="18437" name="Picture 5" descr="refikhalitkar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371600"/>
            <a:ext cx="3048000" cy="4038600"/>
          </a:xfrm>
          <a:prstGeom prst="rect">
            <a:avLst/>
          </a:prstGeom>
          <a:noFill/>
        </p:spPr>
      </p:pic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5851525" y="5522913"/>
            <a:ext cx="3063875" cy="36671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>
                <a:solidFill>
                  <a:schemeClr val="bg1"/>
                </a:solidFill>
              </a:rPr>
              <a:t>REFİK HALİT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436" grpId="0" build="p"/>
      <p:bldP spid="184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</a:rPr>
              <a:t>REFİK HALİT’İN YAPITLARI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5867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400">
                <a:solidFill>
                  <a:srgbClr val="FFFF00"/>
                </a:solidFill>
              </a:rPr>
              <a:t>Memleket Hikayeleri, Gurbet Hikayeleri:</a:t>
            </a:r>
            <a:r>
              <a:rPr lang="tr-TR" sz="2400">
                <a:solidFill>
                  <a:schemeClr val="bg1"/>
                </a:solidFill>
              </a:rPr>
              <a:t> Öykü</a:t>
            </a:r>
          </a:p>
          <a:p>
            <a:pPr>
              <a:lnSpc>
                <a:spcPct val="90000"/>
              </a:lnSpc>
            </a:pPr>
            <a:endParaRPr lang="tr-TR" sz="2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tr-TR" sz="2400"/>
          </a:p>
          <a:p>
            <a:pPr>
              <a:lnSpc>
                <a:spcPct val="90000"/>
              </a:lnSpc>
            </a:pPr>
            <a:r>
              <a:rPr lang="tr-TR" sz="2400">
                <a:solidFill>
                  <a:srgbClr val="FFFF00"/>
                </a:solidFill>
              </a:rPr>
              <a:t>Sürgün, Nilgün, Çete, Bugünün Saraylısı,</a:t>
            </a:r>
            <a:r>
              <a:rPr lang="tr-TR" sz="2400"/>
              <a:t> </a:t>
            </a:r>
            <a:r>
              <a:rPr lang="tr-TR" sz="2400">
                <a:solidFill>
                  <a:srgbClr val="FFFF00"/>
                </a:solidFill>
              </a:rPr>
              <a:t>Kadınlar Tekkesi, İstanbul’un İçyüzü, Anahtar</a:t>
            </a:r>
            <a:r>
              <a:rPr lang="tr-TR" sz="2400"/>
              <a:t>: </a:t>
            </a:r>
            <a:r>
              <a:rPr lang="tr-TR" sz="2400">
                <a:solidFill>
                  <a:schemeClr val="bg1"/>
                </a:solidFill>
              </a:rPr>
              <a:t>Roman</a:t>
            </a:r>
          </a:p>
          <a:p>
            <a:pPr>
              <a:lnSpc>
                <a:spcPct val="90000"/>
              </a:lnSpc>
            </a:pPr>
            <a:endParaRPr lang="tr-TR" sz="2400"/>
          </a:p>
          <a:p>
            <a:pPr>
              <a:lnSpc>
                <a:spcPct val="90000"/>
              </a:lnSpc>
            </a:pPr>
            <a:endParaRPr lang="tr-TR" sz="2400"/>
          </a:p>
          <a:p>
            <a:pPr>
              <a:lnSpc>
                <a:spcPct val="90000"/>
              </a:lnSpc>
            </a:pPr>
            <a:r>
              <a:rPr lang="tr-TR" sz="2400">
                <a:solidFill>
                  <a:srgbClr val="FFFF00"/>
                </a:solidFill>
              </a:rPr>
              <a:t>Deli, Kirpinin Dedikleri, Sakın Aldanma İnanma Kanma: </a:t>
            </a:r>
            <a:r>
              <a:rPr lang="tr-TR" sz="2400">
                <a:solidFill>
                  <a:schemeClr val="bg1"/>
                </a:solidFill>
              </a:rPr>
              <a:t>Hiciv ve mizah yazılarını içerir.</a:t>
            </a:r>
          </a:p>
          <a:p>
            <a:pPr>
              <a:lnSpc>
                <a:spcPct val="90000"/>
              </a:lnSpc>
            </a:pPr>
            <a:endParaRPr lang="tr-TR" sz="2400">
              <a:solidFill>
                <a:schemeClr val="bg1"/>
              </a:solidFill>
            </a:endParaRPr>
          </a:p>
        </p:txBody>
      </p:sp>
      <p:pic>
        <p:nvPicPr>
          <p:cNvPr id="19461" name="Picture 5" descr="bbrr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1600200"/>
            <a:ext cx="30480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tr-TR" sz="2400">
                <a:solidFill>
                  <a:schemeClr val="bg1"/>
                </a:solidFill>
              </a:rPr>
              <a:t>MİLLİ EDEBİYAT DÖNEMİNİN BAĞIMSIZ SANATÇILARI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sz="2800">
              <a:solidFill>
                <a:schemeClr val="bg1"/>
              </a:solidFill>
            </a:endParaRPr>
          </a:p>
          <a:p>
            <a:endParaRPr lang="tr-TR" sz="2800">
              <a:solidFill>
                <a:schemeClr val="bg1"/>
              </a:solidFill>
            </a:endParaRPr>
          </a:p>
          <a:p>
            <a:pPr lvl="4">
              <a:buFontTx/>
              <a:buNone/>
            </a:pPr>
            <a:r>
              <a:rPr lang="tr-TR" sz="1800">
                <a:solidFill>
                  <a:srgbClr val="FF00FF"/>
                </a:solidFill>
                <a:latin typeface="Georgia" pitchFamily="18" charset="0"/>
              </a:rPr>
              <a:t>MEHMET AKİF ERSOY</a:t>
            </a:r>
          </a:p>
          <a:p>
            <a:endParaRPr lang="tr-TR" sz="2800">
              <a:solidFill>
                <a:srgbClr val="FF00FF"/>
              </a:solidFill>
              <a:latin typeface="Georgia" pitchFamily="18" charset="0"/>
            </a:endParaRPr>
          </a:p>
          <a:p>
            <a:endParaRPr lang="tr-TR" sz="2800">
              <a:solidFill>
                <a:schemeClr val="bg1"/>
              </a:solidFill>
            </a:endParaRPr>
          </a:p>
          <a:p>
            <a:endParaRPr lang="tr-TR" sz="2800">
              <a:solidFill>
                <a:schemeClr val="bg1"/>
              </a:solidFill>
            </a:endParaRPr>
          </a:p>
          <a:p>
            <a:endParaRPr lang="tr-TR" sz="2800">
              <a:solidFill>
                <a:schemeClr val="bg1"/>
              </a:solidFill>
            </a:endParaRPr>
          </a:p>
          <a:p>
            <a:pPr lvl="4">
              <a:buFontTx/>
              <a:buNone/>
            </a:pPr>
            <a:r>
              <a:rPr lang="tr-TR" sz="1800">
                <a:solidFill>
                  <a:srgbClr val="FF00FF"/>
                </a:solidFill>
                <a:latin typeface="Georgia" pitchFamily="18" charset="0"/>
              </a:rPr>
              <a:t>YAHYA KEMAL BEYATLI</a:t>
            </a:r>
          </a:p>
        </p:txBody>
      </p:sp>
      <p:pic>
        <p:nvPicPr>
          <p:cNvPr id="20485" name="Picture 5" descr="makiferso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1905000" cy="2057400"/>
          </a:xfrm>
          <a:prstGeom prst="rect">
            <a:avLst/>
          </a:prstGeom>
          <a:noFill/>
        </p:spPr>
      </p:pic>
      <p:pic>
        <p:nvPicPr>
          <p:cNvPr id="20487" name="Picture 7" descr="ykemal-kendigkucu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267200"/>
            <a:ext cx="1981200" cy="213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  <p:bldP spid="2048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458200" cy="609600"/>
          </a:xfrm>
        </p:spPr>
        <p:txBody>
          <a:bodyPr/>
          <a:lstStyle/>
          <a:p>
            <a:r>
              <a:rPr lang="tr-TR" sz="2400">
                <a:solidFill>
                  <a:schemeClr val="bg1"/>
                </a:solidFill>
              </a:rPr>
              <a:t>MİLLİ EDEBİYAT DÖNEMİNİN GENEL ÖZELLİKLERİ</a:t>
            </a:r>
            <a:br>
              <a:rPr lang="tr-TR" sz="2400">
                <a:solidFill>
                  <a:schemeClr val="bg1"/>
                </a:solidFill>
              </a:rPr>
            </a:br>
            <a:endParaRPr lang="tr-TR" sz="2400">
              <a:solidFill>
                <a:schemeClr val="bg1"/>
              </a:solidFill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4876800" cy="4953000"/>
          </a:xfrm>
          <a:ln>
            <a:solidFill>
              <a:srgbClr val="FFFF99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Dilde sadeleşme</a:t>
            </a:r>
            <a:r>
              <a:rPr lang="tr-TR" sz="1600">
                <a:solidFill>
                  <a:schemeClr val="bg1"/>
                </a:solidFill>
              </a:rPr>
              <a:t> düşüncesi savunulmuş ve bu düşünce, yapıtlarda uygulanmıştır.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Türkçe, </a:t>
            </a:r>
            <a:r>
              <a:rPr lang="tr-TR" sz="1600">
                <a:solidFill>
                  <a:srgbClr val="FFFF00"/>
                </a:solidFill>
              </a:rPr>
              <a:t>yabancı dillerin etkisinden kurtarılmaya</a:t>
            </a:r>
            <a:r>
              <a:rPr lang="tr-TR" sz="1600">
                <a:solidFill>
                  <a:schemeClr val="bg1"/>
                </a:solidFill>
              </a:rPr>
              <a:t> çalışılmıştır.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Türkçe karşılıkları olan Arapça, Farsça sözcük ve tamlamaların kullanılmasına karşı çıkılmıştır.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Yazı dilinde </a:t>
            </a:r>
            <a:r>
              <a:rPr lang="tr-TR" sz="1600">
                <a:solidFill>
                  <a:srgbClr val="FFFF00"/>
                </a:solidFill>
              </a:rPr>
              <a:t>İstanbul Türkçesinin</a:t>
            </a:r>
            <a:r>
              <a:rPr lang="tr-TR" sz="1600">
                <a:solidFill>
                  <a:schemeClr val="bg1"/>
                </a:solidFill>
              </a:rPr>
              <a:t> esas alınmasının gerektiği ileri sürülmüştür.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Süslü, sanatlı ve özentili söyleyişten</a:t>
            </a:r>
            <a:r>
              <a:rPr lang="tr-TR" sz="1600">
                <a:solidFill>
                  <a:schemeClr val="bg1"/>
                </a:solidFill>
              </a:rPr>
              <a:t> kaçınılmıştır.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Yapıtlarda </a:t>
            </a:r>
            <a:r>
              <a:rPr lang="tr-TR" sz="1600">
                <a:solidFill>
                  <a:srgbClr val="FFFF00"/>
                </a:solidFill>
              </a:rPr>
              <a:t>yerli ve milli konulara</a:t>
            </a:r>
            <a:r>
              <a:rPr lang="tr-TR" sz="1600">
                <a:solidFill>
                  <a:schemeClr val="bg1"/>
                </a:solidFill>
              </a:rPr>
              <a:t> yer verilerek Anadolu hayatı yansıtılmıştır.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Halk şiirinin nazım biçimleri kullanılarak, gerçek</a:t>
            </a:r>
            <a:r>
              <a:rPr lang="tr-TR" sz="1600">
                <a:solidFill>
                  <a:schemeClr val="bg1"/>
                </a:solidFill>
              </a:rPr>
              <a:t> şiirimizin Halk şiiri, milli ölçümüzün hece ölçüsü olduğu ileri sürülmüştür.</a:t>
            </a:r>
          </a:p>
          <a:p>
            <a:pPr>
              <a:lnSpc>
                <a:spcPct val="80000"/>
              </a:lnSpc>
            </a:pPr>
            <a:endParaRPr lang="tr-TR" sz="1600"/>
          </a:p>
        </p:txBody>
      </p:sp>
      <p:pic>
        <p:nvPicPr>
          <p:cNvPr id="2055" name="Picture 7" descr="mnn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1371600"/>
            <a:ext cx="3314700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0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0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0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0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  <p:bldP spid="2054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>
                <a:solidFill>
                  <a:schemeClr val="bg1"/>
                </a:solidFill>
              </a:rPr>
              <a:t>MEHMET AKİF ERSOY</a:t>
            </a:r>
            <a:br>
              <a:rPr lang="tr-TR" sz="3600">
                <a:solidFill>
                  <a:schemeClr val="bg1"/>
                </a:solidFill>
              </a:rPr>
            </a:br>
            <a:endParaRPr lang="tr-TR" sz="3600">
              <a:solidFill>
                <a:schemeClr val="bg1"/>
              </a:solidFill>
            </a:endParaRP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5943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1921de ulusal marş güftesi seçmek için açılan yarışmada şiiri, oybirliğiyle “</a:t>
            </a:r>
            <a:r>
              <a:rPr lang="tr-TR" sz="2000">
                <a:solidFill>
                  <a:srgbClr val="FFFF00"/>
                </a:solidFill>
              </a:rPr>
              <a:t>İstiklaI Marşı</a:t>
            </a:r>
            <a:r>
              <a:rPr lang="tr-TR" sz="2000">
                <a:solidFill>
                  <a:schemeClr val="bg1"/>
                </a:solidFill>
              </a:rPr>
              <a:t>” olarak seçilmiştir.</a:t>
            </a:r>
          </a:p>
          <a:p>
            <a:pPr>
              <a:lnSpc>
                <a:spcPct val="80000"/>
              </a:lnSpc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Şiirlerinde, </a:t>
            </a:r>
            <a:r>
              <a:rPr lang="tr-TR" sz="2000">
                <a:solidFill>
                  <a:srgbClr val="FFFF00"/>
                </a:solidFill>
              </a:rPr>
              <a:t>aruzu Türkçeye büyük bir ustalıkla uygulamıştır</a:t>
            </a:r>
            <a:r>
              <a:rPr lang="tr-TR" sz="2000">
                <a:solidFill>
                  <a:schemeClr val="bg1"/>
                </a:solidFill>
              </a:rPr>
              <a:t> ve Türk aruzu haline getirmiştir.</a:t>
            </a:r>
          </a:p>
          <a:p>
            <a:pPr>
              <a:lnSpc>
                <a:spcPct val="80000"/>
              </a:lnSpc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rgbClr val="FFFF00"/>
                </a:solidFill>
              </a:rPr>
              <a:t>Nazmı nesre yaklaştırmıştır. </a:t>
            </a:r>
          </a:p>
          <a:p>
            <a:pPr>
              <a:lnSpc>
                <a:spcPct val="80000"/>
              </a:lnSpc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Şiirlerinde yalnız dini konuları işlemekle kalmamış, savaş sonrası toplum hayatının çöküntülerini ve ıstıraplarını anlatmıştır.</a:t>
            </a:r>
          </a:p>
          <a:p>
            <a:pPr>
              <a:lnSpc>
                <a:spcPct val="80000"/>
              </a:lnSpc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Toplumun kurtuluşunun dine sarılmakla olacağını savunmuş ve ahlaki, </a:t>
            </a:r>
            <a:r>
              <a:rPr lang="tr-TR" sz="2000">
                <a:solidFill>
                  <a:srgbClr val="FFFF00"/>
                </a:solidFill>
              </a:rPr>
              <a:t>didaktik şiirler</a:t>
            </a:r>
            <a:r>
              <a:rPr lang="tr-TR" sz="2000">
                <a:solidFill>
                  <a:schemeClr val="bg1"/>
                </a:solidFill>
              </a:rPr>
              <a:t> yazmıştır.</a:t>
            </a:r>
          </a:p>
          <a:p>
            <a:pPr>
              <a:lnSpc>
                <a:spcPct val="80000"/>
              </a:lnSpc>
            </a:pPr>
            <a:endParaRPr lang="tr-TR" sz="2000">
              <a:solidFill>
                <a:schemeClr val="bg1"/>
              </a:solidFill>
            </a:endParaRPr>
          </a:p>
        </p:txBody>
      </p:sp>
      <p:pic>
        <p:nvPicPr>
          <p:cNvPr id="21509" name="Picture 5" descr="makiferso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1295400"/>
            <a:ext cx="2895600" cy="4038600"/>
          </a:xfrm>
          <a:prstGeom prst="rect">
            <a:avLst/>
          </a:prstGeom>
          <a:noFill/>
        </p:spPr>
      </p:pic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6248400" y="5410200"/>
            <a:ext cx="289560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>
                <a:solidFill>
                  <a:schemeClr val="bg1"/>
                </a:solidFill>
                <a:latin typeface="Georgia" pitchFamily="18" charset="0"/>
              </a:rPr>
              <a:t>MEHMET AKİF ERSOY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21508" grpId="0" build="p"/>
      <p:bldP spid="215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>
                <a:solidFill>
                  <a:schemeClr val="bg1"/>
                </a:solidFill>
              </a:rPr>
              <a:t>MEHMET AKİF ERSOY</a:t>
            </a:r>
            <a:br>
              <a:rPr lang="tr-TR" sz="3600">
                <a:solidFill>
                  <a:schemeClr val="bg1"/>
                </a:solidFill>
              </a:rPr>
            </a:br>
            <a:endParaRPr lang="tr-TR" sz="3600">
              <a:solidFill>
                <a:schemeClr val="bg1"/>
              </a:solidFill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56388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000">
                <a:solidFill>
                  <a:srgbClr val="FFFF00"/>
                </a:solidFill>
              </a:rPr>
              <a:t>Dini lirizm, şiirinin en önemli</a:t>
            </a:r>
            <a:r>
              <a:rPr lang="tr-TR" sz="2000">
                <a:solidFill>
                  <a:schemeClr val="bg1"/>
                </a:solidFill>
              </a:rPr>
              <a:t> özelliğidir.</a:t>
            </a:r>
          </a:p>
          <a:p>
            <a:pPr>
              <a:lnSpc>
                <a:spcPct val="80000"/>
              </a:lnSpc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Büyük bir betimleme ve öyküleme yeteneğine sahiptir.</a:t>
            </a:r>
          </a:p>
          <a:p>
            <a:pPr>
              <a:lnSpc>
                <a:spcPct val="80000"/>
              </a:lnSpc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rgbClr val="FFFF00"/>
                </a:solidFill>
              </a:rPr>
              <a:t>Manzum öykülerinde</a:t>
            </a:r>
            <a:r>
              <a:rPr lang="tr-TR" sz="2000">
                <a:solidFill>
                  <a:schemeClr val="bg1"/>
                </a:solidFill>
              </a:rPr>
              <a:t> toplum yaşamını sergiler.</a:t>
            </a:r>
          </a:p>
          <a:p>
            <a:pPr>
              <a:lnSpc>
                <a:spcPct val="80000"/>
              </a:lnSpc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Dilde sadeleşmeden yana olan tutumunu, her şiirinde biraz daha yalın bir söyleyişi benimseyerek somutlukla ortaya koymuştur.</a:t>
            </a:r>
          </a:p>
          <a:p>
            <a:pPr>
              <a:lnSpc>
                <a:spcPct val="80000"/>
              </a:lnSpc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>
                <a:solidFill>
                  <a:schemeClr val="bg1"/>
                </a:solidFill>
              </a:rPr>
              <a:t>Geleneksel edebiyata bağlı olduğu kadar, Batı kültürünün değerleriyle de etkileşimi kabul etmiş; ancak Doğuya ya da Batı’ya </a:t>
            </a:r>
            <a:r>
              <a:rPr lang="tr-TR" sz="2000">
                <a:solidFill>
                  <a:srgbClr val="FFFF00"/>
                </a:solidFill>
              </a:rPr>
              <a:t>tamamen öykünmeye şiddetle karşı çıkmıştır</a:t>
            </a:r>
            <a:r>
              <a:rPr lang="tr-TR" sz="200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80000"/>
              </a:lnSpc>
            </a:pPr>
            <a:endParaRPr lang="tr-TR" sz="2000">
              <a:solidFill>
                <a:schemeClr val="bg1"/>
              </a:solidFill>
            </a:endParaRPr>
          </a:p>
        </p:txBody>
      </p:sp>
      <p:pic>
        <p:nvPicPr>
          <p:cNvPr id="22533" name="Picture 5" descr="makiferso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1295400"/>
            <a:ext cx="2895600" cy="4038600"/>
          </a:xfrm>
          <a:prstGeom prst="rect">
            <a:avLst/>
          </a:prstGeom>
          <a:noFill/>
        </p:spPr>
      </p:pic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6248400" y="5410200"/>
            <a:ext cx="289560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>
                <a:solidFill>
                  <a:schemeClr val="bg1"/>
                </a:solidFill>
                <a:latin typeface="Georgia" pitchFamily="18" charset="0"/>
              </a:rPr>
              <a:t>MEHMET AKİF ERSOY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  <p:bldP spid="22532" grpId="0" build="p"/>
      <p:bldP spid="225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>
                <a:solidFill>
                  <a:schemeClr val="bg1"/>
                </a:solidFill>
              </a:rPr>
              <a:t>MEHMET AKİF ERSOY’UN YAPITLARI</a:t>
            </a:r>
            <a:br>
              <a:rPr lang="tr-TR" sz="2800">
                <a:solidFill>
                  <a:schemeClr val="bg1"/>
                </a:solidFill>
              </a:rPr>
            </a:br>
            <a:endParaRPr lang="tr-TR" sz="2800">
              <a:solidFill>
                <a:schemeClr val="bg1"/>
              </a:solidFill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334000" cy="4525963"/>
          </a:xfrm>
        </p:spPr>
        <p:txBody>
          <a:bodyPr/>
          <a:lstStyle/>
          <a:p>
            <a:r>
              <a:rPr lang="tr-TR" sz="2000">
                <a:solidFill>
                  <a:srgbClr val="FFFF00"/>
                </a:solidFill>
              </a:rPr>
              <a:t>Safahat, Hakkın Sesleri, Süleymaniye Kürsüsünde, Fatih Kürsüsünde, Hatıralar, Gölgeler, Asım:</a:t>
            </a:r>
            <a:r>
              <a:rPr lang="tr-TR" sz="2000">
                <a:solidFill>
                  <a:schemeClr val="bg1"/>
                </a:solidFill>
              </a:rPr>
              <a:t> Şiir</a:t>
            </a:r>
          </a:p>
          <a:p>
            <a:endParaRPr lang="tr-TR" sz="2000">
              <a:solidFill>
                <a:schemeClr val="bg1"/>
              </a:solidFill>
            </a:endParaRPr>
          </a:p>
          <a:p>
            <a:endParaRPr lang="tr-TR" sz="200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r>
              <a:rPr lang="tr-TR" sz="2000">
                <a:solidFill>
                  <a:srgbClr val="FFFF00"/>
                </a:solidFill>
              </a:rPr>
              <a:t>Hasta, Küfe, Meyhane, Seyfi Baba, Hasır, Mahalle Kahvesi</a:t>
            </a:r>
            <a:r>
              <a:rPr lang="tr-TR" sz="2000">
                <a:solidFill>
                  <a:schemeClr val="bg1"/>
                </a:solidFill>
              </a:rPr>
              <a:t>: Manzum Hikaye</a:t>
            </a:r>
          </a:p>
        </p:txBody>
      </p:sp>
      <p:pic>
        <p:nvPicPr>
          <p:cNvPr id="23557" name="Picture 5" descr="mY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371600"/>
            <a:ext cx="3136900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2355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sz="2800">
                <a:solidFill>
                  <a:schemeClr val="bg1"/>
                </a:solidFill>
              </a:rPr>
              <a:t>YAHYA KEMAL BEYATLI (1884 - 1958)</a:t>
            </a:r>
            <a:br>
              <a:rPr lang="fi-FI" sz="2800">
                <a:solidFill>
                  <a:schemeClr val="bg1"/>
                </a:solidFill>
              </a:rPr>
            </a:br>
            <a:endParaRPr lang="tr-TR" sz="2800">
              <a:solidFill>
                <a:schemeClr val="bg1"/>
              </a:solidFill>
            </a:endParaRP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5562600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800">
                <a:solidFill>
                  <a:srgbClr val="FFFF00"/>
                </a:solidFill>
              </a:rPr>
              <a:t>Aruz ölçüsünü Türkçeye başarıyla uygulamış</a:t>
            </a:r>
            <a:r>
              <a:rPr lang="tr-TR" sz="1800">
                <a:solidFill>
                  <a:schemeClr val="bg1"/>
                </a:solidFill>
              </a:rPr>
              <a:t> ve eski nazım biçimleri ile yeni konular işlemiştir.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rgbClr val="FFFF00"/>
                </a:solidFill>
              </a:rPr>
              <a:t>Parnasizmin</a:t>
            </a:r>
            <a:r>
              <a:rPr lang="tr-TR" sz="1800">
                <a:solidFill>
                  <a:schemeClr val="bg1"/>
                </a:solidFill>
              </a:rPr>
              <a:t> edebiyatımızda en önemli temsilcisidir.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rgbClr val="FFFF00"/>
                </a:solidFill>
              </a:rPr>
              <a:t>Neoklasizmin</a:t>
            </a:r>
            <a:r>
              <a:rPr lang="tr-TR" sz="1800">
                <a:solidFill>
                  <a:schemeClr val="bg1"/>
                </a:solidFill>
              </a:rPr>
              <a:t> (Klasik zevk ve üslubu yeniden canlandIrma) ülkemizdeki temsilcisidir.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Şiirde dile, sözcüklerin özenle seçilerek yerli yerinde kullanılmasına, </a:t>
            </a:r>
            <a:r>
              <a:rPr lang="tr-TR" sz="1800">
                <a:solidFill>
                  <a:srgbClr val="FFFF00"/>
                </a:solidFill>
              </a:rPr>
              <a:t>biçim mükemmelliğine</a:t>
            </a:r>
            <a:r>
              <a:rPr lang="tr-TR" sz="1800">
                <a:solidFill>
                  <a:schemeClr val="bg1"/>
                </a:solidFill>
              </a:rPr>
              <a:t>, </a:t>
            </a:r>
            <a:r>
              <a:rPr lang="tr-TR" sz="1800">
                <a:solidFill>
                  <a:srgbClr val="FFFF00"/>
                </a:solidFill>
              </a:rPr>
              <a:t>ahenk ve uyağa</a:t>
            </a:r>
            <a:r>
              <a:rPr lang="tr-TR" sz="1800">
                <a:solidFill>
                  <a:schemeClr val="bg1"/>
                </a:solidFill>
              </a:rPr>
              <a:t> önem vermiştir.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Şiirlerinde </a:t>
            </a:r>
            <a:r>
              <a:rPr lang="tr-TR" sz="1800">
                <a:solidFill>
                  <a:srgbClr val="FFFF00"/>
                </a:solidFill>
              </a:rPr>
              <a:t>duygu, düşünce ve hayali ustalıkla kaynaştırmıştır., 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Pek çoğuna öykü karakteri verdiği lirik-epik şiirlerinin konularını aşk, tabiat, deniz, ölüm ve sonsuzluktan almıştır.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</a:endParaRPr>
          </a:p>
        </p:txBody>
      </p:sp>
      <p:pic>
        <p:nvPicPr>
          <p:cNvPr id="24581" name="Picture 5" descr="beyatl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1219200"/>
            <a:ext cx="2895600" cy="4267200"/>
          </a:xfrm>
          <a:prstGeom prst="rect">
            <a:avLst/>
          </a:prstGeom>
          <a:noFill/>
        </p:spPr>
      </p:pic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5622925" y="5599113"/>
            <a:ext cx="2911475" cy="36671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>
                <a:solidFill>
                  <a:schemeClr val="bg1"/>
                </a:solidFill>
              </a:rPr>
              <a:t>YAHYA KEMAL BEYATLI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0" grpId="0" build="p"/>
      <p:bldP spid="2458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fi-FI" sz="3200">
                <a:solidFill>
                  <a:schemeClr val="bg1"/>
                </a:solidFill>
              </a:rPr>
              <a:t>YAHYA KEMAL BEYATLI (1884 - 1958)</a:t>
            </a:r>
            <a:endParaRPr lang="tr-TR" sz="3200">
              <a:solidFill>
                <a:schemeClr val="bg1"/>
              </a:solidFill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5867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000">
                <a:solidFill>
                  <a:schemeClr val="bg1"/>
                </a:solidFill>
              </a:rPr>
              <a:t>“</a:t>
            </a:r>
            <a:r>
              <a:rPr lang="tr-TR" sz="2000">
                <a:solidFill>
                  <a:srgbClr val="FFFF00"/>
                </a:solidFill>
              </a:rPr>
              <a:t>Ok</a:t>
            </a:r>
            <a:r>
              <a:rPr lang="tr-TR" sz="2000">
                <a:solidFill>
                  <a:schemeClr val="bg1"/>
                </a:solidFill>
              </a:rPr>
              <a:t>” adlı şiiri hariç, bütün şiirlerinde aruz ölçüsünü kullanmıştır.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000">
                <a:solidFill>
                  <a:srgbClr val="FFFF00"/>
                </a:solidFill>
              </a:rPr>
              <a:t>Türk tarihinin, Türk sanatının başarılı geçmişini</a:t>
            </a:r>
            <a:r>
              <a:rPr lang="tr-TR" sz="2000">
                <a:solidFill>
                  <a:schemeClr val="bg1"/>
                </a:solidFill>
              </a:rPr>
              <a:t>, çevresinin güzelliğini ve bunlar karşısındaki kişisel duygularını dile getirmiştir.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tr-TR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000">
                <a:solidFill>
                  <a:schemeClr val="bg1"/>
                </a:solidFill>
              </a:rPr>
              <a:t>Türk tarihinin başarılarla dolu dönemlerine, özellikle </a:t>
            </a:r>
            <a:r>
              <a:rPr lang="tr-TR" sz="2000">
                <a:solidFill>
                  <a:srgbClr val="FFFF00"/>
                </a:solidFill>
              </a:rPr>
              <a:t>Osmanlı dönemine hayrandır ve bunu şiirlerinde açıkça görmek mümkündür.</a:t>
            </a:r>
          </a:p>
          <a:p>
            <a:pPr>
              <a:lnSpc>
                <a:spcPct val="90000"/>
              </a:lnSpc>
            </a:pPr>
            <a:endParaRPr lang="tr-TR" sz="2000">
              <a:solidFill>
                <a:srgbClr val="FFFF00"/>
              </a:solidFill>
            </a:endParaRPr>
          </a:p>
        </p:txBody>
      </p:sp>
      <p:pic>
        <p:nvPicPr>
          <p:cNvPr id="25605" name="Picture 5" descr="beyatl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75" y="1273175"/>
            <a:ext cx="2895600" cy="4267200"/>
          </a:xfrm>
          <a:prstGeom prst="rect">
            <a:avLst/>
          </a:prstGeom>
          <a:noFill/>
        </p:spPr>
      </p:pic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6096000" y="5653088"/>
            <a:ext cx="2911475" cy="36671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>
                <a:solidFill>
                  <a:schemeClr val="bg1"/>
                </a:solidFill>
              </a:rPr>
              <a:t>YAHYA KEMAL BEYATLI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  <p:bldP spid="25604" grpId="0" build="p"/>
      <p:bldP spid="2560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</a:rPr>
              <a:t>YAHYA KEMAL’İN YAPITLARI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5257800" cy="4953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tr-TR" sz="1800"/>
          </a:p>
          <a:p>
            <a:pPr>
              <a:lnSpc>
                <a:spcPct val="90000"/>
              </a:lnSpc>
            </a:pPr>
            <a:r>
              <a:rPr lang="tr-TR" sz="1800">
                <a:solidFill>
                  <a:srgbClr val="FFFF00"/>
                </a:solidFill>
              </a:rPr>
              <a:t>Kendi Gök Kubbemiz, Rübailer ve Hayyam Rubailerini Türkçe Söyleyiş, Eski Şiirin Rüzgarıyla:</a:t>
            </a:r>
            <a:r>
              <a:rPr lang="tr-TR" sz="1800">
                <a:solidFill>
                  <a:schemeClr val="bg1"/>
                </a:solidFill>
              </a:rPr>
              <a:t> Şiir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800">
                <a:solidFill>
                  <a:srgbClr val="FFFF00"/>
                </a:solidFill>
              </a:rPr>
              <a:t>Edebiyata Dair, Aziz İstanbul, Eğil Dağlar, Tarih Musahabeleri:</a:t>
            </a:r>
            <a:r>
              <a:rPr lang="tr-TR" sz="1800">
                <a:solidFill>
                  <a:schemeClr val="bg1"/>
                </a:solidFill>
              </a:rPr>
              <a:t> Deneme, makale, söyleşi</a:t>
            </a:r>
          </a:p>
          <a:p>
            <a:pPr>
              <a:lnSpc>
                <a:spcPct val="90000"/>
              </a:lnSpc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800">
                <a:solidFill>
                  <a:srgbClr val="FFFF00"/>
                </a:solidFill>
              </a:rPr>
              <a:t>Siyasi ve Edebi Portreler: Biyografi</a:t>
            </a:r>
          </a:p>
          <a:p>
            <a:pPr>
              <a:lnSpc>
                <a:spcPct val="90000"/>
              </a:lnSpc>
            </a:pPr>
            <a:r>
              <a:rPr lang="tr-TR" sz="1800">
                <a:solidFill>
                  <a:srgbClr val="FFFF00"/>
                </a:solidFill>
              </a:rPr>
              <a:t>Çocukluğum, Gençliğim, Siyasi ve Edebi Hatıralarım</a:t>
            </a:r>
            <a:r>
              <a:rPr lang="tr-TR" sz="1800">
                <a:solidFill>
                  <a:schemeClr val="bg1"/>
                </a:solidFill>
              </a:rPr>
              <a:t>: Anı</a:t>
            </a:r>
          </a:p>
          <a:p>
            <a:pPr>
              <a:lnSpc>
                <a:spcPct val="90000"/>
              </a:lnSpc>
            </a:pPr>
            <a:endParaRPr lang="tr-TR" sz="1800">
              <a:solidFill>
                <a:schemeClr val="bg1"/>
              </a:solidFill>
            </a:endParaRPr>
          </a:p>
        </p:txBody>
      </p:sp>
      <p:pic>
        <p:nvPicPr>
          <p:cNvPr id="26630" name="Picture 6" descr="VxmCr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1650" y="1495425"/>
            <a:ext cx="3409950" cy="4524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</a:rPr>
              <a:t>MİLLİ EDEBİYAT DÖNEMİ SANATÇILARI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2971800"/>
            <a:ext cx="4876800" cy="3535363"/>
          </a:xfrm>
        </p:spPr>
        <p:txBody>
          <a:bodyPr/>
          <a:lstStyle/>
          <a:p>
            <a:pPr>
              <a:lnSpc>
                <a:spcPct val="80000"/>
              </a:lnSpc>
              <a:buSzPct val="55000"/>
              <a:buFontTx/>
              <a:buBlip>
                <a:blip r:embed="rId2"/>
              </a:buBlip>
            </a:pPr>
            <a:endParaRPr lang="tr-TR" sz="12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SzPct val="55000"/>
              <a:buFontTx/>
              <a:buBlip>
                <a:blip r:embed="rId2"/>
              </a:buBlip>
            </a:pPr>
            <a:endParaRPr lang="tr-TR" sz="120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SzPct val="55000"/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SzPct val="55000"/>
              <a:buFontTx/>
              <a:buBlip>
                <a:blip r:embed="rId2"/>
              </a:buBlip>
            </a:pPr>
            <a:endParaRPr lang="tr-TR" sz="12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SzPct val="55000"/>
              <a:buFontTx/>
              <a:buBlip>
                <a:blip r:embed="rId2"/>
              </a:buBlip>
            </a:pPr>
            <a:endParaRPr lang="tr-TR" sz="12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SzPct val="55000"/>
              <a:buFontTx/>
              <a:buBlip>
                <a:blip r:embed="rId2"/>
              </a:buBlip>
            </a:pPr>
            <a:r>
              <a:rPr lang="tr-TR" sz="1200" b="1">
                <a:solidFill>
                  <a:schemeClr val="bg1"/>
                </a:solidFill>
              </a:rPr>
              <a:t>Mehmet Emin Yurdakul</a:t>
            </a:r>
          </a:p>
          <a:p>
            <a:pPr>
              <a:lnSpc>
                <a:spcPct val="80000"/>
              </a:lnSpc>
              <a:buSzPct val="55000"/>
              <a:buFontTx/>
              <a:buBlip>
                <a:blip r:embed="rId2"/>
              </a:buBlip>
            </a:pPr>
            <a:endParaRPr lang="tr-TR" sz="1200" b="1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SzPct val="55000"/>
              <a:buFontTx/>
              <a:buBlip>
                <a:blip r:embed="rId2"/>
              </a:buBlip>
            </a:pPr>
            <a:r>
              <a:rPr lang="tr-TR" sz="1200" b="1">
                <a:solidFill>
                  <a:schemeClr val="bg1"/>
                </a:solidFill>
              </a:rPr>
              <a:t>Fuat Köprülü </a:t>
            </a:r>
          </a:p>
          <a:p>
            <a:pPr>
              <a:lnSpc>
                <a:spcPct val="80000"/>
              </a:lnSpc>
              <a:buSzPct val="55000"/>
              <a:buFontTx/>
              <a:buBlip>
                <a:blip r:embed="rId2"/>
              </a:buBlip>
            </a:pPr>
            <a:endParaRPr lang="tr-TR" sz="1200" b="1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SzPct val="55000"/>
              <a:buFontTx/>
              <a:buBlip>
                <a:blip r:embed="rId2"/>
              </a:buBlip>
            </a:pPr>
            <a:r>
              <a:rPr lang="tr-TR" sz="1200" b="1">
                <a:solidFill>
                  <a:schemeClr val="bg1"/>
                </a:solidFill>
              </a:rPr>
              <a:t>Ömer Seyfettin</a:t>
            </a:r>
          </a:p>
          <a:p>
            <a:pPr>
              <a:lnSpc>
                <a:spcPct val="80000"/>
              </a:lnSpc>
              <a:buSzPct val="55000"/>
              <a:buFontTx/>
              <a:buBlip>
                <a:blip r:embed="rId2"/>
              </a:buBlip>
            </a:pPr>
            <a:endParaRPr lang="tr-TR" sz="1200" b="1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SzPct val="55000"/>
              <a:buFontTx/>
              <a:buBlip>
                <a:blip r:embed="rId2"/>
              </a:buBlip>
            </a:pPr>
            <a:r>
              <a:rPr lang="tr-TR" sz="1200" b="1">
                <a:solidFill>
                  <a:schemeClr val="bg1"/>
                </a:solidFill>
              </a:rPr>
              <a:t>Yakup Kadri Karaosmanoğlu</a:t>
            </a:r>
          </a:p>
          <a:p>
            <a:pPr>
              <a:lnSpc>
                <a:spcPct val="80000"/>
              </a:lnSpc>
              <a:buSzPct val="55000"/>
              <a:buFontTx/>
              <a:buBlip>
                <a:blip r:embed="rId2"/>
              </a:buBlip>
            </a:pPr>
            <a:endParaRPr lang="tr-TR" sz="1200" b="1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SzPct val="55000"/>
              <a:buFontTx/>
              <a:buBlip>
                <a:blip r:embed="rId2"/>
              </a:buBlip>
            </a:pPr>
            <a:r>
              <a:rPr lang="tr-TR" sz="1200" b="1">
                <a:solidFill>
                  <a:schemeClr val="bg1"/>
                </a:solidFill>
              </a:rPr>
              <a:t>Halide Edip Adıvar </a:t>
            </a:r>
          </a:p>
          <a:p>
            <a:pPr>
              <a:lnSpc>
                <a:spcPct val="80000"/>
              </a:lnSpc>
              <a:buSzPct val="55000"/>
              <a:buFontTx/>
              <a:buBlip>
                <a:blip r:embed="rId2"/>
              </a:buBlip>
            </a:pPr>
            <a:endParaRPr lang="tr-TR" sz="1200" b="1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SzPct val="55000"/>
              <a:buFontTx/>
              <a:buBlip>
                <a:blip r:embed="rId2"/>
              </a:buBlip>
            </a:pPr>
            <a:r>
              <a:rPr lang="tr-TR" sz="1200" b="1">
                <a:solidFill>
                  <a:schemeClr val="bg1"/>
                </a:solidFill>
              </a:rPr>
              <a:t>Reşat Nuri Güntekin</a:t>
            </a:r>
          </a:p>
          <a:p>
            <a:pPr>
              <a:lnSpc>
                <a:spcPct val="80000"/>
              </a:lnSpc>
              <a:buSzPct val="55000"/>
              <a:buFontTx/>
              <a:buBlip>
                <a:blip r:embed="rId2"/>
              </a:buBlip>
            </a:pPr>
            <a:endParaRPr lang="tr-TR" sz="1200" b="1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SzPct val="55000"/>
              <a:buFontTx/>
              <a:buBlip>
                <a:blip r:embed="rId2"/>
              </a:buBlip>
            </a:pPr>
            <a:r>
              <a:rPr lang="tr-TR" sz="1200" b="1">
                <a:solidFill>
                  <a:schemeClr val="bg1"/>
                </a:solidFill>
              </a:rPr>
              <a:t>Refik Halit Karay</a:t>
            </a:r>
          </a:p>
          <a:p>
            <a:pPr>
              <a:lnSpc>
                <a:spcPct val="80000"/>
              </a:lnSpc>
            </a:pPr>
            <a:endParaRPr lang="tr-TR" sz="1200" b="1">
              <a:solidFill>
                <a:schemeClr val="bg1"/>
              </a:solidFill>
            </a:endParaRPr>
          </a:p>
        </p:txBody>
      </p:sp>
      <p:pic>
        <p:nvPicPr>
          <p:cNvPr id="4101" name="Picture 5" descr="ziyagokal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19200"/>
            <a:ext cx="1600200" cy="1295400"/>
          </a:xfrm>
          <a:prstGeom prst="rect">
            <a:avLst/>
          </a:prstGeom>
          <a:noFill/>
        </p:spPr>
      </p:pic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457200" y="2514600"/>
            <a:ext cx="16002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>
                <a:solidFill>
                  <a:srgbClr val="FF0000"/>
                </a:solidFill>
                <a:latin typeface="Arial Rounded MT Bold" pitchFamily="34" charset="0"/>
              </a:rPr>
              <a:t>Ziya Gökalp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0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0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0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0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10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  <a:latin typeface="Georgia" pitchFamily="18" charset="0"/>
              </a:rPr>
              <a:t>ZİYA GÖKALP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4953000" cy="4419600"/>
          </a:xfrm>
          <a:ln>
            <a:solidFill>
              <a:srgbClr val="FFFF99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  <a:latin typeface="Georgia" pitchFamily="18" charset="0"/>
              </a:rPr>
              <a:t>Türkçülük akımını bir sisteme</a:t>
            </a: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 bağlayan ve bu sistemi yapıtlarında işleyen fikir adamıdır.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Milli edebiyatın </a:t>
            </a:r>
            <a:r>
              <a:rPr lang="tr-TR" sz="1600">
                <a:solidFill>
                  <a:srgbClr val="FFFF00"/>
                </a:solidFill>
                <a:latin typeface="Georgia" pitchFamily="18" charset="0"/>
              </a:rPr>
              <a:t>fikir yönüyle</a:t>
            </a: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 temellerini oluşturmuştur.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Türk milletinin, </a:t>
            </a:r>
            <a:r>
              <a:rPr lang="tr-TR" sz="1600">
                <a:solidFill>
                  <a:srgbClr val="FFFF00"/>
                </a:solidFill>
                <a:latin typeface="Georgia" pitchFamily="18" charset="0"/>
              </a:rPr>
              <a:t>dil, edebiyat, din ve ahlak yönüyle aynı kültürle yetişmiş</a:t>
            </a: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 kişilerden oluştuğuna inanır.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  <a:latin typeface="Georgia" pitchFamily="18" charset="0"/>
              </a:rPr>
              <a:t>Turancılık</a:t>
            </a: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 idealinin savunucusudur.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Edebiyatı, </a:t>
            </a:r>
            <a:r>
              <a:rPr lang="tr-TR" sz="1600">
                <a:solidFill>
                  <a:srgbClr val="FFFF00"/>
                </a:solidFill>
                <a:latin typeface="Georgia" pitchFamily="18" charset="0"/>
              </a:rPr>
              <a:t>görüşlerini yaymada bir araç</a:t>
            </a: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 olarak kullanmıştır.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Yapıtlarını halkın anlayabileceği şekilde, </a:t>
            </a:r>
            <a:r>
              <a:rPr lang="tr-TR" sz="1600">
                <a:solidFill>
                  <a:srgbClr val="FFFF00"/>
                </a:solidFill>
                <a:latin typeface="Georgia" pitchFamily="18" charset="0"/>
              </a:rPr>
              <a:t>sade bir dille kaleme almıştır</a:t>
            </a:r>
            <a:r>
              <a:rPr lang="tr-TR" sz="1600">
                <a:solidFill>
                  <a:schemeClr val="bg1"/>
                </a:solidFill>
                <a:latin typeface="Georgia" pitchFamily="18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  <a:latin typeface="Georgia" pitchFamily="18" charset="0"/>
            </a:endParaRPr>
          </a:p>
        </p:txBody>
      </p:sp>
      <p:pic>
        <p:nvPicPr>
          <p:cNvPr id="5125" name="Picture 5" descr="ziyagokal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1425575"/>
            <a:ext cx="3200400" cy="3898900"/>
          </a:xfrm>
          <a:prstGeom prst="rect">
            <a:avLst/>
          </a:prstGeom>
          <a:noFill/>
        </p:spPr>
      </p:pic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5715000" y="5424488"/>
            <a:ext cx="32766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>
                <a:latin typeface="Georgia" pitchFamily="18" charset="0"/>
              </a:rPr>
              <a:t>ZİYA GÖKALP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1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 build="p" animBg="1"/>
      <p:bldP spid="51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  <a:latin typeface="Georgia" pitchFamily="18" charset="0"/>
              </a:rPr>
              <a:t>ZİYA GÖKALP’İN YAPITLARI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5257800" cy="4525963"/>
          </a:xfrm>
          <a:ln>
            <a:pattFill prst="solidDmnd">
              <a:fgClr>
                <a:srgbClr val="FFFF99"/>
              </a:fgClr>
              <a:bgClr>
                <a:srgbClr val="FFFFFF"/>
              </a:bgClr>
            </a:pattFill>
          </a:ln>
        </p:spPr>
        <p:txBody>
          <a:bodyPr/>
          <a:lstStyle/>
          <a:p>
            <a:pPr>
              <a:buFontTx/>
              <a:buNone/>
            </a:pPr>
            <a:endParaRPr lang="tr-TR" sz="2000">
              <a:solidFill>
                <a:srgbClr val="FFFF00"/>
              </a:solidFill>
            </a:endParaRPr>
          </a:p>
          <a:p>
            <a:r>
              <a:rPr lang="tr-TR" sz="2000">
                <a:solidFill>
                  <a:srgbClr val="FFFF00"/>
                </a:solidFill>
                <a:latin typeface="Georgia" pitchFamily="18" charset="0"/>
              </a:rPr>
              <a:t>Kızıl Elma, </a:t>
            </a:r>
          </a:p>
          <a:p>
            <a:r>
              <a:rPr lang="tr-TR" sz="2000">
                <a:solidFill>
                  <a:srgbClr val="FFFF00"/>
                </a:solidFill>
                <a:latin typeface="Georgia" pitchFamily="18" charset="0"/>
              </a:rPr>
              <a:t>Yeni Hayat, </a:t>
            </a:r>
          </a:p>
          <a:p>
            <a:r>
              <a:rPr lang="tr-TR" sz="2000">
                <a:solidFill>
                  <a:srgbClr val="FFFF00"/>
                </a:solidFill>
                <a:latin typeface="Georgia" pitchFamily="18" charset="0"/>
              </a:rPr>
              <a:t>Altın Işık</a:t>
            </a:r>
            <a:r>
              <a:rPr lang="tr-TR" sz="2000">
                <a:solidFill>
                  <a:schemeClr val="bg1"/>
                </a:solidFill>
                <a:latin typeface="Georgia" pitchFamily="18" charset="0"/>
              </a:rPr>
              <a:t>: Şiir</a:t>
            </a:r>
          </a:p>
          <a:p>
            <a:endParaRPr lang="tr-TR" sz="200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tr-TR" sz="2000">
                <a:solidFill>
                  <a:srgbClr val="FFFF00"/>
                </a:solidFill>
                <a:latin typeface="Georgia" pitchFamily="18" charset="0"/>
              </a:rPr>
              <a:t>Türk Töresi, </a:t>
            </a:r>
          </a:p>
          <a:p>
            <a:r>
              <a:rPr lang="tr-TR" sz="2000">
                <a:solidFill>
                  <a:srgbClr val="FFFF00"/>
                </a:solidFill>
                <a:latin typeface="Georgia" pitchFamily="18" charset="0"/>
              </a:rPr>
              <a:t>Türkleşmek-İslamlaşmak-Muasırlaşmak, </a:t>
            </a:r>
          </a:p>
          <a:p>
            <a:r>
              <a:rPr lang="tr-TR" sz="2000">
                <a:solidFill>
                  <a:srgbClr val="FFFF00"/>
                </a:solidFill>
                <a:latin typeface="Georgia" pitchFamily="18" charset="0"/>
              </a:rPr>
              <a:t>Türkçülüğün Esasları, </a:t>
            </a:r>
          </a:p>
          <a:p>
            <a:r>
              <a:rPr lang="tr-TR" sz="2000">
                <a:solidFill>
                  <a:srgbClr val="FFFF00"/>
                </a:solidFill>
                <a:latin typeface="Georgia" pitchFamily="18" charset="0"/>
              </a:rPr>
              <a:t>Malta Mektupları, </a:t>
            </a:r>
          </a:p>
          <a:p>
            <a:r>
              <a:rPr lang="tr-TR" sz="2000">
                <a:solidFill>
                  <a:srgbClr val="FFFF00"/>
                </a:solidFill>
                <a:latin typeface="Georgia" pitchFamily="18" charset="0"/>
              </a:rPr>
              <a:t>Türk Medeniyeti Tarihi</a:t>
            </a:r>
            <a:r>
              <a:rPr lang="tr-TR" sz="2000">
                <a:solidFill>
                  <a:schemeClr val="bg1"/>
                </a:solidFill>
                <a:latin typeface="Georgia" pitchFamily="18" charset="0"/>
              </a:rPr>
              <a:t>: Düşünce alanındaki yazılarını içerir.</a:t>
            </a:r>
          </a:p>
          <a:p>
            <a:endParaRPr lang="tr-TR" sz="2000">
              <a:solidFill>
                <a:schemeClr val="bg1"/>
              </a:solidFill>
              <a:latin typeface="Georgia" pitchFamily="18" charset="0"/>
            </a:endParaRPr>
          </a:p>
        </p:txBody>
      </p:sp>
      <p:pic>
        <p:nvPicPr>
          <p:cNvPr id="6150" name="Picture 6" descr="wYi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1524000"/>
            <a:ext cx="2981325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6148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  <a:latin typeface="Georgia" pitchFamily="18" charset="0"/>
              </a:rPr>
              <a:t>MEHMET EMİN YURDAKUL (1869 - 1944)</a:t>
            </a:r>
            <a:br>
              <a:rPr lang="tr-TR" sz="2800">
                <a:solidFill>
                  <a:schemeClr val="bg1"/>
                </a:solidFill>
                <a:latin typeface="Georgia" pitchFamily="18" charset="0"/>
              </a:rPr>
            </a:br>
            <a:endParaRPr lang="tr-TR" sz="280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4953000" cy="4754563"/>
          </a:xfrm>
          <a:ln>
            <a:solidFill>
              <a:srgbClr val="FFFF99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Türk edebiyatında milliyetçilik akımının şiirdeki ilk temsilcisidir.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Sade bir Türkçe ve hece ölçüsüyle toplumsal konularda şiirler yazmıştır.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Nazım biçimleri yönünden yeni olmayı benimsemiş, hece sayısı bakımından uzun ölçüleri kullandığı için söyleyişte düzyazıya yaklaşmıştır.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Şiirlerinde halkçılık ve milliyetçilik düşüncesi egemendir.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1800" b="1" u="sng">
                <a:solidFill>
                  <a:schemeClr val="bg1"/>
                </a:solidFill>
                <a:latin typeface="Georgia" pitchFamily="18" charset="0"/>
              </a:rPr>
              <a:t>Yapıtları:</a:t>
            </a: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rgbClr val="FFFF00"/>
                </a:solidFill>
                <a:latin typeface="Georgia" pitchFamily="18" charset="0"/>
              </a:rPr>
              <a:t>Türkçe Şiirler, Tan Sesleri, Turan’a Doğru, Ey Türk Uyan,Türk Sazı, Ordunun Destanı:</a:t>
            </a:r>
            <a:r>
              <a:rPr lang="tr-TR" sz="1800">
                <a:solidFill>
                  <a:schemeClr val="bg1"/>
                </a:solidFill>
                <a:latin typeface="Georgia" pitchFamily="18" charset="0"/>
              </a:rPr>
              <a:t> Şiir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  <a:latin typeface="Georgia" pitchFamily="18" charset="0"/>
            </a:endParaRPr>
          </a:p>
          <a:p>
            <a:pPr>
              <a:lnSpc>
                <a:spcPct val="80000"/>
              </a:lnSpc>
            </a:pPr>
            <a:endParaRPr lang="tr-TR" sz="2000">
              <a:solidFill>
                <a:schemeClr val="bg1"/>
              </a:solidFill>
            </a:endParaRPr>
          </a:p>
        </p:txBody>
      </p:sp>
      <p:pic>
        <p:nvPicPr>
          <p:cNvPr id="7173" name="Picture 5" descr="mehmet emin yurdaku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1371600"/>
            <a:ext cx="3352800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1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2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</a:rPr>
              <a:t>FUAT KÖPRÜLÜ (1890 - 1966)</a:t>
            </a:r>
            <a:br>
              <a:rPr lang="tr-TR" sz="2800">
                <a:solidFill>
                  <a:schemeClr val="bg1"/>
                </a:solidFill>
              </a:rPr>
            </a:br>
            <a:endParaRPr lang="tr-TR" sz="2800">
              <a:solidFill>
                <a:schemeClr val="bg1"/>
              </a:solidFill>
            </a:endParaRP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4343400" cy="4876800"/>
          </a:xfrm>
          <a:ln>
            <a:solidFill>
              <a:srgbClr val="FFFF99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Önceleri </a:t>
            </a:r>
            <a:r>
              <a:rPr lang="tr-TR" sz="1800">
                <a:solidFill>
                  <a:srgbClr val="FFFF00"/>
                </a:solidFill>
              </a:rPr>
              <a:t>Fecr-i Ati</a:t>
            </a:r>
            <a:r>
              <a:rPr lang="tr-TR" sz="1800">
                <a:solidFill>
                  <a:schemeClr val="bg1"/>
                </a:solidFill>
              </a:rPr>
              <a:t> topluluğunda bulunmuş olan Sanatçı, </a:t>
            </a:r>
            <a:r>
              <a:rPr lang="tr-TR" sz="1800">
                <a:solidFill>
                  <a:srgbClr val="FFFF00"/>
                </a:solidFill>
              </a:rPr>
              <a:t>tarih ve edebiyat alanında</a:t>
            </a:r>
            <a:r>
              <a:rPr lang="tr-TR" sz="1800">
                <a:solidFill>
                  <a:schemeClr val="bg1"/>
                </a:solidFill>
              </a:rPr>
              <a:t> yapıtlar ortaya koymuştur.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chemeClr val="bg1"/>
                </a:solidFill>
              </a:rPr>
              <a:t>Edebiyat tarihi konusunda </a:t>
            </a:r>
            <a:r>
              <a:rPr lang="tr-TR" sz="1800">
                <a:solidFill>
                  <a:srgbClr val="FFFF00"/>
                </a:solidFill>
              </a:rPr>
              <a:t>uluslararası üne sahip bir bilim adamıdır</a:t>
            </a:r>
            <a:r>
              <a:rPr lang="tr-TR" sz="180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1800">
                <a:solidFill>
                  <a:schemeClr val="bg1"/>
                </a:solidFill>
              </a:rPr>
              <a:t>Yapıtları: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800">
                <a:solidFill>
                  <a:srgbClr val="FFFF00"/>
                </a:solidFill>
              </a:rPr>
              <a:t>Türk Edebiyatında İlk Mutasavvıflar, Nasrettin Hoca, Divan Edebiyatı Antolojisi, Türk Saz Şairleri, Türk Edebiyatı Tarihi, Türk Dili ve Edebiyatı Hakkında Araştırmalar, Hayat.ı Fikriye:</a:t>
            </a:r>
            <a:r>
              <a:rPr lang="tr-TR" sz="1800">
                <a:solidFill>
                  <a:schemeClr val="bg1"/>
                </a:solidFill>
              </a:rPr>
              <a:t> Araştırma ve inceleme</a:t>
            </a:r>
          </a:p>
          <a:p>
            <a:pPr>
              <a:lnSpc>
                <a:spcPct val="80000"/>
              </a:lnSpc>
            </a:pPr>
            <a:endParaRPr lang="tr-TR" sz="1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196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</a:rPr>
              <a:t>ÖMER SEYFETTİN (1884 - 1920)</a:t>
            </a:r>
            <a:br>
              <a:rPr lang="tr-TR" sz="2800">
                <a:solidFill>
                  <a:schemeClr val="bg1"/>
                </a:solidFill>
              </a:rPr>
            </a:br>
            <a:endParaRPr lang="tr-TR" sz="2800">
              <a:solidFill>
                <a:schemeClr val="bg1"/>
              </a:solidFill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4572000" cy="4648200"/>
          </a:xfrm>
          <a:ln>
            <a:solidFill>
              <a:srgbClr val="FFFF99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Olaylar arasında güçlü bağlar kurar. </a:t>
            </a:r>
            <a:r>
              <a:rPr lang="tr-TR" sz="1600">
                <a:solidFill>
                  <a:srgbClr val="FFFF00"/>
                </a:solidFill>
              </a:rPr>
              <a:t>Dili sade, süsten ve özentiden uzaktır.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Son dönem Türk öykücülüğünün </a:t>
            </a:r>
            <a:r>
              <a:rPr lang="tr-TR" sz="1600">
                <a:solidFill>
                  <a:srgbClr val="FFFF00"/>
                </a:solidFill>
              </a:rPr>
              <a:t>en büyük isimlerinden biri</a:t>
            </a:r>
            <a:r>
              <a:rPr lang="tr-TR" sz="1600">
                <a:solidFill>
                  <a:schemeClr val="bg1"/>
                </a:solidFill>
              </a:rPr>
              <a:t> olan sanatçı, Yeni Lisan hareketinin savunucularındandır.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Öyküleri realisttir</a:t>
            </a:r>
            <a:r>
              <a:rPr lang="tr-TR" sz="1600">
                <a:solidFill>
                  <a:schemeClr val="bg1"/>
                </a:solidFill>
              </a:rPr>
              <a:t>, konularını gerçek yaşamdan alır.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Amacı </a:t>
            </a:r>
            <a:r>
              <a:rPr lang="tr-TR" sz="1600">
                <a:solidFill>
                  <a:srgbClr val="FFFF00"/>
                </a:solidFill>
              </a:rPr>
              <a:t>toplumsal yaşamdaki aksayan yönleri ortaya çıkarmak</a:t>
            </a:r>
            <a:r>
              <a:rPr lang="tr-TR" sz="1600">
                <a:solidFill>
                  <a:schemeClr val="bg1"/>
                </a:solidFill>
              </a:rPr>
              <a:t> ve milli bilinci güçlendirmektir.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chemeClr val="bg1"/>
                </a:solidFill>
              </a:rPr>
              <a:t>Öykülerinin bazılarında </a:t>
            </a:r>
            <a:r>
              <a:rPr lang="tr-TR" sz="1600">
                <a:solidFill>
                  <a:srgbClr val="FFFF00"/>
                </a:solidFill>
              </a:rPr>
              <a:t>sosyal yaşamdaki gülünçlükleri karikatürize</a:t>
            </a:r>
            <a:r>
              <a:rPr lang="tr-TR" sz="1600">
                <a:solidFill>
                  <a:schemeClr val="bg1"/>
                </a:solidFill>
              </a:rPr>
              <a:t> eder.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1600">
                <a:solidFill>
                  <a:srgbClr val="FFFF00"/>
                </a:solidFill>
              </a:rPr>
              <a:t>Çocukluk anıları ve kahramanlık</a:t>
            </a:r>
            <a:r>
              <a:rPr lang="tr-TR" sz="1600">
                <a:solidFill>
                  <a:schemeClr val="bg1"/>
                </a:solidFill>
              </a:rPr>
              <a:t>, öykülerindeki önemli konulardandır.</a:t>
            </a:r>
          </a:p>
          <a:p>
            <a:pPr>
              <a:lnSpc>
                <a:spcPct val="80000"/>
              </a:lnSpc>
            </a:pPr>
            <a:endParaRPr lang="tr-TR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9220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381000" y="1447800"/>
            <a:ext cx="4800600" cy="434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tr-TR" sz="2800">
                <a:solidFill>
                  <a:schemeClr val="bg1"/>
                </a:solidFill>
              </a:rPr>
              <a:t>ÖMER SEYFETTİ’İN YAPITLARI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4800600" cy="4343400"/>
          </a:xfrm>
          <a:ln>
            <a:solidFill>
              <a:srgbClr val="FFFF99"/>
            </a:solidFill>
          </a:ln>
        </p:spPr>
        <p:txBody>
          <a:bodyPr/>
          <a:lstStyle/>
          <a:p>
            <a:r>
              <a:rPr lang="tr-TR" sz="2000">
                <a:solidFill>
                  <a:schemeClr val="bg1"/>
                </a:solidFill>
              </a:rPr>
              <a:t>İlk Düşen Ak,</a:t>
            </a:r>
          </a:p>
          <a:p>
            <a:r>
              <a:rPr lang="tr-TR" sz="2000">
                <a:solidFill>
                  <a:schemeClr val="bg1"/>
                </a:solidFill>
              </a:rPr>
              <a:t>Yüksek Ökçeler, </a:t>
            </a:r>
          </a:p>
          <a:p>
            <a:r>
              <a:rPr lang="tr-TR" sz="2000">
                <a:solidFill>
                  <a:schemeClr val="bg1"/>
                </a:solidFill>
              </a:rPr>
              <a:t>Bomba, </a:t>
            </a:r>
          </a:p>
          <a:p>
            <a:r>
              <a:rPr lang="tr-TR" sz="2000">
                <a:solidFill>
                  <a:schemeClr val="bg1"/>
                </a:solidFill>
              </a:rPr>
              <a:t>Gizli Mabet, </a:t>
            </a:r>
          </a:p>
          <a:p>
            <a:r>
              <a:rPr lang="tr-TR" sz="2000">
                <a:solidFill>
                  <a:schemeClr val="bg1"/>
                </a:solidFill>
              </a:rPr>
              <a:t>Bahar ve Kelebekler, </a:t>
            </a:r>
          </a:p>
          <a:p>
            <a:r>
              <a:rPr lang="tr-TR" sz="2000">
                <a:solidFill>
                  <a:schemeClr val="bg1"/>
                </a:solidFill>
              </a:rPr>
              <a:t>Beyaz Lale, </a:t>
            </a:r>
          </a:p>
          <a:p>
            <a:r>
              <a:rPr lang="tr-TR" sz="2000">
                <a:solidFill>
                  <a:schemeClr val="bg1"/>
                </a:solidFill>
              </a:rPr>
              <a:t>Diyet,</a:t>
            </a:r>
          </a:p>
          <a:p>
            <a:r>
              <a:rPr lang="tr-TR" sz="2000">
                <a:solidFill>
                  <a:schemeClr val="bg1"/>
                </a:solidFill>
              </a:rPr>
              <a:t>Kaşağı, </a:t>
            </a:r>
          </a:p>
          <a:p>
            <a:r>
              <a:rPr lang="tr-TR" sz="2000">
                <a:solidFill>
                  <a:schemeClr val="bg1"/>
                </a:solidFill>
              </a:rPr>
              <a:t>Yalnız Efe, </a:t>
            </a:r>
          </a:p>
          <a:p>
            <a:r>
              <a:rPr lang="tr-TR" sz="2000">
                <a:solidFill>
                  <a:schemeClr val="bg1"/>
                </a:solidFill>
              </a:rPr>
              <a:t>Nadan: </a:t>
            </a:r>
            <a:r>
              <a:rPr lang="tr-TR" sz="2000">
                <a:solidFill>
                  <a:srgbClr val="FFFF00"/>
                </a:solidFill>
              </a:rPr>
              <a:t>Öykü</a:t>
            </a:r>
          </a:p>
          <a:p>
            <a:pPr>
              <a:buFontTx/>
              <a:buNone/>
            </a:pPr>
            <a:endParaRPr lang="tr-TR" sz="2000">
              <a:solidFill>
                <a:srgbClr val="FFFF00"/>
              </a:solidFill>
            </a:endParaRPr>
          </a:p>
          <a:p>
            <a:r>
              <a:rPr lang="tr-TR" sz="2000">
                <a:solidFill>
                  <a:schemeClr val="bg1"/>
                </a:solidFill>
              </a:rPr>
              <a:t>Efruz Bey: </a:t>
            </a:r>
            <a:r>
              <a:rPr lang="tr-TR" sz="2000">
                <a:solidFill>
                  <a:srgbClr val="FFFF00"/>
                </a:solidFill>
              </a:rPr>
              <a:t>Roman (uzun öykü)</a:t>
            </a:r>
          </a:p>
          <a:p>
            <a:pPr>
              <a:buFontTx/>
              <a:buNone/>
            </a:pPr>
            <a:endParaRPr lang="tr-TR">
              <a:solidFill>
                <a:srgbClr val="FFFF00"/>
              </a:solidFill>
            </a:endParaRPr>
          </a:p>
        </p:txBody>
      </p:sp>
      <p:pic>
        <p:nvPicPr>
          <p:cNvPr id="10245" name="Picture 5" descr="rrCn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1371600"/>
            <a:ext cx="2971800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2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0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4" grpId="0" build="p" animBg="1"/>
    </p:bldLst>
  </p:timing>
</p:sld>
</file>

<file path=ppt/theme/theme1.xml><?xml version="1.0" encoding="utf-8"?>
<a:theme xmlns:a="http://schemas.openxmlformats.org/drawingml/2006/main" name="Varsayılan Tasarım">
  <a:themeElements>
    <a:clrScheme name="Varsayılan Tasarı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arsayılan Tasarı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arsayılan Tasarı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1451</Words>
  <Application>Microsoft Office PowerPoint</Application>
  <PresentationFormat>Ekran Gösterisi (4:3)</PresentationFormat>
  <Paragraphs>281</Paragraphs>
  <Slides>25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30" baseType="lpstr">
      <vt:lpstr>Arial</vt:lpstr>
      <vt:lpstr>Arial Rounded MT Bold</vt:lpstr>
      <vt:lpstr>Georgia</vt:lpstr>
      <vt:lpstr>Verdana</vt:lpstr>
      <vt:lpstr>Varsayılan Tasarım</vt:lpstr>
      <vt:lpstr>MİLLİ EDEBİYAT(1911-1923) </vt:lpstr>
      <vt:lpstr>MİLLİ EDEBİYAT DÖNEMİNİN GENEL ÖZELLİKLERİ </vt:lpstr>
      <vt:lpstr>MİLLİ EDEBİYAT DÖNEMİ SANATÇILARI</vt:lpstr>
      <vt:lpstr>ZİYA GÖKALP</vt:lpstr>
      <vt:lpstr>ZİYA GÖKALP’İN YAPITLARI</vt:lpstr>
      <vt:lpstr>MEHMET EMİN YURDAKUL (1869 - 1944) </vt:lpstr>
      <vt:lpstr>FUAT KÖPRÜLÜ (1890 - 1966) </vt:lpstr>
      <vt:lpstr>ÖMER SEYFETTİN (1884 - 1920) </vt:lpstr>
      <vt:lpstr>ÖMER SEYFETTİ’İN YAPITLARI</vt:lpstr>
      <vt:lpstr>YAKUP KADRİ KARAOSMANOĞLU (1889 - 1974) </vt:lpstr>
      <vt:lpstr>YAKUP KADRİ’NİN YAPITLARI</vt:lpstr>
      <vt:lpstr>YAKUP KADRİ’NİN DİĞER YAPITLARI</vt:lpstr>
      <vt:lpstr>HALİDE EDİP ADIVAR (1884 - 1964) </vt:lpstr>
      <vt:lpstr>HALİDE EDİP’İN YAPITLARI</vt:lpstr>
      <vt:lpstr>REŞAT NURİ GÜNTEKİN (1889 - 1956) </vt:lpstr>
      <vt:lpstr>REŞAT NURİ GÜNTEKİN’İN YAPITLARI</vt:lpstr>
      <vt:lpstr>REFİK HALİT KARAY (1888 - 1965) </vt:lpstr>
      <vt:lpstr>REFİK HALİT’İN YAPITLARI</vt:lpstr>
      <vt:lpstr>MİLLİ EDEBİYAT DÖNEMİNİN BAĞIMSIZ SANATÇILARI</vt:lpstr>
      <vt:lpstr>MEHMET AKİF ERSOY </vt:lpstr>
      <vt:lpstr>MEHMET AKİF ERSOY </vt:lpstr>
      <vt:lpstr>MEHMET AKİF ERSOY’UN YAPITLARI </vt:lpstr>
      <vt:lpstr>YAHYA KEMAL BEYATLI (1884 - 1958) </vt:lpstr>
      <vt:lpstr>YAHYA KEMAL BEYATLI (1884 - 1958)</vt:lpstr>
      <vt:lpstr>YAHYA KEMAL’İN YAPITLARI</vt:lpstr>
    </vt:vector>
  </TitlesOfParts>
  <Company>Vatan BİLGİSAYAR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MİLLİ EDEBİYAT(1911-1923)</dc:title>
  <dc:creator>09 MİLLİ EDEBİYAT(1911-1923)</dc:creator>
  <cp:lastModifiedBy>zip</cp:lastModifiedBy>
  <cp:revision>7</cp:revision>
  <dcterms:created xsi:type="dcterms:W3CDTF">2006-12-04T17:05:24Z</dcterms:created>
  <dcterms:modified xsi:type="dcterms:W3CDTF">2012-05-24T18:50:08Z</dcterms:modified>
</cp:coreProperties>
</file>