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9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302" r:id="rId41"/>
    <p:sldId id="297" r:id="rId42"/>
    <p:sldId id="301" r:id="rId43"/>
    <p:sldId id="300" r:id="rId44"/>
    <p:sldId id="299" r:id="rId45"/>
    <p:sldId id="298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3" r:id="rId54"/>
    <p:sldId id="312" r:id="rId55"/>
    <p:sldId id="311" r:id="rId56"/>
  </p:sldIdLst>
  <p:sldSz cx="9144000" cy="6858000" type="screen4x3"/>
  <p:notesSz cx="6858000" cy="91440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EA7A0"/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284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C8D575-EB27-4C43-A512-73B0A081E5F7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A4DB03-8251-43B6-A933-90F4874A97C5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786552-93FC-406F-96C5-2509CBDCE399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2DB59D-8932-43B7-8519-8FE552410C66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A65EC0-D74B-4317-BA3F-A95783AC8C87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9AA776-7D2E-4969-82BD-927AEB271810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BA332A-4B7C-435C-99E3-C083C87F182A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07796D-E703-4B9D-B34F-55BAB7DC8B9C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50623B-8520-4E8F-A90F-CAB13B109972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54B5E2-4D48-4AA2-9A66-88BE81B3E2FB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952094-4064-4352-B192-DFAB3C03D46F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Asıl başlık stili için tıklatın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tr-T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tr-T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49FA270-AD38-40BB-B1EA-39753EC9D860}" type="slidenum">
              <a:rPr lang="tr-TR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  <a:gradFill rotWithShape="1">
            <a:gsLst>
              <a:gs pos="0">
                <a:srgbClr val="FF0000">
                  <a:alpha val="38000"/>
                </a:srgbClr>
              </a:gs>
              <a:gs pos="100000">
                <a:srgbClr val="FF0000">
                  <a:gamma/>
                  <a:tint val="54118"/>
                  <a:invGamma/>
                  <a:alpha val="49001"/>
                </a:srgbClr>
              </a:gs>
            </a:gsLst>
            <a:path path="shape">
              <a:fillToRect l="50000" t="50000" r="50000" b="50000"/>
            </a:path>
          </a:gradFill>
        </p:spPr>
        <p:txBody>
          <a:bodyPr/>
          <a:lstStyle/>
          <a:p>
            <a:r>
              <a:rPr lang="tr-TR" sz="2400">
                <a:solidFill>
                  <a:srgbClr val="FFFF00"/>
                </a:solidFill>
                <a:latin typeface="Georgia" pitchFamily="18" charset="0"/>
              </a:rPr>
              <a:t/>
            </a:r>
            <a:br>
              <a:rPr lang="tr-TR" sz="2400">
                <a:solidFill>
                  <a:srgbClr val="FFFF00"/>
                </a:solidFill>
                <a:latin typeface="Georgia" pitchFamily="18" charset="0"/>
              </a:rPr>
            </a:br>
            <a:r>
              <a:rPr lang="tr-TR" sz="2400">
                <a:solidFill>
                  <a:srgbClr val="FFFF00"/>
                </a:solidFill>
                <a:latin typeface="Georgia" pitchFamily="18" charset="0"/>
              </a:rPr>
              <a:t>CUMHURİYET DÖNEMİ TÜRK EDEBİYATI</a:t>
            </a:r>
            <a:br>
              <a:rPr lang="tr-TR" sz="2400">
                <a:solidFill>
                  <a:srgbClr val="FFFF00"/>
                </a:solidFill>
                <a:latin typeface="Georgia" pitchFamily="18" charset="0"/>
              </a:rPr>
            </a:br>
            <a:endParaRPr lang="tr-TR" sz="2400">
              <a:solidFill>
                <a:srgbClr val="FFFF00"/>
              </a:solidFill>
              <a:latin typeface="Georgia" pitchFamily="18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2400">
                <a:solidFill>
                  <a:srgbClr val="FFFF00"/>
                </a:solidFill>
                <a:latin typeface="Georgia" pitchFamily="18" charset="0"/>
              </a:rPr>
              <a:t>BEŞ HECECİLER</a:t>
            </a:r>
          </a:p>
          <a:p>
            <a:pPr>
              <a:buFontTx/>
              <a:buNone/>
            </a:pPr>
            <a:endParaRPr lang="tr-TR" sz="2400">
              <a:solidFill>
                <a:srgbClr val="FFFF00"/>
              </a:solidFill>
              <a:latin typeface="Georgia" pitchFamily="18" charset="0"/>
            </a:endParaRPr>
          </a:p>
          <a:p>
            <a:r>
              <a:rPr lang="tr-TR" sz="2400">
                <a:solidFill>
                  <a:srgbClr val="FFFF00"/>
                </a:solidFill>
                <a:latin typeface="Georgia" pitchFamily="18" charset="0"/>
              </a:rPr>
              <a:t>YEDİ MEŞALECİLER</a:t>
            </a:r>
          </a:p>
          <a:p>
            <a:pPr>
              <a:buFontTx/>
              <a:buNone/>
            </a:pPr>
            <a:endParaRPr lang="tr-TR" sz="2400">
              <a:solidFill>
                <a:srgbClr val="FFFF00"/>
              </a:solidFill>
              <a:latin typeface="Georgia" pitchFamily="18" charset="0"/>
            </a:endParaRPr>
          </a:p>
          <a:p>
            <a:r>
              <a:rPr lang="tr-TR" sz="2400">
                <a:solidFill>
                  <a:srgbClr val="FFFF00"/>
                </a:solidFill>
                <a:latin typeface="Georgia" pitchFamily="18" charset="0"/>
              </a:rPr>
              <a:t>GARİPÇİLER (BİRİNCİ YENİ)</a:t>
            </a:r>
          </a:p>
          <a:p>
            <a:pPr>
              <a:buFontTx/>
              <a:buNone/>
            </a:pPr>
            <a:endParaRPr lang="tr-TR" sz="2400">
              <a:solidFill>
                <a:srgbClr val="FFFF00"/>
              </a:solidFill>
              <a:latin typeface="Georgia" pitchFamily="18" charset="0"/>
            </a:endParaRPr>
          </a:p>
          <a:p>
            <a:r>
              <a:rPr lang="tr-TR" sz="2400">
                <a:solidFill>
                  <a:srgbClr val="FFFF00"/>
                </a:solidFill>
                <a:latin typeface="Georgia" pitchFamily="18" charset="0"/>
              </a:rPr>
              <a:t>İKİNCİ YENİCİLER</a:t>
            </a:r>
          </a:p>
          <a:p>
            <a:endParaRPr lang="tr-TR" sz="2400">
              <a:solidFill>
                <a:srgbClr val="FFFF00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914400"/>
          </a:xfrm>
        </p:spPr>
        <p:txBody>
          <a:bodyPr/>
          <a:lstStyle/>
          <a:p>
            <a:r>
              <a:rPr lang="tr-TR" sz="2400">
                <a:solidFill>
                  <a:schemeClr val="bg1"/>
                </a:solidFill>
                <a:latin typeface="Georgia" pitchFamily="18" charset="0"/>
              </a:rPr>
              <a:t/>
            </a:r>
            <a:br>
              <a:rPr lang="tr-TR" sz="2400">
                <a:solidFill>
                  <a:schemeClr val="bg1"/>
                </a:solidFill>
                <a:latin typeface="Georgia" pitchFamily="18" charset="0"/>
              </a:rPr>
            </a:br>
            <a:r>
              <a:rPr lang="tr-TR" sz="2400">
                <a:solidFill>
                  <a:schemeClr val="bg1"/>
                </a:solidFill>
                <a:latin typeface="Georgia" pitchFamily="18" charset="0"/>
              </a:rPr>
              <a:t>ENİS BEHİÇ KORYÜREK (1892 - 1949)</a:t>
            </a:r>
            <a:br>
              <a:rPr lang="tr-TR" sz="2400">
                <a:solidFill>
                  <a:schemeClr val="bg1"/>
                </a:solidFill>
                <a:latin typeface="Georgia" pitchFamily="18" charset="0"/>
              </a:rPr>
            </a:br>
            <a:endParaRPr lang="tr-TR" sz="240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5181600" cy="4419600"/>
          </a:xfrm>
          <a:ln>
            <a:solidFill>
              <a:srgbClr val="FFFF00"/>
            </a:solidFill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tr-TR" sz="1600">
                <a:solidFill>
                  <a:schemeClr val="bg1"/>
                </a:solidFill>
                <a:latin typeface="Georgia" pitchFamily="18" charset="0"/>
              </a:rPr>
              <a:t>İlk şiirlerini </a:t>
            </a:r>
            <a:r>
              <a:rPr lang="tr-TR" sz="1600">
                <a:solidFill>
                  <a:srgbClr val="FFFF00"/>
                </a:solidFill>
                <a:latin typeface="Georgia" pitchFamily="18" charset="0"/>
              </a:rPr>
              <a:t>aruz ölçüsüyle yazmış</a:t>
            </a:r>
            <a:r>
              <a:rPr lang="tr-TR" sz="1600">
                <a:solidFill>
                  <a:schemeClr val="bg1"/>
                </a:solidFill>
                <a:latin typeface="Georgia" pitchFamily="18" charset="0"/>
              </a:rPr>
              <a:t>, </a:t>
            </a:r>
            <a:r>
              <a:rPr lang="tr-TR" sz="1600">
                <a:solidFill>
                  <a:srgbClr val="FFFF00"/>
                </a:solidFill>
                <a:latin typeface="Georgia" pitchFamily="18" charset="0"/>
              </a:rPr>
              <a:t>Ziya Gökalp’in</a:t>
            </a:r>
            <a:r>
              <a:rPr lang="tr-TR" sz="1600">
                <a:solidFill>
                  <a:schemeClr val="bg1"/>
                </a:solidFill>
                <a:latin typeface="Georgia" pitchFamily="18" charset="0"/>
              </a:rPr>
              <a:t> önerisiyle hece ölçüsünü benimsemiştir.</a:t>
            </a:r>
          </a:p>
          <a:p>
            <a:pPr>
              <a:lnSpc>
                <a:spcPct val="80000"/>
              </a:lnSpc>
            </a:pPr>
            <a:endParaRPr lang="tr-TR" sz="1600">
              <a:solidFill>
                <a:schemeClr val="bg1"/>
              </a:solidFill>
              <a:latin typeface="Georgia" pitchFamily="18" charset="0"/>
            </a:endParaRPr>
          </a:p>
          <a:p>
            <a:pPr>
              <a:lnSpc>
                <a:spcPct val="80000"/>
              </a:lnSpc>
            </a:pPr>
            <a:r>
              <a:rPr lang="tr-TR" sz="1600">
                <a:solidFill>
                  <a:srgbClr val="FFFF00"/>
                </a:solidFill>
                <a:latin typeface="Georgia" pitchFamily="18" charset="0"/>
              </a:rPr>
              <a:t>Aruz ölçüsüyle</a:t>
            </a:r>
            <a:r>
              <a:rPr lang="tr-TR" sz="1600">
                <a:solidFill>
                  <a:schemeClr val="bg1"/>
                </a:solidFill>
                <a:latin typeface="Georgia" pitchFamily="18" charset="0"/>
              </a:rPr>
              <a:t> yazdığı ilk şiirlerinde aşka yer vermiştir.</a:t>
            </a:r>
          </a:p>
          <a:p>
            <a:pPr>
              <a:lnSpc>
                <a:spcPct val="80000"/>
              </a:lnSpc>
            </a:pPr>
            <a:endParaRPr lang="tr-TR" sz="1600">
              <a:solidFill>
                <a:schemeClr val="bg1"/>
              </a:solidFill>
              <a:latin typeface="Georgia" pitchFamily="18" charset="0"/>
            </a:endParaRPr>
          </a:p>
          <a:p>
            <a:pPr>
              <a:lnSpc>
                <a:spcPct val="80000"/>
              </a:lnSpc>
            </a:pPr>
            <a:r>
              <a:rPr lang="tr-TR" sz="1600">
                <a:solidFill>
                  <a:srgbClr val="FFFF00"/>
                </a:solidFill>
                <a:latin typeface="Georgia" pitchFamily="18" charset="0"/>
              </a:rPr>
              <a:t>Kurtuluş Savaşı</a:t>
            </a:r>
            <a:r>
              <a:rPr lang="tr-TR" sz="1600">
                <a:solidFill>
                  <a:schemeClr val="bg1"/>
                </a:solidFill>
                <a:latin typeface="Georgia" pitchFamily="18" charset="0"/>
              </a:rPr>
              <a:t> yıllarında milli duyguları ve tarihi kahramanlıkları işleyen şiirler yazmıştır.</a:t>
            </a:r>
          </a:p>
          <a:p>
            <a:pPr>
              <a:lnSpc>
                <a:spcPct val="80000"/>
              </a:lnSpc>
            </a:pPr>
            <a:endParaRPr lang="tr-TR" sz="1600">
              <a:solidFill>
                <a:schemeClr val="bg1"/>
              </a:solidFill>
              <a:latin typeface="Georgia" pitchFamily="18" charset="0"/>
            </a:endParaRPr>
          </a:p>
          <a:p>
            <a:pPr>
              <a:lnSpc>
                <a:spcPct val="80000"/>
              </a:lnSpc>
            </a:pPr>
            <a:r>
              <a:rPr lang="tr-TR" sz="1600">
                <a:solidFill>
                  <a:srgbClr val="FFFF00"/>
                </a:solidFill>
                <a:latin typeface="Georgia" pitchFamily="18" charset="0"/>
              </a:rPr>
              <a:t>Hece ölçüsü üzerinde çalışarak bazı durak değişiklikleri yapmış</a:t>
            </a:r>
            <a:r>
              <a:rPr lang="tr-TR" sz="1600">
                <a:solidFill>
                  <a:schemeClr val="bg1"/>
                </a:solidFill>
                <a:latin typeface="Georgia" pitchFamily="18" charset="0"/>
              </a:rPr>
              <a:t>, bir şiirde çeşitli hece kalıplarını kullanmayı denemiştir.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600">
              <a:solidFill>
                <a:schemeClr val="bg1"/>
              </a:solidFill>
              <a:latin typeface="Georgia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tr-TR" sz="1600">
              <a:solidFill>
                <a:schemeClr val="bg1"/>
              </a:solidFill>
              <a:latin typeface="Georgia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tr-TR" sz="1600" b="1" u="sng">
                <a:solidFill>
                  <a:schemeClr val="bg1"/>
                </a:solidFill>
                <a:latin typeface="Georgia" pitchFamily="18" charset="0"/>
              </a:rPr>
              <a:t>Yapıtları:</a:t>
            </a:r>
          </a:p>
          <a:p>
            <a:pPr>
              <a:lnSpc>
                <a:spcPct val="80000"/>
              </a:lnSpc>
            </a:pPr>
            <a:r>
              <a:rPr lang="tr-TR" sz="1600">
                <a:solidFill>
                  <a:srgbClr val="FFFF00"/>
                </a:solidFill>
                <a:latin typeface="Georgia" pitchFamily="18" charset="0"/>
              </a:rPr>
              <a:t>Miras, Güneşin Ölümü</a:t>
            </a:r>
            <a:r>
              <a:rPr lang="tr-TR" sz="1600">
                <a:solidFill>
                  <a:schemeClr val="bg1"/>
                </a:solidFill>
                <a:latin typeface="Georgia" pitchFamily="18" charset="0"/>
              </a:rPr>
              <a:t>: Şiir</a:t>
            </a:r>
          </a:p>
          <a:p>
            <a:pPr>
              <a:lnSpc>
                <a:spcPct val="80000"/>
              </a:lnSpc>
            </a:pPr>
            <a:endParaRPr lang="tr-TR" sz="1600">
              <a:solidFill>
                <a:schemeClr val="bg1"/>
              </a:solidFill>
              <a:latin typeface="Georgia" pitchFamily="18" charset="0"/>
            </a:endParaRPr>
          </a:p>
        </p:txBody>
      </p:sp>
      <p:pic>
        <p:nvPicPr>
          <p:cNvPr id="13317" name="Picture 5" descr="enisbehickoryure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43600" y="1371600"/>
            <a:ext cx="3048000" cy="3810000"/>
          </a:xfrm>
          <a:prstGeom prst="rect">
            <a:avLst/>
          </a:prstGeom>
          <a:noFill/>
        </p:spPr>
      </p:pic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5927725" y="5370513"/>
            <a:ext cx="3216275" cy="36671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tr-TR">
                <a:solidFill>
                  <a:schemeClr val="bg1"/>
                </a:solidFill>
              </a:rPr>
              <a:t>ENİS BEHİÇ KORYÜREK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3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  <p:bldP spid="13315" grpId="0" build="p" animBg="1"/>
      <p:bldP spid="133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60438"/>
          </a:xfrm>
        </p:spPr>
        <p:txBody>
          <a:bodyPr/>
          <a:lstStyle/>
          <a:p>
            <a:r>
              <a:rPr lang="tr-TR" sz="2400">
                <a:solidFill>
                  <a:schemeClr val="bg1"/>
                </a:solidFill>
                <a:latin typeface="Georgia" pitchFamily="18" charset="0"/>
              </a:rPr>
              <a:t>YEDİ MEŞALECİLER</a:t>
            </a:r>
            <a:br>
              <a:rPr lang="tr-TR" sz="2400">
                <a:solidFill>
                  <a:schemeClr val="bg1"/>
                </a:solidFill>
                <a:latin typeface="Georgia" pitchFamily="18" charset="0"/>
              </a:rPr>
            </a:br>
            <a:endParaRPr lang="tr-TR" sz="240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>
                <a:solidFill>
                  <a:schemeClr val="bg1"/>
                </a:solidFill>
                <a:latin typeface="Georgia" pitchFamily="18" charset="0"/>
              </a:rPr>
              <a:t>İlkelerini, “</a:t>
            </a:r>
            <a:r>
              <a:rPr lang="tr-TR">
                <a:solidFill>
                  <a:srgbClr val="FFFF00"/>
                </a:solidFill>
                <a:latin typeface="Georgia" pitchFamily="18" charset="0"/>
              </a:rPr>
              <a:t>samimilik, içtenlik, canlılık ve devamlı yenilik</a:t>
            </a:r>
            <a:r>
              <a:rPr lang="tr-TR">
                <a:solidFill>
                  <a:schemeClr val="bg1"/>
                </a:solidFill>
                <a:latin typeface="Georgia" pitchFamily="18" charset="0"/>
              </a:rPr>
              <a:t>” şeklinde açıklayan topluluk, yeni bir edebiyat, farklı bir şiir oluşturmak amacıyla bir araya gelmiştir</a:t>
            </a:r>
            <a:r>
              <a:rPr lang="tr-TR">
                <a:latin typeface="Georgia" pitchFamily="18" charset="0"/>
              </a:rPr>
              <a:t>.</a:t>
            </a:r>
          </a:p>
          <a:p>
            <a:endParaRPr lang="tr-TR"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3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  <p:bldP spid="1433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036638"/>
          </a:xfrm>
        </p:spPr>
        <p:txBody>
          <a:bodyPr/>
          <a:lstStyle/>
          <a:p>
            <a:r>
              <a:rPr lang="tr-TR" sz="2800">
                <a:solidFill>
                  <a:schemeClr val="bg1"/>
                </a:solidFill>
                <a:latin typeface="Georgia" pitchFamily="18" charset="0"/>
              </a:rPr>
              <a:t>YEDİ MEŞALECİLER</a:t>
            </a:r>
            <a:br>
              <a:rPr lang="tr-TR" sz="2800">
                <a:solidFill>
                  <a:schemeClr val="bg1"/>
                </a:solidFill>
                <a:latin typeface="Georgia" pitchFamily="18" charset="0"/>
              </a:rPr>
            </a:br>
            <a:endParaRPr lang="tr-TR" sz="280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tr-TR" sz="2400">
                <a:solidFill>
                  <a:srgbClr val="FFFF00"/>
                </a:solidFill>
                <a:latin typeface="Georgia" pitchFamily="18" charset="0"/>
              </a:rPr>
              <a:t>Beş Hececiler’i</a:t>
            </a:r>
            <a:r>
              <a:rPr lang="tr-TR" sz="2400">
                <a:solidFill>
                  <a:schemeClr val="bg1"/>
                </a:solidFill>
                <a:latin typeface="Georgia" pitchFamily="18" charset="0"/>
              </a:rPr>
              <a:t> eleştirmiş ve onlara karşı çıkmışlardır.</a:t>
            </a:r>
          </a:p>
          <a:p>
            <a:pPr>
              <a:lnSpc>
                <a:spcPct val="90000"/>
              </a:lnSpc>
              <a:buFontTx/>
              <a:buNone/>
            </a:pPr>
            <a:endParaRPr lang="tr-TR" sz="2400">
              <a:solidFill>
                <a:schemeClr val="bg1"/>
              </a:solidFill>
              <a:latin typeface="Georgia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tr-TR" sz="2400">
              <a:solidFill>
                <a:schemeClr val="bg1"/>
              </a:solidFill>
              <a:latin typeface="Georgia" pitchFamily="18" charset="0"/>
            </a:endParaRPr>
          </a:p>
          <a:p>
            <a:pPr>
              <a:lnSpc>
                <a:spcPct val="90000"/>
              </a:lnSpc>
            </a:pPr>
            <a:r>
              <a:rPr lang="tr-TR" sz="2400">
                <a:solidFill>
                  <a:schemeClr val="bg1"/>
                </a:solidFill>
                <a:latin typeface="Georgia" pitchFamily="18" charset="0"/>
              </a:rPr>
              <a:t>Milli Edebiyatçıların </a:t>
            </a:r>
            <a:r>
              <a:rPr lang="tr-TR" sz="2400">
                <a:solidFill>
                  <a:srgbClr val="FFFF00"/>
                </a:solidFill>
                <a:latin typeface="Georgia" pitchFamily="18" charset="0"/>
              </a:rPr>
              <a:t>gerçekçilikten ve içtenlikten uzak yurt sevgilerine karşı içtenliği</a:t>
            </a:r>
            <a:r>
              <a:rPr lang="tr-TR" sz="2400">
                <a:solidFill>
                  <a:schemeClr val="bg1"/>
                </a:solidFill>
                <a:latin typeface="Georgia" pitchFamily="18" charset="0"/>
              </a:rPr>
              <a:t> savunmuşlardır.</a:t>
            </a:r>
          </a:p>
          <a:p>
            <a:pPr>
              <a:lnSpc>
                <a:spcPct val="90000"/>
              </a:lnSpc>
            </a:pPr>
            <a:endParaRPr lang="tr-TR" sz="2400">
              <a:solidFill>
                <a:schemeClr val="bg1"/>
              </a:solidFill>
              <a:latin typeface="Georgia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tr-TR" sz="2400">
              <a:solidFill>
                <a:schemeClr val="bg1"/>
              </a:solidFill>
              <a:latin typeface="Georgia" pitchFamily="18" charset="0"/>
            </a:endParaRPr>
          </a:p>
          <a:p>
            <a:pPr>
              <a:lnSpc>
                <a:spcPct val="90000"/>
              </a:lnSpc>
            </a:pPr>
            <a:r>
              <a:rPr lang="tr-TR" sz="2400">
                <a:solidFill>
                  <a:schemeClr val="bg1"/>
                </a:solidFill>
                <a:latin typeface="Georgia" pitchFamily="18" charset="0"/>
              </a:rPr>
              <a:t>Batı edebiyatını, özellikle </a:t>
            </a:r>
            <a:r>
              <a:rPr lang="tr-TR" sz="2400">
                <a:solidFill>
                  <a:srgbClr val="FFFF00"/>
                </a:solidFill>
                <a:latin typeface="Georgia" pitchFamily="18" charset="0"/>
              </a:rPr>
              <a:t>Fransız edebiyatını</a:t>
            </a:r>
            <a:r>
              <a:rPr lang="tr-TR" sz="2400">
                <a:solidFill>
                  <a:schemeClr val="bg1"/>
                </a:solidFill>
                <a:latin typeface="Georgia" pitchFamily="18" charset="0"/>
              </a:rPr>
              <a:t> kendilerine örnek alıp izleyeceklerini söylemelerine rağmen, </a:t>
            </a:r>
            <a:r>
              <a:rPr lang="tr-TR" sz="2400">
                <a:solidFill>
                  <a:srgbClr val="FFFF00"/>
                </a:solidFill>
                <a:latin typeface="Georgia" pitchFamily="18" charset="0"/>
              </a:rPr>
              <a:t>Beş Hececiler’in yolundan</a:t>
            </a:r>
            <a:r>
              <a:rPr lang="tr-TR" sz="2400">
                <a:solidFill>
                  <a:schemeClr val="bg1"/>
                </a:solidFill>
                <a:latin typeface="Georgia" pitchFamily="18" charset="0"/>
              </a:rPr>
              <a:t> gitmişlerdir.</a:t>
            </a:r>
          </a:p>
          <a:p>
            <a:pPr>
              <a:lnSpc>
                <a:spcPct val="90000"/>
              </a:lnSpc>
            </a:pPr>
            <a:endParaRPr lang="tr-TR" sz="2400">
              <a:solidFill>
                <a:schemeClr val="bg1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/>
      <p:bldP spid="1536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z="2800">
                <a:solidFill>
                  <a:schemeClr val="bg1"/>
                </a:solidFill>
                <a:latin typeface="Georgia" pitchFamily="18" charset="0"/>
              </a:rPr>
              <a:t>YEDİ MEŞALECİLER</a:t>
            </a:r>
            <a:br>
              <a:rPr lang="tr-TR" sz="2800">
                <a:solidFill>
                  <a:schemeClr val="bg1"/>
                </a:solidFill>
                <a:latin typeface="Georgia" pitchFamily="18" charset="0"/>
              </a:rPr>
            </a:br>
            <a:endParaRPr lang="tr-TR" sz="280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FFFF00"/>
              </a:buClr>
              <a:buFont typeface="Wingdings" pitchFamily="2" charset="2"/>
              <a:buChar char="§"/>
            </a:pPr>
            <a:r>
              <a:rPr lang="tr-TR">
                <a:solidFill>
                  <a:schemeClr val="bg1"/>
                </a:solidFill>
                <a:latin typeface="Georgia" pitchFamily="18" charset="0"/>
              </a:rPr>
              <a:t>Ziya Osman Saba</a:t>
            </a:r>
          </a:p>
          <a:p>
            <a:pPr>
              <a:buClr>
                <a:srgbClr val="FFFF00"/>
              </a:buClr>
              <a:buFont typeface="Wingdings" pitchFamily="2" charset="2"/>
              <a:buChar char="§"/>
            </a:pPr>
            <a:r>
              <a:rPr lang="tr-TR">
                <a:solidFill>
                  <a:schemeClr val="bg1"/>
                </a:solidFill>
                <a:latin typeface="Georgia" pitchFamily="18" charset="0"/>
              </a:rPr>
              <a:t>Sabri Esat Siyavuşgil</a:t>
            </a:r>
          </a:p>
          <a:p>
            <a:pPr>
              <a:buClr>
                <a:srgbClr val="FFFF00"/>
              </a:buClr>
              <a:buFont typeface="Wingdings" pitchFamily="2" charset="2"/>
              <a:buChar char="§"/>
            </a:pPr>
            <a:r>
              <a:rPr lang="tr-TR">
                <a:solidFill>
                  <a:schemeClr val="bg1"/>
                </a:solidFill>
                <a:latin typeface="Georgia" pitchFamily="18" charset="0"/>
              </a:rPr>
              <a:t>Yaşar Nabi Nayır</a:t>
            </a:r>
          </a:p>
          <a:p>
            <a:pPr>
              <a:buClr>
                <a:srgbClr val="FFFF00"/>
              </a:buClr>
              <a:buFont typeface="Wingdings" pitchFamily="2" charset="2"/>
              <a:buChar char="§"/>
            </a:pPr>
            <a:r>
              <a:rPr lang="tr-TR">
                <a:solidFill>
                  <a:schemeClr val="bg1"/>
                </a:solidFill>
                <a:latin typeface="Georgia" pitchFamily="18" charset="0"/>
              </a:rPr>
              <a:t>Kenan Hulusi</a:t>
            </a:r>
          </a:p>
          <a:p>
            <a:pPr>
              <a:buClr>
                <a:srgbClr val="FFFF00"/>
              </a:buClr>
              <a:buFont typeface="Wingdings" pitchFamily="2" charset="2"/>
              <a:buChar char="§"/>
            </a:pPr>
            <a:r>
              <a:rPr lang="tr-TR">
                <a:solidFill>
                  <a:schemeClr val="bg1"/>
                </a:solidFill>
                <a:latin typeface="Georgia" pitchFamily="18" charset="0"/>
              </a:rPr>
              <a:t>Cevdet Kudret Solok</a:t>
            </a:r>
          </a:p>
          <a:p>
            <a:pPr>
              <a:buClr>
                <a:srgbClr val="FFFF00"/>
              </a:buClr>
              <a:buFont typeface="Wingdings" pitchFamily="2" charset="2"/>
              <a:buChar char="§"/>
            </a:pPr>
            <a:r>
              <a:rPr lang="tr-TR">
                <a:solidFill>
                  <a:schemeClr val="bg1"/>
                </a:solidFill>
                <a:latin typeface="Georgia" pitchFamily="18" charset="0"/>
              </a:rPr>
              <a:t>Muammer Lütfi</a:t>
            </a:r>
          </a:p>
          <a:p>
            <a:pPr>
              <a:buClr>
                <a:srgbClr val="FFFF00"/>
              </a:buClr>
              <a:buFont typeface="Wingdings" pitchFamily="2" charset="2"/>
              <a:buChar char="§"/>
            </a:pPr>
            <a:r>
              <a:rPr lang="tr-TR">
                <a:solidFill>
                  <a:schemeClr val="bg1"/>
                </a:solidFill>
                <a:latin typeface="Georgia" pitchFamily="18" charset="0"/>
              </a:rPr>
              <a:t>Vasfi Mahir Kocatürk</a:t>
            </a:r>
          </a:p>
          <a:p>
            <a:endParaRPr lang="tr-TR"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/>
      <p:bldP spid="1638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60438"/>
          </a:xfrm>
        </p:spPr>
        <p:txBody>
          <a:bodyPr/>
          <a:lstStyle/>
          <a:p>
            <a:r>
              <a:rPr lang="es-ES" sz="2400">
                <a:solidFill>
                  <a:schemeClr val="bg1"/>
                </a:solidFill>
                <a:latin typeface="Georgia" pitchFamily="18" charset="0"/>
              </a:rPr>
              <a:t>ZİYA OSMAN SABA (1910 - 1957)</a:t>
            </a:r>
            <a:br>
              <a:rPr lang="es-ES" sz="2400">
                <a:solidFill>
                  <a:schemeClr val="bg1"/>
                </a:solidFill>
                <a:latin typeface="Georgia" pitchFamily="18" charset="0"/>
              </a:rPr>
            </a:br>
            <a:endParaRPr lang="tr-TR" sz="240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4876800" cy="4953000"/>
          </a:xfrm>
          <a:ln>
            <a:solidFill>
              <a:srgbClr val="FFFF00"/>
            </a:solidFill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tr-TR" sz="2000">
                <a:solidFill>
                  <a:schemeClr val="bg1"/>
                </a:solidFill>
                <a:latin typeface="Georgia" pitchFamily="18" charset="0"/>
              </a:rPr>
              <a:t>Şiirlerinde; çocukluk özlemi, anılara düşkünlük, </a:t>
            </a:r>
            <a:r>
              <a:rPr lang="tr-TR" sz="2000">
                <a:solidFill>
                  <a:srgbClr val="FFFF00"/>
                </a:solidFill>
                <a:latin typeface="Georgia" pitchFamily="18" charset="0"/>
              </a:rPr>
              <a:t>ev-aile sevgisi</a:t>
            </a:r>
            <a:r>
              <a:rPr lang="tr-TR" sz="2000">
                <a:solidFill>
                  <a:schemeClr val="bg1"/>
                </a:solidFill>
                <a:latin typeface="Georgia" pitchFamily="18" charset="0"/>
              </a:rPr>
              <a:t>, </a:t>
            </a:r>
            <a:r>
              <a:rPr lang="tr-TR" sz="2000">
                <a:solidFill>
                  <a:srgbClr val="FFFF00"/>
                </a:solidFill>
                <a:latin typeface="Georgia" pitchFamily="18" charset="0"/>
              </a:rPr>
              <a:t>Allah’a kulluk, kadere boyun eğiş, küçük mutluluklarla yetinme</a:t>
            </a:r>
            <a:r>
              <a:rPr lang="tr-TR" sz="2000">
                <a:solidFill>
                  <a:schemeClr val="bg1"/>
                </a:solidFill>
                <a:latin typeface="Georgia" pitchFamily="18" charset="0"/>
              </a:rPr>
              <a:t>, öte dünya özlemi gibi konuları işlemiştir.</a:t>
            </a:r>
          </a:p>
          <a:p>
            <a:pPr>
              <a:lnSpc>
                <a:spcPct val="90000"/>
              </a:lnSpc>
              <a:buFontTx/>
              <a:buNone/>
            </a:pPr>
            <a:endParaRPr lang="tr-TR" sz="2000">
              <a:solidFill>
                <a:schemeClr val="bg1"/>
              </a:solidFill>
              <a:latin typeface="Georgia" pitchFamily="18" charset="0"/>
            </a:endParaRPr>
          </a:p>
          <a:p>
            <a:pPr>
              <a:lnSpc>
                <a:spcPct val="90000"/>
              </a:lnSpc>
            </a:pPr>
            <a:r>
              <a:rPr lang="tr-TR" sz="2000">
                <a:solidFill>
                  <a:schemeClr val="bg1"/>
                </a:solidFill>
                <a:latin typeface="Georgia" pitchFamily="18" charset="0"/>
              </a:rPr>
              <a:t>Öykülerinde de genellikle bir </a:t>
            </a:r>
            <a:r>
              <a:rPr lang="tr-TR" sz="2000">
                <a:solidFill>
                  <a:srgbClr val="FFFF00"/>
                </a:solidFill>
                <a:latin typeface="Georgia" pitchFamily="18" charset="0"/>
              </a:rPr>
              <a:t>anı karakteri</a:t>
            </a:r>
            <a:r>
              <a:rPr lang="tr-TR" sz="2000">
                <a:solidFill>
                  <a:schemeClr val="bg1"/>
                </a:solidFill>
                <a:latin typeface="Georgia" pitchFamily="18" charset="0"/>
              </a:rPr>
              <a:t> görülür.</a:t>
            </a:r>
          </a:p>
          <a:p>
            <a:pPr>
              <a:lnSpc>
                <a:spcPct val="90000"/>
              </a:lnSpc>
              <a:buFontTx/>
              <a:buNone/>
            </a:pPr>
            <a:endParaRPr lang="tr-TR" sz="2000" b="1" u="sng">
              <a:solidFill>
                <a:schemeClr val="bg1"/>
              </a:solidFill>
              <a:latin typeface="Georgia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tr-TR" sz="2000" b="1" u="sng">
                <a:solidFill>
                  <a:schemeClr val="bg1"/>
                </a:solidFill>
                <a:latin typeface="Georgia" pitchFamily="18" charset="0"/>
              </a:rPr>
              <a:t>Yapıtları:</a:t>
            </a:r>
          </a:p>
          <a:p>
            <a:pPr>
              <a:lnSpc>
                <a:spcPct val="90000"/>
              </a:lnSpc>
            </a:pPr>
            <a:r>
              <a:rPr lang="tr-TR" sz="2000">
                <a:solidFill>
                  <a:srgbClr val="FFFF00"/>
                </a:solidFill>
                <a:latin typeface="Georgia" pitchFamily="18" charset="0"/>
              </a:rPr>
              <a:t>Sebil ve Güvercinler, Geçen Zaman, Nefes Almak:</a:t>
            </a:r>
            <a:r>
              <a:rPr lang="tr-TR" sz="2000">
                <a:solidFill>
                  <a:schemeClr val="bg1"/>
                </a:solidFill>
                <a:latin typeface="Georgia" pitchFamily="18" charset="0"/>
              </a:rPr>
              <a:t> Şiir </a:t>
            </a:r>
          </a:p>
          <a:p>
            <a:pPr>
              <a:lnSpc>
                <a:spcPct val="90000"/>
              </a:lnSpc>
              <a:buFontTx/>
              <a:buNone/>
            </a:pPr>
            <a:endParaRPr lang="tr-TR" sz="2000">
              <a:solidFill>
                <a:schemeClr val="bg1"/>
              </a:solidFill>
              <a:latin typeface="Georgia" pitchFamily="18" charset="0"/>
            </a:endParaRPr>
          </a:p>
          <a:p>
            <a:pPr>
              <a:lnSpc>
                <a:spcPct val="90000"/>
              </a:lnSpc>
            </a:pPr>
            <a:r>
              <a:rPr lang="tr-TR" sz="2000">
                <a:solidFill>
                  <a:srgbClr val="FFFF00"/>
                </a:solidFill>
                <a:latin typeface="Georgia" pitchFamily="18" charset="0"/>
              </a:rPr>
              <a:t>Mesut İnsanlar Fotoğrafhanesi, Değişen İstanbul:</a:t>
            </a:r>
            <a:r>
              <a:rPr lang="tr-TR" sz="2000">
                <a:solidFill>
                  <a:schemeClr val="bg1"/>
                </a:solidFill>
                <a:latin typeface="Georgia" pitchFamily="18" charset="0"/>
              </a:rPr>
              <a:t> Öykü</a:t>
            </a:r>
          </a:p>
          <a:p>
            <a:pPr>
              <a:lnSpc>
                <a:spcPct val="90000"/>
              </a:lnSpc>
            </a:pPr>
            <a:endParaRPr lang="tr-TR" sz="2000">
              <a:solidFill>
                <a:schemeClr val="bg1"/>
              </a:solidFill>
              <a:latin typeface="Georgia" pitchFamily="18" charset="0"/>
            </a:endParaRPr>
          </a:p>
        </p:txBody>
      </p:sp>
      <p:pic>
        <p:nvPicPr>
          <p:cNvPr id="17413" name="Picture 5" descr="ziyaosmansab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86400" y="1447800"/>
            <a:ext cx="2895600" cy="4038600"/>
          </a:xfrm>
          <a:prstGeom prst="rect">
            <a:avLst/>
          </a:prstGeom>
          <a:noFill/>
        </p:spPr>
      </p:pic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5486400" y="5715000"/>
            <a:ext cx="289560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tr-TR">
                <a:solidFill>
                  <a:schemeClr val="bg1"/>
                </a:solidFill>
                <a:latin typeface="Georgia" pitchFamily="18" charset="0"/>
              </a:rPr>
              <a:t>ZİYA OSMAN SABA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4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/>
      <p:bldP spid="17411" grpId="0" build="p" animBg="1"/>
      <p:bldP spid="174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036638"/>
          </a:xfrm>
        </p:spPr>
        <p:txBody>
          <a:bodyPr/>
          <a:lstStyle/>
          <a:p>
            <a:r>
              <a:rPr lang="tr-TR" sz="2400">
                <a:solidFill>
                  <a:schemeClr val="bg1"/>
                </a:solidFill>
                <a:latin typeface="Georgia" pitchFamily="18" charset="0"/>
              </a:rPr>
              <a:t>GARİPÇİLER (BRİNCİ YENİ)</a:t>
            </a:r>
            <a:br>
              <a:rPr lang="tr-TR" sz="2400">
                <a:solidFill>
                  <a:schemeClr val="bg1"/>
                </a:solidFill>
                <a:latin typeface="Georgia" pitchFamily="18" charset="0"/>
              </a:rPr>
            </a:br>
            <a:endParaRPr lang="tr-TR" sz="240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4572000" cy="4724400"/>
          </a:xfrm>
          <a:ln>
            <a:solidFill>
              <a:srgbClr val="FFFF00"/>
            </a:solidFill>
          </a:ln>
        </p:spPr>
        <p:txBody>
          <a:bodyPr/>
          <a:lstStyle/>
          <a:p>
            <a:r>
              <a:rPr lang="tr-TR" sz="2400">
                <a:solidFill>
                  <a:schemeClr val="bg1"/>
                </a:solidFill>
                <a:latin typeface="Georgia" pitchFamily="18" charset="0"/>
              </a:rPr>
              <a:t>1941’de </a:t>
            </a:r>
            <a:r>
              <a:rPr lang="tr-TR" sz="2400">
                <a:solidFill>
                  <a:srgbClr val="FFFF00"/>
                </a:solidFill>
                <a:latin typeface="Georgia" pitchFamily="18" charset="0"/>
              </a:rPr>
              <a:t>Orhan Veli Kanık, Melih Cevdet Anday ve Oktay Rifat Horozcu</a:t>
            </a:r>
            <a:r>
              <a:rPr lang="tr-TR" sz="2400">
                <a:solidFill>
                  <a:schemeClr val="bg1"/>
                </a:solidFill>
                <a:latin typeface="Georgia" pitchFamily="18" charset="0"/>
              </a:rPr>
              <a:t> adlı şairler; şiirde var olan aşırı duygusallığa, şairaneliğe, basmakalıp söyleyişe başkaldıran şiirlerini ‘</a:t>
            </a:r>
            <a:r>
              <a:rPr lang="tr-TR" sz="2400">
                <a:solidFill>
                  <a:srgbClr val="FFFF00"/>
                </a:solidFill>
                <a:latin typeface="Georgia" pitchFamily="18" charset="0"/>
              </a:rPr>
              <a:t>Garip</a:t>
            </a:r>
            <a:r>
              <a:rPr lang="tr-TR" sz="2400">
                <a:solidFill>
                  <a:schemeClr val="bg1"/>
                </a:solidFill>
                <a:latin typeface="Georgia" pitchFamily="18" charset="0"/>
              </a:rPr>
              <a:t>” adlı bir kitapta yayımlamışlardır.</a:t>
            </a:r>
            <a:endParaRPr lang="tr-TR" sz="2400">
              <a:solidFill>
                <a:schemeClr val="bg1"/>
              </a:solidFill>
            </a:endParaRPr>
          </a:p>
        </p:txBody>
      </p:sp>
      <p:pic>
        <p:nvPicPr>
          <p:cNvPr id="18449" name="Picture 17" descr="SB_ISTANBUL_01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7800" y="1295400"/>
            <a:ext cx="3810000" cy="4648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4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/>
      <p:bldP spid="18435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z="2800">
                <a:solidFill>
                  <a:schemeClr val="bg1"/>
                </a:solidFill>
                <a:latin typeface="Georgia" pitchFamily="18" charset="0"/>
              </a:rPr>
              <a:t>GARİPÇİLER (BİRİNCİ YENİ)</a:t>
            </a:r>
            <a:br>
              <a:rPr lang="tr-TR" sz="2800">
                <a:solidFill>
                  <a:schemeClr val="bg1"/>
                </a:solidFill>
                <a:latin typeface="Georgia" pitchFamily="18" charset="0"/>
              </a:rPr>
            </a:br>
            <a:endParaRPr lang="tr-TR" sz="280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5334000" cy="4876800"/>
          </a:xfrm>
          <a:ln>
            <a:solidFill>
              <a:srgbClr val="FFFF00"/>
            </a:solidFill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tr-TR" sz="1600">
                <a:solidFill>
                  <a:schemeClr val="bg1"/>
                </a:solidFill>
                <a:latin typeface="Georgia" pitchFamily="18" charset="0"/>
              </a:rPr>
              <a:t>Şiirde </a:t>
            </a:r>
            <a:r>
              <a:rPr lang="tr-TR" sz="1600">
                <a:solidFill>
                  <a:srgbClr val="FFFF00"/>
                </a:solidFill>
                <a:latin typeface="Georgia" pitchFamily="18" charset="0"/>
              </a:rPr>
              <a:t>her türlü kurala ve önceden belirlenmiş kalıplara karşı çıkmış,</a:t>
            </a:r>
            <a:r>
              <a:rPr lang="tr-TR" sz="1600">
                <a:solidFill>
                  <a:schemeClr val="bg1"/>
                </a:solidFill>
                <a:latin typeface="Georgia" pitchFamily="18" charset="0"/>
              </a:rPr>
              <a:t> kuralsızlığı kural edinmişlerdir.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600">
              <a:solidFill>
                <a:schemeClr val="bg1"/>
              </a:solidFill>
              <a:latin typeface="Georgia" pitchFamily="18" charset="0"/>
            </a:endParaRPr>
          </a:p>
          <a:p>
            <a:pPr>
              <a:lnSpc>
                <a:spcPct val="80000"/>
              </a:lnSpc>
            </a:pPr>
            <a:r>
              <a:rPr lang="tr-TR" sz="1600">
                <a:solidFill>
                  <a:schemeClr val="bg1"/>
                </a:solidFill>
                <a:latin typeface="Georgia" pitchFamily="18" charset="0"/>
              </a:rPr>
              <a:t>Şiirde </a:t>
            </a:r>
            <a:r>
              <a:rPr lang="tr-TR" sz="1600">
                <a:solidFill>
                  <a:srgbClr val="FFFF00"/>
                </a:solidFill>
                <a:latin typeface="Georgia" pitchFamily="18" charset="0"/>
              </a:rPr>
              <a:t>ölçü, uyak ve dörtlüğe</a:t>
            </a:r>
            <a:r>
              <a:rPr lang="tr-TR" sz="1600">
                <a:solidFill>
                  <a:schemeClr val="bg1"/>
                </a:solidFill>
                <a:latin typeface="Georgia" pitchFamily="18" charset="0"/>
              </a:rPr>
              <a:t> karşı çıkmışlardır.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600">
              <a:solidFill>
                <a:schemeClr val="bg1"/>
              </a:solidFill>
              <a:latin typeface="Georgia" pitchFamily="18" charset="0"/>
            </a:endParaRPr>
          </a:p>
          <a:p>
            <a:pPr>
              <a:lnSpc>
                <a:spcPct val="80000"/>
              </a:lnSpc>
            </a:pPr>
            <a:r>
              <a:rPr lang="tr-TR" sz="1600">
                <a:solidFill>
                  <a:srgbClr val="FFFF00"/>
                </a:solidFill>
                <a:latin typeface="Georgia" pitchFamily="18" charset="0"/>
              </a:rPr>
              <a:t>Şairaneliği, mecazlı söyleyişleri, söz sanatlarını</a:t>
            </a:r>
            <a:r>
              <a:rPr lang="tr-TR" sz="1600">
                <a:solidFill>
                  <a:schemeClr val="bg1"/>
                </a:solidFill>
                <a:latin typeface="Georgia" pitchFamily="18" charset="0"/>
              </a:rPr>
              <a:t> kabul etmemişlerdir.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600">
              <a:solidFill>
                <a:schemeClr val="bg1"/>
              </a:solidFill>
              <a:latin typeface="Georgia" pitchFamily="18" charset="0"/>
            </a:endParaRPr>
          </a:p>
          <a:p>
            <a:pPr>
              <a:lnSpc>
                <a:spcPct val="80000"/>
              </a:lnSpc>
            </a:pPr>
            <a:r>
              <a:rPr lang="tr-TR" sz="1600">
                <a:solidFill>
                  <a:schemeClr val="bg1"/>
                </a:solidFill>
                <a:latin typeface="Georgia" pitchFamily="18" charset="0"/>
              </a:rPr>
              <a:t>Şiirde, </a:t>
            </a:r>
            <a:r>
              <a:rPr lang="tr-TR" sz="1600">
                <a:solidFill>
                  <a:srgbClr val="FFFF00"/>
                </a:solidFill>
                <a:latin typeface="Georgia" pitchFamily="18" charset="0"/>
              </a:rPr>
              <a:t>o döneme kadar işlenmemiş konuları</a:t>
            </a:r>
            <a:r>
              <a:rPr lang="tr-TR" sz="1600">
                <a:solidFill>
                  <a:schemeClr val="bg1"/>
                </a:solidFill>
                <a:latin typeface="Georgia" pitchFamily="18" charset="0"/>
              </a:rPr>
              <a:t> ele almışlardır.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600">
              <a:solidFill>
                <a:schemeClr val="bg1"/>
              </a:solidFill>
              <a:latin typeface="Georgia" pitchFamily="18" charset="0"/>
            </a:endParaRPr>
          </a:p>
          <a:p>
            <a:pPr>
              <a:lnSpc>
                <a:spcPct val="80000"/>
              </a:lnSpc>
            </a:pPr>
            <a:r>
              <a:rPr lang="tr-TR" sz="1600">
                <a:solidFill>
                  <a:srgbClr val="FFFF00"/>
                </a:solidFill>
                <a:latin typeface="Georgia" pitchFamily="18" charset="0"/>
              </a:rPr>
              <a:t>Konuşma dili ile</a:t>
            </a:r>
            <a:r>
              <a:rPr lang="tr-TR" sz="1600">
                <a:solidFill>
                  <a:schemeClr val="bg1"/>
                </a:solidFill>
                <a:latin typeface="Georgia" pitchFamily="18" charset="0"/>
              </a:rPr>
              <a:t>, sıradan konuları işlemişlerdir.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600">
              <a:solidFill>
                <a:schemeClr val="bg1"/>
              </a:solidFill>
              <a:latin typeface="Georgia" pitchFamily="18" charset="0"/>
            </a:endParaRPr>
          </a:p>
          <a:p>
            <a:pPr>
              <a:lnSpc>
                <a:spcPct val="80000"/>
              </a:lnSpc>
            </a:pPr>
            <a:r>
              <a:rPr lang="tr-TR" sz="1600">
                <a:solidFill>
                  <a:schemeClr val="bg1"/>
                </a:solidFill>
                <a:latin typeface="Georgia" pitchFamily="18" charset="0"/>
              </a:rPr>
              <a:t>Şiirlerinin başlıca konuları, </a:t>
            </a:r>
            <a:r>
              <a:rPr lang="tr-TR" sz="1600">
                <a:solidFill>
                  <a:srgbClr val="FFFF00"/>
                </a:solidFill>
                <a:latin typeface="Georgia" pitchFamily="18" charset="0"/>
              </a:rPr>
              <a:t>günlük hayat, sıradan insanların problemleri, yaşama sevinci ve hayattaki bazı garipliklerdir.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600">
              <a:solidFill>
                <a:srgbClr val="FFFF00"/>
              </a:solidFill>
              <a:latin typeface="Georgia" pitchFamily="18" charset="0"/>
            </a:endParaRPr>
          </a:p>
          <a:p>
            <a:pPr>
              <a:lnSpc>
                <a:spcPct val="80000"/>
              </a:lnSpc>
            </a:pPr>
            <a:r>
              <a:rPr lang="tr-TR" sz="1600">
                <a:solidFill>
                  <a:srgbClr val="FFFF00"/>
                </a:solidFill>
                <a:latin typeface="Georgia" pitchFamily="18" charset="0"/>
              </a:rPr>
              <a:t>Halk deyişlerinden</a:t>
            </a:r>
            <a:r>
              <a:rPr lang="tr-TR" sz="1600">
                <a:solidFill>
                  <a:schemeClr val="bg1"/>
                </a:solidFill>
                <a:latin typeface="Georgia" pitchFamily="18" charset="0"/>
              </a:rPr>
              <a:t> yararlanmışlar, toplumsal yergiye yer vermişlerdir.</a:t>
            </a:r>
          </a:p>
          <a:p>
            <a:pPr>
              <a:lnSpc>
                <a:spcPct val="80000"/>
              </a:lnSpc>
            </a:pPr>
            <a:endParaRPr lang="tr-TR" sz="1600">
              <a:solidFill>
                <a:schemeClr val="bg1"/>
              </a:solidFill>
              <a:latin typeface="Georgia" pitchFamily="18" charset="0"/>
            </a:endParaRPr>
          </a:p>
        </p:txBody>
      </p:sp>
      <p:pic>
        <p:nvPicPr>
          <p:cNvPr id="20485" name="Picture 5" descr="di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43600" y="1371600"/>
            <a:ext cx="2971800" cy="4876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48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/>
      <p:bldP spid="20483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z="2800">
                <a:solidFill>
                  <a:schemeClr val="bg1"/>
                </a:solidFill>
                <a:latin typeface="Georgia" pitchFamily="18" charset="0"/>
              </a:rPr>
              <a:t>GARİPÇİLER (BİRİNCİ YENİ)</a:t>
            </a:r>
            <a:br>
              <a:rPr lang="tr-TR" sz="2800">
                <a:solidFill>
                  <a:schemeClr val="bg1"/>
                </a:solidFill>
                <a:latin typeface="Georgia" pitchFamily="18" charset="0"/>
              </a:rPr>
            </a:br>
            <a:endParaRPr lang="tr-TR" sz="2800">
              <a:solidFill>
                <a:schemeClr val="bg1"/>
              </a:solidFill>
              <a:latin typeface="Georgia" pitchFamily="18" charset="0"/>
            </a:endParaRPr>
          </a:p>
        </p:txBody>
      </p:sp>
      <p:pic>
        <p:nvPicPr>
          <p:cNvPr id="30724" name="Picture 4" descr="orhan_veli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219200"/>
            <a:ext cx="1447800" cy="1524000"/>
          </a:xfrm>
          <a:prstGeom prst="rect">
            <a:avLst/>
          </a:prstGeom>
          <a:noFill/>
        </p:spPr>
      </p:pic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3657600" y="1676400"/>
            <a:ext cx="2209800" cy="3968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tr-TR" sz="2000">
                <a:solidFill>
                  <a:schemeClr val="bg1"/>
                </a:solidFill>
                <a:latin typeface="Georgia" pitchFamily="18" charset="0"/>
              </a:rPr>
              <a:t>ORHAN VELİ</a:t>
            </a:r>
          </a:p>
        </p:txBody>
      </p:sp>
      <p:pic>
        <p:nvPicPr>
          <p:cNvPr id="30726" name="Picture 6" descr="orifa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2971800"/>
            <a:ext cx="1524000" cy="1447800"/>
          </a:xfrm>
          <a:prstGeom prst="rect">
            <a:avLst/>
          </a:prstGeom>
          <a:noFill/>
        </p:spPr>
      </p:pic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3733800" y="3352800"/>
            <a:ext cx="2374900" cy="3968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tr-TR" sz="2000">
                <a:solidFill>
                  <a:schemeClr val="bg1"/>
                </a:solidFill>
              </a:rPr>
              <a:t>OKTAY RİFAT</a:t>
            </a:r>
          </a:p>
        </p:txBody>
      </p:sp>
      <p:pic>
        <p:nvPicPr>
          <p:cNvPr id="30728" name="Picture 8" descr="mcanday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33600" y="4724400"/>
            <a:ext cx="1600200" cy="1524000"/>
          </a:xfrm>
          <a:prstGeom prst="rect">
            <a:avLst/>
          </a:prstGeom>
          <a:noFill/>
        </p:spPr>
      </p:pic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3810000" y="5181600"/>
            <a:ext cx="2682875" cy="3968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tr-TR" sz="2000">
                <a:solidFill>
                  <a:schemeClr val="bg1"/>
                </a:solidFill>
                <a:latin typeface="Georgia" pitchFamily="18" charset="0"/>
              </a:rPr>
              <a:t>MELİH CEVDET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20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5" dur="20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8" dur="20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1" dur="20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4" dur="20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7" dur="20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4.91329E-6 L -0.1875 -4.91329E-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26549E-6 L -0.17083 0.00439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" y="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37" dur="20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39" dur="2000" fill="hold"/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43" dur="2000" fill="hold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4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45" dur="2000" fill="hold"/>
                                        <p:tgtEl>
                                          <p:spTgt spid="307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/>
      <p:bldP spid="30725" grpId="0" animBg="1"/>
      <p:bldP spid="30725" grpId="1" animBg="1"/>
      <p:bldP spid="30727" grpId="0" animBg="1"/>
      <p:bldP spid="30727" grpId="1" animBg="1"/>
      <p:bldP spid="30729" grpId="0" animBg="1"/>
      <p:bldP spid="30729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tr-TR" sz="2400">
                <a:solidFill>
                  <a:schemeClr val="bg1"/>
                </a:solidFill>
                <a:latin typeface="Georgia" pitchFamily="18" charset="0"/>
              </a:rPr>
              <a:t>ORHAN VELİ KANIK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4343400" cy="4343400"/>
          </a:xfrm>
          <a:ln>
            <a:solidFill>
              <a:srgbClr val="FFFF00"/>
            </a:solidFill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tr-TR" sz="1600">
                <a:solidFill>
                  <a:schemeClr val="bg1"/>
                </a:solidFill>
              </a:rPr>
              <a:t>1941’de Oktay RIfat Horozcu ve MeIih Cevdet Anday’la birlikte çıkardığı ‘</a:t>
            </a:r>
            <a:r>
              <a:rPr lang="tr-TR" sz="1600">
                <a:solidFill>
                  <a:srgbClr val="FFFF00"/>
                </a:solidFill>
              </a:rPr>
              <a:t>Garip</a:t>
            </a:r>
            <a:r>
              <a:rPr lang="tr-TR" sz="1600">
                <a:solidFill>
                  <a:schemeClr val="bg1"/>
                </a:solidFill>
              </a:rPr>
              <a:t>’ adlı şiir kitabının önsözünde, yeni şiire dair görüşlerini ortaya koymuştur.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6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600">
                <a:solidFill>
                  <a:schemeClr val="bg1"/>
                </a:solidFill>
              </a:rPr>
              <a:t>Türk şiirinin günden </a:t>
            </a:r>
            <a:r>
              <a:rPr lang="tr-TR" sz="1600">
                <a:solidFill>
                  <a:srgbClr val="FFFF00"/>
                </a:solidFill>
              </a:rPr>
              <a:t>güne eskimiş değerlerini yıkmış</a:t>
            </a:r>
            <a:r>
              <a:rPr lang="tr-TR" sz="1600">
                <a:solidFill>
                  <a:schemeClr val="bg1"/>
                </a:solidFill>
              </a:rPr>
              <a:t>, şiire başka bir açıdan bakılmasını sağlamıştır.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6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600">
                <a:solidFill>
                  <a:schemeClr val="bg1"/>
                </a:solidFill>
              </a:rPr>
              <a:t>Ölçüye başkaldırıp </a:t>
            </a:r>
            <a:r>
              <a:rPr lang="tr-TR" sz="1600">
                <a:solidFill>
                  <a:srgbClr val="FFFF00"/>
                </a:solidFill>
              </a:rPr>
              <a:t>serbestçe şiir yazmış</a:t>
            </a:r>
            <a:r>
              <a:rPr lang="tr-TR" sz="1600">
                <a:solidFill>
                  <a:schemeClr val="bg1"/>
                </a:solidFill>
              </a:rPr>
              <a:t>, uyağı şiir için gerekli görmekten vazgeçmiştir.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6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600">
                <a:solidFill>
                  <a:schemeClr val="bg1"/>
                </a:solidFill>
              </a:rPr>
              <a:t>Şairane duygularla, </a:t>
            </a:r>
            <a:r>
              <a:rPr lang="tr-TR" sz="1600">
                <a:solidFill>
                  <a:srgbClr val="FFFF00"/>
                </a:solidFill>
              </a:rPr>
              <a:t>parlak görüntüleri şiirden silmiş, şiiri, hayal gücünün kapalı duvarlarından kurtarıp sokağa, gerçek hayata</a:t>
            </a:r>
            <a:r>
              <a:rPr lang="tr-TR" sz="1600">
                <a:solidFill>
                  <a:schemeClr val="bg1"/>
                </a:solidFill>
              </a:rPr>
              <a:t> çıkarmıştır.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6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endParaRPr lang="tr-TR" sz="1600">
              <a:solidFill>
                <a:schemeClr val="bg1"/>
              </a:solidFill>
            </a:endParaRPr>
          </a:p>
        </p:txBody>
      </p:sp>
      <p:pic>
        <p:nvPicPr>
          <p:cNvPr id="21509" name="Picture 5" descr="orhan_veli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1371600"/>
            <a:ext cx="3429000" cy="4038600"/>
          </a:xfrm>
          <a:prstGeom prst="rect">
            <a:avLst/>
          </a:prstGeom>
          <a:noFill/>
        </p:spPr>
      </p:pic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5029200" y="5562600"/>
            <a:ext cx="3429000" cy="3968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tr-TR" sz="2000">
                <a:solidFill>
                  <a:schemeClr val="bg1"/>
                </a:solidFill>
                <a:latin typeface="Georgia" pitchFamily="18" charset="0"/>
              </a:rPr>
              <a:t>ORHAN VELİ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50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/>
      <p:bldP spid="21507" grpId="0" build="p" animBg="1"/>
      <p:bldP spid="21510" grpId="2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tr-TR" sz="2400">
                <a:solidFill>
                  <a:schemeClr val="bg1"/>
                </a:solidFill>
                <a:latin typeface="Georgia" pitchFamily="18" charset="0"/>
              </a:rPr>
              <a:t>ORHAN VELİ KANIK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4495800" cy="4572000"/>
          </a:xfrm>
          <a:ln>
            <a:solidFill>
              <a:srgbClr val="FFFF00"/>
            </a:solidFill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tr-TR" sz="1600">
                <a:solidFill>
                  <a:schemeClr val="bg1"/>
                </a:solidFill>
              </a:rPr>
              <a:t>Şiirlerinde, </a:t>
            </a:r>
            <a:r>
              <a:rPr lang="tr-TR" sz="1600">
                <a:solidFill>
                  <a:srgbClr val="FFFF00"/>
                </a:solidFill>
              </a:rPr>
              <a:t>yapmacıksız, doğal bir söyleyişle günlük yaşayış</a:t>
            </a:r>
            <a:r>
              <a:rPr lang="tr-TR" sz="1600">
                <a:solidFill>
                  <a:schemeClr val="bg1"/>
                </a:solidFill>
              </a:rPr>
              <a:t> içinde halktan insanları anlatmıştır.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6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endParaRPr lang="tr-TR" sz="16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600">
                <a:solidFill>
                  <a:schemeClr val="bg1"/>
                </a:solidFill>
              </a:rPr>
              <a:t>Her çeşit sözcüğü, </a:t>
            </a:r>
            <a:r>
              <a:rPr lang="tr-TR" sz="1600">
                <a:solidFill>
                  <a:srgbClr val="FFFF00"/>
                </a:solidFill>
              </a:rPr>
              <a:t>konuyu şiire sokmuş, halk deyişlerinden yararlanmış</a:t>
            </a:r>
            <a:r>
              <a:rPr lang="tr-TR" sz="1600">
                <a:solidFill>
                  <a:schemeClr val="bg1"/>
                </a:solidFill>
              </a:rPr>
              <a:t>, toplumla ilgili yergiye yer vermiştir.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6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endParaRPr lang="tr-TR" sz="16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endParaRPr lang="tr-TR" sz="16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600">
                <a:solidFill>
                  <a:schemeClr val="bg1"/>
                </a:solidFill>
              </a:rPr>
              <a:t>Fransız edebiyatından </a:t>
            </a:r>
            <a:r>
              <a:rPr lang="tr-TR" sz="1600">
                <a:solidFill>
                  <a:srgbClr val="FFFF00"/>
                </a:solidFill>
              </a:rPr>
              <a:t>oyunlar ve öyküler</a:t>
            </a:r>
            <a:r>
              <a:rPr lang="tr-TR" sz="1600">
                <a:solidFill>
                  <a:schemeClr val="bg1"/>
                </a:solidFill>
              </a:rPr>
              <a:t> çevirmiştir.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6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endParaRPr lang="tr-TR" sz="16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endParaRPr lang="tr-TR" sz="16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600">
                <a:solidFill>
                  <a:srgbClr val="FFFF00"/>
                </a:solidFill>
              </a:rPr>
              <a:t>Nasrettin Hoca’nın</a:t>
            </a:r>
            <a:r>
              <a:rPr lang="tr-TR" sz="1600">
                <a:solidFill>
                  <a:schemeClr val="bg1"/>
                </a:solidFill>
              </a:rPr>
              <a:t> </a:t>
            </a:r>
            <a:r>
              <a:rPr lang="tr-TR" sz="1600">
                <a:solidFill>
                  <a:srgbClr val="FFFF00"/>
                </a:solidFill>
              </a:rPr>
              <a:t>fıkraları ile La Fontaine’in masallarını (fabl) başarılı bir biçimde</a:t>
            </a:r>
            <a:r>
              <a:rPr lang="tr-TR" sz="1600">
                <a:solidFill>
                  <a:schemeClr val="bg1"/>
                </a:solidFill>
              </a:rPr>
              <a:t> şiire çevirmiştir.</a:t>
            </a:r>
          </a:p>
          <a:p>
            <a:pPr>
              <a:lnSpc>
                <a:spcPct val="80000"/>
              </a:lnSpc>
            </a:pPr>
            <a:endParaRPr lang="tr-TR" sz="1800">
              <a:solidFill>
                <a:schemeClr val="bg1"/>
              </a:solidFill>
            </a:endParaRPr>
          </a:p>
        </p:txBody>
      </p:sp>
      <p:pic>
        <p:nvPicPr>
          <p:cNvPr id="22533" name="Picture 5" descr="orhan_veli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1371600"/>
            <a:ext cx="3429000" cy="4038600"/>
          </a:xfrm>
          <a:prstGeom prst="rect">
            <a:avLst/>
          </a:prstGeom>
          <a:noFill/>
        </p:spPr>
      </p:pic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5029200" y="5562600"/>
            <a:ext cx="3429000" cy="3968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tr-TR" sz="2000">
                <a:solidFill>
                  <a:schemeClr val="bg1"/>
                </a:solidFill>
                <a:latin typeface="Georgia" pitchFamily="18" charset="0"/>
              </a:rPr>
              <a:t>ORHAN VELİ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53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/>
      <p:bldP spid="22531" grpId="0" build="p" animBg="1"/>
      <p:bldP spid="2253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tr-TR" sz="2800">
                <a:solidFill>
                  <a:schemeClr val="bg1"/>
                </a:solidFill>
                <a:latin typeface="Georgia" pitchFamily="18" charset="0"/>
              </a:rPr>
              <a:t>BEŞ HECECİLER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3733800" cy="4953000"/>
          </a:xfrm>
          <a:ln>
            <a:solidFill>
              <a:srgbClr val="FFFF00"/>
            </a:solidFill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tr-TR" sz="2000">
                <a:solidFill>
                  <a:schemeClr val="bg1"/>
                </a:solidFill>
                <a:latin typeface="Georgia" pitchFamily="18" charset="0"/>
              </a:rPr>
              <a:t>Milli Mücadele yıllarında şiire başlayan </a:t>
            </a:r>
            <a:r>
              <a:rPr lang="tr-TR" sz="2000">
                <a:solidFill>
                  <a:srgbClr val="FFFF00"/>
                </a:solidFill>
                <a:latin typeface="Georgia" pitchFamily="18" charset="0"/>
              </a:rPr>
              <a:t>topluluğa</a:t>
            </a:r>
            <a:r>
              <a:rPr lang="tr-TR" sz="2000">
                <a:solidFill>
                  <a:schemeClr val="bg1"/>
                </a:solidFill>
                <a:latin typeface="Georgia" pitchFamily="18" charset="0"/>
              </a:rPr>
              <a:t> bağlı şairler, şiirlerinde </a:t>
            </a:r>
            <a:r>
              <a:rPr lang="tr-TR" sz="2000">
                <a:solidFill>
                  <a:srgbClr val="FFFF00"/>
                </a:solidFill>
                <a:latin typeface="Georgia" pitchFamily="18" charset="0"/>
              </a:rPr>
              <a:t>Anadolu’yu ve Anadolu insanını işlemişlerdir. </a:t>
            </a:r>
          </a:p>
          <a:p>
            <a:pPr>
              <a:lnSpc>
                <a:spcPct val="80000"/>
              </a:lnSpc>
            </a:pPr>
            <a:endParaRPr lang="tr-TR" sz="2000">
              <a:solidFill>
                <a:srgbClr val="FFFF00"/>
              </a:solidFill>
              <a:latin typeface="Georgia" pitchFamily="18" charset="0"/>
            </a:endParaRPr>
          </a:p>
          <a:p>
            <a:pPr>
              <a:lnSpc>
                <a:spcPct val="80000"/>
              </a:lnSpc>
            </a:pPr>
            <a:endParaRPr lang="tr-TR" sz="2000">
              <a:solidFill>
                <a:schemeClr val="bg1"/>
              </a:solidFill>
              <a:latin typeface="Georgia" pitchFamily="18" charset="0"/>
            </a:endParaRPr>
          </a:p>
          <a:p>
            <a:pPr>
              <a:lnSpc>
                <a:spcPct val="80000"/>
              </a:lnSpc>
            </a:pPr>
            <a:r>
              <a:rPr lang="tr-TR" sz="2000">
                <a:solidFill>
                  <a:schemeClr val="bg1"/>
                </a:solidFill>
                <a:latin typeface="Georgia" pitchFamily="18" charset="0"/>
              </a:rPr>
              <a:t>Memleket sevgisi, yurt güzellikleri, kahramanlık ve yiğitlik, işledikleri başlıca konulardır. “</a:t>
            </a:r>
            <a:r>
              <a:rPr lang="tr-TR" sz="2000">
                <a:solidFill>
                  <a:srgbClr val="FFFF00"/>
                </a:solidFill>
                <a:latin typeface="Georgia" pitchFamily="18" charset="0"/>
              </a:rPr>
              <a:t>Hecenin beş şairi</a:t>
            </a:r>
            <a:r>
              <a:rPr lang="tr-TR" sz="2000">
                <a:solidFill>
                  <a:schemeClr val="bg1"/>
                </a:solidFill>
                <a:latin typeface="Georgia" pitchFamily="18" charset="0"/>
              </a:rPr>
              <a:t>” diye anılan bu sanatçılar, Milli Edebiyat akımından etkilenmiş ve aruz ölçüsünü bırakarak şiirlerinde hece ölçüsünü kullanmaya başlamışlardır.</a:t>
            </a:r>
          </a:p>
          <a:p>
            <a:pPr>
              <a:lnSpc>
                <a:spcPct val="80000"/>
              </a:lnSpc>
            </a:pPr>
            <a:endParaRPr lang="tr-TR" sz="2000">
              <a:solidFill>
                <a:schemeClr val="bg1"/>
              </a:solidFill>
              <a:latin typeface="Georgia" pitchFamily="18" charset="0"/>
            </a:endParaRPr>
          </a:p>
        </p:txBody>
      </p:sp>
      <p:pic>
        <p:nvPicPr>
          <p:cNvPr id="5129" name="Picture 9" descr="kartsi1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0" y="1600200"/>
            <a:ext cx="4629150" cy="4876800"/>
          </a:xfrm>
          <a:prstGeom prst="rect">
            <a:avLst/>
          </a:prstGeom>
          <a:noFill/>
        </p:spPr>
      </p:pic>
      <p:pic>
        <p:nvPicPr>
          <p:cNvPr id="5130" name="Picture 10" descr="hto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19800" y="1905000"/>
            <a:ext cx="2590800" cy="426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1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P spid="5123" grpId="0" build="p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tr-TR" sz="2400">
                <a:solidFill>
                  <a:schemeClr val="bg1"/>
                </a:solidFill>
                <a:latin typeface="Georgia" pitchFamily="18" charset="0"/>
              </a:rPr>
              <a:t>ORHAN VELİ KANIK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4343400" cy="4525963"/>
          </a:xfrm>
          <a:ln>
            <a:solidFill>
              <a:srgbClr val="FFFF00"/>
            </a:solidFill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tr-TR" sz="1800">
                <a:solidFill>
                  <a:srgbClr val="FFFF00"/>
                </a:solidFill>
              </a:rPr>
              <a:t>Garip, Vazgeçemediğim, Destan Gibi, Yenisi, Karşı, Bütün Şiirleri:</a:t>
            </a:r>
            <a:r>
              <a:rPr lang="tr-TR" sz="1800">
                <a:solidFill>
                  <a:schemeClr val="bg1"/>
                </a:solidFill>
              </a:rPr>
              <a:t> Şiir</a:t>
            </a:r>
          </a:p>
          <a:p>
            <a:pPr>
              <a:lnSpc>
                <a:spcPct val="90000"/>
              </a:lnSpc>
            </a:pPr>
            <a:endParaRPr lang="tr-TR" sz="18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endParaRPr lang="tr-TR" sz="18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tr-TR" sz="1800">
                <a:solidFill>
                  <a:srgbClr val="FFFF00"/>
                </a:solidFill>
              </a:rPr>
              <a:t>Nasrettin Hoca Fıkraları</a:t>
            </a:r>
            <a:r>
              <a:rPr lang="tr-TR" sz="1800">
                <a:solidFill>
                  <a:schemeClr val="bg1"/>
                </a:solidFill>
              </a:rPr>
              <a:t>: Şiire çevirdiği fıkraları içerir.</a:t>
            </a:r>
          </a:p>
          <a:p>
            <a:pPr>
              <a:lnSpc>
                <a:spcPct val="90000"/>
              </a:lnSpc>
              <a:buFontTx/>
              <a:buNone/>
            </a:pPr>
            <a:endParaRPr lang="tr-TR" sz="18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tr-TR" sz="1800">
                <a:solidFill>
                  <a:srgbClr val="FFFF00"/>
                </a:solidFill>
              </a:rPr>
              <a:t>La Fontaine Masalları</a:t>
            </a:r>
            <a:r>
              <a:rPr lang="tr-TR" sz="1800">
                <a:solidFill>
                  <a:schemeClr val="bg1"/>
                </a:solidFill>
              </a:rPr>
              <a:t>: Şiire çevirdiği fablları içerir.</a:t>
            </a:r>
          </a:p>
          <a:p>
            <a:pPr>
              <a:lnSpc>
                <a:spcPct val="90000"/>
              </a:lnSpc>
              <a:buFontTx/>
              <a:buNone/>
            </a:pPr>
            <a:endParaRPr lang="tr-TR" sz="18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tr-TR" sz="1800">
                <a:solidFill>
                  <a:srgbClr val="FFFF00"/>
                </a:solidFill>
              </a:rPr>
              <a:t>Scapin’in Dolapları, Tartuffe, Sicilyalı yahut Resimli Muhabbet, Üç Hikaye</a:t>
            </a:r>
            <a:r>
              <a:rPr lang="tr-TR" sz="1800">
                <a:solidFill>
                  <a:schemeClr val="bg1"/>
                </a:solidFill>
              </a:rPr>
              <a:t>: Çeviri oyun ve öykü</a:t>
            </a:r>
          </a:p>
          <a:p>
            <a:pPr>
              <a:lnSpc>
                <a:spcPct val="90000"/>
              </a:lnSpc>
            </a:pPr>
            <a:endParaRPr lang="tr-TR" sz="1800">
              <a:solidFill>
                <a:schemeClr val="bg1"/>
              </a:solidFill>
            </a:endParaRPr>
          </a:p>
        </p:txBody>
      </p:sp>
      <p:pic>
        <p:nvPicPr>
          <p:cNvPr id="23557" name="Picture 5" descr="VxdYCn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1295400"/>
            <a:ext cx="3505200" cy="45243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55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23555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884238"/>
          </a:xfrm>
        </p:spPr>
        <p:txBody>
          <a:bodyPr/>
          <a:lstStyle/>
          <a:p>
            <a:r>
              <a:rPr lang="tr-TR" sz="2400">
                <a:solidFill>
                  <a:schemeClr val="bg1"/>
                </a:solidFill>
                <a:latin typeface="Georgia" pitchFamily="18" charset="0"/>
              </a:rPr>
              <a:t>OKTAY RİFAT HOROZCU (1914 - 1988)</a:t>
            </a:r>
            <a:br>
              <a:rPr lang="tr-TR" sz="2400">
                <a:solidFill>
                  <a:schemeClr val="bg1"/>
                </a:solidFill>
                <a:latin typeface="Georgia" pitchFamily="18" charset="0"/>
              </a:rPr>
            </a:br>
            <a:endParaRPr lang="tr-TR" sz="240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4953000" cy="4876800"/>
          </a:xfrm>
          <a:ln>
            <a:solidFill>
              <a:srgbClr val="FFFF00"/>
            </a:solidFill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tr-TR" sz="1400">
                <a:solidFill>
                  <a:schemeClr val="bg1"/>
                </a:solidFill>
              </a:rPr>
              <a:t>Garip akımının </a:t>
            </a:r>
            <a:r>
              <a:rPr lang="tr-TR" sz="1400">
                <a:solidFill>
                  <a:srgbClr val="FFFF00"/>
                </a:solidFill>
              </a:rPr>
              <a:t>Orhan Veli</a:t>
            </a:r>
            <a:r>
              <a:rPr lang="tr-TR" sz="1400">
                <a:solidFill>
                  <a:schemeClr val="bg1"/>
                </a:solidFill>
              </a:rPr>
              <a:t> ile birlikte önde gelen şairidir.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4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400">
                <a:solidFill>
                  <a:srgbClr val="FFFF00"/>
                </a:solidFill>
              </a:rPr>
              <a:t>Halk masallarından, deyimlerinden, tekerlemelerinden yararlanmış</a:t>
            </a:r>
            <a:r>
              <a:rPr lang="tr-TR" sz="1400">
                <a:solidFill>
                  <a:schemeClr val="bg1"/>
                </a:solidFill>
              </a:rPr>
              <a:t>, onlara yeni görünümler kazandırarak, toplum sorunlarına değinmiştir.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4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400">
                <a:solidFill>
                  <a:schemeClr val="bg1"/>
                </a:solidFill>
              </a:rPr>
              <a:t>“</a:t>
            </a:r>
            <a:r>
              <a:rPr lang="tr-TR" sz="1400">
                <a:solidFill>
                  <a:srgbClr val="FFFF00"/>
                </a:solidFill>
              </a:rPr>
              <a:t>Perçemli Sokak”</a:t>
            </a:r>
            <a:r>
              <a:rPr lang="tr-TR" sz="1400">
                <a:solidFill>
                  <a:schemeClr val="bg1"/>
                </a:solidFill>
              </a:rPr>
              <a:t> adlı kitabıyla birlikte şiir anlayışında büyük değişiklik olmuş, soyut şiire yönelmiştir.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4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endParaRPr lang="tr-TR" sz="14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tr-TR" sz="1400" b="1" u="sng">
                <a:solidFill>
                  <a:schemeClr val="bg1"/>
                </a:solidFill>
              </a:rPr>
              <a:t>Yapıtları: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400" b="1" u="sng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endParaRPr lang="tr-TR" sz="1400" b="1" u="sng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400">
                <a:solidFill>
                  <a:srgbClr val="FFFF00"/>
                </a:solidFill>
              </a:rPr>
              <a:t>Garip, Yaşayıp Ölmek, Aşk ve Avarelik Üzerine şiirler, Güzelleme, Karga ile Tilki, Aşk Merdiveni, Denize Doğru Konuşma, Dilsiz ve Çıplak, Koca Bir Yaz</a:t>
            </a:r>
            <a:r>
              <a:rPr lang="tr-TR" sz="1400">
                <a:solidFill>
                  <a:schemeClr val="bg1"/>
                </a:solidFill>
              </a:rPr>
              <a:t>: Şiir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4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400">
                <a:solidFill>
                  <a:srgbClr val="FFFF00"/>
                </a:solidFill>
              </a:rPr>
              <a:t>Birtakım İnsanlar, Kadınlar Arasında, Atlar ve Filler, Yağmur Sıkıntısı, Çil Horoz:</a:t>
            </a:r>
            <a:r>
              <a:rPr lang="tr-TR" sz="1400">
                <a:solidFill>
                  <a:schemeClr val="bg1"/>
                </a:solidFill>
              </a:rPr>
              <a:t> Oyun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4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400">
                <a:solidFill>
                  <a:srgbClr val="FFFF00"/>
                </a:solidFill>
              </a:rPr>
              <a:t>Bir Kadının Penceresinden, Danaburnu:</a:t>
            </a:r>
            <a:r>
              <a:rPr lang="tr-TR" sz="1400">
                <a:solidFill>
                  <a:schemeClr val="bg1"/>
                </a:solidFill>
              </a:rPr>
              <a:t> Roman</a:t>
            </a:r>
          </a:p>
          <a:p>
            <a:pPr>
              <a:lnSpc>
                <a:spcPct val="80000"/>
              </a:lnSpc>
            </a:pPr>
            <a:endParaRPr lang="tr-TR" sz="1400">
              <a:solidFill>
                <a:schemeClr val="bg1"/>
              </a:solidFill>
            </a:endParaRPr>
          </a:p>
        </p:txBody>
      </p:sp>
      <p:pic>
        <p:nvPicPr>
          <p:cNvPr id="24581" name="Picture 5" descr="orifa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1371600"/>
            <a:ext cx="3276600" cy="4191000"/>
          </a:xfrm>
          <a:prstGeom prst="rect">
            <a:avLst/>
          </a:prstGeom>
          <a:noFill/>
        </p:spPr>
      </p:pic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5334000" y="5791200"/>
            <a:ext cx="3276600" cy="3968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tr-TR" sz="2000">
                <a:solidFill>
                  <a:schemeClr val="bg1"/>
                </a:solidFill>
              </a:rPr>
              <a:t>OKTAY RİFAT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457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24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245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24579" grpId="0" build="p" animBg="1"/>
      <p:bldP spid="2458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731838"/>
          </a:xfrm>
        </p:spPr>
        <p:txBody>
          <a:bodyPr/>
          <a:lstStyle/>
          <a:p>
            <a:r>
              <a:rPr lang="tr-TR" sz="2400">
                <a:solidFill>
                  <a:schemeClr val="bg1"/>
                </a:solidFill>
                <a:latin typeface="Georgia" pitchFamily="18" charset="0"/>
              </a:rPr>
              <a:t>MELİH CEVDET ANDAY (1915 - 2002)</a:t>
            </a:r>
            <a:r>
              <a:rPr lang="tr-TR" sz="4000">
                <a:solidFill>
                  <a:schemeClr val="bg1"/>
                </a:solidFill>
              </a:rPr>
              <a:t/>
            </a:r>
            <a:br>
              <a:rPr lang="tr-TR" sz="4000">
                <a:solidFill>
                  <a:schemeClr val="bg1"/>
                </a:solidFill>
              </a:rPr>
            </a:br>
            <a:endParaRPr lang="tr-TR" sz="4000">
              <a:solidFill>
                <a:schemeClr val="bg1"/>
              </a:solidFill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5029200" cy="4525963"/>
          </a:xfrm>
          <a:ln>
            <a:solidFill>
              <a:srgbClr val="FFFF00"/>
            </a:solidFill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tr-TR" sz="1400">
                <a:solidFill>
                  <a:schemeClr val="bg1"/>
                </a:solidFill>
              </a:rPr>
              <a:t>Şiirlerinde </a:t>
            </a:r>
            <a:r>
              <a:rPr lang="tr-TR" sz="1400">
                <a:solidFill>
                  <a:srgbClr val="FFFF00"/>
                </a:solidFill>
              </a:rPr>
              <a:t>toplumsal gerçekliği</a:t>
            </a:r>
            <a:r>
              <a:rPr lang="tr-TR" sz="1400">
                <a:solidFill>
                  <a:schemeClr val="bg1"/>
                </a:solidFill>
              </a:rPr>
              <a:t> işler.</a:t>
            </a:r>
          </a:p>
          <a:p>
            <a:pPr>
              <a:lnSpc>
                <a:spcPct val="80000"/>
              </a:lnSpc>
            </a:pPr>
            <a:endParaRPr lang="tr-TR" sz="14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400">
                <a:solidFill>
                  <a:schemeClr val="bg1"/>
                </a:solidFill>
              </a:rPr>
              <a:t>İlk şiirlerindeki romantiklikten sıyrılarak duygulardan çok, </a:t>
            </a:r>
            <a:r>
              <a:rPr lang="tr-TR" sz="1400">
                <a:solidFill>
                  <a:srgbClr val="FFFF00"/>
                </a:solidFill>
              </a:rPr>
              <a:t>aklın egemenliğine, güzel günlerin özlemine</a:t>
            </a:r>
            <a:r>
              <a:rPr lang="tr-TR" sz="1400">
                <a:solidFill>
                  <a:schemeClr val="bg1"/>
                </a:solidFill>
              </a:rPr>
              <a:t> yer verir.</a:t>
            </a:r>
          </a:p>
          <a:p>
            <a:pPr>
              <a:lnSpc>
                <a:spcPct val="80000"/>
              </a:lnSpc>
            </a:pPr>
            <a:endParaRPr lang="tr-TR" sz="14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400">
                <a:solidFill>
                  <a:schemeClr val="bg1"/>
                </a:solidFill>
              </a:rPr>
              <a:t>Söz oyunlarından kaçınarak </a:t>
            </a:r>
            <a:r>
              <a:rPr lang="tr-TR" sz="1400">
                <a:solidFill>
                  <a:srgbClr val="FFFF00"/>
                </a:solidFill>
              </a:rPr>
              <a:t>yalın bir dil</a:t>
            </a:r>
            <a:r>
              <a:rPr lang="tr-TR" sz="1400">
                <a:solidFill>
                  <a:schemeClr val="bg1"/>
                </a:solidFill>
              </a:rPr>
              <a:t> kullanır.</a:t>
            </a:r>
          </a:p>
          <a:p>
            <a:pPr>
              <a:lnSpc>
                <a:spcPct val="80000"/>
              </a:lnSpc>
            </a:pPr>
            <a:endParaRPr lang="tr-TR" sz="14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400">
                <a:solidFill>
                  <a:schemeClr val="bg1"/>
                </a:solidFill>
              </a:rPr>
              <a:t>Düzyazılarında çoğunlukla </a:t>
            </a:r>
            <a:r>
              <a:rPr lang="tr-TR" sz="1400">
                <a:solidFill>
                  <a:srgbClr val="FFFF00"/>
                </a:solidFill>
              </a:rPr>
              <a:t>yoğun bir düşünce ile şiirsel, esprili, özlü bir dil vardır.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400">
              <a:solidFill>
                <a:srgbClr val="FFFF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endParaRPr lang="tr-TR" sz="14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tr-TR" sz="1400" b="1" u="sng">
                <a:solidFill>
                  <a:schemeClr val="bg1"/>
                </a:solidFill>
              </a:rPr>
              <a:t>Yapıtları: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400" b="1" u="sng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400">
                <a:solidFill>
                  <a:srgbClr val="FFFF00"/>
                </a:solidFill>
              </a:rPr>
              <a:t>Garip, Rahatı Kaçan Ağaç, Telgrafname, Yan Yana, Göçebe Denizin Üstünde, Teknenin Ölümü:</a:t>
            </a:r>
            <a:r>
              <a:rPr lang="tr-TR" sz="1400">
                <a:solidFill>
                  <a:schemeClr val="bg1"/>
                </a:solidFill>
              </a:rPr>
              <a:t> Şiir</a:t>
            </a:r>
          </a:p>
          <a:p>
            <a:pPr>
              <a:lnSpc>
                <a:spcPct val="80000"/>
              </a:lnSpc>
            </a:pPr>
            <a:endParaRPr lang="tr-TR" sz="14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endParaRPr lang="tr-TR" sz="14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endParaRPr lang="tr-TR" sz="14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400">
                <a:solidFill>
                  <a:srgbClr val="FFFF00"/>
                </a:solidFill>
              </a:rPr>
              <a:t>Doğu-Batı, Konuşarak, Yasak, Dilimiz Üstüne Konuşmalar, Açıklığa Doğru, Paris Yazıları:</a:t>
            </a:r>
            <a:r>
              <a:rPr lang="tr-TR" sz="1400">
                <a:solidFill>
                  <a:schemeClr val="bg1"/>
                </a:solidFill>
              </a:rPr>
              <a:t> Deneme</a:t>
            </a:r>
          </a:p>
          <a:p>
            <a:pPr>
              <a:lnSpc>
                <a:spcPct val="80000"/>
              </a:lnSpc>
            </a:pPr>
            <a:endParaRPr lang="tr-TR" sz="1400">
              <a:solidFill>
                <a:schemeClr val="bg1"/>
              </a:solidFill>
            </a:endParaRPr>
          </a:p>
        </p:txBody>
      </p:sp>
      <p:pic>
        <p:nvPicPr>
          <p:cNvPr id="25605" name="Picture 5" descr="mcanda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0" y="1295400"/>
            <a:ext cx="2971800" cy="3962400"/>
          </a:xfrm>
          <a:prstGeom prst="rect">
            <a:avLst/>
          </a:prstGeom>
          <a:noFill/>
        </p:spPr>
      </p:pic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5715000" y="5410200"/>
            <a:ext cx="2895600" cy="3968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tr-TR" sz="2000">
                <a:solidFill>
                  <a:schemeClr val="bg1"/>
                </a:solidFill>
                <a:latin typeface="Georgia" pitchFamily="18" charset="0"/>
              </a:rPr>
              <a:t>MELİH CEVDET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560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256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/>
      <p:bldP spid="25603" grpId="0" build="p" animBg="1"/>
      <p:bldP spid="25606" grpId="2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60438"/>
          </a:xfrm>
        </p:spPr>
        <p:txBody>
          <a:bodyPr/>
          <a:lstStyle/>
          <a:p>
            <a:r>
              <a:rPr lang="tr-TR" sz="2400">
                <a:solidFill>
                  <a:schemeClr val="bg1"/>
                </a:solidFill>
                <a:latin typeface="Georgia" pitchFamily="18" charset="0"/>
              </a:rPr>
              <a:t>İKİNCİ YENİCİLER</a:t>
            </a:r>
            <a:br>
              <a:rPr lang="tr-TR" sz="2400">
                <a:solidFill>
                  <a:schemeClr val="bg1"/>
                </a:solidFill>
                <a:latin typeface="Georgia" pitchFamily="18" charset="0"/>
              </a:rPr>
            </a:br>
            <a:endParaRPr lang="tr-TR" sz="240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229600" cy="4800600"/>
          </a:xfrm>
          <a:ln>
            <a:solidFill>
              <a:srgbClr val="FFFF00"/>
            </a:solidFill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tr-TR" sz="2000">
                <a:solidFill>
                  <a:srgbClr val="FFFF00"/>
                </a:solidFill>
              </a:rPr>
              <a:t>1955 - 1965</a:t>
            </a:r>
            <a:r>
              <a:rPr lang="tr-TR" sz="2000">
                <a:solidFill>
                  <a:schemeClr val="bg1"/>
                </a:solidFill>
              </a:rPr>
              <a:t> yılları arasında şairlerimizden bir kısmını etkilemiş bir şiir akımıdır. </a:t>
            </a:r>
          </a:p>
          <a:p>
            <a:pPr>
              <a:lnSpc>
                <a:spcPct val="90000"/>
              </a:lnSpc>
              <a:buFontTx/>
              <a:buNone/>
            </a:pPr>
            <a:endParaRPr lang="tr-TR" sz="20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tr-TR" sz="2000">
                <a:solidFill>
                  <a:srgbClr val="FFFF00"/>
                </a:solidFill>
              </a:rPr>
              <a:t>Orhan Veli</a:t>
            </a:r>
            <a:r>
              <a:rPr lang="tr-TR" sz="2000">
                <a:solidFill>
                  <a:schemeClr val="bg1"/>
                </a:solidFill>
              </a:rPr>
              <a:t> ve arkadaşlarının oluşturduğu Garip akımı, diğer adıyla Birinci Yeniden birçok noktalarda ayrılır. </a:t>
            </a:r>
          </a:p>
          <a:p>
            <a:pPr>
              <a:lnSpc>
                <a:spcPct val="90000"/>
              </a:lnSpc>
            </a:pPr>
            <a:endParaRPr lang="tr-TR" sz="20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tr-TR" sz="2000">
                <a:solidFill>
                  <a:schemeClr val="bg1"/>
                </a:solidFill>
              </a:rPr>
              <a:t>Garipçiler’in ve onları takip edenlerin aksine; </a:t>
            </a:r>
            <a:r>
              <a:rPr lang="tr-TR" sz="2000">
                <a:solidFill>
                  <a:srgbClr val="FFFF00"/>
                </a:solidFill>
              </a:rPr>
              <a:t>basitlik, aleladelik ve sadelikten ayrılan şiirler</a:t>
            </a:r>
            <a:r>
              <a:rPr lang="tr-TR" sz="2000">
                <a:solidFill>
                  <a:schemeClr val="bg1"/>
                </a:solidFill>
              </a:rPr>
              <a:t> yazmışlardır. </a:t>
            </a:r>
          </a:p>
          <a:p>
            <a:pPr>
              <a:lnSpc>
                <a:spcPct val="90000"/>
              </a:lnSpc>
            </a:pPr>
            <a:endParaRPr lang="tr-TR" sz="20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tr-TR" sz="2000">
                <a:solidFill>
                  <a:srgbClr val="FFFF00"/>
                </a:solidFill>
              </a:rPr>
              <a:t>Başlangıçta bir arada bulunmayan bu şairlerin</a:t>
            </a:r>
            <a:r>
              <a:rPr lang="tr-TR" sz="2000">
                <a:solidFill>
                  <a:schemeClr val="bg1"/>
                </a:solidFill>
              </a:rPr>
              <a:t>, kendi arayış ve sezgilerinin ürünü olan şiirler, sonradan ortak benzerlikler dolayısıyla ‘</a:t>
            </a:r>
            <a:r>
              <a:rPr lang="tr-TR" sz="2000">
                <a:solidFill>
                  <a:srgbClr val="FFFF00"/>
                </a:solidFill>
              </a:rPr>
              <a:t>İkinci Yeni</a:t>
            </a:r>
            <a:r>
              <a:rPr lang="tr-TR" sz="2000">
                <a:solidFill>
                  <a:schemeClr val="bg1"/>
                </a:solidFill>
              </a:rPr>
              <a:t>” adıyla anılmıştır.</a:t>
            </a:r>
          </a:p>
          <a:p>
            <a:pPr>
              <a:lnSpc>
                <a:spcPct val="90000"/>
              </a:lnSpc>
            </a:pPr>
            <a:endParaRPr lang="tr-TR" sz="24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74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/>
      <p:bldP spid="31747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r>
              <a:rPr lang="tr-TR" sz="2400">
                <a:solidFill>
                  <a:schemeClr val="bg1"/>
                </a:solidFill>
                <a:latin typeface="Georgia" pitchFamily="18" charset="0"/>
              </a:rPr>
              <a:t>İKİNCİ YENİCİLER</a:t>
            </a:r>
            <a:br>
              <a:rPr lang="tr-TR" sz="2400">
                <a:solidFill>
                  <a:schemeClr val="bg1"/>
                </a:solidFill>
                <a:latin typeface="Georgia" pitchFamily="18" charset="0"/>
              </a:rPr>
            </a:br>
            <a:endParaRPr lang="tr-TR" sz="240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229600" cy="4525963"/>
          </a:xfrm>
          <a:ln>
            <a:solidFill>
              <a:srgbClr val="FFFF00"/>
            </a:solidFill>
          </a:ln>
        </p:spPr>
        <p:txBody>
          <a:bodyPr/>
          <a:lstStyle/>
          <a:p>
            <a:r>
              <a:rPr lang="tr-TR" sz="1800">
                <a:solidFill>
                  <a:schemeClr val="bg1"/>
                </a:solidFill>
                <a:latin typeface="Georgia" pitchFamily="18" charset="0"/>
              </a:rPr>
              <a:t>Şiirde öyküleyici anlatım yolu terk edilmelidir, </a:t>
            </a:r>
            <a:r>
              <a:rPr lang="tr-TR" sz="1800">
                <a:solidFill>
                  <a:srgbClr val="FFFF00"/>
                </a:solidFill>
                <a:latin typeface="Georgia" pitchFamily="18" charset="0"/>
              </a:rPr>
              <a:t>anlatım kapalı ya soyut olmalıdır.</a:t>
            </a:r>
          </a:p>
          <a:p>
            <a:pPr>
              <a:buFontTx/>
              <a:buNone/>
            </a:pPr>
            <a:endParaRPr lang="tr-TR" sz="1800">
              <a:solidFill>
                <a:srgbClr val="FFFF00"/>
              </a:solidFill>
              <a:latin typeface="Georgia" pitchFamily="18" charset="0"/>
            </a:endParaRPr>
          </a:p>
          <a:p>
            <a:pPr>
              <a:buFontTx/>
              <a:buNone/>
            </a:pPr>
            <a:endParaRPr lang="tr-TR" sz="1800">
              <a:solidFill>
                <a:srgbClr val="FFFF00"/>
              </a:solidFill>
              <a:latin typeface="Georgia" pitchFamily="18" charset="0"/>
            </a:endParaRPr>
          </a:p>
          <a:p>
            <a:r>
              <a:rPr lang="tr-TR" sz="1800">
                <a:solidFill>
                  <a:schemeClr val="bg1"/>
                </a:solidFill>
                <a:latin typeface="Georgia" pitchFamily="18" charset="0"/>
              </a:rPr>
              <a:t>Şiir dili, </a:t>
            </a:r>
            <a:r>
              <a:rPr lang="tr-TR" sz="1800">
                <a:solidFill>
                  <a:srgbClr val="FFFF00"/>
                </a:solidFill>
                <a:latin typeface="Georgia" pitchFamily="18" charset="0"/>
              </a:rPr>
              <a:t>konuşma dilinden uzak ve özgün olmalı</a:t>
            </a:r>
            <a:r>
              <a:rPr lang="tr-TR" sz="1800">
                <a:solidFill>
                  <a:schemeClr val="bg1"/>
                </a:solidFill>
                <a:latin typeface="Georgia" pitchFamily="18" charset="0"/>
              </a:rPr>
              <a:t>; mantık dokusundan arındırılmalıdır.</a:t>
            </a:r>
          </a:p>
          <a:p>
            <a:pPr>
              <a:buFontTx/>
              <a:buNone/>
            </a:pPr>
            <a:endParaRPr lang="tr-TR" sz="1800">
              <a:solidFill>
                <a:schemeClr val="bg1"/>
              </a:solidFill>
              <a:latin typeface="Georgia" pitchFamily="18" charset="0"/>
            </a:endParaRPr>
          </a:p>
          <a:p>
            <a:pPr>
              <a:buFontTx/>
              <a:buNone/>
            </a:pPr>
            <a:endParaRPr lang="tr-TR" sz="180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tr-TR" sz="1800">
                <a:solidFill>
                  <a:srgbClr val="FFFF00"/>
                </a:solidFill>
                <a:latin typeface="Georgia" pitchFamily="18" charset="0"/>
              </a:rPr>
              <a:t>Ahlak, erdem, gerçek gibi değerler</a:t>
            </a:r>
            <a:r>
              <a:rPr lang="tr-TR" sz="1800">
                <a:solidFill>
                  <a:schemeClr val="bg1"/>
                </a:solidFill>
                <a:latin typeface="Georgia" pitchFamily="18" charset="0"/>
              </a:rPr>
              <a:t> şiirin amacı olmamalıdır.</a:t>
            </a:r>
          </a:p>
          <a:p>
            <a:pPr>
              <a:buFontTx/>
              <a:buNone/>
            </a:pPr>
            <a:endParaRPr lang="tr-TR" sz="1800">
              <a:solidFill>
                <a:schemeClr val="bg1"/>
              </a:solidFill>
              <a:latin typeface="Georgia" pitchFamily="18" charset="0"/>
            </a:endParaRPr>
          </a:p>
          <a:p>
            <a:pPr>
              <a:buFontTx/>
              <a:buNone/>
            </a:pPr>
            <a:endParaRPr lang="tr-TR" sz="1800">
              <a:solidFill>
                <a:schemeClr val="bg1"/>
              </a:solidFill>
              <a:latin typeface="Georgia" pitchFamily="18" charset="0"/>
            </a:endParaRPr>
          </a:p>
          <a:p>
            <a:pPr>
              <a:buFontTx/>
              <a:buNone/>
            </a:pPr>
            <a:endParaRPr lang="tr-TR" sz="180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tr-TR" sz="1800">
                <a:solidFill>
                  <a:srgbClr val="FFFF00"/>
                </a:solidFill>
                <a:latin typeface="Georgia" pitchFamily="18" charset="0"/>
              </a:rPr>
              <a:t>Şiirde ahenk</a:t>
            </a:r>
            <a:r>
              <a:rPr lang="tr-TR" sz="1800">
                <a:solidFill>
                  <a:schemeClr val="bg1"/>
                </a:solidFill>
                <a:latin typeface="Georgia" pitchFamily="18" charset="0"/>
              </a:rPr>
              <a:t>; ölçü ve uyakla değil, </a:t>
            </a:r>
            <a:r>
              <a:rPr lang="tr-TR" sz="1800">
                <a:solidFill>
                  <a:srgbClr val="FFFF00"/>
                </a:solidFill>
                <a:latin typeface="Georgia" pitchFamily="18" charset="0"/>
              </a:rPr>
              <a:t>musiki ve anlatım zenginliğiyle sağlanmalıdır.</a:t>
            </a:r>
          </a:p>
          <a:p>
            <a:endParaRPr lang="tr-TR" sz="1800">
              <a:solidFill>
                <a:srgbClr val="FFFF00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884238"/>
          </a:xfrm>
        </p:spPr>
        <p:txBody>
          <a:bodyPr/>
          <a:lstStyle/>
          <a:p>
            <a:r>
              <a:rPr lang="tr-TR" sz="2400">
                <a:solidFill>
                  <a:schemeClr val="bg1"/>
                </a:solidFill>
                <a:latin typeface="Georgia" pitchFamily="18" charset="0"/>
              </a:rPr>
              <a:t>İKİNCİ YENİCİLER</a:t>
            </a:r>
            <a:br>
              <a:rPr lang="tr-TR" sz="2400">
                <a:solidFill>
                  <a:schemeClr val="bg1"/>
                </a:solidFill>
                <a:latin typeface="Georgia" pitchFamily="18" charset="0"/>
              </a:rPr>
            </a:br>
            <a:endParaRPr lang="tr-TR" sz="240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Clr>
                <a:srgbClr val="FFFF00"/>
              </a:buClr>
              <a:buFont typeface="Wingdings" pitchFamily="2" charset="2"/>
              <a:buChar char="§"/>
            </a:pPr>
            <a:r>
              <a:rPr lang="tr-TR" sz="1800">
                <a:solidFill>
                  <a:schemeClr val="bg1"/>
                </a:solidFill>
                <a:latin typeface="Georgia" pitchFamily="18" charset="0"/>
              </a:rPr>
              <a:t>Cemal Süreya</a:t>
            </a:r>
          </a:p>
          <a:p>
            <a:pPr>
              <a:lnSpc>
                <a:spcPct val="80000"/>
              </a:lnSpc>
              <a:buClr>
                <a:srgbClr val="FFFF00"/>
              </a:buClr>
              <a:buFont typeface="Wingdings" pitchFamily="2" charset="2"/>
              <a:buNone/>
            </a:pPr>
            <a:endParaRPr lang="tr-TR" sz="1800">
              <a:solidFill>
                <a:schemeClr val="bg1"/>
              </a:solidFill>
              <a:latin typeface="Georgia" pitchFamily="18" charset="0"/>
            </a:endParaRPr>
          </a:p>
          <a:p>
            <a:pPr>
              <a:lnSpc>
                <a:spcPct val="80000"/>
              </a:lnSpc>
              <a:buClr>
                <a:srgbClr val="FFFF00"/>
              </a:buClr>
              <a:buFont typeface="Wingdings" pitchFamily="2" charset="2"/>
              <a:buChar char="§"/>
            </a:pPr>
            <a:r>
              <a:rPr lang="tr-TR" sz="1800">
                <a:solidFill>
                  <a:schemeClr val="bg1"/>
                </a:solidFill>
                <a:latin typeface="Georgia" pitchFamily="18" charset="0"/>
              </a:rPr>
              <a:t>Sezai Karakoç</a:t>
            </a:r>
          </a:p>
          <a:p>
            <a:pPr>
              <a:lnSpc>
                <a:spcPct val="80000"/>
              </a:lnSpc>
              <a:buClr>
                <a:srgbClr val="FFFF00"/>
              </a:buClr>
              <a:buFont typeface="Wingdings" pitchFamily="2" charset="2"/>
              <a:buNone/>
            </a:pPr>
            <a:endParaRPr lang="tr-TR" sz="1800">
              <a:solidFill>
                <a:schemeClr val="bg1"/>
              </a:solidFill>
              <a:latin typeface="Georgia" pitchFamily="18" charset="0"/>
            </a:endParaRPr>
          </a:p>
          <a:p>
            <a:pPr>
              <a:lnSpc>
                <a:spcPct val="80000"/>
              </a:lnSpc>
              <a:buClr>
                <a:srgbClr val="FFFF00"/>
              </a:buClr>
              <a:buFont typeface="Wingdings" pitchFamily="2" charset="2"/>
              <a:buChar char="§"/>
            </a:pPr>
            <a:r>
              <a:rPr lang="tr-TR" sz="1800">
                <a:solidFill>
                  <a:schemeClr val="bg1"/>
                </a:solidFill>
                <a:latin typeface="Georgia" pitchFamily="18" charset="0"/>
              </a:rPr>
              <a:t>Ece Ayhan</a:t>
            </a:r>
          </a:p>
          <a:p>
            <a:pPr>
              <a:lnSpc>
                <a:spcPct val="80000"/>
              </a:lnSpc>
              <a:buClr>
                <a:srgbClr val="FFFF00"/>
              </a:buClr>
              <a:buFont typeface="Wingdings" pitchFamily="2" charset="2"/>
              <a:buNone/>
            </a:pPr>
            <a:endParaRPr lang="tr-TR" sz="1800">
              <a:solidFill>
                <a:schemeClr val="bg1"/>
              </a:solidFill>
              <a:latin typeface="Georgia" pitchFamily="18" charset="0"/>
            </a:endParaRPr>
          </a:p>
          <a:p>
            <a:pPr>
              <a:lnSpc>
                <a:spcPct val="80000"/>
              </a:lnSpc>
              <a:buClr>
                <a:srgbClr val="FFFF00"/>
              </a:buClr>
              <a:buFont typeface="Wingdings" pitchFamily="2" charset="2"/>
              <a:buChar char="§"/>
            </a:pPr>
            <a:r>
              <a:rPr lang="tr-TR" sz="1800">
                <a:solidFill>
                  <a:schemeClr val="bg1"/>
                </a:solidFill>
                <a:latin typeface="Georgia" pitchFamily="18" charset="0"/>
              </a:rPr>
              <a:t>Edip Cansever</a:t>
            </a:r>
          </a:p>
          <a:p>
            <a:pPr>
              <a:lnSpc>
                <a:spcPct val="80000"/>
              </a:lnSpc>
              <a:buClr>
                <a:srgbClr val="FFFF00"/>
              </a:buClr>
              <a:buFont typeface="Wingdings" pitchFamily="2" charset="2"/>
              <a:buNone/>
            </a:pPr>
            <a:endParaRPr lang="tr-TR" sz="1800">
              <a:solidFill>
                <a:schemeClr val="bg1"/>
              </a:solidFill>
              <a:latin typeface="Georgia" pitchFamily="18" charset="0"/>
            </a:endParaRPr>
          </a:p>
          <a:p>
            <a:pPr>
              <a:lnSpc>
                <a:spcPct val="80000"/>
              </a:lnSpc>
              <a:buClr>
                <a:srgbClr val="FFFF00"/>
              </a:buClr>
              <a:buFont typeface="Wingdings" pitchFamily="2" charset="2"/>
              <a:buChar char="§"/>
            </a:pPr>
            <a:r>
              <a:rPr lang="tr-TR" sz="1800">
                <a:solidFill>
                  <a:schemeClr val="bg1"/>
                </a:solidFill>
                <a:latin typeface="Georgia" pitchFamily="18" charset="0"/>
              </a:rPr>
              <a:t>İlhan Berk</a:t>
            </a:r>
          </a:p>
          <a:p>
            <a:pPr>
              <a:lnSpc>
                <a:spcPct val="80000"/>
              </a:lnSpc>
              <a:buClr>
                <a:srgbClr val="FFFF00"/>
              </a:buClr>
              <a:buFont typeface="Wingdings" pitchFamily="2" charset="2"/>
              <a:buNone/>
            </a:pPr>
            <a:endParaRPr lang="tr-TR" sz="1800">
              <a:solidFill>
                <a:schemeClr val="bg1"/>
              </a:solidFill>
              <a:latin typeface="Georgia" pitchFamily="18" charset="0"/>
            </a:endParaRPr>
          </a:p>
          <a:p>
            <a:pPr>
              <a:lnSpc>
                <a:spcPct val="80000"/>
              </a:lnSpc>
              <a:buClr>
                <a:srgbClr val="FFFF00"/>
              </a:buClr>
              <a:buFont typeface="Wingdings" pitchFamily="2" charset="2"/>
              <a:buChar char="§"/>
            </a:pPr>
            <a:r>
              <a:rPr lang="tr-TR" sz="1800">
                <a:solidFill>
                  <a:schemeClr val="bg1"/>
                </a:solidFill>
                <a:latin typeface="Georgia" pitchFamily="18" charset="0"/>
              </a:rPr>
              <a:t>Turgut Uyar</a:t>
            </a:r>
          </a:p>
          <a:p>
            <a:pPr>
              <a:lnSpc>
                <a:spcPct val="80000"/>
              </a:lnSpc>
              <a:buClr>
                <a:srgbClr val="FFFF00"/>
              </a:buClr>
              <a:buFont typeface="Wingdings" pitchFamily="2" charset="2"/>
              <a:buNone/>
            </a:pPr>
            <a:endParaRPr lang="tr-TR" sz="1800">
              <a:solidFill>
                <a:schemeClr val="bg1"/>
              </a:solidFill>
              <a:latin typeface="Georgia" pitchFamily="18" charset="0"/>
            </a:endParaRPr>
          </a:p>
          <a:p>
            <a:pPr>
              <a:lnSpc>
                <a:spcPct val="80000"/>
              </a:lnSpc>
              <a:buClr>
                <a:srgbClr val="FFFF00"/>
              </a:buClr>
              <a:buFont typeface="Wingdings" pitchFamily="2" charset="2"/>
              <a:buChar char="§"/>
            </a:pPr>
            <a:r>
              <a:rPr lang="tr-TR" sz="1800">
                <a:solidFill>
                  <a:schemeClr val="bg1"/>
                </a:solidFill>
                <a:latin typeface="Georgia" pitchFamily="18" charset="0"/>
              </a:rPr>
              <a:t>Ülkü Tamer</a:t>
            </a:r>
          </a:p>
          <a:p>
            <a:pPr>
              <a:lnSpc>
                <a:spcPct val="80000"/>
              </a:lnSpc>
              <a:buClr>
                <a:srgbClr val="FFFF00"/>
              </a:buClr>
              <a:buFont typeface="Wingdings" pitchFamily="2" charset="2"/>
              <a:buNone/>
            </a:pPr>
            <a:endParaRPr lang="tr-TR" sz="1800">
              <a:solidFill>
                <a:schemeClr val="bg1"/>
              </a:solidFill>
              <a:latin typeface="Georgia" pitchFamily="18" charset="0"/>
            </a:endParaRPr>
          </a:p>
          <a:p>
            <a:pPr>
              <a:lnSpc>
                <a:spcPct val="80000"/>
              </a:lnSpc>
              <a:buClr>
                <a:srgbClr val="FFFF00"/>
              </a:buClr>
              <a:buFont typeface="Wingdings" pitchFamily="2" charset="2"/>
              <a:buChar char="§"/>
            </a:pPr>
            <a:r>
              <a:rPr lang="tr-TR" sz="1800">
                <a:solidFill>
                  <a:schemeClr val="bg1"/>
                </a:solidFill>
                <a:latin typeface="Georgia" pitchFamily="18" charset="0"/>
              </a:rPr>
              <a:t>Tevfik Akdağ</a:t>
            </a:r>
          </a:p>
          <a:p>
            <a:pPr>
              <a:lnSpc>
                <a:spcPct val="80000"/>
              </a:lnSpc>
            </a:pPr>
            <a:endParaRPr lang="tr-TR" sz="2000"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37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337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337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337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/>
      <p:bldP spid="3379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731838"/>
          </a:xfrm>
        </p:spPr>
        <p:txBody>
          <a:bodyPr/>
          <a:lstStyle/>
          <a:p>
            <a:r>
              <a:rPr lang="tr-TR" sz="2400">
                <a:solidFill>
                  <a:schemeClr val="bg1"/>
                </a:solidFill>
                <a:latin typeface="Georgia" pitchFamily="18" charset="0"/>
              </a:rPr>
              <a:t>AHMET HAMDİ TANPINAR (1901 - 1962)</a:t>
            </a:r>
            <a:r>
              <a:rPr lang="tr-TR" sz="4000">
                <a:solidFill>
                  <a:schemeClr val="bg1"/>
                </a:solidFill>
              </a:rPr>
              <a:t/>
            </a:r>
            <a:br>
              <a:rPr lang="tr-TR" sz="4000">
                <a:solidFill>
                  <a:schemeClr val="bg1"/>
                </a:solidFill>
              </a:rPr>
            </a:br>
            <a:endParaRPr lang="tr-TR" sz="4000">
              <a:solidFill>
                <a:schemeClr val="bg1"/>
              </a:solidFill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5562600" cy="4525963"/>
          </a:xfrm>
          <a:ln>
            <a:solidFill>
              <a:srgbClr val="FFFF00"/>
            </a:solidFill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tr-TR" sz="1800">
                <a:solidFill>
                  <a:schemeClr val="bg1"/>
                </a:solidFill>
                <a:latin typeface="Georgia" pitchFamily="18" charset="0"/>
              </a:rPr>
              <a:t>Şiirlerinde temel unsur </a:t>
            </a:r>
            <a:r>
              <a:rPr lang="tr-TR" sz="1800">
                <a:solidFill>
                  <a:srgbClr val="FFFF00"/>
                </a:solidFill>
                <a:latin typeface="Georgia" pitchFamily="18" charset="0"/>
              </a:rPr>
              <a:t>musiki, his ve hayaldir</a:t>
            </a:r>
            <a:r>
              <a:rPr lang="tr-TR" sz="1800">
                <a:solidFill>
                  <a:schemeClr val="bg1"/>
                </a:solidFill>
                <a:latin typeface="Georgia" pitchFamily="18" charset="0"/>
              </a:rPr>
              <a:t>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800">
              <a:solidFill>
                <a:schemeClr val="bg1"/>
              </a:solidFill>
              <a:latin typeface="Georgia" pitchFamily="18" charset="0"/>
            </a:endParaRPr>
          </a:p>
          <a:p>
            <a:pPr>
              <a:lnSpc>
                <a:spcPct val="80000"/>
              </a:lnSpc>
            </a:pPr>
            <a:r>
              <a:rPr lang="tr-TR" sz="1800">
                <a:solidFill>
                  <a:schemeClr val="bg1"/>
                </a:solidFill>
                <a:latin typeface="Georgia" pitchFamily="18" charset="0"/>
              </a:rPr>
              <a:t>Sanatçının şiirlerinde dış öğe olarak ahenk”. </a:t>
            </a:r>
            <a:r>
              <a:rPr lang="tr-TR" sz="1800">
                <a:solidFill>
                  <a:srgbClr val="FFFF00"/>
                </a:solidFill>
                <a:latin typeface="Georgia" pitchFamily="18" charset="0"/>
              </a:rPr>
              <a:t>iç öğe olarak ‘zaman’ kavramıyla “bilinçaltı” ağır basar.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800">
              <a:solidFill>
                <a:srgbClr val="FFFF00"/>
              </a:solidFill>
              <a:latin typeface="Georgia" pitchFamily="18" charset="0"/>
            </a:endParaRPr>
          </a:p>
          <a:p>
            <a:pPr>
              <a:lnSpc>
                <a:spcPct val="80000"/>
              </a:lnSpc>
            </a:pPr>
            <a:r>
              <a:rPr lang="tr-TR" sz="1800">
                <a:solidFill>
                  <a:schemeClr val="bg1"/>
                </a:solidFill>
                <a:latin typeface="Georgia" pitchFamily="18" charset="0"/>
              </a:rPr>
              <a:t>Şiirlerini </a:t>
            </a:r>
            <a:r>
              <a:rPr lang="tr-TR" sz="1800">
                <a:solidFill>
                  <a:srgbClr val="FFFF00"/>
                </a:solidFill>
                <a:latin typeface="Georgia" pitchFamily="18" charset="0"/>
              </a:rPr>
              <a:t>sade bir dille ve hece ölçüsüyle</a:t>
            </a:r>
            <a:r>
              <a:rPr lang="tr-TR" sz="1800">
                <a:solidFill>
                  <a:schemeClr val="bg1"/>
                </a:solidFill>
                <a:latin typeface="Georgia" pitchFamily="18" charset="0"/>
              </a:rPr>
              <a:t> yazmıştır.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800">
              <a:solidFill>
                <a:schemeClr val="bg1"/>
              </a:solidFill>
              <a:latin typeface="Georgia" pitchFamily="18" charset="0"/>
            </a:endParaRPr>
          </a:p>
          <a:p>
            <a:pPr>
              <a:lnSpc>
                <a:spcPct val="80000"/>
              </a:lnSpc>
            </a:pPr>
            <a:r>
              <a:rPr lang="tr-TR" sz="1800">
                <a:solidFill>
                  <a:schemeClr val="bg1"/>
                </a:solidFill>
                <a:latin typeface="Georgia" pitchFamily="18" charset="0"/>
              </a:rPr>
              <a:t>Öykü ve romanlarında </a:t>
            </a:r>
            <a:r>
              <a:rPr lang="tr-TR" sz="1800">
                <a:solidFill>
                  <a:srgbClr val="FFFF00"/>
                </a:solidFill>
                <a:latin typeface="Georgia" pitchFamily="18" charset="0"/>
              </a:rPr>
              <a:t>kendi dönemindeki toplum yaşamını, bu yaşamın çelişkilerini</a:t>
            </a:r>
            <a:r>
              <a:rPr lang="tr-TR" sz="1800">
                <a:solidFill>
                  <a:schemeClr val="bg1"/>
                </a:solidFill>
                <a:latin typeface="Georgia" pitchFamily="18" charset="0"/>
              </a:rPr>
              <a:t> ortaya koymuştur.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800">
              <a:solidFill>
                <a:schemeClr val="bg1"/>
              </a:solidFill>
              <a:latin typeface="Georgia" pitchFamily="18" charset="0"/>
            </a:endParaRPr>
          </a:p>
          <a:p>
            <a:pPr>
              <a:lnSpc>
                <a:spcPct val="80000"/>
              </a:lnSpc>
            </a:pPr>
            <a:r>
              <a:rPr lang="tr-TR" sz="1800">
                <a:solidFill>
                  <a:srgbClr val="FFFF00"/>
                </a:solidFill>
                <a:latin typeface="Georgia" pitchFamily="18" charset="0"/>
              </a:rPr>
              <a:t>Roman ve öykülerinde psikolojik yön önemli</a:t>
            </a:r>
            <a:r>
              <a:rPr lang="tr-TR" sz="1800">
                <a:solidFill>
                  <a:schemeClr val="bg1"/>
                </a:solidFill>
                <a:latin typeface="Georgia" pitchFamily="18" charset="0"/>
              </a:rPr>
              <a:t> bir yer tutar.</a:t>
            </a:r>
          </a:p>
          <a:p>
            <a:pPr>
              <a:lnSpc>
                <a:spcPct val="80000"/>
              </a:lnSpc>
            </a:pPr>
            <a:endParaRPr lang="tr-TR" sz="1800">
              <a:solidFill>
                <a:schemeClr val="bg1"/>
              </a:solidFill>
              <a:latin typeface="Georgia" pitchFamily="18" charset="0"/>
            </a:endParaRPr>
          </a:p>
        </p:txBody>
      </p:sp>
      <p:pic>
        <p:nvPicPr>
          <p:cNvPr id="34821" name="Picture 5" descr="bdCYw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9800" y="1371600"/>
            <a:ext cx="2895600" cy="4419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8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/>
      <p:bldP spid="34819" grpId="0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tr-TR" sz="2400">
                <a:solidFill>
                  <a:schemeClr val="bg1"/>
                </a:solidFill>
                <a:latin typeface="Georgia" pitchFamily="18" charset="0"/>
              </a:rPr>
              <a:t>AHMET HAMDİ TANPINAR’IN YAPITLARI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4876800" cy="5105400"/>
          </a:xfrm>
          <a:ln>
            <a:solidFill>
              <a:srgbClr val="FFFF00"/>
            </a:solidFill>
          </a:ln>
        </p:spPr>
        <p:txBody>
          <a:bodyPr/>
          <a:lstStyle/>
          <a:p>
            <a:pPr>
              <a:lnSpc>
                <a:spcPct val="80000"/>
              </a:lnSpc>
            </a:pPr>
            <a:endParaRPr lang="tr-TR" sz="1600">
              <a:solidFill>
                <a:srgbClr val="FFFF00"/>
              </a:solidFill>
              <a:latin typeface="Georgia" pitchFamily="18" charset="0"/>
            </a:endParaRPr>
          </a:p>
          <a:p>
            <a:pPr>
              <a:lnSpc>
                <a:spcPct val="80000"/>
              </a:lnSpc>
            </a:pPr>
            <a:r>
              <a:rPr lang="tr-TR" sz="1600">
                <a:solidFill>
                  <a:srgbClr val="FFFF00"/>
                </a:solidFill>
                <a:latin typeface="Georgia" pitchFamily="18" charset="0"/>
              </a:rPr>
              <a:t>Huzur, Mahur Beste, Saatleri Ayarlama Enstitüsü. Sahnenin Dışındakiler, Aynadaki Kadın:</a:t>
            </a:r>
            <a:r>
              <a:rPr lang="tr-TR" sz="1600">
                <a:solidFill>
                  <a:schemeClr val="bg1"/>
                </a:solidFill>
                <a:latin typeface="Georgia" pitchFamily="18" charset="0"/>
              </a:rPr>
              <a:t> Roman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600">
              <a:solidFill>
                <a:schemeClr val="bg1"/>
              </a:solidFill>
              <a:latin typeface="Georgia" pitchFamily="18" charset="0"/>
            </a:endParaRPr>
          </a:p>
          <a:p>
            <a:pPr>
              <a:lnSpc>
                <a:spcPct val="80000"/>
              </a:lnSpc>
            </a:pPr>
            <a:endParaRPr lang="tr-TR" sz="1600">
              <a:solidFill>
                <a:srgbClr val="FFFF00"/>
              </a:solidFill>
              <a:latin typeface="Georgia" pitchFamily="18" charset="0"/>
            </a:endParaRPr>
          </a:p>
          <a:p>
            <a:pPr>
              <a:lnSpc>
                <a:spcPct val="80000"/>
              </a:lnSpc>
            </a:pPr>
            <a:r>
              <a:rPr lang="tr-TR" sz="1600">
                <a:solidFill>
                  <a:srgbClr val="FFFF00"/>
                </a:solidFill>
                <a:latin typeface="Georgia" pitchFamily="18" charset="0"/>
              </a:rPr>
              <a:t>Yaz Yağmuru, Abdullah Efendi’nin Rüyaları:</a:t>
            </a:r>
            <a:r>
              <a:rPr lang="tr-TR" sz="1600">
                <a:solidFill>
                  <a:schemeClr val="bg1"/>
                </a:solidFill>
                <a:latin typeface="Georgia" pitchFamily="18" charset="0"/>
              </a:rPr>
              <a:t> Öykü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600">
              <a:solidFill>
                <a:schemeClr val="bg1"/>
              </a:solidFill>
              <a:latin typeface="Georgia" pitchFamily="18" charset="0"/>
            </a:endParaRPr>
          </a:p>
          <a:p>
            <a:pPr>
              <a:lnSpc>
                <a:spcPct val="80000"/>
              </a:lnSpc>
            </a:pPr>
            <a:endParaRPr lang="tr-TR" sz="1600">
              <a:solidFill>
                <a:srgbClr val="FFFF00"/>
              </a:solidFill>
              <a:latin typeface="Georgia" pitchFamily="18" charset="0"/>
            </a:endParaRPr>
          </a:p>
          <a:p>
            <a:pPr>
              <a:lnSpc>
                <a:spcPct val="80000"/>
              </a:lnSpc>
            </a:pPr>
            <a:r>
              <a:rPr lang="tr-TR" sz="1600">
                <a:solidFill>
                  <a:srgbClr val="FFFF00"/>
                </a:solidFill>
                <a:latin typeface="Georgia" pitchFamily="18" charset="0"/>
              </a:rPr>
              <a:t>Bütün Şiirleri:</a:t>
            </a:r>
            <a:r>
              <a:rPr lang="tr-TR" sz="1600">
                <a:solidFill>
                  <a:schemeClr val="bg1"/>
                </a:solidFill>
                <a:latin typeface="Georgia" pitchFamily="18" charset="0"/>
              </a:rPr>
              <a:t> Şiir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600">
              <a:solidFill>
                <a:schemeClr val="bg1"/>
              </a:solidFill>
              <a:latin typeface="Georgia" pitchFamily="18" charset="0"/>
            </a:endParaRPr>
          </a:p>
          <a:p>
            <a:pPr>
              <a:lnSpc>
                <a:spcPct val="80000"/>
              </a:lnSpc>
            </a:pPr>
            <a:endParaRPr lang="tr-TR" sz="1600">
              <a:solidFill>
                <a:srgbClr val="FFFF00"/>
              </a:solidFill>
              <a:latin typeface="Georgia" pitchFamily="18" charset="0"/>
            </a:endParaRPr>
          </a:p>
          <a:p>
            <a:pPr>
              <a:lnSpc>
                <a:spcPct val="80000"/>
              </a:lnSpc>
            </a:pPr>
            <a:endParaRPr lang="tr-TR" sz="1600">
              <a:solidFill>
                <a:srgbClr val="FFFF00"/>
              </a:solidFill>
              <a:latin typeface="Georgia" pitchFamily="18" charset="0"/>
            </a:endParaRPr>
          </a:p>
          <a:p>
            <a:pPr>
              <a:lnSpc>
                <a:spcPct val="80000"/>
              </a:lnSpc>
            </a:pPr>
            <a:r>
              <a:rPr lang="tr-TR" sz="1600">
                <a:solidFill>
                  <a:srgbClr val="FFFF00"/>
                </a:solidFill>
                <a:latin typeface="Georgia" pitchFamily="18" charset="0"/>
              </a:rPr>
              <a:t>Beş Şehir:</a:t>
            </a:r>
            <a:r>
              <a:rPr lang="tr-TR" sz="1600">
                <a:solidFill>
                  <a:schemeClr val="bg1"/>
                </a:solidFill>
                <a:latin typeface="Georgia" pitchFamily="18" charset="0"/>
              </a:rPr>
              <a:t> Deneme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600">
              <a:solidFill>
                <a:schemeClr val="bg1"/>
              </a:solidFill>
              <a:latin typeface="Georgia" pitchFamily="18" charset="0"/>
            </a:endParaRPr>
          </a:p>
          <a:p>
            <a:pPr>
              <a:lnSpc>
                <a:spcPct val="80000"/>
              </a:lnSpc>
            </a:pPr>
            <a:endParaRPr lang="tr-TR" sz="1600">
              <a:solidFill>
                <a:srgbClr val="FFFF00"/>
              </a:solidFill>
              <a:latin typeface="Georgia" pitchFamily="18" charset="0"/>
            </a:endParaRPr>
          </a:p>
          <a:p>
            <a:pPr>
              <a:lnSpc>
                <a:spcPct val="80000"/>
              </a:lnSpc>
            </a:pPr>
            <a:endParaRPr lang="tr-TR" sz="1600">
              <a:solidFill>
                <a:srgbClr val="FFFF00"/>
              </a:solidFill>
              <a:latin typeface="Georgia" pitchFamily="18" charset="0"/>
            </a:endParaRPr>
          </a:p>
          <a:p>
            <a:pPr>
              <a:lnSpc>
                <a:spcPct val="80000"/>
              </a:lnSpc>
            </a:pPr>
            <a:r>
              <a:rPr lang="tr-TR" sz="1600">
                <a:solidFill>
                  <a:srgbClr val="FFFF00"/>
                </a:solidFill>
                <a:latin typeface="Georgia" pitchFamily="18" charset="0"/>
              </a:rPr>
              <a:t>19. Asır Türk Edebiyatı Tarihi, Tevfik Fikret, Yahya Kemal:</a:t>
            </a:r>
            <a:r>
              <a:rPr lang="tr-TR" sz="1600">
                <a:solidFill>
                  <a:schemeClr val="bg1"/>
                </a:solidFill>
                <a:latin typeface="Georgia" pitchFamily="18" charset="0"/>
              </a:rPr>
              <a:t>inceleme</a:t>
            </a:r>
          </a:p>
          <a:p>
            <a:pPr>
              <a:lnSpc>
                <a:spcPct val="80000"/>
              </a:lnSpc>
            </a:pPr>
            <a:endParaRPr lang="tr-TR" sz="1600">
              <a:solidFill>
                <a:schemeClr val="bg1"/>
              </a:solidFill>
              <a:latin typeface="Georgia" pitchFamily="18" charset="0"/>
            </a:endParaRPr>
          </a:p>
        </p:txBody>
      </p:sp>
      <p:pic>
        <p:nvPicPr>
          <p:cNvPr id="35846" name="Picture 6" descr="bwww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1447800"/>
            <a:ext cx="2514600" cy="2667000"/>
          </a:xfrm>
          <a:prstGeom prst="rect">
            <a:avLst/>
          </a:prstGeom>
          <a:noFill/>
        </p:spPr>
      </p:pic>
      <p:pic>
        <p:nvPicPr>
          <p:cNvPr id="35847" name="Picture 7" descr="bww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0200" y="4267200"/>
            <a:ext cx="2590800" cy="2209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584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5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58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/>
      <p:bldP spid="35843" grpId="0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60438"/>
          </a:xfrm>
        </p:spPr>
        <p:txBody>
          <a:bodyPr/>
          <a:lstStyle/>
          <a:p>
            <a:r>
              <a:rPr lang="tr-TR" sz="2000">
                <a:solidFill>
                  <a:schemeClr val="bg1"/>
                </a:solidFill>
                <a:latin typeface="Georgia" pitchFamily="18" charset="0"/>
              </a:rPr>
              <a:t>ABDÜLHAK ŞİNASİ HİSAR (1883 - 1963)</a:t>
            </a:r>
            <a:br>
              <a:rPr lang="tr-TR" sz="2000">
                <a:solidFill>
                  <a:schemeClr val="bg1"/>
                </a:solidFill>
                <a:latin typeface="Georgia" pitchFamily="18" charset="0"/>
              </a:rPr>
            </a:br>
            <a:endParaRPr lang="tr-TR" sz="200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5257800" cy="42973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tr-TR" sz="2000">
                <a:solidFill>
                  <a:schemeClr val="bg1"/>
                </a:solidFill>
                <a:latin typeface="Georgia" pitchFamily="18" charset="0"/>
              </a:rPr>
              <a:t>Yapıtlarında görgü, anı, betimleme, kültür unsurları, mutluluklarla geçmiş gençliği ve 20. yüzyıl başlarındaki rahat İstanbul yaşamı ağır basar.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2000">
              <a:solidFill>
                <a:schemeClr val="bg1"/>
              </a:solidFill>
              <a:latin typeface="Georgia" pitchFamily="18" charset="0"/>
            </a:endParaRPr>
          </a:p>
          <a:p>
            <a:pPr>
              <a:lnSpc>
                <a:spcPct val="80000"/>
              </a:lnSpc>
            </a:pPr>
            <a:r>
              <a:rPr lang="tr-TR" sz="2000">
                <a:solidFill>
                  <a:schemeClr val="bg1"/>
                </a:solidFill>
                <a:latin typeface="Georgia" pitchFamily="18" charset="0"/>
              </a:rPr>
              <a:t>Sanatlı, uzun cümleleri vardır.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2000">
              <a:solidFill>
                <a:schemeClr val="bg1"/>
              </a:solidFill>
              <a:latin typeface="Georgia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tr-TR" sz="2000" b="1" u="sng">
                <a:solidFill>
                  <a:schemeClr val="bg1"/>
                </a:solidFill>
                <a:latin typeface="Georgia" pitchFamily="18" charset="0"/>
              </a:rPr>
              <a:t>Yapıtları:</a:t>
            </a:r>
          </a:p>
          <a:p>
            <a:pPr>
              <a:lnSpc>
                <a:spcPct val="80000"/>
              </a:lnSpc>
            </a:pPr>
            <a:r>
              <a:rPr lang="tr-TR" sz="2000">
                <a:solidFill>
                  <a:schemeClr val="bg1"/>
                </a:solidFill>
                <a:latin typeface="Georgia" pitchFamily="18" charset="0"/>
              </a:rPr>
              <a:t>Fahim Bey ve Biz, Çamlıca’daki Eniştemiz, Ali Nizami Bey’in Alafrangalığı ve Şeyhliği: Roman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2000">
              <a:solidFill>
                <a:schemeClr val="bg1"/>
              </a:solidFill>
              <a:latin typeface="Georgia" pitchFamily="18" charset="0"/>
            </a:endParaRPr>
          </a:p>
          <a:p>
            <a:pPr>
              <a:lnSpc>
                <a:spcPct val="80000"/>
              </a:lnSpc>
            </a:pPr>
            <a:r>
              <a:rPr lang="tr-TR" sz="2000">
                <a:solidFill>
                  <a:schemeClr val="bg1"/>
                </a:solidFill>
                <a:latin typeface="Georgia" pitchFamily="18" charset="0"/>
              </a:rPr>
              <a:t>Boğaziçi Mehtapları, Geçmiş Zaman Köşkleri, Boğaziçi Yalıları, İstanbul ve Pierre Loti: Anı</a:t>
            </a:r>
          </a:p>
          <a:p>
            <a:pPr>
              <a:lnSpc>
                <a:spcPct val="80000"/>
              </a:lnSpc>
            </a:pPr>
            <a:endParaRPr lang="tr-TR" sz="2000">
              <a:solidFill>
                <a:schemeClr val="bg1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60438"/>
          </a:xfrm>
        </p:spPr>
        <p:txBody>
          <a:bodyPr/>
          <a:lstStyle/>
          <a:p>
            <a:r>
              <a:rPr lang="tr-TR" sz="2400">
                <a:solidFill>
                  <a:schemeClr val="bg1"/>
                </a:solidFill>
                <a:latin typeface="Georgia" pitchFamily="18" charset="0"/>
              </a:rPr>
              <a:t>PEYAMİ SAFA (1899- 1961)</a:t>
            </a:r>
            <a:br>
              <a:rPr lang="tr-TR" sz="2400">
                <a:solidFill>
                  <a:schemeClr val="bg1"/>
                </a:solidFill>
                <a:latin typeface="Georgia" pitchFamily="18" charset="0"/>
              </a:rPr>
            </a:br>
            <a:endParaRPr lang="tr-TR" sz="240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5257800" cy="3962400"/>
          </a:xfrm>
          <a:ln>
            <a:solidFill>
              <a:srgbClr val="FFFF00"/>
            </a:solidFill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tr-TR" sz="1800">
                <a:solidFill>
                  <a:srgbClr val="FFFF00"/>
                </a:solidFill>
                <a:latin typeface="Georgia" pitchFamily="18" charset="0"/>
              </a:rPr>
              <a:t>Doğu-Batı kültürü</a:t>
            </a:r>
            <a:r>
              <a:rPr lang="tr-TR" sz="1800">
                <a:solidFill>
                  <a:schemeClr val="bg1"/>
                </a:solidFill>
                <a:latin typeface="Georgia" pitchFamily="18" charset="0"/>
              </a:rPr>
              <a:t>, </a:t>
            </a:r>
            <a:r>
              <a:rPr lang="tr-TR" sz="1800">
                <a:solidFill>
                  <a:srgbClr val="FFFF00"/>
                </a:solidFill>
                <a:latin typeface="Georgia" pitchFamily="18" charset="0"/>
              </a:rPr>
              <a:t>madde-ruh-insan psikolojisi, toplumsal değişme sonucu ortaya çıkan bunalımlar,</a:t>
            </a:r>
            <a:r>
              <a:rPr lang="tr-TR" sz="1800">
                <a:solidFill>
                  <a:schemeClr val="bg1"/>
                </a:solidFill>
                <a:latin typeface="Georgia" pitchFamily="18" charset="0"/>
              </a:rPr>
              <a:t> romanlarında işlediği başlıca konulardır.</a:t>
            </a:r>
          </a:p>
          <a:p>
            <a:pPr>
              <a:lnSpc>
                <a:spcPct val="90000"/>
              </a:lnSpc>
              <a:buFontTx/>
              <a:buNone/>
            </a:pPr>
            <a:endParaRPr lang="tr-TR" sz="1800">
              <a:solidFill>
                <a:schemeClr val="bg1"/>
              </a:solidFill>
              <a:latin typeface="Georgia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tr-TR" sz="1800">
              <a:solidFill>
                <a:schemeClr val="bg1"/>
              </a:solidFill>
              <a:latin typeface="Georgia" pitchFamily="18" charset="0"/>
            </a:endParaRPr>
          </a:p>
          <a:p>
            <a:pPr>
              <a:lnSpc>
                <a:spcPct val="90000"/>
              </a:lnSpc>
            </a:pPr>
            <a:r>
              <a:rPr lang="tr-TR" sz="1800">
                <a:solidFill>
                  <a:schemeClr val="bg1"/>
                </a:solidFill>
                <a:latin typeface="Georgia" pitchFamily="18" charset="0"/>
              </a:rPr>
              <a:t>Romanlarında </a:t>
            </a:r>
            <a:r>
              <a:rPr lang="tr-TR" sz="1800">
                <a:solidFill>
                  <a:srgbClr val="FFFF00"/>
                </a:solidFill>
                <a:latin typeface="Georgia" pitchFamily="18" charset="0"/>
              </a:rPr>
              <a:t>psikolojik tahlillere önem vermiş</a:t>
            </a:r>
            <a:r>
              <a:rPr lang="tr-TR" sz="1800">
                <a:solidFill>
                  <a:schemeClr val="bg1"/>
                </a:solidFill>
                <a:latin typeface="Georgia" pitchFamily="18" charset="0"/>
              </a:rPr>
              <a:t> ve bunda da başarılı olmuştur.</a:t>
            </a:r>
          </a:p>
          <a:p>
            <a:pPr>
              <a:lnSpc>
                <a:spcPct val="90000"/>
              </a:lnSpc>
              <a:buFontTx/>
              <a:buNone/>
            </a:pPr>
            <a:endParaRPr lang="tr-TR" sz="1800">
              <a:solidFill>
                <a:schemeClr val="bg1"/>
              </a:solidFill>
              <a:latin typeface="Georgia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tr-TR" sz="1800">
              <a:solidFill>
                <a:schemeClr val="bg1"/>
              </a:solidFill>
              <a:latin typeface="Georgia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tr-TR" sz="1800">
              <a:solidFill>
                <a:schemeClr val="bg1"/>
              </a:solidFill>
              <a:latin typeface="Georgia" pitchFamily="18" charset="0"/>
            </a:endParaRPr>
          </a:p>
          <a:p>
            <a:pPr>
              <a:lnSpc>
                <a:spcPct val="90000"/>
              </a:lnSpc>
            </a:pPr>
            <a:r>
              <a:rPr lang="tr-TR" sz="1800">
                <a:solidFill>
                  <a:schemeClr val="bg1"/>
                </a:solidFill>
                <a:latin typeface="Georgia" pitchFamily="18" charset="0"/>
              </a:rPr>
              <a:t>Yazınsal değeri olmayan romanlarını “</a:t>
            </a:r>
            <a:r>
              <a:rPr lang="tr-TR" sz="1800">
                <a:solidFill>
                  <a:srgbClr val="FFFF00"/>
                </a:solidFill>
                <a:latin typeface="Georgia" pitchFamily="18" charset="0"/>
              </a:rPr>
              <a:t>Server Bedi</a:t>
            </a:r>
            <a:r>
              <a:rPr lang="tr-TR" sz="1800">
                <a:solidFill>
                  <a:schemeClr val="bg1"/>
                </a:solidFill>
                <a:latin typeface="Georgia" pitchFamily="18" charset="0"/>
              </a:rPr>
              <a:t>’ imzasıyla yayımlamıştır</a:t>
            </a:r>
            <a:r>
              <a:rPr lang="tr-TR" sz="180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endParaRPr lang="tr-TR" sz="1800">
              <a:solidFill>
                <a:schemeClr val="bg1"/>
              </a:solidFill>
            </a:endParaRPr>
          </a:p>
        </p:txBody>
      </p:sp>
      <p:pic>
        <p:nvPicPr>
          <p:cNvPr id="37893" name="Picture 5" descr="peyamisaf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0" y="1676400"/>
            <a:ext cx="3124200" cy="3505200"/>
          </a:xfrm>
          <a:prstGeom prst="rect">
            <a:avLst/>
          </a:prstGeom>
          <a:noFill/>
        </p:spPr>
      </p:pic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5715000" y="5272088"/>
            <a:ext cx="3200400" cy="36671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tr-TR">
                <a:solidFill>
                  <a:schemeClr val="bg1"/>
                </a:solidFill>
                <a:latin typeface="Georgia" pitchFamily="18" charset="0"/>
              </a:rPr>
              <a:t>PEYAMİ SAFA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789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  <p:bldP spid="37891" grpId="0" build="p" animBg="1"/>
      <p:bldP spid="3789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tr-TR" sz="3600">
                <a:solidFill>
                  <a:schemeClr val="bg1"/>
                </a:solidFill>
                <a:latin typeface="Georgia" pitchFamily="18" charset="0"/>
              </a:rPr>
              <a:t>BEŞ HECECİLER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4495800" cy="5410200"/>
          </a:xfrm>
          <a:ln>
            <a:solidFill>
              <a:srgbClr val="FFFF00"/>
            </a:solidFill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tr-TR" sz="1600">
                <a:solidFill>
                  <a:srgbClr val="FFFF00"/>
                </a:solidFill>
                <a:latin typeface="Georgia" pitchFamily="18" charset="0"/>
              </a:rPr>
              <a:t>Şiirde sade ve özentisiz</a:t>
            </a:r>
            <a:r>
              <a:rPr lang="tr-TR" sz="1600">
                <a:solidFill>
                  <a:schemeClr val="bg1"/>
                </a:solidFill>
                <a:latin typeface="Georgia" pitchFamily="18" charset="0"/>
              </a:rPr>
              <a:t> olmayı, süsten uzak kalmayı tercih etmişlerdir.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600">
              <a:solidFill>
                <a:schemeClr val="bg1"/>
              </a:solidFill>
              <a:latin typeface="Georgia" pitchFamily="18" charset="0"/>
            </a:endParaRPr>
          </a:p>
          <a:p>
            <a:pPr>
              <a:lnSpc>
                <a:spcPct val="80000"/>
              </a:lnSpc>
            </a:pPr>
            <a:r>
              <a:rPr lang="tr-TR" sz="1600">
                <a:solidFill>
                  <a:schemeClr val="bg1"/>
                </a:solidFill>
                <a:latin typeface="Georgia" pitchFamily="18" charset="0"/>
              </a:rPr>
              <a:t>İlk şiirlerinde </a:t>
            </a:r>
            <a:r>
              <a:rPr lang="tr-TR" sz="1600">
                <a:solidFill>
                  <a:srgbClr val="FFFF00"/>
                </a:solidFill>
                <a:latin typeface="Georgia" pitchFamily="18" charset="0"/>
              </a:rPr>
              <a:t>aruz ölçüsünü</a:t>
            </a:r>
            <a:r>
              <a:rPr lang="tr-TR" sz="1600">
                <a:solidFill>
                  <a:schemeClr val="bg1"/>
                </a:solidFill>
                <a:latin typeface="Georgia" pitchFamily="18" charset="0"/>
              </a:rPr>
              <a:t> kullanmışlar, daha sonra heceye geçmişlerdir.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600">
              <a:solidFill>
                <a:schemeClr val="bg1"/>
              </a:solidFill>
              <a:latin typeface="Georgia" pitchFamily="18" charset="0"/>
            </a:endParaRPr>
          </a:p>
          <a:p>
            <a:pPr>
              <a:lnSpc>
                <a:spcPct val="80000"/>
              </a:lnSpc>
            </a:pPr>
            <a:r>
              <a:rPr lang="tr-TR" sz="1600">
                <a:solidFill>
                  <a:schemeClr val="bg1"/>
                </a:solidFill>
                <a:latin typeface="Georgia" pitchFamily="18" charset="0"/>
              </a:rPr>
              <a:t>Şiirlerinde </a:t>
            </a:r>
            <a:r>
              <a:rPr lang="tr-TR" sz="1600">
                <a:solidFill>
                  <a:srgbClr val="FFFF00"/>
                </a:solidFill>
                <a:latin typeface="Georgia" pitchFamily="18" charset="0"/>
              </a:rPr>
              <a:t>memleket sevgisi, yurt güzellikleri</a:t>
            </a:r>
            <a:r>
              <a:rPr lang="tr-TR" sz="1600">
                <a:solidFill>
                  <a:schemeClr val="bg1"/>
                </a:solidFill>
                <a:latin typeface="Georgia" pitchFamily="18" charset="0"/>
              </a:rPr>
              <a:t>, kahramanlık ve yiğitlik gibi temaları işlemişlerdir.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600">
              <a:solidFill>
                <a:schemeClr val="bg1"/>
              </a:solidFill>
              <a:latin typeface="Georgia" pitchFamily="18" charset="0"/>
            </a:endParaRPr>
          </a:p>
          <a:p>
            <a:pPr>
              <a:lnSpc>
                <a:spcPct val="80000"/>
              </a:lnSpc>
            </a:pPr>
            <a:r>
              <a:rPr lang="tr-TR" sz="1600">
                <a:solidFill>
                  <a:schemeClr val="bg1"/>
                </a:solidFill>
                <a:latin typeface="Georgia" pitchFamily="18" charset="0"/>
              </a:rPr>
              <a:t>Yerli-milli sanat </a:t>
            </a:r>
            <a:r>
              <a:rPr lang="tr-TR" sz="1600">
                <a:solidFill>
                  <a:srgbClr val="FFFF00"/>
                </a:solidFill>
                <a:latin typeface="Georgia" pitchFamily="18" charset="0"/>
              </a:rPr>
              <a:t>ve</a:t>
            </a:r>
            <a:r>
              <a:rPr lang="tr-TR" sz="1600">
                <a:solidFill>
                  <a:schemeClr val="bg1"/>
                </a:solidFill>
                <a:latin typeface="Georgia" pitchFamily="18" charset="0"/>
              </a:rPr>
              <a:t> tarih motiflerini ele alarak yaşanan hayat dilimleriyle örülü bir memleket edebiyatı meydana getirmeye yönelmişlerdir.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600">
              <a:solidFill>
                <a:schemeClr val="bg1"/>
              </a:solidFill>
              <a:latin typeface="Georgia" pitchFamily="18" charset="0"/>
            </a:endParaRPr>
          </a:p>
          <a:p>
            <a:pPr>
              <a:lnSpc>
                <a:spcPct val="80000"/>
              </a:lnSpc>
            </a:pPr>
            <a:r>
              <a:rPr lang="tr-TR" sz="1600">
                <a:solidFill>
                  <a:schemeClr val="bg1"/>
                </a:solidFill>
                <a:latin typeface="Georgia" pitchFamily="18" charset="0"/>
              </a:rPr>
              <a:t>Hece ölçüsü ile serbest müstezat yazmayı da denemişlerdir.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600">
              <a:solidFill>
                <a:schemeClr val="bg1"/>
              </a:solidFill>
              <a:latin typeface="Georgia" pitchFamily="18" charset="0"/>
            </a:endParaRPr>
          </a:p>
          <a:p>
            <a:pPr>
              <a:lnSpc>
                <a:spcPct val="80000"/>
              </a:lnSpc>
            </a:pPr>
            <a:r>
              <a:rPr lang="tr-TR" sz="1600">
                <a:solidFill>
                  <a:schemeClr val="bg1"/>
                </a:solidFill>
                <a:latin typeface="Georgia" pitchFamily="18" charset="0"/>
              </a:rPr>
              <a:t>Dize kümelerinde </a:t>
            </a:r>
            <a:r>
              <a:rPr lang="tr-TR" sz="1600">
                <a:solidFill>
                  <a:srgbClr val="FFFF00"/>
                </a:solidFill>
                <a:latin typeface="Georgia" pitchFamily="18" charset="0"/>
              </a:rPr>
              <a:t>dörtlük esasına bağlı</a:t>
            </a:r>
            <a:r>
              <a:rPr lang="tr-TR" sz="1600">
                <a:solidFill>
                  <a:schemeClr val="bg1"/>
                </a:solidFill>
                <a:latin typeface="Georgia" pitchFamily="18" charset="0"/>
              </a:rPr>
              <a:t> kalmamışlar, yeni yeni biçimler aramışlardır.</a:t>
            </a:r>
          </a:p>
          <a:p>
            <a:pPr>
              <a:lnSpc>
                <a:spcPct val="80000"/>
              </a:lnSpc>
            </a:pPr>
            <a:endParaRPr lang="tr-TR" sz="1600">
              <a:solidFill>
                <a:schemeClr val="bg1"/>
              </a:solidFill>
              <a:latin typeface="Georgia" pitchFamily="18" charset="0"/>
            </a:endParaRPr>
          </a:p>
          <a:p>
            <a:pPr>
              <a:lnSpc>
                <a:spcPct val="80000"/>
              </a:lnSpc>
            </a:pPr>
            <a:r>
              <a:rPr lang="tr-TR" sz="1600">
                <a:solidFill>
                  <a:srgbClr val="FFFF00"/>
                </a:solidFill>
                <a:latin typeface="Georgia" pitchFamily="18" charset="0"/>
              </a:rPr>
              <a:t>Düzyazıdaki sözdizimini</a:t>
            </a:r>
            <a:r>
              <a:rPr lang="tr-TR" sz="1600">
                <a:solidFill>
                  <a:schemeClr val="bg1"/>
                </a:solidFill>
                <a:latin typeface="Georgia" pitchFamily="18" charset="0"/>
              </a:rPr>
              <a:t> şiire aktarmışlardır.</a:t>
            </a:r>
          </a:p>
          <a:p>
            <a:pPr>
              <a:lnSpc>
                <a:spcPct val="80000"/>
              </a:lnSpc>
            </a:pPr>
            <a:endParaRPr lang="tr-TR" sz="1500">
              <a:solidFill>
                <a:schemeClr val="bg1"/>
              </a:solidFill>
            </a:endParaRPr>
          </a:p>
        </p:txBody>
      </p:sp>
      <p:pic>
        <p:nvPicPr>
          <p:cNvPr id="6152" name="Picture 8" descr="nostaljito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0" y="1295400"/>
            <a:ext cx="4343400" cy="5410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14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6147" grpId="0" build="p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229600" cy="838200"/>
          </a:xfrm>
        </p:spPr>
        <p:txBody>
          <a:bodyPr/>
          <a:lstStyle/>
          <a:p>
            <a:r>
              <a:rPr lang="tr-TR" sz="2800">
                <a:solidFill>
                  <a:schemeClr val="bg1"/>
                </a:solidFill>
                <a:latin typeface="Georgia" pitchFamily="18" charset="0"/>
              </a:rPr>
              <a:t>PEYAMİ SAFA’NIN YAPITLARI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4495800" cy="4572000"/>
          </a:xfrm>
          <a:ln>
            <a:solidFill>
              <a:srgbClr val="FFFF00"/>
            </a:solidFill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tr-TR" sz="1800">
                <a:solidFill>
                  <a:srgbClr val="FFFF00"/>
                </a:solidFill>
              </a:rPr>
              <a:t>Dokuzuncu Hariciye Koğuşu, Sözde Kızlar, Canan, Atilla. Fatih-Harbiye, Matmazel Noralya’nın Koltuğu, Yalnızız, Biz İnsanlar, Bir Tereddüdün Romanı:</a:t>
            </a:r>
            <a:r>
              <a:rPr lang="tr-TR" sz="1800">
                <a:solidFill>
                  <a:schemeClr val="bg1"/>
                </a:solidFill>
              </a:rPr>
              <a:t> Roman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8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endParaRPr lang="tr-TR" sz="18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800">
                <a:solidFill>
                  <a:srgbClr val="FFFF00"/>
                </a:solidFill>
              </a:rPr>
              <a:t>Bir Mekteplinin Hatıratı, Karanlıklar Kralı, İstanbul Hikayeleri:</a:t>
            </a:r>
            <a:r>
              <a:rPr lang="tr-TR" sz="1800">
                <a:solidFill>
                  <a:schemeClr val="bg1"/>
                </a:solidFill>
              </a:rPr>
              <a:t> Öykü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8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endParaRPr lang="tr-TR" sz="18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800">
                <a:solidFill>
                  <a:srgbClr val="FFFF00"/>
                </a:solidFill>
              </a:rPr>
              <a:t>Felsefi Buhran, Mistizm, Nasyonalizm, Doğu-Batı Sentezi, Sanat-Edebiyat-Tenkit:</a:t>
            </a:r>
            <a:r>
              <a:rPr lang="tr-TR" sz="1800">
                <a:solidFill>
                  <a:schemeClr val="bg1"/>
                </a:solidFill>
              </a:rPr>
              <a:t> İnceleme, deneme</a:t>
            </a:r>
          </a:p>
          <a:p>
            <a:pPr>
              <a:lnSpc>
                <a:spcPct val="80000"/>
              </a:lnSpc>
            </a:pPr>
            <a:endParaRPr lang="tr-TR" sz="1800">
              <a:solidFill>
                <a:schemeClr val="bg1"/>
              </a:solidFill>
            </a:endParaRPr>
          </a:p>
        </p:txBody>
      </p:sp>
      <p:pic>
        <p:nvPicPr>
          <p:cNvPr id="38917" name="Picture 5" descr="mVxYw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1676400"/>
            <a:ext cx="1711325" cy="3429000"/>
          </a:xfrm>
          <a:prstGeom prst="rect">
            <a:avLst/>
          </a:prstGeom>
          <a:noFill/>
        </p:spPr>
      </p:pic>
      <p:pic>
        <p:nvPicPr>
          <p:cNvPr id="38918" name="Picture 6" descr="mVxYi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15200" y="1676400"/>
            <a:ext cx="1828800" cy="3429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>
                <a:solidFill>
                  <a:schemeClr val="bg1"/>
                </a:solidFill>
              </a:rPr>
              <a:t>MEMDUH ŞEVKET ESENDAL (1889 - 1952)</a:t>
            </a:r>
            <a:br>
              <a:rPr lang="tr-TR" sz="2400">
                <a:solidFill>
                  <a:schemeClr val="bg1"/>
                </a:solidFill>
              </a:rPr>
            </a:br>
            <a:endParaRPr lang="tr-TR" sz="2400">
              <a:solidFill>
                <a:schemeClr val="bg1"/>
              </a:solidFill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ln>
            <a:solidFill>
              <a:srgbClr val="FFFF00"/>
            </a:solidFill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tr-TR" sz="2000">
                <a:solidFill>
                  <a:schemeClr val="bg1"/>
                </a:solidFill>
              </a:rPr>
              <a:t>Öyküye bir yalınlık getirmiş, onu gereksiz süslemelerden kurtararak halktan kişilere ve basit görünüşlü gerçek olaylara yöneltmiştir.  </a:t>
            </a:r>
          </a:p>
          <a:p>
            <a:pPr>
              <a:lnSpc>
                <a:spcPct val="80000"/>
              </a:lnSpc>
            </a:pPr>
            <a:endParaRPr lang="tr-TR" sz="20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2000">
                <a:solidFill>
                  <a:schemeClr val="bg1"/>
                </a:solidFill>
              </a:rPr>
              <a:t>İnsanların yaşayışlarının gülünç, iyi ve kötü yönlerini, konuşma diliyle ve okurun hoşuna gidecek biçimde anlatmıştır. 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20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2000">
                <a:solidFill>
                  <a:schemeClr val="bg1"/>
                </a:solidFill>
              </a:rPr>
              <a:t>Edebiyatımızda “Çehov” tarzı öykücülüğün temsilcisidir.</a:t>
            </a:r>
          </a:p>
          <a:p>
            <a:pPr>
              <a:lnSpc>
                <a:spcPct val="80000"/>
              </a:lnSpc>
            </a:pPr>
            <a:endParaRPr lang="tr-TR" sz="20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2000">
                <a:solidFill>
                  <a:schemeClr val="bg1"/>
                </a:solidFill>
              </a:rPr>
              <a:t>Yapıtları:  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20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2000">
                <a:solidFill>
                  <a:schemeClr val="bg1"/>
                </a:solidFill>
              </a:rPr>
              <a:t>Otlakçı, Mendil Altında, Bir Kucak Çiçek, Hava Parası, Kelepir, Temiz Sevgiler: Öykü</a:t>
            </a:r>
          </a:p>
          <a:p>
            <a:pPr>
              <a:lnSpc>
                <a:spcPct val="80000"/>
              </a:lnSpc>
            </a:pPr>
            <a:r>
              <a:rPr lang="tr-TR" sz="2000">
                <a:solidFill>
                  <a:schemeClr val="bg1"/>
                </a:solidFill>
              </a:rPr>
              <a:t>Ayaşlı ve Kiracıları, Miras, Vassaf Bey: Roman</a:t>
            </a:r>
          </a:p>
          <a:p>
            <a:pPr>
              <a:lnSpc>
                <a:spcPct val="80000"/>
              </a:lnSpc>
            </a:pPr>
            <a:endParaRPr lang="tr-TR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>
                <a:solidFill>
                  <a:schemeClr val="bg1"/>
                </a:solidFill>
              </a:rPr>
              <a:t>SAİT FAİK ABASIYANIK (1906 - 1954)</a:t>
            </a:r>
            <a:br>
              <a:rPr lang="tr-TR" sz="2400">
                <a:solidFill>
                  <a:schemeClr val="bg1"/>
                </a:solidFill>
              </a:rPr>
            </a:br>
            <a:endParaRPr lang="tr-TR" sz="2400">
              <a:solidFill>
                <a:schemeClr val="bg1"/>
              </a:solidFill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tr-TR" sz="1600">
                <a:solidFill>
                  <a:schemeClr val="bg1"/>
                </a:solidFill>
              </a:rPr>
              <a:t>Edebiyatımızda, öykücülüğümüzde yeni bir dönemin başlatıcısıdır. 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6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600">
                <a:solidFill>
                  <a:schemeClr val="bg1"/>
                </a:solidFill>
              </a:rPr>
              <a:t>İşitilmemiş, okunmamış sözler, yadırganan bir üslup, konu sayılamayacak kadar aykırı karşılanan konular yapıtlarının başlıca özelliklerindendir.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6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600">
                <a:solidFill>
                  <a:schemeClr val="bg1"/>
                </a:solidFill>
              </a:rPr>
              <a:t>Yazmanın kendisi için bir ihtiyaç olduğuna inanmıştır.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6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600">
                <a:solidFill>
                  <a:schemeClr val="bg1"/>
                </a:solidFill>
              </a:rPr>
              <a:t>Gözlemci ve gerçekçi bir yazardır.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6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600">
                <a:solidFill>
                  <a:schemeClr val="bg1"/>
                </a:solidFill>
              </a:rPr>
              <a:t>Kişileri, yaşadıkları çevreye ve karakterlerine uygun olarak ele alır ve anlatır.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6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600">
                <a:solidFill>
                  <a:schemeClr val="bg1"/>
                </a:solidFill>
              </a:rPr>
              <a:t>Öykülerinde genelliklle İstanbul’un kenar mahallelerini, Burgazada’yı, balıkçıları, sefil çocukları ve aylak insanları anlatmıştır. Özlem ve acılarıyla toplum içindeki bireyi şiirsel bir söyleyişle dile getirmiştir.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6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600">
                <a:solidFill>
                  <a:schemeClr val="bg1"/>
                </a:solidFill>
              </a:rPr>
              <a:t>Toplumu konu alan öykülerinde, toplumdaki bazı problemleri gerçekçi bir yaklaşımla ele alır.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6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600">
                <a:solidFill>
                  <a:schemeClr val="bg1"/>
                </a:solidFill>
              </a:rPr>
              <a:t>Öykülerini yapmacıklıktan ve sanat kaygısından uzak bir dille yazmıştır.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6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600">
                <a:solidFill>
                  <a:schemeClr val="bg1"/>
                </a:solidFill>
              </a:rPr>
              <a:t>Edebiyatımızda “Çehov” tarzı modern öykücülüğün temsilcilerindendir</a:t>
            </a:r>
            <a:r>
              <a:rPr lang="tr-TR" sz="160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>
                <a:solidFill>
                  <a:schemeClr val="bg1"/>
                </a:solidFill>
              </a:rPr>
              <a:t>SAİT FAİK’İN YAPITLARI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ln>
            <a:solidFill>
              <a:srgbClr val="FFFF00"/>
            </a:solidFill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tr-TR" sz="2400">
                <a:solidFill>
                  <a:schemeClr val="bg1"/>
                </a:solidFill>
              </a:rPr>
              <a:t>Semaver, Şahmerdan, Sarnıç, Havada Bulut, Son Kuşlar, Alemdağ’da Var Bir Yılan, Lüzumsuz Adam, Mahalle Kahvesi, Tüneldeki Çocuk, Kumpanya: Öykü</a:t>
            </a:r>
          </a:p>
          <a:p>
            <a:pPr>
              <a:lnSpc>
                <a:spcPct val="90000"/>
              </a:lnSpc>
              <a:buFontTx/>
              <a:buNone/>
            </a:pPr>
            <a:endParaRPr lang="tr-TR" sz="24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tr-TR" sz="2400">
                <a:solidFill>
                  <a:schemeClr val="bg1"/>
                </a:solidFill>
              </a:rPr>
              <a:t>Medar-ı Maişet Motoru (1952’de Birtakım İnsanlar adıyla yayımlanmıştır.), Kayıp Aranıyor: Roman</a:t>
            </a:r>
          </a:p>
          <a:p>
            <a:pPr>
              <a:lnSpc>
                <a:spcPct val="90000"/>
              </a:lnSpc>
              <a:buFontTx/>
              <a:buNone/>
            </a:pPr>
            <a:endParaRPr lang="tr-TR" sz="24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tr-TR" sz="2400">
                <a:solidFill>
                  <a:schemeClr val="bg1"/>
                </a:solidFill>
              </a:rPr>
              <a:t>Şimdi Sevişme Vakti: Şiir</a:t>
            </a:r>
          </a:p>
          <a:p>
            <a:pPr>
              <a:lnSpc>
                <a:spcPct val="90000"/>
              </a:lnSpc>
              <a:buFontTx/>
              <a:buNone/>
            </a:pPr>
            <a:endParaRPr lang="tr-TR" sz="24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tr-TR" sz="2400">
                <a:solidFill>
                  <a:schemeClr val="bg1"/>
                </a:solidFill>
              </a:rPr>
              <a:t>Açık Hava Oteli: Röportaj, makale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>
                <a:solidFill>
                  <a:schemeClr val="bg1"/>
                </a:solidFill>
              </a:rPr>
              <a:t>HALİKARNAS BALIKÇISI (1886 - 1973)</a:t>
            </a:r>
            <a:br>
              <a:rPr lang="tr-TR" sz="2400">
                <a:solidFill>
                  <a:schemeClr val="bg1"/>
                </a:solidFill>
              </a:rPr>
            </a:br>
            <a:endParaRPr lang="tr-TR" sz="2400">
              <a:solidFill>
                <a:schemeClr val="bg1"/>
              </a:solidFill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334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tr-TR" sz="1800">
                <a:solidFill>
                  <a:schemeClr val="bg1"/>
                </a:solidFill>
              </a:rPr>
              <a:t>Asıl adı Cevat Şakir Kabaağaçlı’dır. Halikarnas, Bodrum’un antik çağdaki ismidir.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1800">
                <a:solidFill>
                  <a:schemeClr val="bg1"/>
                </a:solidFill>
              </a:rPr>
              <a:t> </a:t>
            </a:r>
          </a:p>
          <a:p>
            <a:pPr>
              <a:lnSpc>
                <a:spcPct val="80000"/>
              </a:lnSpc>
            </a:pPr>
            <a:r>
              <a:rPr lang="tr-TR" sz="1800">
                <a:solidFill>
                  <a:schemeClr val="bg1"/>
                </a:solidFill>
              </a:rPr>
              <a:t>Deniz öyküleriyle tanınmış bir yazarımızdır. 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8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800">
                <a:solidFill>
                  <a:schemeClr val="bg1"/>
                </a:solidFill>
              </a:rPr>
              <a:t>Yapıtlarında genellikle Ege, Akdeniz kıyı ve açıklarında gelişen, denize bağlı olayları işlemiştir. 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8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800">
                <a:solidFill>
                  <a:schemeClr val="bg1"/>
                </a:solidFill>
              </a:rPr>
              <a:t>Yapıtlarını zengin bir terim ve mitoloji hazinesinden yararlanarak, sürükleyici bir dille ortaya koymuştur.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8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tr-TR" sz="1800">
                <a:solidFill>
                  <a:schemeClr val="bg1"/>
                </a:solidFill>
              </a:rPr>
              <a:t>Yapıtları:  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8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800">
                <a:solidFill>
                  <a:schemeClr val="bg1"/>
                </a:solidFill>
              </a:rPr>
              <a:t>Aganta Burina Burinata, Ötelerin Çocukları, Uluç Reis, Turgut Reis, Deniz Gurbetçileri: Roman 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8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800">
                <a:solidFill>
                  <a:schemeClr val="bg1"/>
                </a:solidFill>
              </a:rPr>
              <a:t>Ege Kıyılarından,  Ege’nin Dibi, Merhaba Akdeniz, Yaşasın Deniz, Parmak Damgası, Gülen Ada, Dalgıçlar: Öykü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8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800">
                <a:solidFill>
                  <a:schemeClr val="bg1"/>
                </a:solidFill>
              </a:rPr>
              <a:t>Mavi Sürgün: Anı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>
                <a:solidFill>
                  <a:schemeClr val="bg1"/>
                </a:solidFill>
              </a:rPr>
              <a:t>HALDUN TANER (1915 - 1986)</a:t>
            </a:r>
            <a:br>
              <a:rPr lang="tr-TR" sz="2400">
                <a:solidFill>
                  <a:schemeClr val="bg1"/>
                </a:solidFill>
              </a:rPr>
            </a:br>
            <a:endParaRPr lang="tr-TR" sz="2400">
              <a:solidFill>
                <a:schemeClr val="bg1"/>
              </a:solidFill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tr-TR" sz="2000">
                <a:solidFill>
                  <a:schemeClr val="bg1"/>
                </a:solidFill>
              </a:rPr>
              <a:t>Gücünü gözlem, mizah ve yergiden alan sanatçı; öykülerinde büyük şehrin tipik ve türedi yaşamlarını konu edinmiştir.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20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2000">
                <a:solidFill>
                  <a:schemeClr val="bg1"/>
                </a:solidFill>
              </a:rPr>
              <a:t>Epik tiyatro örnekleriyle edebiyatımızda bir yeniliğin öncüsü olmuştur.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20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2000">
                <a:solidFill>
                  <a:schemeClr val="bg1"/>
                </a:solidFill>
              </a:rPr>
              <a:t>Yapıtları: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2000">
                <a:solidFill>
                  <a:schemeClr val="bg1"/>
                </a:solidFill>
              </a:rPr>
              <a:t>  </a:t>
            </a:r>
          </a:p>
          <a:p>
            <a:pPr>
              <a:lnSpc>
                <a:spcPct val="80000"/>
              </a:lnSpc>
            </a:pPr>
            <a:r>
              <a:rPr lang="tr-TR" sz="2000">
                <a:solidFill>
                  <a:schemeClr val="bg1"/>
                </a:solidFill>
              </a:rPr>
              <a:t>Yaşasın Demokrasi, Tuş, Şişhaneye Yağmur Yağıyordu, On İkiye Bir Var, Konçinalar: Öykü 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20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2000">
                <a:solidFill>
                  <a:schemeClr val="bg1"/>
                </a:solidFill>
              </a:rPr>
              <a:t>Keşanlı Ali Destanı, Lütfen Dokunmayınız, Günün Adamı,  Sersem Kocanın Kurnaz Karısı: Oyun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20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2000">
                <a:solidFill>
                  <a:schemeClr val="bg1"/>
                </a:solidFill>
              </a:rPr>
              <a:t>Deve Kuşuna Mektuplar: Fıkra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tr-TR" sz="2400">
                <a:solidFill>
                  <a:schemeClr val="bg1"/>
                </a:solidFill>
              </a:rPr>
              <a:t>NURULLAH ATAÇ (1898 - 1957)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tr-TR" sz="1800">
                <a:solidFill>
                  <a:schemeClr val="bg1"/>
                </a:solidFill>
              </a:rPr>
              <a:t>Cumhuriyet sonrası edebiyatımızda bir yol gösterici görevi üstlenmiştir. 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8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800">
                <a:solidFill>
                  <a:schemeClr val="bg1"/>
                </a:solidFill>
              </a:rPr>
              <a:t>Türkçeyi özleştirmede üstün çaba göstermiştir.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8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800">
                <a:solidFill>
                  <a:schemeClr val="bg1"/>
                </a:solidFill>
              </a:rPr>
              <a:t>Anlatımda devrik cümlenin, konuşma dilinin gerekliliğini savunmuş ve bunları yapıtlarında uygulamıştır. 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8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800">
                <a:solidFill>
                  <a:schemeClr val="bg1"/>
                </a:solidFill>
              </a:rPr>
              <a:t>Deneme türünün başarılı bir temsilcisidir. 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8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800">
                <a:solidFill>
                  <a:schemeClr val="bg1"/>
                </a:solidFill>
              </a:rPr>
              <a:t>Eleştiri türünün gelişmesine önemli katkılarda bulunmuştur. 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8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tr-TR" sz="1800">
                <a:solidFill>
                  <a:schemeClr val="bg1"/>
                </a:solidFill>
              </a:rPr>
              <a:t>Yapıtları:  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8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800">
                <a:solidFill>
                  <a:schemeClr val="bg1"/>
                </a:solidFill>
              </a:rPr>
              <a:t>Karalama Defteri, Günlerin Getirdiği, Sözden Söze, Ararken, Diyelim, Söz Arasında, Okuruma Mektuplar: Deneme, eleştiri, söyleşi, inceleme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8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800">
                <a:solidFill>
                  <a:schemeClr val="bg1"/>
                </a:solidFill>
              </a:rPr>
              <a:t>Günce: Günlük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z="2000">
                <a:solidFill>
                  <a:schemeClr val="bg1"/>
                </a:solidFill>
              </a:rPr>
              <a:t>SUUT KEMAL YETKİN (1903 - 1980)</a:t>
            </a:r>
            <a:br>
              <a:rPr lang="tr-TR" sz="2000">
                <a:solidFill>
                  <a:schemeClr val="bg1"/>
                </a:solidFill>
              </a:rPr>
            </a:br>
            <a:endParaRPr lang="tr-TR" sz="2000">
              <a:solidFill>
                <a:schemeClr val="bg1"/>
              </a:solidFill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tr-TR" sz="2000">
                <a:solidFill>
                  <a:schemeClr val="bg1"/>
                </a:solidFill>
              </a:rPr>
              <a:t>Sanat, estetik, resim, felsefe konularında yapıtlar vermiş, birçok dergide yine bu konularda yazılar yazmıştır.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20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2000">
                <a:solidFill>
                  <a:schemeClr val="bg1"/>
                </a:solidFill>
              </a:rPr>
              <a:t>Edebiyatımızda özellikle deneme ve eleştirmeleriyle tanınmıştır. 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20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2000">
                <a:solidFill>
                  <a:schemeClr val="bg1"/>
                </a:solidFill>
              </a:rPr>
              <a:t>Sanat, edebiyat konuları üzerindeki özel görüşleriyle düşüncelerini, kesin yargılarla kurallara bağlanmaksızın duygulu bir biçimde eleştirmiştir. 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20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tr-TR" sz="2000">
                <a:solidFill>
                  <a:schemeClr val="bg1"/>
                </a:solidFill>
              </a:rPr>
              <a:t>Yapıtları:  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20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2000">
                <a:solidFill>
                  <a:schemeClr val="bg1"/>
                </a:solidFill>
              </a:rPr>
              <a:t>Düş’ün Payı, Yokuşa Doğru, Edebiyat Konuşmaları, Edebiyat Üzerine, Günlerin Götürdüğü, Şiir Üzerine Düşünceler, Denemeler: Deneme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20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2000">
                <a:solidFill>
                  <a:schemeClr val="bg1"/>
                </a:solidFill>
              </a:rPr>
              <a:t>Ahmet Haşim ve Sembolizm, Edebi Meslekler, Türk Mimarisi: İnceleme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>
                <a:solidFill>
                  <a:schemeClr val="bg1"/>
                </a:solidFill>
              </a:rPr>
              <a:t>SABAHATTİN EYUBOĞLU (1908 - 1973)</a:t>
            </a:r>
            <a:br>
              <a:rPr lang="tr-TR" sz="2400">
                <a:solidFill>
                  <a:schemeClr val="bg1"/>
                </a:solidFill>
              </a:rPr>
            </a:br>
            <a:endParaRPr lang="tr-TR" sz="2400">
              <a:solidFill>
                <a:schemeClr val="bg1"/>
              </a:solidFill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tr-TR" sz="2400">
                <a:solidFill>
                  <a:schemeClr val="bg1"/>
                </a:solidFill>
              </a:rPr>
              <a:t>Sanat sorunlarımızla toplumsal sorunlarımızı kuvvetli bir kültürle araştırmıştır. 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24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2400">
                <a:solidFill>
                  <a:schemeClr val="bg1"/>
                </a:solidFill>
              </a:rPr>
              <a:t>Yapıtlarında; Anadolu, Anadolu halkı, Atatürk tutkunluğu, demokrasi, halk sanatı, halk dili, halk eğitimi en çok üzerinde durduğu konulardır. 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24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2400">
                <a:solidFill>
                  <a:schemeClr val="bg1"/>
                </a:solidFill>
              </a:rPr>
              <a:t>Daha çok deneme ve inceleme türünde yapıt vermiştir.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2400">
                <a:solidFill>
                  <a:schemeClr val="bg1"/>
                </a:solidFill>
              </a:rPr>
              <a:t> </a:t>
            </a:r>
          </a:p>
          <a:p>
            <a:pPr>
              <a:lnSpc>
                <a:spcPct val="80000"/>
              </a:lnSpc>
            </a:pPr>
            <a:r>
              <a:rPr lang="tr-TR" sz="2400">
                <a:solidFill>
                  <a:schemeClr val="bg1"/>
                </a:solidFill>
              </a:rPr>
              <a:t>Yapıtları: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2400">
                <a:solidFill>
                  <a:schemeClr val="bg1"/>
                </a:solidFill>
              </a:rPr>
              <a:t>  </a:t>
            </a:r>
          </a:p>
          <a:p>
            <a:pPr>
              <a:lnSpc>
                <a:spcPct val="80000"/>
              </a:lnSpc>
            </a:pPr>
            <a:r>
              <a:rPr lang="tr-TR" sz="2400">
                <a:solidFill>
                  <a:schemeClr val="bg1"/>
                </a:solidFill>
              </a:rPr>
              <a:t>Mavi ve Kara, Sanat Üzerine Denemeler, Yunus Emre’ye Selam, Pir Sultan Abdal: Deneme, inceleme</a:t>
            </a:r>
          </a:p>
          <a:p>
            <a:pPr>
              <a:lnSpc>
                <a:spcPct val="80000"/>
              </a:lnSpc>
            </a:pPr>
            <a:endParaRPr lang="tr-TR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>
                <a:solidFill>
                  <a:schemeClr val="bg1"/>
                </a:solidFill>
              </a:rPr>
              <a:t>FALİH RIFKI ATAY (1894 - 1971)</a:t>
            </a:r>
            <a:br>
              <a:rPr lang="tr-TR" sz="2400">
                <a:solidFill>
                  <a:schemeClr val="bg1"/>
                </a:solidFill>
              </a:rPr>
            </a:br>
            <a:endParaRPr lang="tr-TR" sz="2400">
              <a:solidFill>
                <a:schemeClr val="bg1"/>
              </a:solidFill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tr-TR" sz="1600">
                <a:solidFill>
                  <a:schemeClr val="bg1"/>
                </a:solidFill>
              </a:rPr>
              <a:t>Türkçeyi en yalın ve en duru bir anlatıma ulaştıran yazarlarımızdan biridir. 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6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600">
                <a:solidFill>
                  <a:schemeClr val="bg1"/>
                </a:solidFill>
              </a:rPr>
              <a:t>Atatürk’ün yakınında bulunmuş yazarlardandır.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6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600">
                <a:solidFill>
                  <a:schemeClr val="bg1"/>
                </a:solidFill>
              </a:rPr>
              <a:t>Dilimizin gelişmesinde, özellikle Cumhuriyet’ten sonraki Türk gezi edebiyatının oluşumunda yadsınamaz bir yeri vardır.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6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600">
                <a:solidFill>
                  <a:schemeClr val="bg1"/>
                </a:solidFill>
              </a:rPr>
              <a:t>Gezi yazılarında dış ülkelerde gördüklerini anlatırken sırası geldikçe Türkiye ile gezdiği yerler arasında karşılaştırmalar yaparak önemli noktalara değinir.</a:t>
            </a:r>
          </a:p>
          <a:p>
            <a:pPr>
              <a:lnSpc>
                <a:spcPct val="80000"/>
              </a:lnSpc>
            </a:pPr>
            <a:r>
              <a:rPr lang="tr-TR" sz="1600">
                <a:solidFill>
                  <a:schemeClr val="bg1"/>
                </a:solidFill>
              </a:rPr>
              <a:t>Yapıtlarını kısa cümlelerle ve sade bir dille oluşturmuştur.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6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600">
                <a:solidFill>
                  <a:schemeClr val="bg1"/>
                </a:solidFill>
              </a:rPr>
              <a:t>Yapıtları:  </a:t>
            </a:r>
          </a:p>
          <a:p>
            <a:pPr>
              <a:lnSpc>
                <a:spcPct val="80000"/>
              </a:lnSpc>
            </a:pPr>
            <a:r>
              <a:rPr lang="tr-TR" sz="1600">
                <a:solidFill>
                  <a:schemeClr val="bg1"/>
                </a:solidFill>
              </a:rPr>
              <a:t>Denizaşırı, Yeni Rusya, Bizim Akdeniz, Tuna Kıyıları, Yolcu Defteri: Gezi yazısı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6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600">
                <a:solidFill>
                  <a:schemeClr val="bg1"/>
                </a:solidFill>
              </a:rPr>
              <a:t>Ateş ve Güneş, Zeytindağı, Çankaya: Anı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6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600">
                <a:solidFill>
                  <a:schemeClr val="bg1"/>
                </a:solidFill>
              </a:rPr>
              <a:t>Eski Saat: Fıkra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6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600">
                <a:solidFill>
                  <a:schemeClr val="bg1"/>
                </a:solidFill>
              </a:rPr>
              <a:t>Niçin Kurtulmamak, Batış Yılları, Çile: Politikayla ilgili makale, fıkra ve anıları</a:t>
            </a:r>
            <a:r>
              <a:rPr lang="tr-TR" sz="2000">
                <a:solidFill>
                  <a:schemeClr val="bg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tr-TR" sz="2800">
                <a:solidFill>
                  <a:schemeClr val="bg1"/>
                </a:solidFill>
                <a:latin typeface="Georgia" pitchFamily="18" charset="0"/>
              </a:rPr>
              <a:t>BEŞ HECECİLER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447800"/>
            <a:ext cx="7010400" cy="4525963"/>
          </a:xfrm>
          <a:gradFill rotWithShape="1">
            <a:gsLst>
              <a:gs pos="0">
                <a:srgbClr val="FFFF00">
                  <a:alpha val="27000"/>
                </a:srgbClr>
              </a:gs>
              <a:gs pos="100000">
                <a:srgbClr val="FFFF00">
                  <a:gamma/>
                  <a:shade val="46275"/>
                  <a:invGamma/>
                  <a:alpha val="19000"/>
                </a:srgbClr>
              </a:gs>
            </a:gsLst>
            <a:path path="shape">
              <a:fillToRect l="50000" t="50000" r="50000" b="50000"/>
            </a:path>
          </a:gradFill>
        </p:spPr>
        <p:txBody>
          <a:bodyPr/>
          <a:lstStyle/>
          <a:p>
            <a:pPr>
              <a:lnSpc>
                <a:spcPct val="90000"/>
              </a:lnSpc>
            </a:pPr>
            <a:r>
              <a:rPr lang="tr-TR" sz="2800">
                <a:solidFill>
                  <a:srgbClr val="FFFF00"/>
                </a:solidFill>
                <a:latin typeface="Georgia" pitchFamily="18" charset="0"/>
              </a:rPr>
              <a:t>FARUK NAFİZ ÇAMLIBEL</a:t>
            </a:r>
          </a:p>
          <a:p>
            <a:pPr>
              <a:lnSpc>
                <a:spcPct val="90000"/>
              </a:lnSpc>
              <a:buFontTx/>
              <a:buNone/>
            </a:pPr>
            <a:endParaRPr lang="tr-TR" sz="2800">
              <a:solidFill>
                <a:srgbClr val="FFFF00"/>
              </a:solidFill>
              <a:latin typeface="Georgia" pitchFamily="18" charset="0"/>
            </a:endParaRPr>
          </a:p>
          <a:p>
            <a:pPr>
              <a:lnSpc>
                <a:spcPct val="90000"/>
              </a:lnSpc>
            </a:pPr>
            <a:r>
              <a:rPr lang="tr-TR" sz="2800">
                <a:solidFill>
                  <a:srgbClr val="FFFF00"/>
                </a:solidFill>
                <a:latin typeface="Georgia" pitchFamily="18" charset="0"/>
              </a:rPr>
              <a:t>ORHAN SEYFİ ORHON</a:t>
            </a:r>
          </a:p>
          <a:p>
            <a:pPr>
              <a:lnSpc>
                <a:spcPct val="90000"/>
              </a:lnSpc>
              <a:buFontTx/>
              <a:buNone/>
            </a:pPr>
            <a:endParaRPr lang="tr-TR" sz="2800">
              <a:solidFill>
                <a:srgbClr val="FFFF00"/>
              </a:solidFill>
              <a:latin typeface="Georgia" pitchFamily="18" charset="0"/>
            </a:endParaRPr>
          </a:p>
          <a:p>
            <a:pPr>
              <a:lnSpc>
                <a:spcPct val="90000"/>
              </a:lnSpc>
            </a:pPr>
            <a:r>
              <a:rPr lang="tr-TR" sz="2800">
                <a:solidFill>
                  <a:srgbClr val="FFFF00"/>
                </a:solidFill>
                <a:latin typeface="Georgia" pitchFamily="18" charset="0"/>
              </a:rPr>
              <a:t>YUSUF ZİYA ORTAÇ</a:t>
            </a:r>
          </a:p>
          <a:p>
            <a:pPr>
              <a:lnSpc>
                <a:spcPct val="90000"/>
              </a:lnSpc>
              <a:buFontTx/>
              <a:buNone/>
            </a:pPr>
            <a:endParaRPr lang="tr-TR" sz="2800">
              <a:solidFill>
                <a:srgbClr val="FFFF00"/>
              </a:solidFill>
              <a:latin typeface="Georgia" pitchFamily="18" charset="0"/>
            </a:endParaRPr>
          </a:p>
          <a:p>
            <a:pPr>
              <a:lnSpc>
                <a:spcPct val="90000"/>
              </a:lnSpc>
            </a:pPr>
            <a:r>
              <a:rPr lang="tr-TR" sz="2800">
                <a:solidFill>
                  <a:srgbClr val="FFFF00"/>
                </a:solidFill>
                <a:latin typeface="Georgia" pitchFamily="18" charset="0"/>
              </a:rPr>
              <a:t>HALİT FAHRİ OZANSOY</a:t>
            </a:r>
          </a:p>
          <a:p>
            <a:pPr>
              <a:lnSpc>
                <a:spcPct val="90000"/>
              </a:lnSpc>
              <a:buFontTx/>
              <a:buNone/>
            </a:pPr>
            <a:endParaRPr lang="tr-TR" sz="2800">
              <a:solidFill>
                <a:srgbClr val="FFFF00"/>
              </a:solidFill>
              <a:latin typeface="Georgia" pitchFamily="18" charset="0"/>
            </a:endParaRPr>
          </a:p>
          <a:p>
            <a:pPr>
              <a:lnSpc>
                <a:spcPct val="90000"/>
              </a:lnSpc>
            </a:pPr>
            <a:r>
              <a:rPr lang="tr-TR" sz="2800">
                <a:solidFill>
                  <a:srgbClr val="FFFF00"/>
                </a:solidFill>
                <a:latin typeface="Georgia" pitchFamily="18" charset="0"/>
              </a:rPr>
              <a:t>ENİS BEHİÇ KORYÜREK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  <p:bldP spid="7171" grpId="0" build="p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>
                <a:solidFill>
                  <a:schemeClr val="bg1"/>
                </a:solidFill>
              </a:rPr>
              <a:t>AHMET KUTSİ TECER (1901 - 1967)</a:t>
            </a:r>
            <a:br>
              <a:rPr lang="tr-TR" sz="2400">
                <a:solidFill>
                  <a:schemeClr val="bg1"/>
                </a:solidFill>
              </a:rPr>
            </a:br>
            <a:endParaRPr lang="tr-TR" sz="2400">
              <a:solidFill>
                <a:schemeClr val="bg1"/>
              </a:solidFill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tr-TR" sz="2000">
                <a:solidFill>
                  <a:schemeClr val="bg1"/>
                </a:solidFill>
              </a:rPr>
              <a:t>Şiirlerinde yer yer Anadolu halk motiflerini işlemiş, duygulu şiirler ve memleket şiirleriyle tanınmıştır. 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20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2000">
                <a:solidFill>
                  <a:schemeClr val="bg1"/>
                </a:solidFill>
              </a:rPr>
              <a:t>Hece ölçüsüne yeni biçimler arayışı da başka bir özelliğidir.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20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2000">
                <a:solidFill>
                  <a:schemeClr val="bg1"/>
                </a:solidFill>
              </a:rPr>
              <a:t>Batılı şiir anlayışından âşık tarzı söyleyişe yönelmiştir.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20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2000">
                <a:solidFill>
                  <a:schemeClr val="bg1"/>
                </a:solidFill>
              </a:rPr>
              <a:t>Aşık Veysel’i edebiyatımıza tanıtan kişidir.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20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tr-TR" sz="2000">
                <a:solidFill>
                  <a:schemeClr val="bg1"/>
                </a:solidFill>
              </a:rPr>
              <a:t>Yapıtları:  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20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2000">
                <a:solidFill>
                  <a:schemeClr val="bg1"/>
                </a:solidFill>
              </a:rPr>
              <a:t>Şiirler: Şiir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20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2000">
                <a:solidFill>
                  <a:schemeClr val="bg1"/>
                </a:solidFill>
              </a:rPr>
              <a:t>Koçyiğit Köroğlu, Köşebaşı, Satılık Ev, Bir Pazar Günü: Tiyatro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>
                <a:solidFill>
                  <a:schemeClr val="bg1"/>
                </a:solidFill>
              </a:rPr>
              <a:t>AHMET MUHİP DIRANAS (1908 - 1980)</a:t>
            </a:r>
            <a:br>
              <a:rPr lang="tr-TR" sz="2400">
                <a:solidFill>
                  <a:schemeClr val="bg1"/>
                </a:solidFill>
              </a:rPr>
            </a:br>
            <a:endParaRPr lang="tr-TR" sz="2400">
              <a:solidFill>
                <a:schemeClr val="bg1"/>
              </a:solidFill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tr-TR" sz="2000">
                <a:solidFill>
                  <a:schemeClr val="bg1"/>
                </a:solidFill>
              </a:rPr>
              <a:t>Sembolizmin etkisinde kalmış, “biçim” ve “ahenk”e önem vermiştir.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20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2000">
                <a:solidFill>
                  <a:schemeClr val="bg1"/>
                </a:solidFill>
              </a:rPr>
              <a:t>Toplumsal konulardan, günün sorunlarından çok, duyguların sonsuzluğuna yönelmiştir.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20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2000">
                <a:solidFill>
                  <a:schemeClr val="bg1"/>
                </a:solidFill>
              </a:rPr>
              <a:t>Şiirlerinde aşk, önemli bir yer tutar; ayrıca doğayı ve ölümü de  şiirlerinde işlemiştir.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20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2000">
                <a:solidFill>
                  <a:schemeClr val="bg1"/>
                </a:solidFill>
              </a:rPr>
              <a:t>Ölçü ve uyağa sıkı sıkıya bağlı kalmış, sese ve ahenge önem vermiştir.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20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tr-TR" sz="2000">
                <a:solidFill>
                  <a:schemeClr val="bg1"/>
                </a:solidFill>
              </a:rPr>
              <a:t>Yapıtları: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2000">
                <a:solidFill>
                  <a:schemeClr val="bg1"/>
                </a:solidFill>
              </a:rPr>
              <a:t> </a:t>
            </a:r>
          </a:p>
          <a:p>
            <a:pPr>
              <a:lnSpc>
                <a:spcPct val="80000"/>
              </a:lnSpc>
            </a:pPr>
            <a:r>
              <a:rPr lang="tr-TR" sz="2000">
                <a:solidFill>
                  <a:schemeClr val="bg1"/>
                </a:solidFill>
              </a:rPr>
              <a:t>Şiirler: Şiir</a:t>
            </a:r>
          </a:p>
          <a:p>
            <a:pPr>
              <a:lnSpc>
                <a:spcPct val="80000"/>
              </a:lnSpc>
            </a:pPr>
            <a:r>
              <a:rPr lang="tr-TR" sz="2000">
                <a:solidFill>
                  <a:schemeClr val="bg1"/>
                </a:solidFill>
              </a:rPr>
              <a:t>Gölgeler, O Böyle İstemezdi: Tiyatro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>
                <a:solidFill>
                  <a:schemeClr val="bg1"/>
                </a:solidFill>
              </a:rPr>
              <a:t>CAHİT SITKI TARANCI (1910 - 1956)</a:t>
            </a:r>
            <a:br>
              <a:rPr lang="tr-TR" sz="2400">
                <a:solidFill>
                  <a:schemeClr val="bg1"/>
                </a:solidFill>
              </a:rPr>
            </a:br>
            <a:endParaRPr lang="tr-TR" sz="2400">
              <a:solidFill>
                <a:schemeClr val="bg1"/>
              </a:solidFill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tr-TR" sz="2000">
                <a:solidFill>
                  <a:schemeClr val="bg1"/>
                </a:solidFill>
              </a:rPr>
              <a:t>Baudelaire’in etkisiyle, “yaşama güzelliği” içinde “ölümlü olma” bilincine varmış; şiirlerinde “ölüm ve yalnızlık” karşısındaki duygularını dile getirmiştir.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20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2000">
                <a:solidFill>
                  <a:schemeClr val="bg1"/>
                </a:solidFill>
              </a:rPr>
              <a:t>Şiirlerinde “ölüm korkusu” ile “yaşama sevinci” iç içedir.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20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2000">
                <a:solidFill>
                  <a:schemeClr val="bg1"/>
                </a:solidFill>
              </a:rPr>
              <a:t>Şiirlerini sade, yalın, ahenkli bir biçimde, konuşma diliyle  yazmıştır. 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20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2000">
                <a:solidFill>
                  <a:schemeClr val="bg1"/>
                </a:solidFill>
              </a:rPr>
              <a:t>Şiirlerinde iç sıkıntılarını, karamsarlığı ve özellikle ölümü işler. </a:t>
            </a:r>
          </a:p>
          <a:p>
            <a:pPr>
              <a:lnSpc>
                <a:spcPct val="80000"/>
              </a:lnSpc>
            </a:pPr>
            <a:endParaRPr lang="tr-TR" sz="20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tr-TR" sz="2000">
                <a:solidFill>
                  <a:schemeClr val="bg1"/>
                </a:solidFill>
              </a:rPr>
              <a:t>Yapıtları:  </a:t>
            </a:r>
          </a:p>
          <a:p>
            <a:pPr>
              <a:lnSpc>
                <a:spcPct val="80000"/>
              </a:lnSpc>
            </a:pPr>
            <a:r>
              <a:rPr lang="tr-TR" sz="2000">
                <a:solidFill>
                  <a:schemeClr val="bg1"/>
                </a:solidFill>
              </a:rPr>
              <a:t>Otuz Beş Yaş, Düşten Güzel ve Ömrümde Sükut: Şiir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20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2000">
                <a:solidFill>
                  <a:schemeClr val="bg1"/>
                </a:solidFill>
              </a:rPr>
              <a:t>Ziya’ya Mektuplar: Ziya Osman Saba’ya yazdığı mektupları içerir.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>
                <a:solidFill>
                  <a:schemeClr val="bg1"/>
                </a:solidFill>
              </a:rPr>
              <a:t>KEMALETTİN KAMU (1901 - 1948)</a:t>
            </a:r>
            <a:br>
              <a:rPr lang="tr-TR" sz="2400">
                <a:solidFill>
                  <a:schemeClr val="bg1"/>
                </a:solidFill>
              </a:rPr>
            </a:br>
            <a:endParaRPr lang="tr-TR" sz="2400">
              <a:solidFill>
                <a:schemeClr val="bg1"/>
              </a:solidFill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tr-TR" sz="2400">
                <a:solidFill>
                  <a:schemeClr val="bg1"/>
                </a:solidFill>
              </a:rPr>
              <a:t>Milli Mücadele yıllarında yazdıklarıyla ün kazanmış, sonraları çeşitli dergilerde şiirlerini yayımlamıştır.</a:t>
            </a:r>
          </a:p>
          <a:p>
            <a:pPr>
              <a:lnSpc>
                <a:spcPct val="90000"/>
              </a:lnSpc>
              <a:buFontTx/>
              <a:buNone/>
            </a:pPr>
            <a:endParaRPr lang="tr-TR" sz="24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tr-TR" sz="2400">
                <a:solidFill>
                  <a:schemeClr val="bg1"/>
                </a:solidFill>
              </a:rPr>
              <a:t>Savaş, yurt, gurbet ve aşk konularında dil ve ahengi sağlam, lirik-epik, hece şiirleriyle tanınmıştır.</a:t>
            </a:r>
          </a:p>
          <a:p>
            <a:pPr>
              <a:lnSpc>
                <a:spcPct val="90000"/>
              </a:lnSpc>
              <a:buFontTx/>
              <a:buNone/>
            </a:pPr>
            <a:endParaRPr lang="tr-TR" sz="24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tr-TR" sz="2400">
                <a:solidFill>
                  <a:schemeClr val="bg1"/>
                </a:solidFill>
              </a:rPr>
              <a:t> Bingöl Çobanları, Gurbet en tanınmış şiirleridir.</a:t>
            </a:r>
          </a:p>
          <a:p>
            <a:pPr>
              <a:lnSpc>
                <a:spcPct val="90000"/>
              </a:lnSpc>
              <a:buFontTx/>
              <a:buNone/>
            </a:pPr>
            <a:endParaRPr lang="tr-TR" sz="24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tr-TR" sz="2400">
                <a:solidFill>
                  <a:schemeClr val="bg1"/>
                </a:solidFill>
              </a:rPr>
              <a:t>Şiirleri ölümünden sonra “Kemalettin Kamu, Hayatı, Şahsiyeti ve Şiirleri” adlı kitapta yayımlanmıştır.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>
                <a:solidFill>
                  <a:schemeClr val="bg1"/>
                </a:solidFill>
              </a:rPr>
              <a:t>FAZIL HÜSNÜ DAĞLARCA (1914 - )</a:t>
            </a:r>
            <a:br>
              <a:rPr lang="tr-TR" sz="2400">
                <a:solidFill>
                  <a:schemeClr val="bg1"/>
                </a:solidFill>
              </a:rPr>
            </a:br>
            <a:endParaRPr lang="tr-TR" sz="2400">
              <a:solidFill>
                <a:schemeClr val="bg1"/>
              </a:solidFill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05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tr-TR" sz="1800">
                <a:solidFill>
                  <a:schemeClr val="bg1"/>
                </a:solidFill>
              </a:rPr>
              <a:t>Destanlar, toplumcu gerçekçi ve felsefi-lirik şiirler yazmıştır. </a:t>
            </a:r>
          </a:p>
          <a:p>
            <a:pPr>
              <a:lnSpc>
                <a:spcPct val="80000"/>
              </a:lnSpc>
            </a:pPr>
            <a:endParaRPr lang="tr-TR" sz="18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800">
                <a:solidFill>
                  <a:schemeClr val="bg1"/>
                </a:solidFill>
              </a:rPr>
              <a:t>Şiire soyut konularla başlamış, yaratılışı, kâinatın sırlarını araştırmaya çalışmıştır. </a:t>
            </a:r>
          </a:p>
          <a:p>
            <a:pPr>
              <a:lnSpc>
                <a:spcPct val="80000"/>
              </a:lnSpc>
            </a:pPr>
            <a:endParaRPr lang="tr-TR" sz="18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800">
                <a:solidFill>
                  <a:schemeClr val="bg1"/>
                </a:solidFill>
              </a:rPr>
              <a:t>Sürekli kendini aşmaya çalışmış, bireysel yaklaşımlardan toplumsal anlayışa yönelmiştir.</a:t>
            </a:r>
          </a:p>
          <a:p>
            <a:pPr>
              <a:lnSpc>
                <a:spcPct val="80000"/>
              </a:lnSpc>
            </a:pPr>
            <a:endParaRPr lang="tr-TR" sz="18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800">
                <a:solidFill>
                  <a:schemeClr val="bg1"/>
                </a:solidFill>
              </a:rPr>
              <a:t>Önceleri ölçülü ve uyaklı şiirler yazmış, daha sonra serbest şiire yönelmiştir. </a:t>
            </a:r>
          </a:p>
          <a:p>
            <a:pPr>
              <a:lnSpc>
                <a:spcPct val="80000"/>
              </a:lnSpc>
            </a:pPr>
            <a:endParaRPr lang="tr-TR" sz="18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800">
                <a:solidFill>
                  <a:schemeClr val="bg1"/>
                </a:solidFill>
              </a:rPr>
              <a:t>Yapma destanları ve epik söyleyişiyle şiirimizde kendine özgü bir yer edinmiştir.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8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tr-TR" sz="1800">
                <a:solidFill>
                  <a:schemeClr val="bg1"/>
                </a:solidFill>
              </a:rPr>
              <a:t>Yapıtları:  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8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800">
                <a:solidFill>
                  <a:schemeClr val="bg1"/>
                </a:solidFill>
              </a:rPr>
              <a:t>Havaya Çizilen Dünya, Çocuk ve Allah, Çakır’ın Destanı, Üç Şehitler Destanı: Şiir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>
                <a:solidFill>
                  <a:schemeClr val="bg1"/>
                </a:solidFill>
              </a:rPr>
              <a:t>CAHİT KÜLEBİ  (1917 - 1997)</a:t>
            </a:r>
            <a:br>
              <a:rPr lang="tr-TR" sz="2400">
                <a:solidFill>
                  <a:schemeClr val="bg1"/>
                </a:solidFill>
              </a:rPr>
            </a:br>
            <a:endParaRPr lang="tr-TR" sz="2400">
              <a:solidFill>
                <a:schemeClr val="bg1"/>
              </a:solidFill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tr-TR" sz="2400">
                <a:solidFill>
                  <a:schemeClr val="bg1"/>
                </a:solidFill>
              </a:rPr>
              <a:t>Yalın bir dil ile, zaman zaman kötümser, güvensiz, kendi türküsünü söylemiştir. </a:t>
            </a:r>
          </a:p>
          <a:p>
            <a:pPr>
              <a:lnSpc>
                <a:spcPct val="90000"/>
              </a:lnSpc>
              <a:buFontTx/>
              <a:buNone/>
            </a:pPr>
            <a:endParaRPr lang="tr-TR" sz="24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tr-TR" sz="2400">
                <a:solidFill>
                  <a:schemeClr val="bg1"/>
                </a:solidFill>
              </a:rPr>
              <a:t>Yarım uyaklar, iç sesler, zarif benzetmeler ve titiz bir söyleyişle şiirler yazmıştır.</a:t>
            </a:r>
          </a:p>
          <a:p>
            <a:pPr>
              <a:lnSpc>
                <a:spcPct val="90000"/>
              </a:lnSpc>
              <a:buFontTx/>
              <a:buNone/>
            </a:pPr>
            <a:endParaRPr lang="tr-TR" sz="24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tr-TR" sz="2400">
                <a:solidFill>
                  <a:schemeClr val="bg1"/>
                </a:solidFill>
              </a:rPr>
              <a:t>Yurt köşelerinden manzara ve insanları, modern bir biçim ve yeni bir romantizmle, içten bir duyarlıkla şiirlerinde yansıtmıştır.</a:t>
            </a:r>
          </a:p>
          <a:p>
            <a:pPr>
              <a:lnSpc>
                <a:spcPct val="90000"/>
              </a:lnSpc>
              <a:buFontTx/>
              <a:buNone/>
            </a:pPr>
            <a:endParaRPr lang="tr-TR" sz="24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tr-TR" sz="2400">
                <a:solidFill>
                  <a:schemeClr val="bg1"/>
                </a:solidFill>
              </a:rPr>
              <a:t>Yapıtları:  </a:t>
            </a:r>
          </a:p>
          <a:p>
            <a:pPr>
              <a:lnSpc>
                <a:spcPct val="90000"/>
              </a:lnSpc>
            </a:pPr>
            <a:r>
              <a:rPr lang="tr-TR" sz="2400">
                <a:solidFill>
                  <a:schemeClr val="bg1"/>
                </a:solidFill>
              </a:rPr>
              <a:t>Adamın Biri, Rüzgâr, Atatürk Kurtuluş Savaşında, Yeşeren Otlar, Süt, Şiirler, Yangın, Bütün Şiirler: Şiir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>
                <a:solidFill>
                  <a:schemeClr val="bg1"/>
                </a:solidFill>
              </a:rPr>
              <a:t>ATTİLA İLHAN (1925 - 2005)</a:t>
            </a:r>
            <a:br>
              <a:rPr lang="tr-TR" sz="2400">
                <a:solidFill>
                  <a:schemeClr val="bg1"/>
                </a:solidFill>
              </a:rPr>
            </a:br>
            <a:endParaRPr lang="tr-TR" sz="2400">
              <a:solidFill>
                <a:schemeClr val="bg1"/>
              </a:solidFill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334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tr-TR" sz="2000">
                <a:solidFill>
                  <a:schemeClr val="bg1"/>
                </a:solidFill>
              </a:rPr>
              <a:t>İlk şiirlerinde; destansı ve duygusal, gergin bir hava içinde, İkinci Dünya Savaşı’nın Avrupa’yı saran bezginlik ve çöküntülerini yansıtmış; toplumcu anlayışı bırakmamakla birlikte, zaman zaman, bireyin duygu dünyasından da kesitler vermiştir. 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20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2000">
                <a:solidFill>
                  <a:schemeClr val="bg1"/>
                </a:solidFill>
              </a:rPr>
              <a:t>Yapıtlarında toplumsal konulardan bireysel konulara kadar bir dizi konuyu kültürel doku zenginliği ile ele almıştır. 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20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2000">
                <a:solidFill>
                  <a:schemeClr val="bg1"/>
                </a:solidFill>
              </a:rPr>
              <a:t>Bağımsızlık, adalet, eşitlik, özgürlük, barış, halkçılık gibi temaları evrensele yakın bir söylemle işlemiştir.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20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2000">
                <a:solidFill>
                  <a:schemeClr val="bg1"/>
                </a:solidFill>
              </a:rPr>
              <a:t>Yapıtlarında işlediği bireysel temaların başında, kişinin kendi olma isteği gelir.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20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2000">
                <a:solidFill>
                  <a:schemeClr val="bg1"/>
                </a:solidFill>
              </a:rPr>
              <a:t>Eleştirilerinde toplumcu gerçekçilik ilkelerine bağlı kalmıştır.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20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2000">
                <a:solidFill>
                  <a:schemeClr val="bg1"/>
                </a:solidFill>
              </a:rPr>
              <a:t>Kendi görüş ve değer yargılarını, bir sanatçı titizliğiyle kaleme aldığı anılarında dile getirmişitir.</a:t>
            </a:r>
          </a:p>
          <a:p>
            <a:pPr>
              <a:lnSpc>
                <a:spcPct val="80000"/>
              </a:lnSpc>
            </a:pPr>
            <a:endParaRPr lang="tr-TR" sz="2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>
                <a:solidFill>
                  <a:schemeClr val="bg1"/>
                </a:solidFill>
              </a:rPr>
              <a:t>ATTİLA İLHAN’IN YAPITLARI</a:t>
            </a:r>
            <a:br>
              <a:rPr lang="tr-TR" sz="2400">
                <a:solidFill>
                  <a:schemeClr val="bg1"/>
                </a:solidFill>
              </a:rPr>
            </a:br>
            <a:endParaRPr lang="tr-TR" sz="2400">
              <a:solidFill>
                <a:schemeClr val="bg1"/>
              </a:solidFill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tr-TR" sz="20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endParaRPr lang="tr-TR" sz="20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2000">
                <a:solidFill>
                  <a:schemeClr val="bg1"/>
                </a:solidFill>
              </a:rPr>
              <a:t>Duvar, Sisler Bulvarı, Yağmur Kaçağı, Ben Sana Mecburum, Bela Çiçeği, Yasak Sevişmek, Tutkunun Günlüğü, Böyle Bir Sevmek, Elde Var Hüzün, Korkunun Krallığı, Ayrılık Sevdaya Dahil, Kimi Sevsem Sensin: Şiir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20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2000">
                <a:solidFill>
                  <a:schemeClr val="bg1"/>
                </a:solidFill>
              </a:rPr>
              <a:t>Sokaktaki Adam, Kurtlar Sofrası, Sırtlan Payı, Yaraya Tuz Basmak, Bıçağın Ucu, Dersaadette Sabah Ezanları, O Karanlıkta Biz: Roman 	</a:t>
            </a:r>
          </a:p>
          <a:p>
            <a:pPr>
              <a:lnSpc>
                <a:spcPct val="80000"/>
              </a:lnSpc>
            </a:pPr>
            <a:r>
              <a:rPr lang="tr-TR" sz="2000">
                <a:solidFill>
                  <a:schemeClr val="bg1"/>
                </a:solidFill>
              </a:rPr>
              <a:t>Abbas Yolcu, Batı’nın Deli Gömleği: Gezi Yazısı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20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2000">
                <a:solidFill>
                  <a:schemeClr val="bg1"/>
                </a:solidFill>
              </a:rPr>
              <a:t>Kartallar Yüksek Uçar, Yarın Artık Bugündür, Yıldızlar Gece Büyür: Senaryo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20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2000">
                <a:solidFill>
                  <a:schemeClr val="bg1"/>
                </a:solidFill>
              </a:rPr>
              <a:t>Hangi Batı, Hangi Atatürk, İkinci Yeni Savaşı, Sağım Solum Sobe, Aydınlar Savaşı: Deneme, eleştiri, anı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>
                <a:solidFill>
                  <a:schemeClr val="bg1"/>
                </a:solidFill>
              </a:rPr>
              <a:t>NECİP FAZIL KISAKÜREK (1905 - 1983)</a:t>
            </a:r>
            <a:br>
              <a:rPr lang="tr-TR" sz="2400">
                <a:solidFill>
                  <a:schemeClr val="bg1"/>
                </a:solidFill>
              </a:rPr>
            </a:br>
            <a:endParaRPr lang="tr-TR" sz="2400">
              <a:solidFill>
                <a:schemeClr val="bg1"/>
              </a:solidFill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tr-TR" sz="1800">
                <a:solidFill>
                  <a:schemeClr val="bg1"/>
                </a:solidFill>
              </a:rPr>
              <a:t>Modern Türk şiirinin mistik şairidir. 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8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800">
                <a:solidFill>
                  <a:schemeClr val="bg1"/>
                </a:solidFill>
              </a:rPr>
              <a:t>Düzyazı türünde yapıtları da olmasına rağmen asıl güçlü yanı şiirlerindedir.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8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800">
                <a:solidFill>
                  <a:schemeClr val="bg1"/>
                </a:solidFill>
              </a:rPr>
              <a:t>Halk şiirimizin öz ve biçim yapısından yararlanmıştır.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8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800">
                <a:solidFill>
                  <a:schemeClr val="bg1"/>
                </a:solidFill>
              </a:rPr>
              <a:t>Şiirlerinde, esrarlı iç âlemini, felsefi görüşlerini, etkileyici bir anlatımla dile getirir.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8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800">
                <a:solidFill>
                  <a:schemeClr val="bg1"/>
                </a:solidFill>
              </a:rPr>
              <a:t>Yapıtları:  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8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800">
                <a:solidFill>
                  <a:schemeClr val="bg1"/>
                </a:solidFill>
              </a:rPr>
              <a:t>Kaldırımlar, Örümcek Ağı, Ben ve Ötesi, Sonsuzluk Kervanı, Çile (Bütün şiirlerini içerir.): Şiir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8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800">
                <a:solidFill>
                  <a:schemeClr val="bg1"/>
                </a:solidFill>
              </a:rPr>
              <a:t>Bir Adam Yaratmak, Para, Tohum, Reis Bey: Tiyatro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8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800">
                <a:solidFill>
                  <a:schemeClr val="bg1"/>
                </a:solidFill>
              </a:rPr>
              <a:t>Namık Kemal, Ulu Hakan İkinci Abdülhamit Han: İnceleme, monografi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8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800">
                <a:solidFill>
                  <a:schemeClr val="bg1"/>
                </a:solidFill>
              </a:rPr>
              <a:t>Aynadaki Yalan: Roman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>
                <a:solidFill>
                  <a:schemeClr val="bg1"/>
                </a:solidFill>
              </a:rPr>
              <a:t>BEHÇET NECATİGİL (1916 - 1979)</a:t>
            </a:r>
            <a:br>
              <a:rPr lang="tr-TR" sz="2400">
                <a:solidFill>
                  <a:schemeClr val="bg1"/>
                </a:solidFill>
              </a:rPr>
            </a:br>
            <a:endParaRPr lang="tr-TR" sz="2400">
              <a:solidFill>
                <a:schemeClr val="bg1"/>
              </a:solidFill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tr-TR" sz="2000">
                <a:solidFill>
                  <a:schemeClr val="bg1"/>
                </a:solidFill>
              </a:rPr>
              <a:t>Şiirlerinde, orta halli bir vatandaşın birey olarak başından geçebilecek durumları, ev-aile-yakın çevre üçgeninde, gerçek ve hayali yaşantıları açık bir dille anlatmıştır.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20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2000">
                <a:solidFill>
                  <a:schemeClr val="bg1"/>
                </a:solidFill>
              </a:rPr>
              <a:t>Zengin bir sözcük dağarcığı ve özgün bir söyleyişi vardır.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20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tr-TR" sz="2000">
                <a:solidFill>
                  <a:schemeClr val="bg1"/>
                </a:solidFill>
              </a:rPr>
              <a:t>Yapıtları:  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20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2000">
                <a:solidFill>
                  <a:schemeClr val="bg1"/>
                </a:solidFill>
              </a:rPr>
              <a:t>Kapalı Çarşı, Çevre, Evler, Eski Toprak, Dar Çağ, Yaz Dönemi, Divançe, Beyler, Sevgilerde: Şiir 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20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2000">
                <a:solidFill>
                  <a:schemeClr val="bg1"/>
                </a:solidFill>
              </a:rPr>
              <a:t>Yıldızlara Bakmak, Gece Aşevi, Üç Turunçlar, Pencere: Radyo oyunu 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20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2000">
                <a:solidFill>
                  <a:schemeClr val="bg1"/>
                </a:solidFill>
              </a:rPr>
              <a:t>Edebiyatımızda İsimler Sözlüğü, Edebiyatımızda Eserler Sözlüğü: Derleme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tr-TR" sz="2400">
                <a:solidFill>
                  <a:schemeClr val="bg1"/>
                </a:solidFill>
                <a:latin typeface="Georgia" pitchFamily="18" charset="0"/>
              </a:rPr>
              <a:t>FARUK NAFİZ ÇAMLIBEL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5410200" cy="5257800"/>
          </a:xfrm>
          <a:gradFill rotWithShape="1">
            <a:gsLst>
              <a:gs pos="0">
                <a:srgbClr val="FF0000">
                  <a:alpha val="22000"/>
                </a:srgbClr>
              </a:gs>
              <a:gs pos="100000">
                <a:srgbClr val="FFFF00">
                  <a:alpha val="22000"/>
                </a:srgbClr>
              </a:gs>
            </a:gsLst>
            <a:path path="shape">
              <a:fillToRect l="50000" t="50000" r="50000" b="50000"/>
            </a:path>
          </a:gradFill>
          <a:ln>
            <a:solidFill>
              <a:srgbClr val="FFFF00"/>
            </a:solidFill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tr-TR" sz="1600">
                <a:solidFill>
                  <a:schemeClr val="bg1"/>
                </a:solidFill>
                <a:latin typeface="Georgia" pitchFamily="18" charset="0"/>
              </a:rPr>
              <a:t>Şiir dilinde yeni bir söyleyiş çığırı açmıştır.</a:t>
            </a:r>
          </a:p>
          <a:p>
            <a:pPr>
              <a:lnSpc>
                <a:spcPct val="80000"/>
              </a:lnSpc>
            </a:pPr>
            <a:endParaRPr lang="tr-TR" sz="1600">
              <a:solidFill>
                <a:schemeClr val="bg1"/>
              </a:solidFill>
              <a:latin typeface="Georgia" pitchFamily="18" charset="0"/>
            </a:endParaRPr>
          </a:p>
          <a:p>
            <a:pPr>
              <a:lnSpc>
                <a:spcPct val="80000"/>
              </a:lnSpc>
            </a:pPr>
            <a:r>
              <a:rPr lang="tr-TR" sz="1600">
                <a:solidFill>
                  <a:schemeClr val="bg1"/>
                </a:solidFill>
                <a:latin typeface="Georgia" pitchFamily="18" charset="0"/>
              </a:rPr>
              <a:t>Hececi çağdaşlarının en üstünlerinden sayılmış ve şiir üslubu, sonra yetişen hece şairlerini etkilemiştir.</a:t>
            </a:r>
          </a:p>
          <a:p>
            <a:pPr>
              <a:lnSpc>
                <a:spcPct val="80000"/>
              </a:lnSpc>
            </a:pPr>
            <a:endParaRPr lang="tr-TR" sz="1600">
              <a:solidFill>
                <a:schemeClr val="bg1"/>
              </a:solidFill>
              <a:latin typeface="Georgia" pitchFamily="18" charset="0"/>
            </a:endParaRPr>
          </a:p>
          <a:p>
            <a:pPr>
              <a:lnSpc>
                <a:spcPct val="80000"/>
              </a:lnSpc>
            </a:pPr>
            <a:r>
              <a:rPr lang="tr-TR" sz="1600">
                <a:solidFill>
                  <a:schemeClr val="bg1"/>
                </a:solidFill>
                <a:latin typeface="Georgia" pitchFamily="18" charset="0"/>
              </a:rPr>
              <a:t>Hececilerin en genci; fakat en başarılı ismidir.</a:t>
            </a:r>
          </a:p>
          <a:p>
            <a:pPr>
              <a:lnSpc>
                <a:spcPct val="80000"/>
              </a:lnSpc>
            </a:pPr>
            <a:endParaRPr lang="tr-TR" sz="1600">
              <a:solidFill>
                <a:schemeClr val="bg1"/>
              </a:solidFill>
              <a:latin typeface="Georgia" pitchFamily="18" charset="0"/>
            </a:endParaRPr>
          </a:p>
          <a:p>
            <a:pPr>
              <a:lnSpc>
                <a:spcPct val="80000"/>
              </a:lnSpc>
            </a:pPr>
            <a:r>
              <a:rPr lang="tr-TR" sz="1600">
                <a:solidFill>
                  <a:schemeClr val="bg1"/>
                </a:solidFill>
                <a:latin typeface="Georgia" pitchFamily="18" charset="0"/>
              </a:rPr>
              <a:t>Şiirlerinde hem Anadolu’yu, memleket sevgisini anlatmış hem de bireysel konulara yönelmiştir.</a:t>
            </a:r>
          </a:p>
          <a:p>
            <a:pPr>
              <a:lnSpc>
                <a:spcPct val="80000"/>
              </a:lnSpc>
            </a:pPr>
            <a:endParaRPr lang="tr-TR" sz="1600">
              <a:solidFill>
                <a:schemeClr val="bg1"/>
              </a:solidFill>
              <a:latin typeface="Georgia" pitchFamily="18" charset="0"/>
            </a:endParaRPr>
          </a:p>
          <a:p>
            <a:pPr>
              <a:lnSpc>
                <a:spcPct val="80000"/>
              </a:lnSpc>
            </a:pPr>
            <a:r>
              <a:rPr lang="tr-TR" sz="1600">
                <a:solidFill>
                  <a:schemeClr val="bg1"/>
                </a:solidFill>
                <a:latin typeface="Georgia" pitchFamily="18" charset="0"/>
              </a:rPr>
              <a:t>“Sanat” adlı şiirinde, uygulamaya çalıştığı “Memleket Edebiyatı”nın bir felsefesini ortaya koymuştur.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600" b="1" u="sng">
              <a:solidFill>
                <a:schemeClr val="bg1"/>
              </a:solidFill>
              <a:latin typeface="Georgia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tr-TR" sz="1600" b="1" u="sng">
                <a:solidFill>
                  <a:schemeClr val="bg1"/>
                </a:solidFill>
                <a:latin typeface="Georgia" pitchFamily="18" charset="0"/>
              </a:rPr>
              <a:t>Yapıtları:</a:t>
            </a:r>
          </a:p>
          <a:p>
            <a:pPr>
              <a:lnSpc>
                <a:spcPct val="80000"/>
              </a:lnSpc>
            </a:pPr>
            <a:r>
              <a:rPr lang="tr-TR" sz="1600">
                <a:solidFill>
                  <a:srgbClr val="FFFF00"/>
                </a:solidFill>
                <a:latin typeface="Georgia" pitchFamily="18" charset="0"/>
              </a:rPr>
              <a:t>Han Duvarları, Dinle Neyden, Çoban Çeşmesi, Gönülden Gönüle, Bir Ömür Böyle Geçti, Elimle Seçtiklerim, Heyecan ve Sükun</a:t>
            </a:r>
            <a:r>
              <a:rPr lang="tr-TR" sz="1600">
                <a:solidFill>
                  <a:schemeClr val="bg1"/>
                </a:solidFill>
                <a:latin typeface="Georgia" pitchFamily="18" charset="0"/>
              </a:rPr>
              <a:t>: Şiir</a:t>
            </a:r>
          </a:p>
          <a:p>
            <a:pPr>
              <a:lnSpc>
                <a:spcPct val="80000"/>
              </a:lnSpc>
            </a:pPr>
            <a:endParaRPr lang="tr-TR" sz="1600">
              <a:solidFill>
                <a:schemeClr val="bg1"/>
              </a:solidFill>
              <a:latin typeface="Georgia" pitchFamily="18" charset="0"/>
            </a:endParaRPr>
          </a:p>
          <a:p>
            <a:pPr>
              <a:lnSpc>
                <a:spcPct val="80000"/>
              </a:lnSpc>
            </a:pPr>
            <a:r>
              <a:rPr lang="tr-TR" sz="1600">
                <a:solidFill>
                  <a:srgbClr val="FFFF00"/>
                </a:solidFill>
                <a:latin typeface="Georgia" pitchFamily="18" charset="0"/>
              </a:rPr>
              <a:t>Özyurt, Canavar, Akın, Kahraman</a:t>
            </a:r>
            <a:r>
              <a:rPr lang="tr-TR" sz="1600">
                <a:solidFill>
                  <a:schemeClr val="bg1"/>
                </a:solidFill>
                <a:latin typeface="Georgia" pitchFamily="18" charset="0"/>
              </a:rPr>
              <a:t>: Tiyatro</a:t>
            </a:r>
          </a:p>
          <a:p>
            <a:pPr>
              <a:lnSpc>
                <a:spcPct val="80000"/>
              </a:lnSpc>
            </a:pPr>
            <a:endParaRPr lang="tr-TR" sz="1600">
              <a:solidFill>
                <a:schemeClr val="bg1"/>
              </a:solidFill>
              <a:latin typeface="Georgia" pitchFamily="18" charset="0"/>
            </a:endParaRPr>
          </a:p>
        </p:txBody>
      </p:sp>
      <p:pic>
        <p:nvPicPr>
          <p:cNvPr id="8198" name="Picture 6" descr="VxmCr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62600" y="1219200"/>
            <a:ext cx="3581400" cy="5257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819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81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  <p:bldP spid="8195" grpId="0" build="p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tr-TR" sz="2400">
                <a:solidFill>
                  <a:schemeClr val="bg1"/>
                </a:solidFill>
              </a:rPr>
              <a:t>NECATİ CUMALI (1921 - 2001)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05400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tr-TR" sz="18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800">
                <a:solidFill>
                  <a:schemeClr val="bg1"/>
                </a:solidFill>
              </a:rPr>
              <a:t>Yapıtlarında Anadolu ve özellikle Ege yöresindeki köy ve kasabalarda yaşayanların sorunlarını işledi. 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8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800">
                <a:solidFill>
                  <a:schemeClr val="bg1"/>
                </a:solidFill>
              </a:rPr>
              <a:t>Köylünün doğa ile savaşını, konuşma dilinin doğallığından yararlanarak  ortaya koydu.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8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tr-TR" sz="1800">
                <a:solidFill>
                  <a:schemeClr val="bg1"/>
                </a:solidFill>
              </a:rPr>
              <a:t>Yapıtları: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8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800">
                <a:solidFill>
                  <a:schemeClr val="bg1"/>
                </a:solidFill>
              </a:rPr>
              <a:t>Kızılçullu Yolu, Harbe Gidenin Şarkısı, Mayıs Ayı Notları, Güzel Aydınlık, Yağmurlu Deniz: Şiir  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8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800">
                <a:solidFill>
                  <a:schemeClr val="bg1"/>
                </a:solidFill>
              </a:rPr>
              <a:t>Susuz Yaz, Yalnız Kadın, Değişik Gözle, Ay Büyürken Uyuyamam: Öykü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1800">
                <a:solidFill>
                  <a:schemeClr val="bg1"/>
                </a:solidFill>
              </a:rPr>
              <a:t>	</a:t>
            </a:r>
          </a:p>
          <a:p>
            <a:pPr>
              <a:lnSpc>
                <a:spcPct val="80000"/>
              </a:lnSpc>
            </a:pPr>
            <a:r>
              <a:rPr lang="tr-TR" sz="1800">
                <a:solidFill>
                  <a:schemeClr val="bg1"/>
                </a:solidFill>
              </a:rPr>
              <a:t>Tütün Zamanı, Acı Tütün, Aşk da Gezer: Roman 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8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800">
                <a:solidFill>
                  <a:schemeClr val="bg1"/>
                </a:solidFill>
              </a:rPr>
              <a:t>Boş Beşik, Ezik Otlar, Vur Emri, Susuz Yaz, Tehlikeli Güvercin: Oyun	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>
                <a:solidFill>
                  <a:schemeClr val="bg1"/>
                </a:solidFill>
              </a:rPr>
              <a:t>TARIK BUĞRA (1918 - 1994)</a:t>
            </a:r>
            <a:br>
              <a:rPr lang="tr-TR" sz="2400">
                <a:solidFill>
                  <a:schemeClr val="bg1"/>
                </a:solidFill>
              </a:rPr>
            </a:br>
            <a:endParaRPr lang="tr-TR" sz="2400">
              <a:solidFill>
                <a:schemeClr val="bg1"/>
              </a:solidFill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tr-TR" sz="2000">
                <a:solidFill>
                  <a:schemeClr val="bg1"/>
                </a:solidFill>
              </a:rPr>
              <a:t>Bir süre öykü yazdıktan sonra roman yazmaya başlar. 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20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2000">
                <a:solidFill>
                  <a:schemeClr val="bg1"/>
                </a:solidFill>
              </a:rPr>
              <a:t>Yapıtlarını güzel bir Türkçe, akıcı ve şiirsel bir anlatımla oluşturmuştur.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20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2000">
                <a:solidFill>
                  <a:schemeClr val="bg1"/>
                </a:solidFill>
              </a:rPr>
              <a:t>Roman ve oyunlarında ideal tipler çizmiştir.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20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tr-TR" sz="2000">
                <a:solidFill>
                  <a:schemeClr val="bg1"/>
                </a:solidFill>
              </a:rPr>
              <a:t>Yapıtları:  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20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2000">
                <a:solidFill>
                  <a:schemeClr val="bg1"/>
                </a:solidFill>
              </a:rPr>
              <a:t>Oğlumuz, Yarın Diye Bir Şey Yoktur, İki Uyku Arasında, Hikâyeler: Öykü</a:t>
            </a:r>
          </a:p>
          <a:p>
            <a:pPr>
              <a:lnSpc>
                <a:spcPct val="80000"/>
              </a:lnSpc>
            </a:pPr>
            <a:endParaRPr lang="tr-TR" sz="20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2000">
                <a:solidFill>
                  <a:schemeClr val="bg1"/>
                </a:solidFill>
              </a:rPr>
              <a:t>Küçük Ağa, İbişin Rüyası, Firavun İmanı, Dönemeçte, Gençliğim Eyvah, Osmancık: Roman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20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2000">
                <a:solidFill>
                  <a:schemeClr val="bg1"/>
                </a:solidFill>
              </a:rPr>
              <a:t>Ayakta Durmak İstiyorum, Dört Yumruk, Üç Oyun, Sahibini Arayan Madalya, Güneş ve Aslan: Oyun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>
                <a:solidFill>
                  <a:schemeClr val="bg1"/>
                </a:solidFill>
              </a:rPr>
              <a:t>KEMAL TAHİR  (1910 - 1971)</a:t>
            </a:r>
            <a:br>
              <a:rPr lang="tr-TR" sz="2400">
                <a:solidFill>
                  <a:schemeClr val="bg1"/>
                </a:solidFill>
              </a:rPr>
            </a:br>
            <a:endParaRPr lang="tr-TR" sz="2400">
              <a:solidFill>
                <a:schemeClr val="bg1"/>
              </a:solidFill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tr-TR" sz="2000">
                <a:solidFill>
                  <a:schemeClr val="bg1"/>
                </a:solidFill>
              </a:rPr>
              <a:t>Yapıtlarının konularını Çankırı, Çorum dolaylarından, cezaevi yaşantılarından, Kurtuluş Savaşı’ndan, eşkıya menkıbelerinden almıştır. 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20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2000">
                <a:solidFill>
                  <a:schemeClr val="bg1"/>
                </a:solidFill>
              </a:rPr>
              <a:t>Yapıtlarında törelere bağlı, kökü geçmişlerde köy düzeni ve sorunlarını incelemiş ve eleştirmiştir.  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20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2000">
                <a:solidFill>
                  <a:schemeClr val="bg1"/>
                </a:solidFill>
              </a:rPr>
              <a:t>Yerli dekor ve renkleri ustalıkla kullanarak gerçek bir Anadolu romanı oluşturmuştur.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20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tr-TR" sz="2000">
                <a:solidFill>
                  <a:schemeClr val="bg1"/>
                </a:solidFill>
              </a:rPr>
              <a:t>Yapıtları:  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20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2000">
                <a:solidFill>
                  <a:schemeClr val="bg1"/>
                </a:solidFill>
              </a:rPr>
              <a:t>Yorgun Savaşçı, Devlet Ana, Sağırdere, Esir Şehrin İnsanları, Yol Ayrımı, Rahmet Yolları Kesti, Kurt Kanunu, Köyün Kamburu: Roman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20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2000">
                <a:solidFill>
                  <a:schemeClr val="bg1"/>
                </a:solidFill>
              </a:rPr>
              <a:t>Göl İnsanları: Öyküleri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>
                <a:solidFill>
                  <a:schemeClr val="bg1"/>
                </a:solidFill>
              </a:rPr>
              <a:t>ORHAN KEMAL (1914 - 1970)</a:t>
            </a:r>
            <a:br>
              <a:rPr lang="tr-TR" sz="2400">
                <a:solidFill>
                  <a:schemeClr val="bg1"/>
                </a:solidFill>
              </a:rPr>
            </a:br>
            <a:endParaRPr lang="tr-TR" sz="2400">
              <a:solidFill>
                <a:schemeClr val="bg1"/>
              </a:solidFill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tr-TR" sz="2000">
                <a:solidFill>
                  <a:schemeClr val="bg1"/>
                </a:solidFill>
              </a:rPr>
              <a:t>Yapıtlarında köyden kente göç eden mutsuz, yoksul insanları, ezilen köylüleri, toprak ağalarını, işçileri, kenar mahallelerin acılarını kısa, etkileyici ve gerçekçi bir biçimde anlatır. 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20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tr-TR" sz="2000">
                <a:solidFill>
                  <a:schemeClr val="bg1"/>
                </a:solidFill>
              </a:rPr>
              <a:t>Yapıtları:  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20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2000">
                <a:solidFill>
                  <a:schemeClr val="bg1"/>
                </a:solidFill>
              </a:rPr>
              <a:t>Ekmek Kavgası, Sarhoşlar, Çamaşırcının Kızı, Grev, Arka Sokak, Kardeş Payı, Önce Ekmek, İşsiz, 72. Koğuş: Öykü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20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2000">
                <a:solidFill>
                  <a:schemeClr val="bg1"/>
                </a:solidFill>
              </a:rPr>
              <a:t>Baba Evi, Avâre Yıllar, Murtaza, Bereketli Topraklar Üzerinde, Suçlu, Devlet Kuşu, Hanımın Çiftliği, Eskici ve Oğulları, Gurbet Kuşları: Roman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20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2000">
                <a:solidFill>
                  <a:schemeClr val="bg1"/>
                </a:solidFill>
              </a:rPr>
              <a:t>Nazım Hikmet’le Üç Buçuk Yıl: Anı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>
                <a:solidFill>
                  <a:schemeClr val="bg1"/>
                </a:solidFill>
              </a:rPr>
              <a:t>YAŞAR KEMAL (1922 - )</a:t>
            </a:r>
            <a:br>
              <a:rPr lang="tr-TR" sz="2400">
                <a:solidFill>
                  <a:schemeClr val="bg1"/>
                </a:solidFill>
              </a:rPr>
            </a:br>
            <a:endParaRPr lang="tr-TR" sz="2400">
              <a:solidFill>
                <a:schemeClr val="bg1"/>
              </a:solidFill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81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tr-TR" sz="1600">
                <a:solidFill>
                  <a:schemeClr val="bg1"/>
                </a:solidFill>
              </a:rPr>
              <a:t>Küçük yaşlarda Halk edebiyatına ilgi duymuş; saz çalmaya, türkü söylemeye ve destanlar anlatmaya başlamıştır.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6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600">
                <a:solidFill>
                  <a:schemeClr val="bg1"/>
                </a:solidFill>
              </a:rPr>
              <a:t>Romanlarında çoğunlukla Çukurova bölgesini, bu bölgenin insanlarını ve toplumsal gerçeklerini şiirsel bir dille anlatmıştır. 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6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600">
                <a:solidFill>
                  <a:schemeClr val="bg1"/>
                </a:solidFill>
              </a:rPr>
              <a:t>Çukurova’nın geniş biçimde makineleşmeye açılması ve verimli topraklar üzerinde ağalar arasındaki rant savaşının kızışması, bunun yoksul Çukurova köylüsü üzerindeki sonuçları romanlarının ilk evresinin ana temasını oluşturmuştur. 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6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600">
                <a:solidFill>
                  <a:schemeClr val="bg1"/>
                </a:solidFill>
              </a:rPr>
              <a:t>Kurduğu imge ve mitoloji evreni, benzetmeler, betimlemeler, doğanın tüm yönleriyle anlatımı, kullandığı dil, yerel sözcükler ve deyimler, atasözleri, yakarışlar onun anlatımını canlı ve etkileyici kılan özelliklerdir.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6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600">
                <a:solidFill>
                  <a:schemeClr val="bg1"/>
                </a:solidFill>
              </a:rPr>
              <a:t>Anadolu insanının sözlü anlatım geleneğinin ürünleri olan destanlardan, ağıtlardan, halk öykülerinden, masallardan, türkülerden ve çağdaş roman tekniklerinden yararlanarak oluşturduğu üslup onu her bakımdan özgün bir çağdaş sanatçı kimliğine ulaştırmıştır. 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6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600">
                <a:solidFill>
                  <a:schemeClr val="bg1"/>
                </a:solidFill>
              </a:rPr>
              <a:t>lAnlatımındaki özgünlük “düşle gerçeği, doğayla insanı iç içe” vermedeki başarısından kaynaklanmaktadır.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z="2800">
                <a:solidFill>
                  <a:schemeClr val="bg1"/>
                </a:solidFill>
              </a:rPr>
              <a:t>YAŞAR KEMAL’İN YAPITLARI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tr-TR" sz="2400"/>
          </a:p>
          <a:p>
            <a:pPr>
              <a:lnSpc>
                <a:spcPct val="90000"/>
              </a:lnSpc>
            </a:pPr>
            <a:r>
              <a:rPr lang="tr-TR" sz="2400">
                <a:solidFill>
                  <a:schemeClr val="bg1"/>
                </a:solidFill>
              </a:rPr>
              <a:t>Sarı Sıcak, Çukurova Yana Yana, Bir Bulut Kaynıyor: Öykü</a:t>
            </a:r>
          </a:p>
          <a:p>
            <a:pPr>
              <a:lnSpc>
                <a:spcPct val="90000"/>
              </a:lnSpc>
              <a:buFontTx/>
              <a:buNone/>
            </a:pPr>
            <a:endParaRPr lang="tr-TR" sz="24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tr-TR" sz="2400">
                <a:solidFill>
                  <a:schemeClr val="bg1"/>
                </a:solidFill>
              </a:rPr>
              <a:t>İnce Memed, Teneke, Orta Direk, Yer Demir Gök Bakır, Deniz Küstü, Kale Kapısı, Ölmez Otu, Demirciler Çarşısı Cinayeti, Yusufçuk Yusuf: Roman</a:t>
            </a:r>
          </a:p>
          <a:p>
            <a:pPr>
              <a:lnSpc>
                <a:spcPct val="90000"/>
              </a:lnSpc>
              <a:buFontTx/>
              <a:buNone/>
            </a:pPr>
            <a:endParaRPr lang="tr-TR" sz="24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tr-TR" sz="2400">
                <a:solidFill>
                  <a:schemeClr val="bg1"/>
                </a:solidFill>
              </a:rPr>
              <a:t>Üç Anadolu Efsanesi, Ağrı Dağı Efsanesi, </a:t>
            </a:r>
          </a:p>
          <a:p>
            <a:pPr>
              <a:lnSpc>
                <a:spcPct val="90000"/>
              </a:lnSpc>
              <a:buFontTx/>
              <a:buNone/>
            </a:pPr>
            <a:endParaRPr lang="tr-TR" sz="24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tr-TR" sz="2400">
                <a:solidFill>
                  <a:schemeClr val="bg1"/>
                </a:solidFill>
              </a:rPr>
              <a:t>Binboğalar Efsanesi: Destansı roman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884238"/>
          </a:xfrm>
        </p:spPr>
        <p:txBody>
          <a:bodyPr/>
          <a:lstStyle/>
          <a:p>
            <a:r>
              <a:rPr lang="tr-TR" sz="2800">
                <a:solidFill>
                  <a:schemeClr val="bg1"/>
                </a:solidFill>
                <a:latin typeface="Georgia" pitchFamily="18" charset="0"/>
              </a:rPr>
              <a:t>ORHAN SEYFİ ORHON (1890 - 1972)</a:t>
            </a:r>
            <a:br>
              <a:rPr lang="tr-TR" sz="2800">
                <a:solidFill>
                  <a:schemeClr val="bg1"/>
                </a:solidFill>
                <a:latin typeface="Georgia" pitchFamily="18" charset="0"/>
              </a:rPr>
            </a:br>
            <a:endParaRPr lang="tr-TR" sz="280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4953000" cy="5181600"/>
          </a:xfrm>
          <a:ln>
            <a:solidFill>
              <a:srgbClr val="FFFF00"/>
            </a:solidFill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tr-TR" sz="2000">
                <a:solidFill>
                  <a:schemeClr val="bg1"/>
                </a:solidFill>
                <a:latin typeface="Georgia" pitchFamily="18" charset="0"/>
              </a:rPr>
              <a:t>Şiirlerinde daha çok, </a:t>
            </a:r>
            <a:r>
              <a:rPr lang="tr-TR" sz="2000">
                <a:solidFill>
                  <a:srgbClr val="FFFF00"/>
                </a:solidFill>
                <a:latin typeface="Georgia" pitchFamily="18" charset="0"/>
              </a:rPr>
              <a:t>bireysel konuları</a:t>
            </a:r>
            <a:r>
              <a:rPr lang="tr-TR" sz="2000">
                <a:solidFill>
                  <a:schemeClr val="bg1"/>
                </a:solidFill>
                <a:latin typeface="Georgia" pitchFamily="18" charset="0"/>
              </a:rPr>
              <a:t> işleyen sanatçı, milli konuları da işlemiştir.</a:t>
            </a:r>
          </a:p>
          <a:p>
            <a:pPr>
              <a:lnSpc>
                <a:spcPct val="80000"/>
              </a:lnSpc>
            </a:pPr>
            <a:r>
              <a:rPr lang="tr-TR" sz="2000">
                <a:solidFill>
                  <a:schemeClr val="bg1"/>
                </a:solidFill>
                <a:latin typeface="Georgia" pitchFamily="18" charset="0"/>
              </a:rPr>
              <a:t>Şiirlerinde </a:t>
            </a:r>
            <a:r>
              <a:rPr lang="tr-TR" sz="2000">
                <a:solidFill>
                  <a:srgbClr val="FFFF00"/>
                </a:solidFill>
                <a:latin typeface="Georgia" pitchFamily="18" charset="0"/>
              </a:rPr>
              <a:t>konuşma dilini başarıyla</a:t>
            </a:r>
            <a:r>
              <a:rPr lang="tr-TR" sz="2000">
                <a:solidFill>
                  <a:schemeClr val="bg1"/>
                </a:solidFill>
                <a:latin typeface="Georgia" pitchFamily="18" charset="0"/>
              </a:rPr>
              <a:t> kullanmıştır.</a:t>
            </a:r>
          </a:p>
          <a:p>
            <a:pPr>
              <a:lnSpc>
                <a:spcPct val="80000"/>
              </a:lnSpc>
            </a:pPr>
            <a:r>
              <a:rPr lang="tr-TR" sz="2000">
                <a:solidFill>
                  <a:schemeClr val="bg1"/>
                </a:solidFill>
                <a:latin typeface="Georgia" pitchFamily="18" charset="0"/>
              </a:rPr>
              <a:t>Bazı şiirlerinde </a:t>
            </a:r>
            <a:r>
              <a:rPr lang="tr-TR" sz="2000">
                <a:solidFill>
                  <a:srgbClr val="FFFF00"/>
                </a:solidFill>
                <a:latin typeface="Georgia" pitchFamily="18" charset="0"/>
              </a:rPr>
              <a:t>Halk şiirinin şekillerini</a:t>
            </a:r>
            <a:r>
              <a:rPr lang="tr-TR" sz="2000">
                <a:solidFill>
                  <a:schemeClr val="bg1"/>
                </a:solidFill>
                <a:latin typeface="Georgia" pitchFamily="18" charset="0"/>
              </a:rPr>
              <a:t> de kullanmıştır.</a:t>
            </a:r>
          </a:p>
          <a:p>
            <a:pPr>
              <a:lnSpc>
                <a:spcPct val="80000"/>
              </a:lnSpc>
            </a:pPr>
            <a:r>
              <a:rPr lang="tr-TR" sz="2000">
                <a:solidFill>
                  <a:srgbClr val="FFFF00"/>
                </a:solidFill>
                <a:latin typeface="Georgia" pitchFamily="18" charset="0"/>
              </a:rPr>
              <a:t>Divan şiiri kalıplarını hece ölçüsüne uyarlayarak</a:t>
            </a:r>
            <a:r>
              <a:rPr lang="tr-TR" sz="2000">
                <a:solidFill>
                  <a:schemeClr val="bg1"/>
                </a:solidFill>
                <a:latin typeface="Georgia" pitchFamily="18" charset="0"/>
              </a:rPr>
              <a:t> gazele benzer şiirler yazmıştır.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2000">
              <a:solidFill>
                <a:schemeClr val="bg1"/>
              </a:solidFill>
              <a:latin typeface="Georgia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tr-TR" sz="2000" b="1" u="sng">
                <a:solidFill>
                  <a:schemeClr val="bg1"/>
                </a:solidFill>
                <a:latin typeface="Georgia" pitchFamily="18" charset="0"/>
              </a:rPr>
              <a:t>Yapıtları:</a:t>
            </a:r>
          </a:p>
          <a:p>
            <a:pPr>
              <a:lnSpc>
                <a:spcPct val="80000"/>
              </a:lnSpc>
            </a:pPr>
            <a:r>
              <a:rPr lang="tr-TR" sz="2000">
                <a:solidFill>
                  <a:srgbClr val="FFFF00"/>
                </a:solidFill>
                <a:latin typeface="Georgia" pitchFamily="18" charset="0"/>
              </a:rPr>
              <a:t>Fırtına ve Kar,</a:t>
            </a:r>
          </a:p>
          <a:p>
            <a:pPr>
              <a:lnSpc>
                <a:spcPct val="80000"/>
              </a:lnSpc>
            </a:pPr>
            <a:r>
              <a:rPr lang="tr-TR" sz="2000">
                <a:solidFill>
                  <a:srgbClr val="FFFF00"/>
                </a:solidFill>
                <a:latin typeface="Georgia" pitchFamily="18" charset="0"/>
              </a:rPr>
              <a:t>Gönülden Sesler, </a:t>
            </a:r>
          </a:p>
          <a:p>
            <a:pPr>
              <a:lnSpc>
                <a:spcPct val="80000"/>
              </a:lnSpc>
            </a:pPr>
            <a:r>
              <a:rPr lang="tr-TR" sz="2000">
                <a:solidFill>
                  <a:srgbClr val="FFFF00"/>
                </a:solidFill>
                <a:latin typeface="Georgia" pitchFamily="18" charset="0"/>
              </a:rPr>
              <a:t>Peri Kızı ile Çoban Hikayesi, </a:t>
            </a:r>
          </a:p>
          <a:p>
            <a:pPr>
              <a:lnSpc>
                <a:spcPct val="80000"/>
              </a:lnSpc>
            </a:pPr>
            <a:r>
              <a:rPr lang="tr-TR" sz="2000">
                <a:solidFill>
                  <a:srgbClr val="FFFF00"/>
                </a:solidFill>
                <a:latin typeface="Georgia" pitchFamily="18" charset="0"/>
              </a:rPr>
              <a:t>O Beyaz Bir Kuştu, </a:t>
            </a:r>
          </a:p>
          <a:p>
            <a:pPr>
              <a:lnSpc>
                <a:spcPct val="80000"/>
              </a:lnSpc>
            </a:pPr>
            <a:r>
              <a:rPr lang="tr-TR" sz="2000">
                <a:solidFill>
                  <a:srgbClr val="FFFF00"/>
                </a:solidFill>
                <a:latin typeface="Georgia" pitchFamily="18" charset="0"/>
              </a:rPr>
              <a:t>Kervan</a:t>
            </a:r>
            <a:r>
              <a:rPr lang="tr-TR" sz="2000">
                <a:solidFill>
                  <a:schemeClr val="bg1"/>
                </a:solidFill>
                <a:latin typeface="Georgia" pitchFamily="18" charset="0"/>
              </a:rPr>
              <a:t>: Şiir</a:t>
            </a:r>
          </a:p>
          <a:p>
            <a:pPr>
              <a:lnSpc>
                <a:spcPct val="80000"/>
              </a:lnSpc>
            </a:pPr>
            <a:endParaRPr lang="tr-TR" sz="2000">
              <a:solidFill>
                <a:schemeClr val="bg1"/>
              </a:solidFill>
              <a:latin typeface="Georgia" pitchFamily="18" charset="0"/>
            </a:endParaRPr>
          </a:p>
          <a:p>
            <a:pPr>
              <a:lnSpc>
                <a:spcPct val="80000"/>
              </a:lnSpc>
            </a:pPr>
            <a:endParaRPr lang="tr-TR" sz="2000">
              <a:latin typeface="Georgia" pitchFamily="18" charset="0"/>
            </a:endParaRPr>
          </a:p>
        </p:txBody>
      </p:sp>
      <p:pic>
        <p:nvPicPr>
          <p:cNvPr id="9221" name="Picture 5" descr="kartsi1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1143000"/>
            <a:ext cx="4114800" cy="5410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/>
      <p:bldP spid="9219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884238"/>
          </a:xfrm>
        </p:spPr>
        <p:txBody>
          <a:bodyPr/>
          <a:lstStyle/>
          <a:p>
            <a:r>
              <a:rPr lang="tr-TR" sz="2400">
                <a:solidFill>
                  <a:schemeClr val="bg1"/>
                </a:solidFill>
                <a:latin typeface="Georgia" pitchFamily="18" charset="0"/>
              </a:rPr>
              <a:t>HALİT FAHRİ OZANSOY (1891 - 1971)</a:t>
            </a:r>
            <a:br>
              <a:rPr lang="tr-TR" sz="2400">
                <a:solidFill>
                  <a:schemeClr val="bg1"/>
                </a:solidFill>
                <a:latin typeface="Georgia" pitchFamily="18" charset="0"/>
              </a:rPr>
            </a:br>
            <a:endParaRPr lang="tr-TR" sz="240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7315200" cy="4906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tr-TR" sz="1800">
                <a:solidFill>
                  <a:schemeClr val="bg1"/>
                </a:solidFill>
                <a:latin typeface="Georgia" pitchFamily="18" charset="0"/>
              </a:rPr>
              <a:t>İlk şiirlerinde ölçü, dil ve duyuş tarzı bakımından Fecr-i Ati şairlerinin etkisinde kalmış, Milli Edebiyat akımından etkilenerek aruz ölçüsünü bırakmış ve şiirlerini hece ölçüsüyle yazmıştır.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800">
              <a:solidFill>
                <a:schemeClr val="bg1"/>
              </a:solidFill>
              <a:latin typeface="Georgia" pitchFamily="18" charset="0"/>
            </a:endParaRPr>
          </a:p>
          <a:p>
            <a:pPr>
              <a:lnSpc>
                <a:spcPct val="80000"/>
              </a:lnSpc>
            </a:pPr>
            <a:r>
              <a:rPr lang="tr-TR" sz="1800">
                <a:solidFill>
                  <a:schemeClr val="bg1"/>
                </a:solidFill>
                <a:latin typeface="Georgia" pitchFamily="18" charset="0"/>
              </a:rPr>
              <a:t>“</a:t>
            </a:r>
            <a:r>
              <a:rPr lang="tr-TR" sz="1800">
                <a:solidFill>
                  <a:srgbClr val="FFFF00"/>
                </a:solidFill>
                <a:latin typeface="Georgia" pitchFamily="18" charset="0"/>
              </a:rPr>
              <a:t>Aruza Veda</a:t>
            </a:r>
            <a:r>
              <a:rPr lang="tr-TR" sz="1800">
                <a:solidFill>
                  <a:schemeClr val="bg1"/>
                </a:solidFill>
                <a:latin typeface="Georgia" pitchFamily="18" charset="0"/>
              </a:rPr>
              <a:t>” adlı şiiriyle aruz ölçüsünü bırakıp heceye yönelmiştir.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800">
              <a:solidFill>
                <a:schemeClr val="bg1"/>
              </a:solidFill>
              <a:latin typeface="Georgia" pitchFamily="18" charset="0"/>
            </a:endParaRPr>
          </a:p>
          <a:p>
            <a:pPr>
              <a:lnSpc>
                <a:spcPct val="80000"/>
              </a:lnSpc>
            </a:pPr>
            <a:r>
              <a:rPr lang="tr-TR" sz="1800">
                <a:solidFill>
                  <a:schemeClr val="bg1"/>
                </a:solidFill>
                <a:latin typeface="Georgia" pitchFamily="18" charset="0"/>
              </a:rPr>
              <a:t>Şiirlerinde, konuşulan Türkçeyi başarıyla kullanmıştır.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800">
              <a:solidFill>
                <a:schemeClr val="bg1"/>
              </a:solidFill>
              <a:latin typeface="Georgia" pitchFamily="18" charset="0"/>
            </a:endParaRPr>
          </a:p>
          <a:p>
            <a:pPr>
              <a:lnSpc>
                <a:spcPct val="80000"/>
              </a:lnSpc>
            </a:pPr>
            <a:r>
              <a:rPr lang="tr-TR" sz="1800">
                <a:solidFill>
                  <a:schemeClr val="bg1"/>
                </a:solidFill>
                <a:latin typeface="Georgia" pitchFamily="18" charset="0"/>
              </a:rPr>
              <a:t>Derin bir melankoli ve karamsarlık taşıyan şiirlerinde bireysel konuları işlemiştir.</a:t>
            </a:r>
          </a:p>
          <a:p>
            <a:pPr>
              <a:lnSpc>
                <a:spcPct val="80000"/>
              </a:lnSpc>
            </a:pPr>
            <a:endParaRPr lang="tr-TR" sz="1800">
              <a:solidFill>
                <a:schemeClr val="bg1"/>
              </a:solidFill>
              <a:latin typeface="Georgia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tr-TR" sz="1800" b="1" u="sng">
                <a:solidFill>
                  <a:schemeClr val="bg1"/>
                </a:solidFill>
                <a:latin typeface="Georgia" pitchFamily="18" charset="0"/>
              </a:rPr>
              <a:t>Yapıtları: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800" b="1" u="sng">
              <a:solidFill>
                <a:schemeClr val="bg1"/>
              </a:solidFill>
              <a:latin typeface="Georgia" pitchFamily="18" charset="0"/>
            </a:endParaRPr>
          </a:p>
          <a:p>
            <a:pPr>
              <a:lnSpc>
                <a:spcPct val="80000"/>
              </a:lnSpc>
            </a:pPr>
            <a:r>
              <a:rPr lang="tr-TR" sz="1800">
                <a:solidFill>
                  <a:srgbClr val="FFFF00"/>
                </a:solidFill>
                <a:latin typeface="Georgia" pitchFamily="18" charset="0"/>
              </a:rPr>
              <a:t>Rüya, Efsaneler, Cenk Duyguları, Paravan, Sulara Dalan Gözler, Sonsuz Gecelerin Ötesinde, Hep Onun için:</a:t>
            </a:r>
            <a:r>
              <a:rPr lang="tr-TR" sz="1800">
                <a:solidFill>
                  <a:schemeClr val="bg1"/>
                </a:solidFill>
                <a:latin typeface="Georgia" pitchFamily="18" charset="0"/>
              </a:rPr>
              <a:t> Şiir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800">
              <a:solidFill>
                <a:schemeClr val="bg1"/>
              </a:solidFill>
              <a:latin typeface="Georgia" pitchFamily="18" charset="0"/>
            </a:endParaRPr>
          </a:p>
          <a:p>
            <a:pPr>
              <a:lnSpc>
                <a:spcPct val="80000"/>
              </a:lnSpc>
            </a:pPr>
            <a:r>
              <a:rPr lang="tr-TR" sz="1800">
                <a:solidFill>
                  <a:srgbClr val="FFFF00"/>
                </a:solidFill>
                <a:latin typeface="Georgia" pitchFamily="18" charset="0"/>
              </a:rPr>
              <a:t>Baykuş, Nedim, Hayalet</a:t>
            </a:r>
            <a:r>
              <a:rPr lang="tr-TR" sz="1800">
                <a:solidFill>
                  <a:schemeClr val="bg1"/>
                </a:solidFill>
                <a:latin typeface="Georgia" pitchFamily="18" charset="0"/>
              </a:rPr>
              <a:t>: Oyun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800">
              <a:solidFill>
                <a:schemeClr val="bg1"/>
              </a:solidFill>
              <a:latin typeface="Georgia" pitchFamily="18" charset="0"/>
            </a:endParaRPr>
          </a:p>
          <a:p>
            <a:pPr>
              <a:lnSpc>
                <a:spcPct val="80000"/>
              </a:lnSpc>
            </a:pPr>
            <a:r>
              <a:rPr lang="tr-TR" sz="1800">
                <a:solidFill>
                  <a:srgbClr val="FFFF00"/>
                </a:solidFill>
                <a:latin typeface="Georgia" pitchFamily="18" charset="0"/>
              </a:rPr>
              <a:t>Edebiyatçılar Çevremde, Eski İstanbul’un Ramazanları</a:t>
            </a:r>
            <a:r>
              <a:rPr lang="tr-TR" sz="1800">
                <a:solidFill>
                  <a:schemeClr val="bg1"/>
                </a:solidFill>
                <a:latin typeface="Georgia" pitchFamily="18" charset="0"/>
              </a:rPr>
              <a:t>: Anı</a:t>
            </a:r>
          </a:p>
          <a:p>
            <a:pPr>
              <a:lnSpc>
                <a:spcPct val="80000"/>
              </a:lnSpc>
            </a:pPr>
            <a:endParaRPr lang="tr-TR" sz="18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2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2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  <p:bldP spid="1024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60438"/>
          </a:xfrm>
        </p:spPr>
        <p:txBody>
          <a:bodyPr/>
          <a:lstStyle/>
          <a:p>
            <a:r>
              <a:rPr lang="tr-TR" sz="2400">
                <a:solidFill>
                  <a:schemeClr val="bg1"/>
                </a:solidFill>
                <a:latin typeface="Georgia" pitchFamily="18" charset="0"/>
              </a:rPr>
              <a:t>YUSUF ZİYA ORTAÇ</a:t>
            </a:r>
            <a:br>
              <a:rPr lang="tr-TR" sz="2400">
                <a:solidFill>
                  <a:schemeClr val="bg1"/>
                </a:solidFill>
                <a:latin typeface="Georgia" pitchFamily="18" charset="0"/>
              </a:rPr>
            </a:br>
            <a:endParaRPr lang="tr-TR" sz="240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4876800" cy="4648200"/>
          </a:xfrm>
          <a:ln>
            <a:solidFill>
              <a:srgbClr val="FFFF00"/>
            </a:solidFill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tr-TR" sz="1600">
                <a:solidFill>
                  <a:schemeClr val="bg1"/>
                </a:solidFill>
              </a:rPr>
              <a:t>İlk şiirlerini </a:t>
            </a:r>
            <a:r>
              <a:rPr lang="tr-TR" sz="1600">
                <a:solidFill>
                  <a:srgbClr val="FFFF00"/>
                </a:solidFill>
              </a:rPr>
              <a:t>aruz</a:t>
            </a:r>
            <a:r>
              <a:rPr lang="tr-TR" sz="1600">
                <a:solidFill>
                  <a:schemeClr val="bg1"/>
                </a:solidFill>
              </a:rPr>
              <a:t> ölçüsüyle yazmış, Ziya Gökalp’le tanıştıktan sonra hece ölçüsüyle yazmaya başlamıştır.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6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600">
                <a:solidFill>
                  <a:schemeClr val="bg1"/>
                </a:solidFill>
              </a:rPr>
              <a:t>Şiirlerinde </a:t>
            </a:r>
            <a:r>
              <a:rPr lang="tr-TR" sz="1600">
                <a:solidFill>
                  <a:srgbClr val="FFFF00"/>
                </a:solidFill>
              </a:rPr>
              <a:t>günlük yaşamın çeşitli görünümlerini yalın bir söyleyişle</a:t>
            </a:r>
            <a:r>
              <a:rPr lang="tr-TR" sz="1600">
                <a:solidFill>
                  <a:schemeClr val="bg1"/>
                </a:solidFill>
              </a:rPr>
              <a:t> dile getirmiştir.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6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600">
                <a:solidFill>
                  <a:schemeClr val="bg1"/>
                </a:solidFill>
              </a:rPr>
              <a:t>Çıkardığı “</a:t>
            </a:r>
            <a:r>
              <a:rPr lang="tr-TR" sz="1600">
                <a:solidFill>
                  <a:srgbClr val="FFFF00"/>
                </a:solidFill>
              </a:rPr>
              <a:t>Şair” ve Akbaba</a:t>
            </a:r>
            <a:r>
              <a:rPr lang="tr-TR" sz="1600">
                <a:solidFill>
                  <a:schemeClr val="bg1"/>
                </a:solidFill>
              </a:rPr>
              <a:t>” adlı dergilerde yazıları yayımlanmıştır.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6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600">
                <a:solidFill>
                  <a:schemeClr val="bg1"/>
                </a:solidFill>
              </a:rPr>
              <a:t>Sürükleyici bir anlatımla, </a:t>
            </a:r>
            <a:r>
              <a:rPr lang="tr-TR" sz="1600">
                <a:solidFill>
                  <a:srgbClr val="FFFF00"/>
                </a:solidFill>
              </a:rPr>
              <a:t>rahat okunur bir tarzda yazdığı fıkralarında</a:t>
            </a:r>
            <a:r>
              <a:rPr lang="tr-TR" sz="1600">
                <a:solidFill>
                  <a:schemeClr val="bg1"/>
                </a:solidFill>
              </a:rPr>
              <a:t>, edebiyatımıza siyasal mizahın başarılı örneklerini kazandırmıştır.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6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600">
                <a:solidFill>
                  <a:srgbClr val="FFFF00"/>
                </a:solidFill>
              </a:rPr>
              <a:t>“Kuş Cıvıltıları</a:t>
            </a:r>
            <a:r>
              <a:rPr lang="tr-TR" sz="1600">
                <a:solidFill>
                  <a:schemeClr val="bg1"/>
                </a:solidFill>
              </a:rPr>
              <a:t>” adlı çocuk şiirlerinin yer aldığı yapıtıyla çocuk edebiyatımıza katkıda bulunmuştur.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6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600">
                <a:solidFill>
                  <a:schemeClr val="bg1"/>
                </a:solidFill>
              </a:rPr>
              <a:t>“</a:t>
            </a:r>
            <a:r>
              <a:rPr lang="tr-TR" sz="1600">
                <a:solidFill>
                  <a:srgbClr val="FFFF00"/>
                </a:solidFill>
              </a:rPr>
              <a:t>Binnaz” adlı oyunu</a:t>
            </a:r>
            <a:r>
              <a:rPr lang="tr-TR" sz="1600">
                <a:solidFill>
                  <a:schemeClr val="bg1"/>
                </a:solidFill>
              </a:rPr>
              <a:t>, edebiyatımızda hece ölçüsüyle yazılmış ilk tiyatro yapıtıdır.</a:t>
            </a:r>
          </a:p>
          <a:p>
            <a:pPr>
              <a:lnSpc>
                <a:spcPct val="80000"/>
              </a:lnSpc>
            </a:pPr>
            <a:endParaRPr lang="tr-TR" sz="1600">
              <a:solidFill>
                <a:schemeClr val="bg1"/>
              </a:solidFill>
            </a:endParaRPr>
          </a:p>
        </p:txBody>
      </p:sp>
      <p:pic>
        <p:nvPicPr>
          <p:cNvPr id="11269" name="Picture 5" descr="yusufziyaorta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1200" y="1524000"/>
            <a:ext cx="3048000" cy="4038600"/>
          </a:xfrm>
          <a:prstGeom prst="rect">
            <a:avLst/>
          </a:prstGeom>
          <a:noFill/>
        </p:spPr>
      </p:pic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5791200" y="5791200"/>
            <a:ext cx="297180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tr-TR">
                <a:solidFill>
                  <a:schemeClr val="bg1"/>
                </a:solidFill>
                <a:latin typeface="Georgia" pitchFamily="18" charset="0"/>
              </a:rPr>
              <a:t>YUSUF ZİYA ORTAÇ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26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  <p:bldP spid="11267" grpId="0" build="p" animBg="1"/>
      <p:bldP spid="1127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tr-TR" sz="2800">
                <a:solidFill>
                  <a:schemeClr val="bg1"/>
                </a:solidFill>
                <a:latin typeface="Georgia" pitchFamily="18" charset="0"/>
              </a:rPr>
              <a:t>YUSUF ZİYA ORTAÇ’IN YAPITLARI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7010400" cy="5257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tr-TR" sz="2000">
                <a:solidFill>
                  <a:srgbClr val="FFFF00"/>
                </a:solidFill>
                <a:latin typeface="Georgia" pitchFamily="18" charset="0"/>
              </a:rPr>
              <a:t>Akından Akına, Bir Rüzgr Esti, Yanardağ, Aşıklar Yolu, Bir Selvi Gölgesi, Cenk Ufukları, Oyun:</a:t>
            </a:r>
            <a:r>
              <a:rPr lang="tr-TR" sz="2000">
                <a:latin typeface="Georgia" pitchFamily="18" charset="0"/>
              </a:rPr>
              <a:t> </a:t>
            </a:r>
            <a:r>
              <a:rPr lang="tr-TR" sz="2000">
                <a:solidFill>
                  <a:schemeClr val="bg1"/>
                </a:solidFill>
                <a:latin typeface="Georgia" pitchFamily="18" charset="0"/>
              </a:rPr>
              <a:t>Şiir</a:t>
            </a:r>
          </a:p>
          <a:p>
            <a:pPr>
              <a:lnSpc>
                <a:spcPct val="80000"/>
              </a:lnSpc>
            </a:pPr>
            <a:endParaRPr lang="tr-TR" sz="2000">
              <a:solidFill>
                <a:schemeClr val="bg1"/>
              </a:solidFill>
              <a:latin typeface="Georgia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tr-TR" sz="2000">
              <a:solidFill>
                <a:schemeClr val="bg1"/>
              </a:solidFill>
              <a:latin typeface="Georgia" pitchFamily="18" charset="0"/>
            </a:endParaRPr>
          </a:p>
          <a:p>
            <a:pPr>
              <a:lnSpc>
                <a:spcPct val="80000"/>
              </a:lnSpc>
            </a:pPr>
            <a:r>
              <a:rPr lang="tr-TR" sz="2000">
                <a:solidFill>
                  <a:srgbClr val="FFFF00"/>
                </a:solidFill>
                <a:latin typeface="Georgia" pitchFamily="18" charset="0"/>
              </a:rPr>
              <a:t>Binnaz, Kördüğüm, Latife, Nikahta Keramet</a:t>
            </a:r>
            <a:r>
              <a:rPr lang="tr-TR" sz="2000">
                <a:solidFill>
                  <a:schemeClr val="bg1"/>
                </a:solidFill>
                <a:latin typeface="Georgia" pitchFamily="18" charset="0"/>
              </a:rPr>
              <a:t>:</a:t>
            </a:r>
            <a:r>
              <a:rPr lang="tr-TR" sz="2000">
                <a:latin typeface="Georgia" pitchFamily="18" charset="0"/>
              </a:rPr>
              <a:t> </a:t>
            </a:r>
            <a:r>
              <a:rPr lang="tr-TR" sz="2000">
                <a:solidFill>
                  <a:schemeClr val="bg1"/>
                </a:solidFill>
                <a:latin typeface="Georgia" pitchFamily="18" charset="0"/>
              </a:rPr>
              <a:t>Tiyatro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2000">
              <a:solidFill>
                <a:schemeClr val="bg1"/>
              </a:solidFill>
              <a:latin typeface="Georgia" pitchFamily="18" charset="0"/>
            </a:endParaRPr>
          </a:p>
          <a:p>
            <a:pPr>
              <a:lnSpc>
                <a:spcPct val="80000"/>
              </a:lnSpc>
            </a:pPr>
            <a:r>
              <a:rPr lang="tr-TR" sz="2000">
                <a:solidFill>
                  <a:srgbClr val="FFFF00"/>
                </a:solidFill>
                <a:latin typeface="Georgia" pitchFamily="18" charset="0"/>
              </a:rPr>
              <a:t>Şeker Osman, Kürkçü Dükkanı, Üç Katlı Ev, Sarı Çizmeli Mehmet Ağa, Gün Doğmadan, Göç:</a:t>
            </a:r>
            <a:r>
              <a:rPr lang="tr-TR" sz="2000">
                <a:latin typeface="Georgia" pitchFamily="18" charset="0"/>
              </a:rPr>
              <a:t> </a:t>
            </a:r>
            <a:r>
              <a:rPr lang="tr-TR" sz="2000">
                <a:solidFill>
                  <a:schemeClr val="bg1"/>
                </a:solidFill>
                <a:latin typeface="Georgia" pitchFamily="18" charset="0"/>
              </a:rPr>
              <a:t>Roman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2000">
              <a:solidFill>
                <a:schemeClr val="bg1"/>
              </a:solidFill>
              <a:latin typeface="Georgia" pitchFamily="18" charset="0"/>
            </a:endParaRPr>
          </a:p>
          <a:p>
            <a:pPr>
              <a:lnSpc>
                <a:spcPct val="80000"/>
              </a:lnSpc>
            </a:pPr>
            <a:r>
              <a:rPr lang="tr-TR" sz="2000">
                <a:solidFill>
                  <a:srgbClr val="FFFF00"/>
                </a:solidFill>
                <a:latin typeface="Georgia" pitchFamily="18" charset="0"/>
              </a:rPr>
              <a:t>Göz Ucuyla Avrupa:</a:t>
            </a:r>
            <a:r>
              <a:rPr lang="tr-TR" sz="2000">
                <a:latin typeface="Georgia" pitchFamily="18" charset="0"/>
              </a:rPr>
              <a:t> </a:t>
            </a:r>
            <a:r>
              <a:rPr lang="tr-TR" sz="2000">
                <a:solidFill>
                  <a:schemeClr val="bg1"/>
                </a:solidFill>
                <a:latin typeface="Georgia" pitchFamily="18" charset="0"/>
              </a:rPr>
              <a:t>Gezi Yazısı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2000">
              <a:solidFill>
                <a:schemeClr val="bg1"/>
              </a:solidFill>
              <a:latin typeface="Georgia" pitchFamily="18" charset="0"/>
            </a:endParaRPr>
          </a:p>
          <a:p>
            <a:pPr>
              <a:lnSpc>
                <a:spcPct val="80000"/>
              </a:lnSpc>
            </a:pPr>
            <a:r>
              <a:rPr lang="tr-TR" sz="2000">
                <a:solidFill>
                  <a:srgbClr val="FFFF00"/>
                </a:solidFill>
                <a:latin typeface="Georgia" pitchFamily="18" charset="0"/>
              </a:rPr>
              <a:t>Portreler:</a:t>
            </a:r>
            <a:r>
              <a:rPr lang="tr-TR" sz="2000">
                <a:latin typeface="Georgia" pitchFamily="18" charset="0"/>
              </a:rPr>
              <a:t> </a:t>
            </a:r>
            <a:r>
              <a:rPr lang="tr-TR" sz="2000">
                <a:solidFill>
                  <a:schemeClr val="bg1"/>
                </a:solidFill>
                <a:latin typeface="Georgia" pitchFamily="18" charset="0"/>
              </a:rPr>
              <a:t>Anı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2000">
              <a:solidFill>
                <a:schemeClr val="bg1"/>
              </a:solidFill>
              <a:latin typeface="Georgia" pitchFamily="18" charset="0"/>
            </a:endParaRPr>
          </a:p>
          <a:p>
            <a:pPr>
              <a:lnSpc>
                <a:spcPct val="80000"/>
              </a:lnSpc>
            </a:pPr>
            <a:r>
              <a:rPr lang="tr-TR" sz="2000">
                <a:solidFill>
                  <a:srgbClr val="FFFF00"/>
                </a:solidFill>
                <a:latin typeface="Georgia" pitchFamily="18" charset="0"/>
              </a:rPr>
              <a:t>Ahmet Haşim, Seyrani, Faruk Nafiz:</a:t>
            </a:r>
            <a:r>
              <a:rPr lang="tr-TR" sz="2000">
                <a:latin typeface="Georgia" pitchFamily="18" charset="0"/>
              </a:rPr>
              <a:t> </a:t>
            </a:r>
            <a:r>
              <a:rPr lang="tr-TR" sz="2000">
                <a:solidFill>
                  <a:schemeClr val="bg1"/>
                </a:solidFill>
                <a:latin typeface="Georgia" pitchFamily="18" charset="0"/>
              </a:rPr>
              <a:t>İnceleme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2000">
              <a:solidFill>
                <a:schemeClr val="bg1"/>
              </a:solidFill>
              <a:latin typeface="Georgia" pitchFamily="18" charset="0"/>
            </a:endParaRPr>
          </a:p>
          <a:p>
            <a:pPr>
              <a:lnSpc>
                <a:spcPct val="80000"/>
              </a:lnSpc>
            </a:pPr>
            <a:r>
              <a:rPr lang="tr-TR" sz="2000">
                <a:solidFill>
                  <a:srgbClr val="FFFF00"/>
                </a:solidFill>
                <a:latin typeface="Georgia" pitchFamily="18" charset="0"/>
              </a:rPr>
              <a:t>Halk Edebiyatı Antolojisi:</a:t>
            </a:r>
            <a:r>
              <a:rPr lang="tr-TR" sz="2000">
                <a:latin typeface="Georgia" pitchFamily="18" charset="0"/>
              </a:rPr>
              <a:t> </a:t>
            </a:r>
            <a:r>
              <a:rPr lang="tr-TR" sz="2000">
                <a:solidFill>
                  <a:schemeClr val="bg1"/>
                </a:solidFill>
                <a:latin typeface="Georgia" pitchFamily="18" charset="0"/>
              </a:rPr>
              <a:t>Antoloji</a:t>
            </a:r>
          </a:p>
          <a:p>
            <a:pPr>
              <a:lnSpc>
                <a:spcPct val="80000"/>
              </a:lnSpc>
            </a:pPr>
            <a:endParaRPr lang="tr-TR" sz="2000">
              <a:solidFill>
                <a:schemeClr val="bg1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1" grpId="0" build="p"/>
    </p:bldLst>
  </p:timing>
</p:sld>
</file>

<file path=ppt/theme/theme1.xml><?xml version="1.0" encoding="utf-8"?>
<a:theme xmlns:a="http://schemas.openxmlformats.org/drawingml/2006/main" name="Varsayılan Tasarım">
  <a:themeElements>
    <a:clrScheme name="Varsayılan Tasarı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arsayılan Tasarı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arsayılan Tasarı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rsayılan Tasarı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rsayılan Tasarı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rsayılan Tasarı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rsayılan Tasarı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rsayılan Tasarı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rsayılan Tasarı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rsayılan Tasarı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rsayılan Tasarı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rsayılan Tasarı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rsayılan Tasarı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rsayılan Tasarı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3976</Words>
  <Application>Microsoft Office PowerPoint</Application>
  <PresentationFormat>Ekran Gösterisi (4:3)</PresentationFormat>
  <Paragraphs>643</Paragraphs>
  <Slides>55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55</vt:i4>
      </vt:variant>
    </vt:vector>
  </HeadingPairs>
  <TitlesOfParts>
    <vt:vector size="59" baseType="lpstr">
      <vt:lpstr>Arial</vt:lpstr>
      <vt:lpstr>Georgia</vt:lpstr>
      <vt:lpstr>Wingdings</vt:lpstr>
      <vt:lpstr>Varsayılan Tasarım</vt:lpstr>
      <vt:lpstr> CUMHURİYET DÖNEMİ TÜRK EDEBİYATI </vt:lpstr>
      <vt:lpstr>BEŞ HECECİLER</vt:lpstr>
      <vt:lpstr>BEŞ HECECİLER</vt:lpstr>
      <vt:lpstr>BEŞ HECECİLER</vt:lpstr>
      <vt:lpstr>FARUK NAFİZ ÇAMLIBEL</vt:lpstr>
      <vt:lpstr>ORHAN SEYFİ ORHON (1890 - 1972) </vt:lpstr>
      <vt:lpstr>HALİT FAHRİ OZANSOY (1891 - 1971) </vt:lpstr>
      <vt:lpstr>YUSUF ZİYA ORTAÇ </vt:lpstr>
      <vt:lpstr>YUSUF ZİYA ORTAÇ’IN YAPITLARI</vt:lpstr>
      <vt:lpstr> ENİS BEHİÇ KORYÜREK (1892 - 1949) </vt:lpstr>
      <vt:lpstr>YEDİ MEŞALECİLER </vt:lpstr>
      <vt:lpstr>YEDİ MEŞALECİLER </vt:lpstr>
      <vt:lpstr>YEDİ MEŞALECİLER </vt:lpstr>
      <vt:lpstr>ZİYA OSMAN SABA (1910 - 1957) </vt:lpstr>
      <vt:lpstr>GARİPÇİLER (BRİNCİ YENİ) </vt:lpstr>
      <vt:lpstr>GARİPÇİLER (BİRİNCİ YENİ) </vt:lpstr>
      <vt:lpstr>GARİPÇİLER (BİRİNCİ YENİ) </vt:lpstr>
      <vt:lpstr>ORHAN VELİ KANIK</vt:lpstr>
      <vt:lpstr>ORHAN VELİ KANIK</vt:lpstr>
      <vt:lpstr>ORHAN VELİ KANIK</vt:lpstr>
      <vt:lpstr>OKTAY RİFAT HOROZCU (1914 - 1988) </vt:lpstr>
      <vt:lpstr>MELİH CEVDET ANDAY (1915 - 2002) </vt:lpstr>
      <vt:lpstr>İKİNCİ YENİCİLER </vt:lpstr>
      <vt:lpstr>İKİNCİ YENİCİLER </vt:lpstr>
      <vt:lpstr>İKİNCİ YENİCİLER </vt:lpstr>
      <vt:lpstr>AHMET HAMDİ TANPINAR (1901 - 1962) </vt:lpstr>
      <vt:lpstr>AHMET HAMDİ TANPINAR’IN YAPITLARI</vt:lpstr>
      <vt:lpstr>ABDÜLHAK ŞİNASİ HİSAR (1883 - 1963) </vt:lpstr>
      <vt:lpstr>PEYAMİ SAFA (1899- 1961) </vt:lpstr>
      <vt:lpstr>PEYAMİ SAFA’NIN YAPITLARI</vt:lpstr>
      <vt:lpstr>MEMDUH ŞEVKET ESENDAL (1889 - 1952) </vt:lpstr>
      <vt:lpstr>SAİT FAİK ABASIYANIK (1906 - 1954) </vt:lpstr>
      <vt:lpstr>SAİT FAİK’İN YAPITLARI</vt:lpstr>
      <vt:lpstr>HALİKARNAS BALIKÇISI (1886 - 1973) </vt:lpstr>
      <vt:lpstr>HALDUN TANER (1915 - 1986) </vt:lpstr>
      <vt:lpstr>NURULLAH ATAÇ (1898 - 1957)</vt:lpstr>
      <vt:lpstr>SUUT KEMAL YETKİN (1903 - 1980) </vt:lpstr>
      <vt:lpstr>SABAHATTİN EYUBOĞLU (1908 - 1973) </vt:lpstr>
      <vt:lpstr>FALİH RIFKI ATAY (1894 - 1971) </vt:lpstr>
      <vt:lpstr>AHMET KUTSİ TECER (1901 - 1967) </vt:lpstr>
      <vt:lpstr>AHMET MUHİP DIRANAS (1908 - 1980) </vt:lpstr>
      <vt:lpstr>CAHİT SITKI TARANCI (1910 - 1956) </vt:lpstr>
      <vt:lpstr>KEMALETTİN KAMU (1901 - 1948) </vt:lpstr>
      <vt:lpstr>FAZIL HÜSNÜ DAĞLARCA (1914 - ) </vt:lpstr>
      <vt:lpstr>CAHİT KÜLEBİ  (1917 - 1997) </vt:lpstr>
      <vt:lpstr>ATTİLA İLHAN (1925 - 2005) </vt:lpstr>
      <vt:lpstr>ATTİLA İLHAN’IN YAPITLARI </vt:lpstr>
      <vt:lpstr>NECİP FAZIL KISAKÜREK (1905 - 1983) </vt:lpstr>
      <vt:lpstr>BEHÇET NECATİGİL (1916 - 1979) </vt:lpstr>
      <vt:lpstr>NECATİ CUMALI (1921 - 2001)</vt:lpstr>
      <vt:lpstr>TARIK BUĞRA (1918 - 1994) </vt:lpstr>
      <vt:lpstr>KEMAL TAHİR  (1910 - 1971) </vt:lpstr>
      <vt:lpstr>ORHAN KEMAL (1914 - 1970) </vt:lpstr>
      <vt:lpstr>YAŞAR KEMAL (1922 - ) </vt:lpstr>
      <vt:lpstr>YAŞAR KEMAL’İN YAPITLARI</vt:lpstr>
    </vt:vector>
  </TitlesOfParts>
  <Company>Vatan BİLGİSAYAR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CUMHURİYET DÖNEMİ TÜRK EDEBİYATI</dc:title>
  <dc:creator>10 CUMHURİYET DÖNEMİ TÜRK EDEBİYATI</dc:creator>
  <cp:lastModifiedBy>zip</cp:lastModifiedBy>
  <cp:revision>16</cp:revision>
  <dcterms:created xsi:type="dcterms:W3CDTF">2006-12-05T15:23:32Z</dcterms:created>
  <dcterms:modified xsi:type="dcterms:W3CDTF">2012-05-24T18:52:04Z</dcterms:modified>
</cp:coreProperties>
</file>