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sldIdLst>
    <p:sldId id="258" r:id="rId2"/>
    <p:sldId id="259" r:id="rId3"/>
    <p:sldId id="290" r:id="rId4"/>
    <p:sldId id="261" r:id="rId5"/>
    <p:sldId id="262" r:id="rId6"/>
    <p:sldId id="263" r:id="rId7"/>
    <p:sldId id="264" r:id="rId8"/>
    <p:sldId id="265" r:id="rId9"/>
    <p:sldId id="291" r:id="rId10"/>
    <p:sldId id="266" r:id="rId11"/>
    <p:sldId id="267" r:id="rId12"/>
    <p:sldId id="268" r:id="rId13"/>
    <p:sldId id="269" r:id="rId14"/>
    <p:sldId id="270" r:id="rId15"/>
    <p:sldId id="271" r:id="rId16"/>
    <p:sldId id="272" r:id="rId17"/>
    <p:sldId id="273" r:id="rId18"/>
    <p:sldId id="274" r:id="rId19"/>
    <p:sldId id="275" r:id="rId20"/>
    <p:sldId id="294" r:id="rId21"/>
    <p:sldId id="295" r:id="rId22"/>
    <p:sldId id="296" r:id="rId23"/>
    <p:sldId id="297" r:id="rId24"/>
    <p:sldId id="298" r:id="rId25"/>
    <p:sldId id="293" r:id="rId26"/>
    <p:sldId id="292" r:id="rId27"/>
    <p:sldId id="281" r:id="rId28"/>
    <p:sldId id="282" r:id="rId29"/>
    <p:sldId id="299" r:id="rId30"/>
    <p:sldId id="300" r:id="rId31"/>
    <p:sldId id="301" r:id="rId32"/>
    <p:sldId id="302" r:id="rId33"/>
    <p:sldId id="303" r:id="rId34"/>
    <p:sldId id="304" r:id="rId35"/>
    <p:sldId id="312" r:id="rId36"/>
    <p:sldId id="311" r:id="rId37"/>
    <p:sldId id="315" r:id="rId38"/>
    <p:sldId id="313" r:id="rId39"/>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011" autoAdjust="0"/>
    <p:restoredTop sz="94053" autoAdjust="0"/>
  </p:normalViewPr>
  <p:slideViewPr>
    <p:cSldViewPr>
      <p:cViewPr varScale="1">
        <p:scale>
          <a:sx n="73" d="100"/>
          <a:sy n="73" d="100"/>
        </p:scale>
        <p:origin x="-106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98306" name="Group 2"/>
          <p:cNvGrpSpPr>
            <a:grpSpLocks/>
          </p:cNvGrpSpPr>
          <p:nvPr/>
        </p:nvGrpSpPr>
        <p:grpSpPr bwMode="auto">
          <a:xfrm>
            <a:off x="0" y="0"/>
            <a:ext cx="8458200" cy="5943600"/>
            <a:chOff x="0" y="0"/>
            <a:chExt cx="5328" cy="3744"/>
          </a:xfrm>
        </p:grpSpPr>
        <p:sp>
          <p:nvSpPr>
            <p:cNvPr id="98307" name="Freeform 3"/>
            <p:cNvSpPr>
              <a:spLocks/>
            </p:cNvSpPr>
            <p:nvPr/>
          </p:nvSpPr>
          <p:spPr bwMode="hidden">
            <a:xfrm>
              <a:off x="0" y="1440"/>
              <a:ext cx="5155" cy="2304"/>
            </a:xfrm>
            <a:custGeom>
              <a:avLst/>
              <a:gdLst/>
              <a:ahLst/>
              <a:cxnLst>
                <a:cxn ang="0">
                  <a:pos x="5154" y="1769"/>
                </a:cxn>
                <a:cxn ang="0">
                  <a:pos x="0" y="2304"/>
                </a:cxn>
                <a:cxn ang="0">
                  <a:pos x="0" y="1252"/>
                </a:cxn>
                <a:cxn ang="0">
                  <a:pos x="5155" y="0"/>
                </a:cxn>
                <a:cxn ang="0">
                  <a:pos x="5155" y="1416"/>
                </a:cxn>
                <a:cxn ang="0">
                  <a:pos x="5154" y="1769"/>
                </a:cxn>
              </a:cxnLst>
              <a:rect l="0" t="0" r="r" b="b"/>
              <a:pathLst>
                <a:path w="5155" h="2304">
                  <a:moveTo>
                    <a:pt x="5154" y="1769"/>
                  </a:moveTo>
                  <a:lnTo>
                    <a:pt x="0" y="2304"/>
                  </a:lnTo>
                  <a:lnTo>
                    <a:pt x="0" y="1252"/>
                  </a:lnTo>
                  <a:lnTo>
                    <a:pt x="5155" y="0"/>
                  </a:lnTo>
                  <a:lnTo>
                    <a:pt x="5155" y="1416"/>
                  </a:lnTo>
                  <a:lnTo>
                    <a:pt x="5154" y="1769"/>
                  </a:lnTo>
                  <a:close/>
                </a:path>
              </a:pathLst>
            </a:custGeom>
            <a:gradFill rotWithShape="1">
              <a:gsLst>
                <a:gs pos="0">
                  <a:schemeClr val="bg1">
                    <a:gamma/>
                    <a:shade val="84706"/>
                    <a:invGamma/>
                  </a:schemeClr>
                </a:gs>
                <a:gs pos="100000">
                  <a:schemeClr val="bg1"/>
                </a:gs>
              </a:gsLst>
              <a:lin ang="0" scaled="1"/>
            </a:gradFill>
            <a:ln w="9525">
              <a:noFill/>
              <a:round/>
              <a:headEnd/>
              <a:tailEnd/>
            </a:ln>
          </p:spPr>
          <p:txBody>
            <a:bodyPr/>
            <a:lstStyle/>
            <a:p>
              <a:endParaRPr lang="tr-TR"/>
            </a:p>
          </p:txBody>
        </p:sp>
        <p:sp>
          <p:nvSpPr>
            <p:cNvPr id="98308" name="Freeform 4"/>
            <p:cNvSpPr>
              <a:spLocks/>
            </p:cNvSpPr>
            <p:nvPr/>
          </p:nvSpPr>
          <p:spPr bwMode="hidden">
            <a:xfrm>
              <a:off x="0" y="0"/>
              <a:ext cx="5328" cy="3689"/>
            </a:xfrm>
            <a:custGeom>
              <a:avLst/>
              <a:gdLst/>
              <a:ahLst/>
              <a:cxnLst>
                <a:cxn ang="0">
                  <a:pos x="5311" y="3209"/>
                </a:cxn>
                <a:cxn ang="0">
                  <a:pos x="0" y="3689"/>
                </a:cxn>
                <a:cxn ang="0">
                  <a:pos x="0" y="9"/>
                </a:cxn>
                <a:cxn ang="0">
                  <a:pos x="5328" y="0"/>
                </a:cxn>
                <a:cxn ang="0">
                  <a:pos x="5311" y="3209"/>
                </a:cxn>
              </a:cxnLst>
              <a:rect l="0" t="0" r="r" b="b"/>
              <a:pathLst>
                <a:path w="5328" h="3689">
                  <a:moveTo>
                    <a:pt x="5311" y="3209"/>
                  </a:moveTo>
                  <a:lnTo>
                    <a:pt x="0" y="3689"/>
                  </a:lnTo>
                  <a:lnTo>
                    <a:pt x="0" y="9"/>
                  </a:lnTo>
                  <a:lnTo>
                    <a:pt x="5328" y="0"/>
                  </a:lnTo>
                  <a:lnTo>
                    <a:pt x="5311" y="3209"/>
                  </a:lnTo>
                  <a:close/>
                </a:path>
              </a:pathLst>
            </a:custGeom>
            <a:gradFill rotWithShape="1">
              <a:gsLst>
                <a:gs pos="0">
                  <a:schemeClr val="bg2"/>
                </a:gs>
                <a:gs pos="100000">
                  <a:schemeClr val="bg1"/>
                </a:gs>
              </a:gsLst>
              <a:lin ang="0" scaled="1"/>
            </a:gradFill>
            <a:ln w="9525">
              <a:noFill/>
              <a:round/>
              <a:headEnd/>
              <a:tailEnd/>
            </a:ln>
          </p:spPr>
          <p:txBody>
            <a:bodyPr/>
            <a:lstStyle/>
            <a:p>
              <a:endParaRPr lang="tr-TR"/>
            </a:p>
          </p:txBody>
        </p:sp>
      </p:grpSp>
      <p:sp>
        <p:nvSpPr>
          <p:cNvPr id="98309" name="Rectangle 5"/>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tr-TR"/>
              <a:t>Asıl alt başlık stilini düzenlemek için tıklatın</a:t>
            </a:r>
          </a:p>
        </p:txBody>
      </p:sp>
      <p:sp>
        <p:nvSpPr>
          <p:cNvPr id="98310" name="Rectangle 6"/>
          <p:cNvSpPr>
            <a:spLocks noGrp="1" noChangeArrowheads="1"/>
          </p:cNvSpPr>
          <p:nvPr>
            <p:ph type="dt" sz="quarter" idx="2"/>
          </p:nvPr>
        </p:nvSpPr>
        <p:spPr/>
        <p:txBody>
          <a:bodyPr/>
          <a:lstStyle>
            <a:lvl1pPr>
              <a:defRPr/>
            </a:lvl1pPr>
          </a:lstStyle>
          <a:p>
            <a:endParaRPr lang="tr-TR"/>
          </a:p>
        </p:txBody>
      </p:sp>
      <p:sp>
        <p:nvSpPr>
          <p:cNvPr id="98311" name="Rectangle 7"/>
          <p:cNvSpPr>
            <a:spLocks noGrp="1" noChangeArrowheads="1"/>
          </p:cNvSpPr>
          <p:nvPr>
            <p:ph type="ftr" sz="quarter" idx="3"/>
          </p:nvPr>
        </p:nvSpPr>
        <p:spPr/>
        <p:txBody>
          <a:bodyPr/>
          <a:lstStyle>
            <a:lvl1pPr>
              <a:defRPr/>
            </a:lvl1pPr>
          </a:lstStyle>
          <a:p>
            <a:endParaRPr lang="tr-TR"/>
          </a:p>
        </p:txBody>
      </p:sp>
      <p:sp>
        <p:nvSpPr>
          <p:cNvPr id="98312" name="Rectangle 8"/>
          <p:cNvSpPr>
            <a:spLocks noGrp="1" noChangeArrowheads="1"/>
          </p:cNvSpPr>
          <p:nvPr>
            <p:ph type="sldNum" sz="quarter" idx="4"/>
          </p:nvPr>
        </p:nvSpPr>
        <p:spPr/>
        <p:txBody>
          <a:bodyPr/>
          <a:lstStyle>
            <a:lvl1pPr>
              <a:defRPr/>
            </a:lvl1pPr>
          </a:lstStyle>
          <a:p>
            <a:fld id="{B60F0A8E-8DF8-4254-BE85-CE19EB3C8213}" type="slidenum">
              <a:rPr lang="tr-TR"/>
              <a:pPr/>
              <a:t>‹#›</a:t>
            </a:fld>
            <a:endParaRPr lang="tr-TR"/>
          </a:p>
        </p:txBody>
      </p:sp>
      <p:sp>
        <p:nvSpPr>
          <p:cNvPr id="98313" name="Rectangle 9"/>
          <p:cNvSpPr>
            <a:spLocks noGrp="1" noChangeArrowheads="1"/>
          </p:cNvSpPr>
          <p:nvPr>
            <p:ph type="ctrTitle" sz="quarter"/>
          </p:nvPr>
        </p:nvSpPr>
        <p:spPr>
          <a:xfrm>
            <a:off x="685800" y="1768475"/>
            <a:ext cx="7772400" cy="1736725"/>
          </a:xfrm>
        </p:spPr>
        <p:txBody>
          <a:bodyPr anchor="b" anchorCtr="1"/>
          <a:lstStyle>
            <a:lvl1pPr>
              <a:defRPr sz="5400"/>
            </a:lvl1pPr>
          </a:lstStyle>
          <a:p>
            <a:r>
              <a:rPr lang="tr-TR"/>
              <a:t>Asıl başlık stili için tıklatın</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3588CAB9-8F59-4E8B-B78F-E82E0248D3A3}" type="slidenum">
              <a:rPr lang="tr-T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21362"/>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21362"/>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F2B054D0-5B46-47B3-91B5-8E5A6BFA61B5}" type="slidenum">
              <a:rPr lang="tr-T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DF79ED08-1D41-4C95-8021-28EC49AB6554}" type="slidenum">
              <a:rPr lang="tr-T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EF50FAC2-D1DD-4EEF-80C5-E98B06AB3960}" type="slidenum">
              <a:rPr lang="tr-T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endParaRPr lang="tr-TR"/>
          </a:p>
        </p:txBody>
      </p:sp>
      <p:sp>
        <p:nvSpPr>
          <p:cNvPr id="6" name="5 Altbilgi Yer Tutucusu"/>
          <p:cNvSpPr>
            <a:spLocks noGrp="1"/>
          </p:cNvSpPr>
          <p:nvPr>
            <p:ph type="ftr" sz="quarter" idx="11"/>
          </p:nvPr>
        </p:nvSpPr>
        <p:spPr/>
        <p:txBody>
          <a:bodyPr/>
          <a:lstStyle>
            <a:lvl1pPr>
              <a:defRPr/>
            </a:lvl1pPr>
          </a:lstStyle>
          <a:p>
            <a:endParaRPr lang="tr-TR"/>
          </a:p>
        </p:txBody>
      </p:sp>
      <p:sp>
        <p:nvSpPr>
          <p:cNvPr id="7" name="6 Slayt Numarası Yer Tutucusu"/>
          <p:cNvSpPr>
            <a:spLocks noGrp="1"/>
          </p:cNvSpPr>
          <p:nvPr>
            <p:ph type="sldNum" sz="quarter" idx="12"/>
          </p:nvPr>
        </p:nvSpPr>
        <p:spPr/>
        <p:txBody>
          <a:bodyPr/>
          <a:lstStyle>
            <a:lvl1pPr>
              <a:defRPr/>
            </a:lvl1pPr>
          </a:lstStyle>
          <a:p>
            <a:fld id="{593A53FE-23CF-44C6-B548-276DC51A6899}" type="slidenum">
              <a:rPr lang="tr-T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endParaRPr lang="tr-TR"/>
          </a:p>
        </p:txBody>
      </p:sp>
      <p:sp>
        <p:nvSpPr>
          <p:cNvPr id="8" name="7 Altbilgi Yer Tutucusu"/>
          <p:cNvSpPr>
            <a:spLocks noGrp="1"/>
          </p:cNvSpPr>
          <p:nvPr>
            <p:ph type="ftr" sz="quarter" idx="11"/>
          </p:nvPr>
        </p:nvSpPr>
        <p:spPr/>
        <p:txBody>
          <a:bodyPr/>
          <a:lstStyle>
            <a:lvl1pPr>
              <a:defRPr/>
            </a:lvl1pPr>
          </a:lstStyle>
          <a:p>
            <a:endParaRPr lang="tr-TR"/>
          </a:p>
        </p:txBody>
      </p:sp>
      <p:sp>
        <p:nvSpPr>
          <p:cNvPr id="9" name="8 Slayt Numarası Yer Tutucusu"/>
          <p:cNvSpPr>
            <a:spLocks noGrp="1"/>
          </p:cNvSpPr>
          <p:nvPr>
            <p:ph type="sldNum" sz="quarter" idx="12"/>
          </p:nvPr>
        </p:nvSpPr>
        <p:spPr/>
        <p:txBody>
          <a:bodyPr/>
          <a:lstStyle>
            <a:lvl1pPr>
              <a:defRPr/>
            </a:lvl1pPr>
          </a:lstStyle>
          <a:p>
            <a:fld id="{3C09EC53-DD8E-4ECC-A338-70C5DC7AF7F3}" type="slidenum">
              <a:rPr lang="tr-T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endParaRPr lang="tr-TR"/>
          </a:p>
        </p:txBody>
      </p:sp>
      <p:sp>
        <p:nvSpPr>
          <p:cNvPr id="4" name="3 Altbilgi Yer Tutucusu"/>
          <p:cNvSpPr>
            <a:spLocks noGrp="1"/>
          </p:cNvSpPr>
          <p:nvPr>
            <p:ph type="ftr" sz="quarter" idx="11"/>
          </p:nvPr>
        </p:nvSpPr>
        <p:spPr/>
        <p:txBody>
          <a:bodyPr/>
          <a:lstStyle>
            <a:lvl1pPr>
              <a:defRPr/>
            </a:lvl1pPr>
          </a:lstStyle>
          <a:p>
            <a:endParaRPr lang="tr-TR"/>
          </a:p>
        </p:txBody>
      </p:sp>
      <p:sp>
        <p:nvSpPr>
          <p:cNvPr id="5" name="4 Slayt Numarası Yer Tutucusu"/>
          <p:cNvSpPr>
            <a:spLocks noGrp="1"/>
          </p:cNvSpPr>
          <p:nvPr>
            <p:ph type="sldNum" sz="quarter" idx="12"/>
          </p:nvPr>
        </p:nvSpPr>
        <p:spPr/>
        <p:txBody>
          <a:bodyPr/>
          <a:lstStyle>
            <a:lvl1pPr>
              <a:defRPr/>
            </a:lvl1pPr>
          </a:lstStyle>
          <a:p>
            <a:fld id="{F0B46219-E1DA-40E0-9817-20842BAB4DEE}" type="slidenum">
              <a:rPr lang="tr-T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endParaRPr lang="tr-TR"/>
          </a:p>
        </p:txBody>
      </p:sp>
      <p:sp>
        <p:nvSpPr>
          <p:cNvPr id="3" name="2 Altbilgi Yer Tutucusu"/>
          <p:cNvSpPr>
            <a:spLocks noGrp="1"/>
          </p:cNvSpPr>
          <p:nvPr>
            <p:ph type="ftr" sz="quarter" idx="11"/>
          </p:nvPr>
        </p:nvSpPr>
        <p:spPr/>
        <p:txBody>
          <a:bodyPr/>
          <a:lstStyle>
            <a:lvl1pPr>
              <a:defRPr/>
            </a:lvl1pPr>
          </a:lstStyle>
          <a:p>
            <a:endParaRPr lang="tr-TR"/>
          </a:p>
        </p:txBody>
      </p:sp>
      <p:sp>
        <p:nvSpPr>
          <p:cNvPr id="4" name="3 Slayt Numarası Yer Tutucusu"/>
          <p:cNvSpPr>
            <a:spLocks noGrp="1"/>
          </p:cNvSpPr>
          <p:nvPr>
            <p:ph type="sldNum" sz="quarter" idx="12"/>
          </p:nvPr>
        </p:nvSpPr>
        <p:spPr/>
        <p:txBody>
          <a:bodyPr/>
          <a:lstStyle>
            <a:lvl1pPr>
              <a:defRPr/>
            </a:lvl1pPr>
          </a:lstStyle>
          <a:p>
            <a:fld id="{89BDAC68-D635-422C-9222-4FB11DCCA780}" type="slidenum">
              <a:rPr lang="tr-T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endParaRPr lang="tr-TR"/>
          </a:p>
        </p:txBody>
      </p:sp>
      <p:sp>
        <p:nvSpPr>
          <p:cNvPr id="6" name="5 Altbilgi Yer Tutucusu"/>
          <p:cNvSpPr>
            <a:spLocks noGrp="1"/>
          </p:cNvSpPr>
          <p:nvPr>
            <p:ph type="ftr" sz="quarter" idx="11"/>
          </p:nvPr>
        </p:nvSpPr>
        <p:spPr/>
        <p:txBody>
          <a:bodyPr/>
          <a:lstStyle>
            <a:lvl1pPr>
              <a:defRPr/>
            </a:lvl1pPr>
          </a:lstStyle>
          <a:p>
            <a:endParaRPr lang="tr-TR"/>
          </a:p>
        </p:txBody>
      </p:sp>
      <p:sp>
        <p:nvSpPr>
          <p:cNvPr id="7" name="6 Slayt Numarası Yer Tutucusu"/>
          <p:cNvSpPr>
            <a:spLocks noGrp="1"/>
          </p:cNvSpPr>
          <p:nvPr>
            <p:ph type="sldNum" sz="quarter" idx="12"/>
          </p:nvPr>
        </p:nvSpPr>
        <p:spPr/>
        <p:txBody>
          <a:bodyPr/>
          <a:lstStyle>
            <a:lvl1pPr>
              <a:defRPr/>
            </a:lvl1pPr>
          </a:lstStyle>
          <a:p>
            <a:fld id="{23B531C5-6D49-4F5D-9B1D-D59A86E0D063}" type="slidenum">
              <a:rPr lang="tr-T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endParaRPr lang="tr-TR"/>
          </a:p>
        </p:txBody>
      </p:sp>
      <p:sp>
        <p:nvSpPr>
          <p:cNvPr id="6" name="5 Altbilgi Yer Tutucusu"/>
          <p:cNvSpPr>
            <a:spLocks noGrp="1"/>
          </p:cNvSpPr>
          <p:nvPr>
            <p:ph type="ftr" sz="quarter" idx="11"/>
          </p:nvPr>
        </p:nvSpPr>
        <p:spPr/>
        <p:txBody>
          <a:bodyPr/>
          <a:lstStyle>
            <a:lvl1pPr>
              <a:defRPr/>
            </a:lvl1pPr>
          </a:lstStyle>
          <a:p>
            <a:endParaRPr lang="tr-TR"/>
          </a:p>
        </p:txBody>
      </p:sp>
      <p:sp>
        <p:nvSpPr>
          <p:cNvPr id="7" name="6 Slayt Numarası Yer Tutucusu"/>
          <p:cNvSpPr>
            <a:spLocks noGrp="1"/>
          </p:cNvSpPr>
          <p:nvPr>
            <p:ph type="sldNum" sz="quarter" idx="12"/>
          </p:nvPr>
        </p:nvSpPr>
        <p:spPr/>
        <p:txBody>
          <a:bodyPr/>
          <a:lstStyle>
            <a:lvl1pPr>
              <a:defRPr/>
            </a:lvl1pPr>
          </a:lstStyle>
          <a:p>
            <a:fld id="{68D5FD13-AC66-4CC3-8EA9-59FC0BB2DE3F}" type="slidenum">
              <a:rPr lang="tr-T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accent1"/>
            </a:gs>
          </a:gsLst>
          <a:lin ang="2700000" scaled="1"/>
        </a:gradFill>
        <a:effectLst/>
      </p:bgPr>
    </p:bg>
    <p:spTree>
      <p:nvGrpSpPr>
        <p:cNvPr id="1" name=""/>
        <p:cNvGrpSpPr/>
        <p:nvPr/>
      </p:nvGrpSpPr>
      <p:grpSpPr>
        <a:xfrm>
          <a:off x="0" y="0"/>
          <a:ext cx="0" cy="0"/>
          <a:chOff x="0" y="0"/>
          <a:chExt cx="0" cy="0"/>
        </a:xfrm>
      </p:grpSpPr>
      <p:grpSp>
        <p:nvGrpSpPr>
          <p:cNvPr id="97282" name="Group 2"/>
          <p:cNvGrpSpPr>
            <a:grpSpLocks/>
          </p:cNvGrpSpPr>
          <p:nvPr/>
        </p:nvGrpSpPr>
        <p:grpSpPr bwMode="auto">
          <a:xfrm>
            <a:off x="0" y="0"/>
            <a:ext cx="7242175" cy="1981200"/>
            <a:chOff x="0" y="0"/>
            <a:chExt cx="4562" cy="1248"/>
          </a:xfrm>
        </p:grpSpPr>
        <p:sp>
          <p:nvSpPr>
            <p:cNvPr id="97283" name="Freeform 3"/>
            <p:cNvSpPr>
              <a:spLocks/>
            </p:cNvSpPr>
            <p:nvPr/>
          </p:nvSpPr>
          <p:spPr bwMode="hidden">
            <a:xfrm>
              <a:off x="0" y="583"/>
              <a:ext cx="4487" cy="665"/>
            </a:xfrm>
            <a:custGeom>
              <a:avLst/>
              <a:gdLst/>
              <a:ahLst/>
              <a:cxnLst>
                <a:cxn ang="0">
                  <a:pos x="4800" y="299"/>
                </a:cxn>
                <a:cxn ang="0">
                  <a:pos x="0" y="665"/>
                </a:cxn>
                <a:cxn ang="0">
                  <a:pos x="0" y="0"/>
                </a:cxn>
                <a:cxn ang="0">
                  <a:pos x="4806" y="1"/>
                </a:cxn>
                <a:cxn ang="0">
                  <a:pos x="4800" y="153"/>
                </a:cxn>
                <a:cxn ang="0">
                  <a:pos x="4800" y="299"/>
                </a:cxn>
              </a:cxnLst>
              <a:rect l="0" t="0" r="r" b="b"/>
              <a:pathLst>
                <a:path w="4806" h="665">
                  <a:moveTo>
                    <a:pt x="4800" y="299"/>
                  </a:moveTo>
                  <a:lnTo>
                    <a:pt x="0" y="665"/>
                  </a:lnTo>
                  <a:lnTo>
                    <a:pt x="0" y="0"/>
                  </a:lnTo>
                  <a:lnTo>
                    <a:pt x="4806" y="1"/>
                  </a:lnTo>
                  <a:lnTo>
                    <a:pt x="4800" y="153"/>
                  </a:lnTo>
                  <a:lnTo>
                    <a:pt x="4800" y="299"/>
                  </a:lnTo>
                  <a:close/>
                </a:path>
              </a:pathLst>
            </a:custGeom>
            <a:gradFill rotWithShape="1">
              <a:gsLst>
                <a:gs pos="0">
                  <a:schemeClr val="bg1">
                    <a:gamma/>
                    <a:shade val="94118"/>
                    <a:invGamma/>
                  </a:schemeClr>
                </a:gs>
                <a:gs pos="100000">
                  <a:schemeClr val="bg1"/>
                </a:gs>
              </a:gsLst>
              <a:lin ang="0" scaled="1"/>
            </a:gradFill>
            <a:ln w="9525">
              <a:noFill/>
              <a:round/>
              <a:headEnd/>
              <a:tailEnd/>
            </a:ln>
          </p:spPr>
          <p:txBody>
            <a:bodyPr/>
            <a:lstStyle/>
            <a:p>
              <a:endParaRPr lang="tr-TR"/>
            </a:p>
          </p:txBody>
        </p:sp>
        <p:sp>
          <p:nvSpPr>
            <p:cNvPr id="97284" name="Freeform 4"/>
            <p:cNvSpPr>
              <a:spLocks/>
            </p:cNvSpPr>
            <p:nvPr/>
          </p:nvSpPr>
          <p:spPr bwMode="hidden">
            <a:xfrm>
              <a:off x="0" y="0"/>
              <a:ext cx="4562" cy="1199"/>
            </a:xfrm>
            <a:custGeom>
              <a:avLst/>
              <a:gdLst/>
              <a:ahLst/>
              <a:cxnLst>
                <a:cxn ang="0">
                  <a:pos x="4560" y="932"/>
                </a:cxn>
                <a:cxn ang="0">
                  <a:pos x="0" y="1199"/>
                </a:cxn>
                <a:cxn ang="0">
                  <a:pos x="0" y="0"/>
                </a:cxn>
                <a:cxn ang="0">
                  <a:pos x="4562" y="0"/>
                </a:cxn>
                <a:cxn ang="0">
                  <a:pos x="4560" y="932"/>
                </a:cxn>
                <a:cxn ang="0">
                  <a:pos x="4560" y="932"/>
                </a:cxn>
              </a:cxnLst>
              <a:rect l="0" t="0" r="r" b="b"/>
              <a:pathLst>
                <a:path w="4562" h="1199">
                  <a:moveTo>
                    <a:pt x="4560" y="932"/>
                  </a:moveTo>
                  <a:lnTo>
                    <a:pt x="0" y="1199"/>
                  </a:lnTo>
                  <a:lnTo>
                    <a:pt x="0" y="0"/>
                  </a:lnTo>
                  <a:lnTo>
                    <a:pt x="4562" y="0"/>
                  </a:lnTo>
                  <a:lnTo>
                    <a:pt x="4560" y="932"/>
                  </a:lnTo>
                  <a:lnTo>
                    <a:pt x="4560" y="932"/>
                  </a:lnTo>
                  <a:close/>
                </a:path>
              </a:pathLst>
            </a:custGeom>
            <a:gradFill rotWithShape="0">
              <a:gsLst>
                <a:gs pos="0">
                  <a:schemeClr val="bg2"/>
                </a:gs>
                <a:gs pos="100000">
                  <a:schemeClr val="bg1"/>
                </a:gs>
              </a:gsLst>
              <a:lin ang="0" scaled="1"/>
            </a:gradFill>
            <a:ln w="9525">
              <a:noFill/>
              <a:round/>
              <a:headEnd/>
              <a:tailEnd/>
            </a:ln>
          </p:spPr>
          <p:txBody>
            <a:bodyPr/>
            <a:lstStyle/>
            <a:p>
              <a:endParaRPr lang="tr-TR"/>
            </a:p>
          </p:txBody>
        </p:sp>
      </p:grpSp>
      <p:sp>
        <p:nvSpPr>
          <p:cNvPr id="97285" name="Rectangle 5"/>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97286" name="Rectangle 6"/>
          <p:cNvSpPr>
            <a:spLocks noGrp="1" noChangeArrowheads="1"/>
          </p:cNvSpPr>
          <p:nvPr>
            <p:ph type="body" idx="1"/>
          </p:nvPr>
        </p:nvSpPr>
        <p:spPr bwMode="auto">
          <a:xfrm>
            <a:off x="457200" y="1600200"/>
            <a:ext cx="82296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97287" name="Rectangle 7"/>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000000"/>
                  </a:outerShdw>
                </a:effectLst>
              </a:defRPr>
            </a:lvl1pPr>
          </a:lstStyle>
          <a:p>
            <a:endParaRPr lang="tr-TR"/>
          </a:p>
        </p:txBody>
      </p:sp>
      <p:sp>
        <p:nvSpPr>
          <p:cNvPr id="97288" name="Rectangle 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effectLst>
                  <a:outerShdw blurRad="38100" dist="38100" dir="2700000" algn="tl">
                    <a:srgbClr val="000000"/>
                  </a:outerShdw>
                </a:effectLst>
              </a:defRPr>
            </a:lvl1pPr>
          </a:lstStyle>
          <a:p>
            <a:endParaRPr lang="tr-TR"/>
          </a:p>
        </p:txBody>
      </p:sp>
      <p:sp>
        <p:nvSpPr>
          <p:cNvPr id="97289" name="Rectangle 9"/>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000000"/>
                  </a:outerShdw>
                </a:effectLst>
              </a:defRPr>
            </a:lvl1pPr>
          </a:lstStyle>
          <a:p>
            <a:fld id="{D15254A2-A78D-477A-BD69-2D1D0EAAF00F}" type="slidenum">
              <a:rPr lang="tr-TR"/>
              <a:pPr/>
              <a:t>‹#›</a:t>
            </a:fld>
            <a:endParaRPr lang="tr-TR"/>
          </a:p>
        </p:txBody>
      </p:sp>
    </p:spTree>
  </p:cSld>
  <p:clrMap bg1="dk2" tx1="lt1" bg2="dk1"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fontAlgn="base">
        <a:spcBef>
          <a:spcPct val="20000"/>
        </a:spcBef>
        <a:spcAft>
          <a:spcPct val="0"/>
        </a:spcAft>
        <a:buClr>
          <a:schemeClr val="hlink"/>
        </a:buClr>
        <a:buSzPct val="8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Font typeface="Wingdings" pitchFamily="2" charset="2"/>
        <a:buChar char="§"/>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a:xfrm>
            <a:off x="395288" y="188913"/>
            <a:ext cx="8229600" cy="954087"/>
          </a:xfrm>
        </p:spPr>
        <p:txBody>
          <a:bodyPr/>
          <a:lstStyle/>
          <a:p>
            <a:r>
              <a:rPr lang="tr-TR" sz="2800"/>
              <a:t>YUNAN EDEBİYATI</a:t>
            </a:r>
          </a:p>
        </p:txBody>
      </p:sp>
      <p:sp>
        <p:nvSpPr>
          <p:cNvPr id="7173" name="Rectangle 5"/>
          <p:cNvSpPr>
            <a:spLocks noGrp="1" noChangeArrowheads="1"/>
          </p:cNvSpPr>
          <p:nvPr>
            <p:ph type="body" sz="half" idx="1"/>
          </p:nvPr>
        </p:nvSpPr>
        <p:spPr>
          <a:xfrm>
            <a:off x="323850" y="1268413"/>
            <a:ext cx="4114800" cy="4711700"/>
          </a:xfrm>
          <a:ln>
            <a:solidFill>
              <a:schemeClr val="tx1"/>
            </a:solidFill>
          </a:ln>
        </p:spPr>
        <p:txBody>
          <a:bodyPr/>
          <a:lstStyle/>
          <a:p>
            <a:pPr>
              <a:lnSpc>
                <a:spcPct val="80000"/>
              </a:lnSpc>
              <a:buFont typeface="Wingdings" pitchFamily="2" charset="2"/>
              <a:buNone/>
            </a:pPr>
            <a:r>
              <a:rPr lang="tr-TR" sz="1800">
                <a:solidFill>
                  <a:srgbClr val="FFFF00"/>
                </a:solidFill>
              </a:rPr>
              <a:t>AİSOPOS (MÖ. 6. yüzyıl)</a:t>
            </a:r>
          </a:p>
          <a:p>
            <a:pPr>
              <a:lnSpc>
                <a:spcPct val="80000"/>
              </a:lnSpc>
              <a:buFont typeface="Wingdings" pitchFamily="2" charset="2"/>
              <a:buNone/>
            </a:pPr>
            <a:endParaRPr lang="tr-TR" sz="1800">
              <a:solidFill>
                <a:srgbClr val="FFFF00"/>
              </a:solidFill>
            </a:endParaRPr>
          </a:p>
          <a:p>
            <a:pPr>
              <a:lnSpc>
                <a:spcPct val="80000"/>
              </a:lnSpc>
            </a:pPr>
            <a:r>
              <a:rPr lang="tr-TR" sz="1800"/>
              <a:t>Anadolu'da, Frigya'da doğmuş, gençliğinde uzun süre tutsak kalmıştır. Özgürlüğe kavuşunca birçok ülkeyi gezmiştir.</a:t>
            </a:r>
          </a:p>
          <a:p>
            <a:pPr>
              <a:lnSpc>
                <a:spcPct val="80000"/>
              </a:lnSpc>
              <a:buFont typeface="Wingdings" pitchFamily="2" charset="2"/>
              <a:buNone/>
            </a:pPr>
            <a:endParaRPr lang="tr-TR" sz="1800"/>
          </a:p>
          <a:p>
            <a:pPr>
              <a:lnSpc>
                <a:spcPct val="80000"/>
              </a:lnSpc>
            </a:pPr>
            <a:r>
              <a:rPr lang="tr-TR" sz="1800"/>
              <a:t>Aisopos, fabl türünün kurucusu sayılmaktadır. Anlattığı masalların konularını, gezileri sırasında uğradığı doğu ülkelerinden aldığı sanılıyor. Fransız şairi La Fontaine, Aisopos'tan çok etkilenmiştir.</a:t>
            </a:r>
          </a:p>
          <a:p>
            <a:pPr>
              <a:lnSpc>
                <a:spcPct val="80000"/>
              </a:lnSpc>
              <a:buFont typeface="Wingdings" pitchFamily="2" charset="2"/>
              <a:buNone/>
            </a:pPr>
            <a:endParaRPr lang="tr-TR" sz="1800"/>
          </a:p>
          <a:p>
            <a:pPr>
              <a:lnSpc>
                <a:spcPct val="80000"/>
              </a:lnSpc>
            </a:pPr>
            <a:r>
              <a:rPr lang="tr-TR" sz="1800"/>
              <a:t>Aisopos'un tek eseri Fabllar'dır.</a:t>
            </a:r>
          </a:p>
        </p:txBody>
      </p:sp>
      <p:sp>
        <p:nvSpPr>
          <p:cNvPr id="7174" name="Rectangle 6"/>
          <p:cNvSpPr>
            <a:spLocks noGrp="1" noChangeArrowheads="1"/>
          </p:cNvSpPr>
          <p:nvPr>
            <p:ph type="body" sz="half" idx="2"/>
          </p:nvPr>
        </p:nvSpPr>
        <p:spPr>
          <a:xfrm>
            <a:off x="4716463" y="1268413"/>
            <a:ext cx="4038600" cy="4681537"/>
          </a:xfrm>
          <a:ln>
            <a:solidFill>
              <a:schemeClr val="tx1"/>
            </a:solidFill>
          </a:ln>
        </p:spPr>
        <p:txBody>
          <a:bodyPr/>
          <a:lstStyle/>
          <a:p>
            <a:pPr>
              <a:lnSpc>
                <a:spcPct val="80000"/>
              </a:lnSpc>
              <a:buFont typeface="Wingdings" pitchFamily="2" charset="2"/>
              <a:buNone/>
            </a:pPr>
            <a:r>
              <a:rPr lang="tr-TR" sz="1400">
                <a:solidFill>
                  <a:srgbClr val="FFFF00"/>
                </a:solidFill>
              </a:rPr>
              <a:t>AİSKHYLOS (MÖ. 525 – 456</a:t>
            </a:r>
          </a:p>
          <a:p>
            <a:pPr>
              <a:lnSpc>
                <a:spcPct val="80000"/>
              </a:lnSpc>
              <a:buFont typeface="Wingdings" pitchFamily="2" charset="2"/>
              <a:buNone/>
            </a:pPr>
            <a:endParaRPr lang="tr-TR" sz="1400">
              <a:solidFill>
                <a:srgbClr val="FFFF00"/>
              </a:solidFill>
            </a:endParaRPr>
          </a:p>
          <a:p>
            <a:pPr>
              <a:lnSpc>
                <a:spcPct val="80000"/>
              </a:lnSpc>
            </a:pPr>
            <a:r>
              <a:rPr lang="tr-TR" sz="1600"/>
              <a:t>İlk büyük tragedya şairidir. Tragedyanın gelişmesini sağlamış, tragedyaya ikinci bir aktör katmıştır.</a:t>
            </a:r>
          </a:p>
          <a:p>
            <a:pPr>
              <a:lnSpc>
                <a:spcPct val="80000"/>
              </a:lnSpc>
              <a:buFont typeface="Wingdings" pitchFamily="2" charset="2"/>
              <a:buNone/>
            </a:pPr>
            <a:endParaRPr lang="tr-TR" sz="1600"/>
          </a:p>
          <a:p>
            <a:pPr>
              <a:lnSpc>
                <a:spcPct val="80000"/>
              </a:lnSpc>
            </a:pPr>
            <a:r>
              <a:rPr lang="tr-TR" sz="1600"/>
              <a:t>Eserlerinde gelenekleri ve ahlâkı savunmuş, ahlâksızların Tanrılarca cezalandırılacağını söylemiştir.</a:t>
            </a:r>
          </a:p>
          <a:p>
            <a:pPr>
              <a:lnSpc>
                <a:spcPct val="80000"/>
              </a:lnSpc>
              <a:buFont typeface="Wingdings" pitchFamily="2" charset="2"/>
              <a:buNone/>
            </a:pPr>
            <a:endParaRPr lang="tr-TR" sz="1600"/>
          </a:p>
          <a:p>
            <a:pPr>
              <a:lnSpc>
                <a:spcPct val="80000"/>
              </a:lnSpc>
            </a:pPr>
            <a:r>
              <a:rPr lang="tr-TR" sz="1600"/>
              <a:t>Aiskhyleos'un elde kalan eserleri şunlardır:</a:t>
            </a:r>
          </a:p>
          <a:p>
            <a:pPr>
              <a:lnSpc>
                <a:spcPct val="80000"/>
              </a:lnSpc>
              <a:buFont typeface="Wingdings" pitchFamily="2" charset="2"/>
              <a:buNone/>
            </a:pPr>
            <a:endParaRPr lang="tr-TR" sz="1600" i="1"/>
          </a:p>
          <a:p>
            <a:pPr lvl="1">
              <a:lnSpc>
                <a:spcPct val="80000"/>
              </a:lnSpc>
              <a:buFont typeface="Wingdings" pitchFamily="2" charset="2"/>
              <a:buChar char="ü"/>
            </a:pPr>
            <a:r>
              <a:rPr lang="tr-TR" sz="1600">
                <a:effectLst/>
              </a:rPr>
              <a:t>Yalvaran Kızlar</a:t>
            </a:r>
          </a:p>
          <a:p>
            <a:pPr lvl="1">
              <a:lnSpc>
                <a:spcPct val="80000"/>
              </a:lnSpc>
              <a:buFont typeface="Wingdings" pitchFamily="2" charset="2"/>
              <a:buChar char="ü"/>
            </a:pPr>
            <a:r>
              <a:rPr lang="tr-TR" sz="1600">
                <a:effectLst/>
              </a:rPr>
              <a:t>Persler</a:t>
            </a:r>
          </a:p>
          <a:p>
            <a:pPr lvl="1">
              <a:lnSpc>
                <a:spcPct val="80000"/>
              </a:lnSpc>
              <a:buFont typeface="Wingdings" pitchFamily="2" charset="2"/>
              <a:buChar char="ü"/>
            </a:pPr>
            <a:r>
              <a:rPr lang="tr-TR" sz="1600">
                <a:effectLst/>
              </a:rPr>
              <a:t>Thebai'ye Karşı Yediler</a:t>
            </a:r>
          </a:p>
          <a:p>
            <a:pPr lvl="1">
              <a:lnSpc>
                <a:spcPct val="80000"/>
              </a:lnSpc>
              <a:buFont typeface="Wingdings" pitchFamily="2" charset="2"/>
              <a:buChar char="ü"/>
            </a:pPr>
            <a:r>
              <a:rPr lang="tr-TR" sz="1600">
                <a:effectLst/>
              </a:rPr>
              <a:t>Zincire Vurulmuş Prometheus</a:t>
            </a:r>
          </a:p>
          <a:p>
            <a:pPr>
              <a:lnSpc>
                <a:spcPct val="80000"/>
              </a:lnSpc>
              <a:buFont typeface="Wingdings" pitchFamily="2" charset="2"/>
              <a:buNone/>
            </a:pPr>
            <a:r>
              <a:rPr lang="tr-TR" sz="1400" b="1" i="1" u="sng"/>
              <a:t/>
            </a:r>
            <a:br>
              <a:rPr lang="tr-TR" sz="1400" b="1" i="1" u="sng"/>
            </a:br>
            <a:endParaRPr lang="tr-TR" sz="1400" b="1" i="1" u="sng"/>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
          <p:cNvSpPr>
            <a:spLocks noGrp="1" noChangeArrowheads="1"/>
          </p:cNvSpPr>
          <p:nvPr>
            <p:ph type="body" sz="half" idx="1"/>
          </p:nvPr>
        </p:nvSpPr>
        <p:spPr>
          <a:ln>
            <a:solidFill>
              <a:schemeClr val="tx1"/>
            </a:solidFill>
          </a:ln>
        </p:spPr>
        <p:txBody>
          <a:bodyPr/>
          <a:lstStyle/>
          <a:p>
            <a:pPr>
              <a:lnSpc>
                <a:spcPct val="80000"/>
              </a:lnSpc>
              <a:buFont typeface="Wingdings" pitchFamily="2" charset="2"/>
              <a:buNone/>
            </a:pPr>
            <a:r>
              <a:rPr lang="tr-TR" sz="1600" b="1">
                <a:solidFill>
                  <a:srgbClr val="FFFF00"/>
                </a:solidFill>
              </a:rPr>
              <a:t>LA FONTAINE (1621 - 1685)</a:t>
            </a:r>
          </a:p>
          <a:p>
            <a:pPr>
              <a:lnSpc>
                <a:spcPct val="80000"/>
              </a:lnSpc>
              <a:buFont typeface="Wingdings" pitchFamily="2" charset="2"/>
              <a:buNone/>
            </a:pPr>
            <a:endParaRPr lang="tr-TR" sz="1600"/>
          </a:p>
          <a:p>
            <a:pPr>
              <a:lnSpc>
                <a:spcPct val="80000"/>
              </a:lnSpc>
            </a:pPr>
            <a:r>
              <a:rPr lang="tr-TR" sz="1600"/>
              <a:t>Fransız edebiyatında fabl türünün en tanınmış sanatçısıdır.</a:t>
            </a:r>
          </a:p>
          <a:p>
            <a:pPr>
              <a:lnSpc>
                <a:spcPct val="80000"/>
              </a:lnSpc>
              <a:buFont typeface="Wingdings" pitchFamily="2" charset="2"/>
              <a:buNone/>
            </a:pPr>
            <a:endParaRPr lang="tr-TR" sz="1600"/>
          </a:p>
          <a:p>
            <a:pPr>
              <a:lnSpc>
                <a:spcPct val="80000"/>
              </a:lnSpc>
            </a:pPr>
            <a:r>
              <a:rPr lang="tr-TR" sz="1600"/>
              <a:t>Konularının çoğunu, diğer klasik sanatçılar gibi eski Yunan ve Latin yazarlarından, özellikle de Aisopos'tan almıştır.</a:t>
            </a:r>
          </a:p>
          <a:p>
            <a:pPr>
              <a:lnSpc>
                <a:spcPct val="80000"/>
              </a:lnSpc>
              <a:buFont typeface="Wingdings" pitchFamily="2" charset="2"/>
              <a:buNone/>
            </a:pPr>
            <a:endParaRPr lang="tr-TR" sz="1600"/>
          </a:p>
          <a:p>
            <a:pPr>
              <a:lnSpc>
                <a:spcPct val="80000"/>
              </a:lnSpc>
            </a:pPr>
            <a:r>
              <a:rPr lang="tr-TR" sz="1600"/>
              <a:t>Hikaye, roman ve oyunda yazmış olan La Fontaine'in en ünlü eseri Fabller'dir </a:t>
            </a:r>
          </a:p>
        </p:txBody>
      </p:sp>
      <p:sp>
        <p:nvSpPr>
          <p:cNvPr id="23558" name="Rectangle 6"/>
          <p:cNvSpPr>
            <a:spLocks noGrp="1" noChangeArrowheads="1"/>
          </p:cNvSpPr>
          <p:nvPr>
            <p:ph type="body" sz="half" idx="2"/>
          </p:nvPr>
        </p:nvSpPr>
        <p:spPr>
          <a:ln>
            <a:solidFill>
              <a:schemeClr val="tx1"/>
            </a:solidFill>
          </a:ln>
        </p:spPr>
        <p:txBody>
          <a:bodyPr/>
          <a:lstStyle/>
          <a:p>
            <a:pPr>
              <a:lnSpc>
                <a:spcPct val="80000"/>
              </a:lnSpc>
              <a:buFont typeface="Wingdings" pitchFamily="2" charset="2"/>
              <a:buNone/>
            </a:pPr>
            <a:r>
              <a:rPr lang="tr-TR" sz="1600" b="1">
                <a:solidFill>
                  <a:srgbClr val="FFFF00"/>
                </a:solidFill>
              </a:rPr>
              <a:t>LA BRUYERE (1645 - 1696)</a:t>
            </a:r>
          </a:p>
          <a:p>
            <a:pPr>
              <a:lnSpc>
                <a:spcPct val="80000"/>
              </a:lnSpc>
              <a:buFont typeface="Wingdings" pitchFamily="2" charset="2"/>
              <a:buNone/>
            </a:pPr>
            <a:endParaRPr lang="tr-TR" sz="1600">
              <a:solidFill>
                <a:srgbClr val="FFFF00"/>
              </a:solidFill>
            </a:endParaRPr>
          </a:p>
          <a:p>
            <a:pPr>
              <a:lnSpc>
                <a:spcPct val="80000"/>
              </a:lnSpc>
            </a:pPr>
            <a:r>
              <a:rPr lang="tr-TR" sz="1600"/>
              <a:t>Klasik Fransız edebiyatının önemli sanatçılarındandır.</a:t>
            </a:r>
          </a:p>
          <a:p>
            <a:pPr>
              <a:lnSpc>
                <a:spcPct val="80000"/>
              </a:lnSpc>
              <a:buFont typeface="Wingdings" pitchFamily="2" charset="2"/>
              <a:buNone/>
            </a:pPr>
            <a:endParaRPr lang="tr-TR" sz="1600"/>
          </a:p>
          <a:p>
            <a:pPr>
              <a:lnSpc>
                <a:spcPct val="80000"/>
              </a:lnSpc>
            </a:pPr>
            <a:r>
              <a:rPr lang="tr-TR" sz="1600"/>
              <a:t>Portre (insanları fiziksel, ruhsal yönleriyle anlatan yazı) türünde çok başarılı olmuştur.</a:t>
            </a:r>
          </a:p>
          <a:p>
            <a:pPr>
              <a:lnSpc>
                <a:spcPct val="80000"/>
              </a:lnSpc>
              <a:buFont typeface="Wingdings" pitchFamily="2" charset="2"/>
              <a:buNone/>
            </a:pPr>
            <a:endParaRPr lang="tr-TR" sz="1600"/>
          </a:p>
          <a:p>
            <a:pPr>
              <a:lnSpc>
                <a:spcPct val="80000"/>
              </a:lnSpc>
            </a:pPr>
            <a:r>
              <a:rPr lang="tr-TR" sz="1600"/>
              <a:t>Kusursuz bir üslupla yazmış, biçim olgunluğuna büyük önem vermiştir. Amacı, insanları daha iyi hâle getirmektir.</a:t>
            </a:r>
          </a:p>
          <a:p>
            <a:pPr>
              <a:lnSpc>
                <a:spcPct val="80000"/>
              </a:lnSpc>
              <a:buFont typeface="Wingdings" pitchFamily="2" charset="2"/>
              <a:buNone/>
            </a:pPr>
            <a:endParaRPr lang="tr-TR" sz="1600"/>
          </a:p>
          <a:p>
            <a:pPr>
              <a:lnSpc>
                <a:spcPct val="80000"/>
              </a:lnSpc>
            </a:pPr>
            <a:r>
              <a:rPr lang="tr-TR" sz="1600"/>
              <a:t>En önemli eseri </a:t>
            </a:r>
            <a:r>
              <a:rPr lang="tr-TR" sz="1600" b="1">
                <a:solidFill>
                  <a:srgbClr val="FFFF00"/>
                </a:solidFill>
              </a:rPr>
              <a:t>Karakterler</a:t>
            </a:r>
            <a:r>
              <a:rPr lang="tr-TR" sz="1600" b="1"/>
              <a:t> </a:t>
            </a:r>
            <a:r>
              <a:rPr lang="tr-TR" sz="1600"/>
              <a:t>adını taşır.</a:t>
            </a:r>
          </a:p>
          <a:p>
            <a:pPr>
              <a:lnSpc>
                <a:spcPct val="80000"/>
              </a:lnSpc>
              <a:buFont typeface="Wingdings" pitchFamily="2" charset="2"/>
              <a:buNone/>
            </a:pPr>
            <a:r>
              <a:rPr lang="tr-TR" sz="1600"/>
              <a:t/>
            </a:r>
            <a:br>
              <a:rPr lang="tr-TR" sz="1600"/>
            </a:br>
            <a:endParaRPr lang="tr-TR" sz="1600"/>
          </a:p>
        </p:txBody>
      </p:sp>
      <p:sp>
        <p:nvSpPr>
          <p:cNvPr id="23561" name="Rectangle 9"/>
          <p:cNvSpPr>
            <a:spLocks noChangeArrowheads="1"/>
          </p:cNvSpPr>
          <p:nvPr>
            <p:ph type="title"/>
          </p:nvPr>
        </p:nvSpPr>
        <p:spPr>
          <a:xfrm>
            <a:off x="2771775" y="274638"/>
            <a:ext cx="5915025" cy="561975"/>
          </a:xfrm>
          <a:noFill/>
          <a:ln/>
        </p:spPr>
        <p:txBody>
          <a:bodyPr/>
          <a:lstStyle/>
          <a:p>
            <a:pPr algn="l"/>
            <a:r>
              <a:rPr lang="tr-TR" sz="2400"/>
              <a:t> </a:t>
            </a:r>
            <a:r>
              <a:rPr lang="tr-TR" sz="2400" b="1"/>
              <a:t>FRANSIZ EDEBİYATI</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Grp="1" noChangeArrowheads="1"/>
          </p:cNvSpPr>
          <p:nvPr>
            <p:ph type="body" sz="half" idx="1"/>
          </p:nvPr>
        </p:nvSpPr>
        <p:spPr>
          <a:xfrm>
            <a:off x="457200" y="1484313"/>
            <a:ext cx="4038600" cy="4641850"/>
          </a:xfrm>
          <a:ln>
            <a:solidFill>
              <a:schemeClr val="tx1"/>
            </a:solidFill>
          </a:ln>
        </p:spPr>
        <p:txBody>
          <a:bodyPr/>
          <a:lstStyle/>
          <a:p>
            <a:pPr>
              <a:lnSpc>
                <a:spcPct val="80000"/>
              </a:lnSpc>
              <a:buFont typeface="Wingdings" pitchFamily="2" charset="2"/>
              <a:buNone/>
            </a:pPr>
            <a:r>
              <a:rPr lang="tr-TR" sz="1600" b="1">
                <a:solidFill>
                  <a:srgbClr val="FFFF00"/>
                </a:solidFill>
              </a:rPr>
              <a:t>J.J. ROUESSEAU (1712 - 1778)</a:t>
            </a:r>
          </a:p>
          <a:p>
            <a:pPr>
              <a:lnSpc>
                <a:spcPct val="80000"/>
              </a:lnSpc>
              <a:buFont typeface="Wingdings" pitchFamily="2" charset="2"/>
              <a:buNone/>
            </a:pPr>
            <a:endParaRPr lang="tr-TR" sz="1600">
              <a:solidFill>
                <a:srgbClr val="FFFF00"/>
              </a:solidFill>
            </a:endParaRPr>
          </a:p>
          <a:p>
            <a:pPr>
              <a:lnSpc>
                <a:spcPct val="80000"/>
              </a:lnSpc>
            </a:pPr>
            <a:r>
              <a:rPr lang="tr-TR" sz="1600"/>
              <a:t>Fransız Ihtilali'ni hazırlayan düşünürlerden biridir.</a:t>
            </a:r>
          </a:p>
          <a:p>
            <a:pPr>
              <a:lnSpc>
                <a:spcPct val="80000"/>
              </a:lnSpc>
              <a:buFont typeface="Wingdings" pitchFamily="2" charset="2"/>
              <a:buNone/>
            </a:pPr>
            <a:endParaRPr lang="tr-TR" sz="1600"/>
          </a:p>
          <a:p>
            <a:pPr>
              <a:lnSpc>
                <a:spcPct val="80000"/>
              </a:lnSpc>
            </a:pPr>
            <a:r>
              <a:rPr lang="tr-TR" sz="1600"/>
              <a:t>18. yüzyılın en büyük yazarlarından biri olan Rouesseau, halk egemenliği, eşitlik ve özgürlük temellerine dayalı yeni bir toplum dü­zeni tasarlamıştır.</a:t>
            </a:r>
          </a:p>
          <a:p>
            <a:pPr>
              <a:lnSpc>
                <a:spcPct val="80000"/>
              </a:lnSpc>
              <a:buFont typeface="Wingdings" pitchFamily="2" charset="2"/>
              <a:buNone/>
            </a:pPr>
            <a:endParaRPr lang="tr-TR" sz="1600"/>
          </a:p>
          <a:p>
            <a:pPr>
              <a:lnSpc>
                <a:spcPct val="80000"/>
              </a:lnSpc>
            </a:pPr>
            <a:r>
              <a:rPr lang="tr-TR" sz="1600"/>
              <a:t>Doğaya karşı duyduğu derin sevgi ile edebiyatta Romantizm akımına yol açanlar arasın­dadır.</a:t>
            </a:r>
          </a:p>
          <a:p>
            <a:pPr>
              <a:lnSpc>
                <a:spcPct val="80000"/>
              </a:lnSpc>
              <a:buFont typeface="Wingdings" pitchFamily="2" charset="2"/>
              <a:buNone/>
            </a:pPr>
            <a:r>
              <a:rPr lang="tr-TR" sz="1600"/>
              <a:t/>
            </a:r>
            <a:br>
              <a:rPr lang="tr-TR" sz="1600"/>
            </a:br>
            <a:r>
              <a:rPr lang="tr-TR" sz="1600"/>
              <a:t>En önemli eserleri şunlardır:</a:t>
            </a:r>
          </a:p>
          <a:p>
            <a:pPr>
              <a:lnSpc>
                <a:spcPct val="80000"/>
              </a:lnSpc>
              <a:buFont typeface="Wingdings" pitchFamily="2" charset="2"/>
              <a:buNone/>
            </a:pPr>
            <a:endParaRPr lang="tr-TR" sz="1600" i="1"/>
          </a:p>
          <a:p>
            <a:pPr lvl="1">
              <a:lnSpc>
                <a:spcPct val="80000"/>
              </a:lnSpc>
            </a:pPr>
            <a:r>
              <a:rPr lang="tr-TR" sz="1400"/>
              <a:t>Bilimler ve Sanatlar Üzerine Söylev </a:t>
            </a:r>
          </a:p>
          <a:p>
            <a:pPr lvl="1">
              <a:lnSpc>
                <a:spcPct val="80000"/>
              </a:lnSpc>
            </a:pPr>
            <a:r>
              <a:rPr lang="tr-TR" sz="1400"/>
              <a:t>Toplum Sözleşmesi </a:t>
            </a:r>
          </a:p>
          <a:p>
            <a:pPr lvl="1">
              <a:lnSpc>
                <a:spcPct val="80000"/>
              </a:lnSpc>
            </a:pPr>
            <a:r>
              <a:rPr lang="tr-TR" sz="1400"/>
              <a:t>Emile (Çocuk eğitimi) </a:t>
            </a:r>
          </a:p>
          <a:p>
            <a:pPr lvl="1">
              <a:lnSpc>
                <a:spcPct val="80000"/>
              </a:lnSpc>
            </a:pPr>
            <a:r>
              <a:rPr lang="tr-TR" sz="1400"/>
              <a:t>İtiraflar (anı)</a:t>
            </a:r>
          </a:p>
        </p:txBody>
      </p:sp>
      <p:sp>
        <p:nvSpPr>
          <p:cNvPr id="25606" name="Rectangle 6"/>
          <p:cNvSpPr>
            <a:spLocks noGrp="1" noChangeArrowheads="1"/>
          </p:cNvSpPr>
          <p:nvPr>
            <p:ph type="body" sz="half" idx="2"/>
          </p:nvPr>
        </p:nvSpPr>
        <p:spPr>
          <a:xfrm>
            <a:off x="4643438" y="1495425"/>
            <a:ext cx="4038600" cy="4525963"/>
          </a:xfrm>
          <a:ln>
            <a:solidFill>
              <a:schemeClr val="tx1"/>
            </a:solidFill>
          </a:ln>
        </p:spPr>
        <p:txBody>
          <a:bodyPr/>
          <a:lstStyle/>
          <a:p>
            <a:pPr>
              <a:lnSpc>
                <a:spcPct val="80000"/>
              </a:lnSpc>
              <a:buFont typeface="Wingdings" pitchFamily="2" charset="2"/>
              <a:buNone/>
            </a:pPr>
            <a:r>
              <a:rPr lang="tr-TR" sz="1600" b="1">
                <a:solidFill>
                  <a:srgbClr val="FFFF00"/>
                </a:solidFill>
              </a:rPr>
              <a:t>LAMARTINE (1790-1869)</a:t>
            </a:r>
          </a:p>
          <a:p>
            <a:pPr>
              <a:lnSpc>
                <a:spcPct val="80000"/>
              </a:lnSpc>
              <a:buFont typeface="Wingdings" pitchFamily="2" charset="2"/>
              <a:buNone/>
            </a:pPr>
            <a:endParaRPr lang="tr-TR" sz="1600">
              <a:solidFill>
                <a:srgbClr val="FFFF00"/>
              </a:solidFill>
            </a:endParaRPr>
          </a:p>
          <a:p>
            <a:pPr>
              <a:lnSpc>
                <a:spcPct val="80000"/>
              </a:lnSpc>
            </a:pPr>
            <a:r>
              <a:rPr lang="tr-TR" sz="2000"/>
              <a:t>Romantizmin ilk Fransız şairidir.</a:t>
            </a:r>
          </a:p>
          <a:p>
            <a:pPr>
              <a:lnSpc>
                <a:spcPct val="80000"/>
              </a:lnSpc>
              <a:buFont typeface="Wingdings" pitchFamily="2" charset="2"/>
              <a:buNone/>
            </a:pPr>
            <a:endParaRPr lang="tr-TR" sz="2000"/>
          </a:p>
          <a:p>
            <a:pPr>
              <a:lnSpc>
                <a:spcPct val="80000"/>
              </a:lnSpc>
            </a:pPr>
            <a:r>
              <a:rPr lang="tr-TR" sz="2000"/>
              <a:t>Şiir ve roman türlerinde eserler vermiştir.</a:t>
            </a:r>
          </a:p>
          <a:p>
            <a:pPr>
              <a:lnSpc>
                <a:spcPct val="80000"/>
              </a:lnSpc>
              <a:buFont typeface="Wingdings" pitchFamily="2" charset="2"/>
              <a:buNone/>
            </a:pPr>
            <a:endParaRPr lang="tr-TR" sz="2000"/>
          </a:p>
          <a:p>
            <a:pPr>
              <a:lnSpc>
                <a:spcPct val="80000"/>
              </a:lnSpc>
            </a:pPr>
            <a:r>
              <a:rPr lang="tr-TR" sz="2000"/>
              <a:t>Romanlarında tasvirler geniş yer tutar.</a:t>
            </a:r>
          </a:p>
          <a:p>
            <a:pPr>
              <a:lnSpc>
                <a:spcPct val="80000"/>
              </a:lnSpc>
              <a:buFont typeface="Wingdings" pitchFamily="2" charset="2"/>
              <a:buNone/>
            </a:pPr>
            <a:endParaRPr lang="tr-TR" sz="2000"/>
          </a:p>
          <a:p>
            <a:pPr>
              <a:lnSpc>
                <a:spcPct val="80000"/>
              </a:lnSpc>
            </a:pPr>
            <a:r>
              <a:rPr lang="tr-TR" sz="2000"/>
              <a:t>Önemli eserleri şunlardır:</a:t>
            </a:r>
          </a:p>
          <a:p>
            <a:pPr>
              <a:lnSpc>
                <a:spcPct val="80000"/>
              </a:lnSpc>
              <a:buFont typeface="Wingdings" pitchFamily="2" charset="2"/>
              <a:buNone/>
            </a:pPr>
            <a:endParaRPr lang="tr-TR" sz="2000" i="1"/>
          </a:p>
          <a:p>
            <a:pPr>
              <a:lnSpc>
                <a:spcPct val="80000"/>
              </a:lnSpc>
            </a:pPr>
            <a:r>
              <a:rPr lang="tr-TR" sz="2000"/>
              <a:t>Şairane Düşünceler (şiir) Graziella (roman) Raphael (roman)</a:t>
            </a:r>
          </a:p>
        </p:txBody>
      </p:sp>
      <p:sp>
        <p:nvSpPr>
          <p:cNvPr id="25608" name="Rectangle 8"/>
          <p:cNvSpPr>
            <a:spLocks noChangeArrowheads="1"/>
          </p:cNvSpPr>
          <p:nvPr>
            <p:ph type="title"/>
          </p:nvPr>
        </p:nvSpPr>
        <p:spPr>
          <a:xfrm>
            <a:off x="2771775" y="274638"/>
            <a:ext cx="5915025" cy="561975"/>
          </a:xfrm>
          <a:noFill/>
          <a:ln/>
        </p:spPr>
        <p:txBody>
          <a:bodyPr/>
          <a:lstStyle/>
          <a:p>
            <a:pPr algn="l"/>
            <a:r>
              <a:rPr lang="tr-TR" sz="2400"/>
              <a:t> </a:t>
            </a:r>
            <a:r>
              <a:rPr lang="tr-TR" sz="2400" b="1"/>
              <a:t>FRANSIZ EDEBİYATI</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5"/>
          <p:cNvSpPr>
            <a:spLocks noGrp="1" noChangeArrowheads="1"/>
          </p:cNvSpPr>
          <p:nvPr>
            <p:ph type="body" sz="half" idx="1"/>
          </p:nvPr>
        </p:nvSpPr>
        <p:spPr>
          <a:xfrm>
            <a:off x="457200" y="1125538"/>
            <a:ext cx="3970338" cy="5399087"/>
          </a:xfrm>
          <a:ln>
            <a:solidFill>
              <a:schemeClr val="tx1"/>
            </a:solidFill>
          </a:ln>
        </p:spPr>
        <p:txBody>
          <a:bodyPr/>
          <a:lstStyle/>
          <a:p>
            <a:pPr>
              <a:lnSpc>
                <a:spcPct val="80000"/>
              </a:lnSpc>
              <a:buFont typeface="Wingdings" pitchFamily="2" charset="2"/>
              <a:buNone/>
            </a:pPr>
            <a:r>
              <a:rPr lang="tr-TR" sz="1600" b="1">
                <a:solidFill>
                  <a:srgbClr val="FFFF00"/>
                </a:solidFill>
              </a:rPr>
              <a:t>VICTOR HUGO (1802 -1885)</a:t>
            </a:r>
          </a:p>
          <a:p>
            <a:pPr>
              <a:lnSpc>
                <a:spcPct val="80000"/>
              </a:lnSpc>
              <a:buFont typeface="Wingdings" pitchFamily="2" charset="2"/>
              <a:buNone/>
            </a:pPr>
            <a:endParaRPr lang="tr-TR" sz="1600">
              <a:solidFill>
                <a:srgbClr val="FFFF00"/>
              </a:solidFill>
            </a:endParaRPr>
          </a:p>
          <a:p>
            <a:pPr>
              <a:lnSpc>
                <a:spcPct val="80000"/>
              </a:lnSpc>
            </a:pPr>
            <a:r>
              <a:rPr lang="tr-TR" sz="1600"/>
              <a:t>Fransız romantizmin en ünlü sanatçılarındandır. Roman, tiyatro, şiir türlerinde eserler vermiştir. Cromwell adlı dramının önsözünde, Romantizmin kurallarını belirtmiş­tir.</a:t>
            </a:r>
          </a:p>
          <a:p>
            <a:pPr>
              <a:lnSpc>
                <a:spcPct val="80000"/>
              </a:lnSpc>
              <a:buFont typeface="Wingdings" pitchFamily="2" charset="2"/>
              <a:buNone/>
            </a:pPr>
            <a:endParaRPr lang="tr-TR" sz="1600"/>
          </a:p>
          <a:p>
            <a:pPr>
              <a:lnSpc>
                <a:spcPct val="80000"/>
              </a:lnSpc>
            </a:pPr>
            <a:r>
              <a:rPr lang="tr-TR" sz="1600"/>
              <a:t>Çok parlak ve canlı bir üslupla anlattığı aşk vb. kişisel duygulardan başka doğa, özgürlük, vatan sevgisi gibi temalar üzerinde durmuştur.</a:t>
            </a:r>
          </a:p>
          <a:p>
            <a:pPr>
              <a:lnSpc>
                <a:spcPct val="80000"/>
              </a:lnSpc>
              <a:buFont typeface="Wingdings" pitchFamily="2" charset="2"/>
              <a:buNone/>
            </a:pPr>
            <a:endParaRPr lang="tr-TR" sz="1600"/>
          </a:p>
          <a:p>
            <a:pPr>
              <a:lnSpc>
                <a:spcPct val="80000"/>
              </a:lnSpc>
              <a:buFont typeface="Wingdings" pitchFamily="2" charset="2"/>
              <a:buNone/>
            </a:pPr>
            <a:r>
              <a:rPr lang="tr-TR" sz="1600"/>
              <a:t>Önemli eserleri şunlardır:</a:t>
            </a:r>
          </a:p>
          <a:p>
            <a:pPr>
              <a:lnSpc>
                <a:spcPct val="80000"/>
              </a:lnSpc>
              <a:buFont typeface="Wingdings" pitchFamily="2" charset="2"/>
              <a:buNone/>
            </a:pPr>
            <a:endParaRPr lang="tr-TR" sz="1600" i="1"/>
          </a:p>
          <a:p>
            <a:pPr lvl="1">
              <a:lnSpc>
                <a:spcPct val="80000"/>
              </a:lnSpc>
            </a:pPr>
            <a:r>
              <a:rPr lang="tr-TR" sz="1600">
                <a:latin typeface="Times New Roman" pitchFamily="18" charset="0"/>
              </a:rPr>
              <a:t>Sefiller (roman)</a:t>
            </a:r>
          </a:p>
          <a:p>
            <a:pPr lvl="1">
              <a:lnSpc>
                <a:spcPct val="80000"/>
              </a:lnSpc>
            </a:pPr>
            <a:r>
              <a:rPr lang="tr-TR" sz="1600">
                <a:latin typeface="Times New Roman" pitchFamily="18" charset="0"/>
              </a:rPr>
              <a:t>Nötre Dame de Paris (Roman)</a:t>
            </a:r>
          </a:p>
          <a:p>
            <a:pPr lvl="1">
              <a:lnSpc>
                <a:spcPct val="80000"/>
              </a:lnSpc>
            </a:pPr>
            <a:r>
              <a:rPr lang="tr-TR" sz="1600">
                <a:latin typeface="Times New Roman" pitchFamily="18" charset="0"/>
              </a:rPr>
              <a:t>Hernani (oyun)</a:t>
            </a:r>
          </a:p>
          <a:p>
            <a:pPr lvl="1">
              <a:lnSpc>
                <a:spcPct val="80000"/>
              </a:lnSpc>
            </a:pPr>
            <a:r>
              <a:rPr lang="tr-TR" sz="1600">
                <a:latin typeface="Times New Roman" pitchFamily="18" charset="0"/>
              </a:rPr>
              <a:t>Kral Eğleniyor (oyun)</a:t>
            </a:r>
          </a:p>
          <a:p>
            <a:pPr lvl="1">
              <a:lnSpc>
                <a:spcPct val="80000"/>
              </a:lnSpc>
            </a:pPr>
            <a:r>
              <a:rPr lang="tr-TR" sz="1600">
                <a:latin typeface="Times New Roman" pitchFamily="18" charset="0"/>
              </a:rPr>
              <a:t>Ruy Blas (oyun)</a:t>
            </a:r>
          </a:p>
          <a:p>
            <a:pPr lvl="1">
              <a:lnSpc>
                <a:spcPct val="80000"/>
              </a:lnSpc>
            </a:pPr>
            <a:r>
              <a:rPr lang="tr-TR" sz="1600">
                <a:latin typeface="Times New Roman" pitchFamily="18" charset="0"/>
              </a:rPr>
              <a:t>Cromvvell (oyun)</a:t>
            </a:r>
          </a:p>
          <a:p>
            <a:pPr lvl="1">
              <a:lnSpc>
                <a:spcPct val="80000"/>
              </a:lnSpc>
            </a:pPr>
            <a:r>
              <a:rPr lang="tr-TR" sz="1600">
                <a:latin typeface="Times New Roman" pitchFamily="18" charset="0"/>
              </a:rPr>
              <a:t>Yüzyılların Efsanesi (şiir</a:t>
            </a:r>
            <a:r>
              <a:rPr lang="tr-TR" sz="1600"/>
              <a:t>)</a:t>
            </a:r>
          </a:p>
          <a:p>
            <a:pPr>
              <a:lnSpc>
                <a:spcPct val="80000"/>
              </a:lnSpc>
              <a:buFont typeface="Wingdings" pitchFamily="2" charset="2"/>
              <a:buNone/>
            </a:pPr>
            <a:r>
              <a:rPr lang="tr-TR" sz="800"/>
              <a:t/>
            </a:r>
            <a:br>
              <a:rPr lang="tr-TR" sz="800"/>
            </a:br>
            <a:endParaRPr lang="tr-TR" sz="800"/>
          </a:p>
        </p:txBody>
      </p:sp>
      <p:sp>
        <p:nvSpPr>
          <p:cNvPr id="27654" name="Rectangle 6"/>
          <p:cNvSpPr>
            <a:spLocks noGrp="1" noChangeArrowheads="1"/>
          </p:cNvSpPr>
          <p:nvPr>
            <p:ph type="body" sz="half" idx="2"/>
          </p:nvPr>
        </p:nvSpPr>
        <p:spPr>
          <a:xfrm>
            <a:off x="4643438" y="1052513"/>
            <a:ext cx="4038600" cy="5400675"/>
          </a:xfrm>
          <a:ln>
            <a:solidFill>
              <a:schemeClr val="tx1"/>
            </a:solidFill>
          </a:ln>
        </p:spPr>
        <p:txBody>
          <a:bodyPr/>
          <a:lstStyle/>
          <a:p>
            <a:pPr>
              <a:lnSpc>
                <a:spcPct val="80000"/>
              </a:lnSpc>
              <a:buFont typeface="Wingdings" pitchFamily="2" charset="2"/>
              <a:buNone/>
            </a:pPr>
            <a:r>
              <a:rPr lang="tr-TR" sz="1600" b="1">
                <a:solidFill>
                  <a:srgbClr val="FFFF00"/>
                </a:solidFill>
              </a:rPr>
              <a:t>Alexandre DUMAS PERE (1802-1870)</a:t>
            </a:r>
          </a:p>
          <a:p>
            <a:pPr>
              <a:lnSpc>
                <a:spcPct val="80000"/>
              </a:lnSpc>
              <a:buFont typeface="Wingdings" pitchFamily="2" charset="2"/>
              <a:buNone/>
            </a:pPr>
            <a:endParaRPr lang="tr-TR" sz="1600">
              <a:solidFill>
                <a:srgbClr val="FFFF00"/>
              </a:solidFill>
            </a:endParaRPr>
          </a:p>
          <a:p>
            <a:pPr>
              <a:lnSpc>
                <a:spcPct val="80000"/>
              </a:lnSpc>
            </a:pPr>
            <a:r>
              <a:rPr lang="tr-TR" sz="1800"/>
              <a:t>Romantik Fransız edebiyatının önemli sanat­çılarındandır. Romanları ve oyunlarıyla tanınmıştır.</a:t>
            </a:r>
          </a:p>
          <a:p>
            <a:pPr>
              <a:lnSpc>
                <a:spcPct val="80000"/>
              </a:lnSpc>
              <a:buFont typeface="Wingdings" pitchFamily="2" charset="2"/>
              <a:buNone/>
            </a:pPr>
            <a:endParaRPr lang="tr-TR" sz="1800"/>
          </a:p>
          <a:p>
            <a:pPr>
              <a:lnSpc>
                <a:spcPct val="80000"/>
              </a:lnSpc>
            </a:pPr>
            <a:r>
              <a:rPr lang="tr-TR" sz="1800"/>
              <a:t>Romanlarının sanatsal bir değeri yoktur; ancak anlatımdaki canlılık, sürükleyicilik onların çok okunmasını sağlamıştır.</a:t>
            </a:r>
          </a:p>
          <a:p>
            <a:pPr>
              <a:lnSpc>
                <a:spcPct val="80000"/>
              </a:lnSpc>
              <a:buFont typeface="Wingdings" pitchFamily="2" charset="2"/>
              <a:buNone/>
            </a:pPr>
            <a:endParaRPr lang="tr-TR" sz="1800"/>
          </a:p>
          <a:p>
            <a:pPr>
              <a:lnSpc>
                <a:spcPct val="80000"/>
              </a:lnSpc>
            </a:pPr>
            <a:r>
              <a:rPr lang="tr-TR" sz="1800"/>
              <a:t>Tarihi konuları işlemiş, polis ve serüven romanları yazmıştır.</a:t>
            </a:r>
          </a:p>
          <a:p>
            <a:pPr>
              <a:lnSpc>
                <a:spcPct val="80000"/>
              </a:lnSpc>
              <a:buFont typeface="Wingdings" pitchFamily="2" charset="2"/>
              <a:buNone/>
            </a:pPr>
            <a:endParaRPr lang="tr-TR" sz="1800"/>
          </a:p>
          <a:p>
            <a:pPr>
              <a:lnSpc>
                <a:spcPct val="80000"/>
              </a:lnSpc>
              <a:buFont typeface="Wingdings" pitchFamily="2" charset="2"/>
              <a:buNone/>
            </a:pPr>
            <a:r>
              <a:rPr lang="tr-TR" sz="1800"/>
              <a:t>En önemli eserleri şunlardır:</a:t>
            </a:r>
          </a:p>
          <a:p>
            <a:pPr>
              <a:lnSpc>
                <a:spcPct val="80000"/>
              </a:lnSpc>
              <a:buFont typeface="Wingdings" pitchFamily="2" charset="2"/>
              <a:buNone/>
            </a:pPr>
            <a:endParaRPr lang="tr-TR" sz="1800"/>
          </a:p>
          <a:p>
            <a:pPr lvl="1">
              <a:lnSpc>
                <a:spcPct val="80000"/>
              </a:lnSpc>
            </a:pPr>
            <a:r>
              <a:rPr lang="tr-TR" sz="1600" b="1" i="1"/>
              <a:t>Üç Silahşörler </a:t>
            </a:r>
            <a:r>
              <a:rPr lang="tr-TR" sz="1600" i="1"/>
              <a:t>(roman) </a:t>
            </a:r>
            <a:r>
              <a:rPr lang="tr-TR" sz="1600"/>
              <a:t/>
            </a:r>
            <a:br>
              <a:rPr lang="tr-TR" sz="1600"/>
            </a:br>
            <a:endParaRPr lang="tr-TR" sz="1600"/>
          </a:p>
          <a:p>
            <a:pPr lvl="1">
              <a:lnSpc>
                <a:spcPct val="80000"/>
              </a:lnSpc>
            </a:pPr>
            <a:r>
              <a:rPr lang="tr-TR" sz="1600" b="1" i="1"/>
              <a:t>Monte Kristo Kontu </a:t>
            </a:r>
            <a:r>
              <a:rPr lang="tr-TR" sz="1600" i="1"/>
              <a:t>(roman</a:t>
            </a:r>
            <a:r>
              <a:rPr lang="tr-TR" sz="1600"/>
              <a:t> </a:t>
            </a:r>
          </a:p>
        </p:txBody>
      </p:sp>
      <p:sp>
        <p:nvSpPr>
          <p:cNvPr id="27658" name="Rectangle 10"/>
          <p:cNvSpPr>
            <a:spLocks noChangeArrowheads="1"/>
          </p:cNvSpPr>
          <p:nvPr>
            <p:ph type="title"/>
          </p:nvPr>
        </p:nvSpPr>
        <p:spPr>
          <a:xfrm>
            <a:off x="2555875" y="188913"/>
            <a:ext cx="6142038" cy="792162"/>
          </a:xfrm>
          <a:noFill/>
          <a:ln/>
        </p:spPr>
        <p:txBody>
          <a:bodyPr/>
          <a:lstStyle/>
          <a:p>
            <a:pPr algn="l"/>
            <a:r>
              <a:rPr lang="tr-TR" sz="2400"/>
              <a:t> </a:t>
            </a:r>
            <a:r>
              <a:rPr lang="tr-TR" sz="2400" b="1"/>
              <a:t>FRANSIZ EDEBİYATI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5"/>
          <p:cNvSpPr>
            <a:spLocks noGrp="1" noChangeArrowheads="1"/>
          </p:cNvSpPr>
          <p:nvPr>
            <p:ph type="body" sz="half" idx="1"/>
          </p:nvPr>
        </p:nvSpPr>
        <p:spPr>
          <a:xfrm>
            <a:off x="395288" y="1196975"/>
            <a:ext cx="4038600" cy="5327650"/>
          </a:xfrm>
          <a:ln>
            <a:solidFill>
              <a:schemeClr val="tx1"/>
            </a:solidFill>
          </a:ln>
        </p:spPr>
        <p:txBody>
          <a:bodyPr/>
          <a:lstStyle/>
          <a:p>
            <a:pPr>
              <a:lnSpc>
                <a:spcPct val="80000"/>
              </a:lnSpc>
              <a:buFont typeface="Wingdings" pitchFamily="2" charset="2"/>
              <a:buNone/>
            </a:pPr>
            <a:r>
              <a:rPr lang="tr-TR" sz="1800" b="1">
                <a:solidFill>
                  <a:srgbClr val="FFFF00"/>
                </a:solidFill>
              </a:rPr>
              <a:t>H. de BALZAC (1799 </a:t>
            </a:r>
            <a:r>
              <a:rPr lang="tr-TR" sz="1800">
                <a:solidFill>
                  <a:srgbClr val="FFFF00"/>
                </a:solidFill>
              </a:rPr>
              <a:t>- </a:t>
            </a:r>
            <a:r>
              <a:rPr lang="tr-TR" sz="1800" b="1">
                <a:solidFill>
                  <a:srgbClr val="FFFF00"/>
                </a:solidFill>
              </a:rPr>
              <a:t>1850)</a:t>
            </a:r>
          </a:p>
          <a:p>
            <a:pPr>
              <a:lnSpc>
                <a:spcPct val="80000"/>
              </a:lnSpc>
              <a:buFont typeface="Wingdings" pitchFamily="2" charset="2"/>
              <a:buNone/>
            </a:pPr>
            <a:endParaRPr lang="tr-TR" sz="1800">
              <a:solidFill>
                <a:srgbClr val="FFFF00"/>
              </a:solidFill>
            </a:endParaRPr>
          </a:p>
          <a:p>
            <a:pPr>
              <a:lnSpc>
                <a:spcPct val="80000"/>
              </a:lnSpc>
            </a:pPr>
            <a:r>
              <a:rPr lang="tr-TR" sz="1800"/>
              <a:t> Fransız edebiyatında realizmin öncüsü sayılmakla birlikte eserlerinde romantik özellikler de görülür.</a:t>
            </a:r>
          </a:p>
          <a:p>
            <a:pPr>
              <a:lnSpc>
                <a:spcPct val="80000"/>
              </a:lnSpc>
              <a:buFont typeface="Wingdings" pitchFamily="2" charset="2"/>
              <a:buNone/>
            </a:pPr>
            <a:endParaRPr lang="tr-TR" sz="1800"/>
          </a:p>
          <a:p>
            <a:pPr>
              <a:lnSpc>
                <a:spcPct val="80000"/>
              </a:lnSpc>
            </a:pPr>
            <a:r>
              <a:rPr lang="tr-TR" sz="1800"/>
              <a:t>Döneminin toplum hayatını ve her tabakadan insanlarını yansıtmakta üstün başarı göstermiş, ölümsüz tipler yaratmıştır.</a:t>
            </a:r>
          </a:p>
          <a:p>
            <a:pPr>
              <a:lnSpc>
                <a:spcPct val="80000"/>
              </a:lnSpc>
              <a:buFont typeface="Wingdings" pitchFamily="2" charset="2"/>
              <a:buNone/>
            </a:pPr>
            <a:endParaRPr lang="tr-TR" sz="1800"/>
          </a:p>
          <a:p>
            <a:pPr>
              <a:lnSpc>
                <a:spcPct val="80000"/>
              </a:lnSpc>
              <a:buFont typeface="Wingdings" pitchFamily="2" charset="2"/>
              <a:buNone/>
            </a:pPr>
            <a:r>
              <a:rPr lang="tr-TR" sz="1800"/>
              <a:t> Önemli eserleri şunlardır:</a:t>
            </a:r>
          </a:p>
          <a:p>
            <a:pPr>
              <a:lnSpc>
                <a:spcPct val="80000"/>
              </a:lnSpc>
              <a:buFont typeface="Wingdings" pitchFamily="2" charset="2"/>
              <a:buNone/>
            </a:pPr>
            <a:endParaRPr lang="tr-TR" sz="1800" b="1" i="1"/>
          </a:p>
          <a:p>
            <a:pPr lvl="1">
              <a:lnSpc>
                <a:spcPct val="80000"/>
              </a:lnSpc>
            </a:pPr>
            <a:r>
              <a:rPr lang="tr-TR" sz="1800">
                <a:solidFill>
                  <a:srgbClr val="FFFF00"/>
                </a:solidFill>
                <a:effectLst/>
              </a:rPr>
              <a:t>İnsanlık Komedyası</a:t>
            </a:r>
            <a:r>
              <a:rPr lang="tr-TR" sz="1800">
                <a:effectLst/>
              </a:rPr>
              <a:t> (dizi romanlarının genel adı)</a:t>
            </a:r>
          </a:p>
          <a:p>
            <a:pPr lvl="1">
              <a:lnSpc>
                <a:spcPct val="80000"/>
              </a:lnSpc>
            </a:pPr>
            <a:r>
              <a:rPr lang="tr-TR" sz="1800">
                <a:effectLst/>
              </a:rPr>
              <a:t> </a:t>
            </a:r>
            <a:r>
              <a:rPr lang="tr-TR" sz="1800">
                <a:solidFill>
                  <a:srgbClr val="FFFF00"/>
                </a:solidFill>
                <a:effectLst/>
              </a:rPr>
              <a:t>Eugenie Grandet</a:t>
            </a:r>
            <a:r>
              <a:rPr lang="tr-TR" sz="1800">
                <a:effectLst/>
              </a:rPr>
              <a:t> (roman) </a:t>
            </a:r>
          </a:p>
          <a:p>
            <a:pPr lvl="1">
              <a:lnSpc>
                <a:spcPct val="80000"/>
              </a:lnSpc>
            </a:pPr>
            <a:r>
              <a:rPr lang="tr-TR" sz="1800">
                <a:solidFill>
                  <a:srgbClr val="FFFF00"/>
                </a:solidFill>
                <a:effectLst/>
              </a:rPr>
              <a:t>Goriot Baba</a:t>
            </a:r>
            <a:r>
              <a:rPr lang="tr-TR" sz="1800">
                <a:effectLst/>
              </a:rPr>
              <a:t> (roman) </a:t>
            </a:r>
          </a:p>
          <a:p>
            <a:pPr lvl="1">
              <a:lnSpc>
                <a:spcPct val="80000"/>
              </a:lnSpc>
            </a:pPr>
            <a:r>
              <a:rPr lang="tr-TR" sz="1800">
                <a:solidFill>
                  <a:srgbClr val="FFFF00"/>
                </a:solidFill>
                <a:effectLst/>
              </a:rPr>
              <a:t>Vadideki Zambak</a:t>
            </a:r>
            <a:r>
              <a:rPr lang="tr-TR" sz="1800">
                <a:effectLst/>
              </a:rPr>
              <a:t> (roman)</a:t>
            </a:r>
          </a:p>
        </p:txBody>
      </p:sp>
      <p:sp>
        <p:nvSpPr>
          <p:cNvPr id="29702" name="Rectangle 6"/>
          <p:cNvSpPr>
            <a:spLocks noGrp="1" noChangeArrowheads="1"/>
          </p:cNvSpPr>
          <p:nvPr>
            <p:ph type="body" sz="half" idx="2"/>
          </p:nvPr>
        </p:nvSpPr>
        <p:spPr>
          <a:xfrm>
            <a:off x="4710113" y="1196975"/>
            <a:ext cx="4038600" cy="5327650"/>
          </a:xfrm>
          <a:ln>
            <a:solidFill>
              <a:schemeClr val="tx1"/>
            </a:solidFill>
          </a:ln>
        </p:spPr>
        <p:txBody>
          <a:bodyPr/>
          <a:lstStyle/>
          <a:p>
            <a:pPr>
              <a:lnSpc>
                <a:spcPct val="80000"/>
              </a:lnSpc>
              <a:buFont typeface="Wingdings" pitchFamily="2" charset="2"/>
              <a:buNone/>
            </a:pPr>
            <a:r>
              <a:rPr lang="tr-TR" sz="1800" b="1">
                <a:solidFill>
                  <a:srgbClr val="FFFF00"/>
                </a:solidFill>
              </a:rPr>
              <a:t>STENDHAL (1783 </a:t>
            </a:r>
            <a:r>
              <a:rPr lang="tr-TR" sz="1800">
                <a:solidFill>
                  <a:srgbClr val="FFFF00"/>
                </a:solidFill>
              </a:rPr>
              <a:t>-</a:t>
            </a:r>
            <a:r>
              <a:rPr lang="tr-TR" sz="1800" b="1">
                <a:solidFill>
                  <a:srgbClr val="FFFF00"/>
                </a:solidFill>
              </a:rPr>
              <a:t>1842)</a:t>
            </a:r>
          </a:p>
          <a:p>
            <a:pPr>
              <a:lnSpc>
                <a:spcPct val="80000"/>
              </a:lnSpc>
              <a:buFont typeface="Wingdings" pitchFamily="2" charset="2"/>
              <a:buNone/>
            </a:pPr>
            <a:endParaRPr lang="tr-TR" sz="1800">
              <a:solidFill>
                <a:srgbClr val="FFFF00"/>
              </a:solidFill>
            </a:endParaRPr>
          </a:p>
          <a:p>
            <a:pPr>
              <a:lnSpc>
                <a:spcPct val="80000"/>
              </a:lnSpc>
            </a:pPr>
            <a:r>
              <a:rPr lang="tr-TR" sz="1600"/>
              <a:t>Fransız edebiyatının en büyük realistlerinden sayılır.</a:t>
            </a:r>
          </a:p>
          <a:p>
            <a:pPr>
              <a:lnSpc>
                <a:spcPct val="80000"/>
              </a:lnSpc>
              <a:buFont typeface="Wingdings" pitchFamily="2" charset="2"/>
              <a:buNone/>
            </a:pPr>
            <a:endParaRPr lang="tr-TR" sz="1600"/>
          </a:p>
          <a:p>
            <a:pPr>
              <a:lnSpc>
                <a:spcPct val="80000"/>
              </a:lnSpc>
            </a:pPr>
            <a:r>
              <a:rPr lang="tr-TR" sz="1600"/>
              <a:t> Romantizmin en güçlü olduğu dönemde yazmasına rağmen, açık, sağlam bir üslupla yazılmış eserlerinde psikolojik çözümlemelere geniş yer vererek gerçekçi anlayışı benimsemiştir.</a:t>
            </a:r>
          </a:p>
          <a:p>
            <a:pPr>
              <a:lnSpc>
                <a:spcPct val="80000"/>
              </a:lnSpc>
              <a:buFont typeface="Wingdings" pitchFamily="2" charset="2"/>
              <a:buNone/>
            </a:pPr>
            <a:endParaRPr lang="tr-TR" sz="1600"/>
          </a:p>
          <a:p>
            <a:pPr>
              <a:lnSpc>
                <a:spcPct val="80000"/>
              </a:lnSpc>
            </a:pPr>
            <a:r>
              <a:rPr lang="tr-TR" sz="1600"/>
              <a:t>Stendhal'ın değeri ölümünden sonraki dönemlerde anlaşılmıştır.</a:t>
            </a:r>
          </a:p>
          <a:p>
            <a:pPr>
              <a:lnSpc>
                <a:spcPct val="80000"/>
              </a:lnSpc>
              <a:buFont typeface="Wingdings" pitchFamily="2" charset="2"/>
              <a:buNone/>
            </a:pPr>
            <a:endParaRPr lang="tr-TR" sz="1600"/>
          </a:p>
          <a:p>
            <a:pPr>
              <a:lnSpc>
                <a:spcPct val="80000"/>
              </a:lnSpc>
            </a:pPr>
            <a:r>
              <a:rPr lang="tr-TR" sz="1600"/>
              <a:t>Gezi, anı, deneme, hikaye roman türünde eserleri vardır. </a:t>
            </a:r>
          </a:p>
          <a:p>
            <a:pPr>
              <a:lnSpc>
                <a:spcPct val="80000"/>
              </a:lnSpc>
            </a:pPr>
            <a:endParaRPr lang="tr-TR" sz="1600"/>
          </a:p>
          <a:p>
            <a:pPr>
              <a:lnSpc>
                <a:spcPct val="80000"/>
              </a:lnSpc>
              <a:buFont typeface="Wingdings" pitchFamily="2" charset="2"/>
              <a:buNone/>
            </a:pPr>
            <a:r>
              <a:rPr lang="tr-TR" sz="1600"/>
              <a:t>En önemli eserleri şunlardır:</a:t>
            </a:r>
            <a:endParaRPr lang="tr-TR" sz="1600" b="1" i="1"/>
          </a:p>
          <a:p>
            <a:pPr lvl="1">
              <a:lnSpc>
                <a:spcPct val="80000"/>
              </a:lnSpc>
            </a:pPr>
            <a:r>
              <a:rPr lang="tr-TR" sz="1400" b="1">
                <a:solidFill>
                  <a:srgbClr val="FFFF00"/>
                </a:solidFill>
              </a:rPr>
              <a:t>Kızıl ile Kara </a:t>
            </a:r>
            <a:r>
              <a:rPr lang="tr-TR" sz="1400"/>
              <a:t>(roman)</a:t>
            </a:r>
            <a:r>
              <a:rPr lang="tr-TR" sz="1400">
                <a:solidFill>
                  <a:srgbClr val="FFFF00"/>
                </a:solidFill>
              </a:rPr>
              <a:t> </a:t>
            </a:r>
          </a:p>
          <a:p>
            <a:pPr lvl="1">
              <a:lnSpc>
                <a:spcPct val="80000"/>
              </a:lnSpc>
            </a:pPr>
            <a:r>
              <a:rPr lang="tr-TR" sz="1400" b="1">
                <a:solidFill>
                  <a:srgbClr val="FFFF00"/>
                </a:solidFill>
              </a:rPr>
              <a:t>Parma Manastırı</a:t>
            </a:r>
            <a:r>
              <a:rPr lang="tr-TR" sz="1400" b="1"/>
              <a:t> </a:t>
            </a:r>
            <a:r>
              <a:rPr lang="tr-TR" sz="1400"/>
              <a:t>(roman)</a:t>
            </a:r>
          </a:p>
        </p:txBody>
      </p:sp>
      <p:sp>
        <p:nvSpPr>
          <p:cNvPr id="29704" name="Rectangle 8"/>
          <p:cNvSpPr>
            <a:spLocks noChangeArrowheads="1"/>
          </p:cNvSpPr>
          <p:nvPr/>
        </p:nvSpPr>
        <p:spPr bwMode="auto">
          <a:xfrm>
            <a:off x="2627313" y="330200"/>
            <a:ext cx="3355975" cy="457200"/>
          </a:xfrm>
          <a:prstGeom prst="rect">
            <a:avLst/>
          </a:prstGeom>
          <a:noFill/>
          <a:ln w="9525">
            <a:noFill/>
            <a:miter lim="800000"/>
            <a:headEnd/>
            <a:tailEnd/>
          </a:ln>
          <a:effectLst/>
        </p:spPr>
        <p:txBody>
          <a:bodyPr wrap="none">
            <a:spAutoFit/>
          </a:bodyPr>
          <a:lstStyle/>
          <a:p>
            <a:r>
              <a:rPr lang="tr-TR" sz="2400" b="1">
                <a:solidFill>
                  <a:schemeClr val="tx2"/>
                </a:solidFill>
                <a:effectLst>
                  <a:outerShdw blurRad="38100" dist="38100" dir="2700000" algn="tl">
                    <a:srgbClr val="000000"/>
                  </a:outerShdw>
                </a:effectLst>
              </a:rPr>
              <a:t>FRANSIZ EDEBİYATI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5"/>
          <p:cNvSpPr>
            <a:spLocks noGrp="1" noChangeArrowheads="1"/>
          </p:cNvSpPr>
          <p:nvPr>
            <p:ph type="body" sz="half" idx="1"/>
          </p:nvPr>
        </p:nvSpPr>
        <p:spPr>
          <a:xfrm>
            <a:off x="539750" y="1268413"/>
            <a:ext cx="4038600" cy="5246687"/>
          </a:xfrm>
          <a:ln>
            <a:solidFill>
              <a:schemeClr val="tx1"/>
            </a:solidFill>
          </a:ln>
        </p:spPr>
        <p:txBody>
          <a:bodyPr/>
          <a:lstStyle/>
          <a:p>
            <a:pPr>
              <a:lnSpc>
                <a:spcPct val="80000"/>
              </a:lnSpc>
              <a:buFont typeface="Wingdings" pitchFamily="2" charset="2"/>
              <a:buNone/>
            </a:pPr>
            <a:r>
              <a:rPr lang="tr-TR" sz="1600" b="1">
                <a:solidFill>
                  <a:srgbClr val="FFFF00"/>
                </a:solidFill>
              </a:rPr>
              <a:t>Gustave FLAUBERT (1821 </a:t>
            </a:r>
            <a:r>
              <a:rPr lang="tr-TR" sz="1600">
                <a:solidFill>
                  <a:srgbClr val="FFFF00"/>
                </a:solidFill>
              </a:rPr>
              <a:t>-</a:t>
            </a:r>
            <a:r>
              <a:rPr lang="tr-TR" sz="1600" b="1">
                <a:solidFill>
                  <a:srgbClr val="FFFF00"/>
                </a:solidFill>
              </a:rPr>
              <a:t>1880)</a:t>
            </a:r>
          </a:p>
          <a:p>
            <a:pPr>
              <a:lnSpc>
                <a:spcPct val="80000"/>
              </a:lnSpc>
              <a:buFont typeface="Wingdings" pitchFamily="2" charset="2"/>
              <a:buNone/>
            </a:pPr>
            <a:endParaRPr lang="tr-TR" sz="1600">
              <a:solidFill>
                <a:srgbClr val="FFFF00"/>
              </a:solidFill>
            </a:endParaRPr>
          </a:p>
          <a:p>
            <a:pPr>
              <a:lnSpc>
                <a:spcPct val="80000"/>
              </a:lnSpc>
            </a:pPr>
            <a:r>
              <a:rPr lang="tr-TR" sz="1800"/>
              <a:t>Realizmin kurucusu ve en büyük temsilcisidir.</a:t>
            </a:r>
          </a:p>
          <a:p>
            <a:pPr>
              <a:lnSpc>
                <a:spcPct val="80000"/>
              </a:lnSpc>
              <a:buFont typeface="Wingdings" pitchFamily="2" charset="2"/>
              <a:buNone/>
            </a:pPr>
            <a:endParaRPr lang="tr-TR" sz="1800"/>
          </a:p>
          <a:p>
            <a:pPr>
              <a:lnSpc>
                <a:spcPct val="80000"/>
              </a:lnSpc>
            </a:pPr>
            <a:r>
              <a:rPr lang="tr-TR" sz="1800"/>
              <a:t>Eserlerinde dil ve anlatıma, biçim kusursuzluğuna büyük önem vermiştir.</a:t>
            </a:r>
          </a:p>
          <a:p>
            <a:pPr>
              <a:lnSpc>
                <a:spcPct val="80000"/>
              </a:lnSpc>
              <a:buFont typeface="Wingdings" pitchFamily="2" charset="2"/>
              <a:buNone/>
            </a:pPr>
            <a:endParaRPr lang="tr-TR" sz="1800"/>
          </a:p>
          <a:p>
            <a:pPr>
              <a:lnSpc>
                <a:spcPct val="80000"/>
              </a:lnSpc>
            </a:pPr>
            <a:r>
              <a:rPr lang="tr-TR" sz="1800"/>
              <a:t>Anlattıkları gözlem ürünüdür, gerçekçi tipler yaratmıştır.</a:t>
            </a:r>
          </a:p>
          <a:p>
            <a:pPr>
              <a:lnSpc>
                <a:spcPct val="80000"/>
              </a:lnSpc>
            </a:pPr>
            <a:endParaRPr lang="tr-TR" sz="1800"/>
          </a:p>
          <a:p>
            <a:pPr>
              <a:lnSpc>
                <a:spcPct val="80000"/>
              </a:lnSpc>
              <a:buFont typeface="Wingdings" pitchFamily="2" charset="2"/>
              <a:buNone/>
            </a:pPr>
            <a:r>
              <a:rPr lang="tr-TR" sz="1800"/>
              <a:t>Önemli eserleri şunlardır:</a:t>
            </a:r>
          </a:p>
          <a:p>
            <a:pPr>
              <a:lnSpc>
                <a:spcPct val="80000"/>
              </a:lnSpc>
              <a:buFont typeface="Wingdings" pitchFamily="2" charset="2"/>
              <a:buNone/>
            </a:pPr>
            <a:endParaRPr lang="tr-TR" sz="1800" b="1" i="1"/>
          </a:p>
          <a:p>
            <a:pPr>
              <a:lnSpc>
                <a:spcPct val="80000"/>
              </a:lnSpc>
            </a:pPr>
            <a:r>
              <a:rPr lang="tr-TR" sz="1800">
                <a:solidFill>
                  <a:srgbClr val="FFFF00"/>
                </a:solidFill>
              </a:rPr>
              <a:t>Madame Bovary</a:t>
            </a:r>
            <a:r>
              <a:rPr lang="tr-TR" sz="1800" b="1"/>
              <a:t> </a:t>
            </a:r>
            <a:r>
              <a:rPr lang="tr-TR" sz="1800"/>
              <a:t>(roman) </a:t>
            </a:r>
            <a:r>
              <a:rPr lang="tr-TR" sz="1800">
                <a:solidFill>
                  <a:srgbClr val="FFFF00"/>
                </a:solidFill>
              </a:rPr>
              <a:t>Salambo</a:t>
            </a:r>
            <a:r>
              <a:rPr lang="tr-TR" sz="1800" b="1"/>
              <a:t> </a:t>
            </a:r>
            <a:r>
              <a:rPr lang="tr-TR" sz="1800"/>
              <a:t>(roman </a:t>
            </a:r>
          </a:p>
        </p:txBody>
      </p:sp>
      <p:sp>
        <p:nvSpPr>
          <p:cNvPr id="31750" name="Rectangle 6"/>
          <p:cNvSpPr>
            <a:spLocks noGrp="1" noChangeArrowheads="1"/>
          </p:cNvSpPr>
          <p:nvPr>
            <p:ph type="body" sz="half" idx="2"/>
          </p:nvPr>
        </p:nvSpPr>
        <p:spPr>
          <a:xfrm>
            <a:off x="4859338" y="1268413"/>
            <a:ext cx="4038600" cy="5184775"/>
          </a:xfrm>
          <a:ln>
            <a:solidFill>
              <a:schemeClr val="tx1"/>
            </a:solidFill>
          </a:ln>
        </p:spPr>
        <p:txBody>
          <a:bodyPr/>
          <a:lstStyle/>
          <a:p>
            <a:pPr>
              <a:lnSpc>
                <a:spcPct val="80000"/>
              </a:lnSpc>
              <a:buFont typeface="Wingdings" pitchFamily="2" charset="2"/>
              <a:buNone/>
            </a:pPr>
            <a:r>
              <a:rPr lang="tr-TR" sz="1800" b="1">
                <a:solidFill>
                  <a:srgbClr val="FFFF00"/>
                </a:solidFill>
              </a:rPr>
              <a:t>Emile ZOLA (1840- 1902)</a:t>
            </a:r>
          </a:p>
          <a:p>
            <a:pPr>
              <a:lnSpc>
                <a:spcPct val="80000"/>
              </a:lnSpc>
              <a:buFont typeface="Wingdings" pitchFamily="2" charset="2"/>
              <a:buNone/>
            </a:pPr>
            <a:r>
              <a:rPr lang="tr-TR" sz="1800" b="1"/>
              <a:t> </a:t>
            </a:r>
          </a:p>
          <a:p>
            <a:pPr>
              <a:lnSpc>
                <a:spcPct val="80000"/>
              </a:lnSpc>
            </a:pPr>
            <a:r>
              <a:rPr lang="tr-TR" sz="1800"/>
              <a:t>Naturalizmin    kurucusudur.</a:t>
            </a:r>
          </a:p>
          <a:p>
            <a:pPr>
              <a:lnSpc>
                <a:spcPct val="80000"/>
              </a:lnSpc>
            </a:pPr>
            <a:r>
              <a:rPr lang="tr-TR" sz="1800"/>
              <a:t>"Deneysel roman" anlayışının öncüsüdür. Eserlerinde, kişileri soyaçekimin, içgüdülerin ve sosyal koşulların etkisine bağlı olarak anlatmıştır.</a:t>
            </a:r>
          </a:p>
          <a:p>
            <a:pPr>
              <a:lnSpc>
                <a:spcPct val="80000"/>
              </a:lnSpc>
              <a:buFont typeface="Wingdings" pitchFamily="2" charset="2"/>
              <a:buNone/>
            </a:pPr>
            <a:endParaRPr lang="tr-TR" sz="1800"/>
          </a:p>
          <a:p>
            <a:pPr>
              <a:lnSpc>
                <a:spcPct val="80000"/>
              </a:lnSpc>
            </a:pPr>
            <a:r>
              <a:rPr lang="tr-TR" sz="1800"/>
              <a:t>Olumsuzlukların, çirkinliklerin, sefaletin tasvirini başarıyla yapmıştır. </a:t>
            </a:r>
          </a:p>
          <a:p>
            <a:pPr>
              <a:lnSpc>
                <a:spcPct val="80000"/>
              </a:lnSpc>
              <a:buFont typeface="Wingdings" pitchFamily="2" charset="2"/>
              <a:buNone/>
            </a:pPr>
            <a:endParaRPr lang="tr-TR" sz="1800"/>
          </a:p>
          <a:p>
            <a:pPr>
              <a:lnSpc>
                <a:spcPct val="80000"/>
              </a:lnSpc>
              <a:buFont typeface="Wingdings" pitchFamily="2" charset="2"/>
              <a:buNone/>
            </a:pPr>
            <a:r>
              <a:rPr lang="tr-TR" sz="1800"/>
              <a:t>20 ciltlik Rougon- Macquart roman dizisinin en önemli eserleri şunlardır:</a:t>
            </a:r>
            <a:endParaRPr lang="tr-TR" sz="1800" b="1" i="1"/>
          </a:p>
          <a:p>
            <a:pPr lvl="1">
              <a:lnSpc>
                <a:spcPct val="80000"/>
              </a:lnSpc>
            </a:pPr>
            <a:r>
              <a:rPr lang="tr-TR" sz="1600">
                <a:solidFill>
                  <a:srgbClr val="FFFF00"/>
                </a:solidFill>
              </a:rPr>
              <a:t>Meyhane </a:t>
            </a:r>
          </a:p>
          <a:p>
            <a:pPr lvl="1">
              <a:lnSpc>
                <a:spcPct val="80000"/>
              </a:lnSpc>
            </a:pPr>
            <a:r>
              <a:rPr lang="tr-TR" sz="1600">
                <a:solidFill>
                  <a:srgbClr val="FFFF00"/>
                </a:solidFill>
              </a:rPr>
              <a:t>Germinal</a:t>
            </a:r>
          </a:p>
          <a:p>
            <a:pPr lvl="1">
              <a:lnSpc>
                <a:spcPct val="80000"/>
              </a:lnSpc>
            </a:pPr>
            <a:r>
              <a:rPr lang="tr-TR" sz="1600">
                <a:solidFill>
                  <a:srgbClr val="FFFF00"/>
                </a:solidFill>
              </a:rPr>
              <a:t> Nana </a:t>
            </a:r>
          </a:p>
          <a:p>
            <a:pPr lvl="1">
              <a:lnSpc>
                <a:spcPct val="80000"/>
              </a:lnSpc>
            </a:pPr>
            <a:r>
              <a:rPr lang="tr-TR" sz="1600">
                <a:solidFill>
                  <a:srgbClr val="FFFF00"/>
                </a:solidFill>
              </a:rPr>
              <a:t>Gerçek</a:t>
            </a:r>
          </a:p>
        </p:txBody>
      </p:sp>
      <p:sp>
        <p:nvSpPr>
          <p:cNvPr id="31752" name="Rectangle 8"/>
          <p:cNvSpPr>
            <a:spLocks noChangeArrowheads="1"/>
          </p:cNvSpPr>
          <p:nvPr/>
        </p:nvSpPr>
        <p:spPr bwMode="auto">
          <a:xfrm>
            <a:off x="3016250" y="330200"/>
            <a:ext cx="3355975" cy="457200"/>
          </a:xfrm>
          <a:prstGeom prst="rect">
            <a:avLst/>
          </a:prstGeom>
          <a:noFill/>
          <a:ln w="9525">
            <a:noFill/>
            <a:miter lim="800000"/>
            <a:headEnd/>
            <a:tailEnd/>
          </a:ln>
          <a:effectLst/>
        </p:spPr>
        <p:txBody>
          <a:bodyPr wrap="none">
            <a:spAutoFit/>
          </a:bodyPr>
          <a:lstStyle/>
          <a:p>
            <a:r>
              <a:rPr lang="tr-TR" sz="2400" b="1">
                <a:solidFill>
                  <a:schemeClr val="tx2"/>
                </a:solidFill>
                <a:effectLst>
                  <a:outerShdw blurRad="38100" dist="38100" dir="2700000" algn="tl">
                    <a:srgbClr val="000000"/>
                  </a:outerShdw>
                </a:effectLst>
              </a:rPr>
              <a:t>FRANSIZ EDEBİYATI</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Grp="1" noChangeArrowheads="1"/>
          </p:cNvSpPr>
          <p:nvPr>
            <p:ph type="body" sz="half" idx="1"/>
          </p:nvPr>
        </p:nvSpPr>
        <p:spPr>
          <a:xfrm>
            <a:off x="395288" y="1196975"/>
            <a:ext cx="4038600" cy="4824413"/>
          </a:xfrm>
          <a:ln>
            <a:solidFill>
              <a:schemeClr val="tx1"/>
            </a:solidFill>
          </a:ln>
        </p:spPr>
        <p:txBody>
          <a:bodyPr/>
          <a:lstStyle/>
          <a:p>
            <a:pPr>
              <a:lnSpc>
                <a:spcPct val="80000"/>
              </a:lnSpc>
              <a:buFont typeface="Wingdings" pitchFamily="2" charset="2"/>
              <a:buNone/>
            </a:pPr>
            <a:r>
              <a:rPr lang="tr-TR" sz="1800" b="1">
                <a:solidFill>
                  <a:srgbClr val="FFFF00"/>
                </a:solidFill>
              </a:rPr>
              <a:t>Alphonse DAUDET (1840 </a:t>
            </a:r>
            <a:r>
              <a:rPr lang="tr-TR" sz="1800">
                <a:solidFill>
                  <a:srgbClr val="FFFF00"/>
                </a:solidFill>
              </a:rPr>
              <a:t>-</a:t>
            </a:r>
            <a:r>
              <a:rPr lang="tr-TR" sz="1800" b="1">
                <a:solidFill>
                  <a:srgbClr val="FFFF00"/>
                </a:solidFill>
              </a:rPr>
              <a:t>1897)</a:t>
            </a:r>
          </a:p>
          <a:p>
            <a:pPr>
              <a:lnSpc>
                <a:spcPct val="80000"/>
              </a:lnSpc>
              <a:buFont typeface="Wingdings" pitchFamily="2" charset="2"/>
              <a:buNone/>
            </a:pPr>
            <a:endParaRPr lang="tr-TR" sz="1800">
              <a:solidFill>
                <a:srgbClr val="FFFF00"/>
              </a:solidFill>
            </a:endParaRPr>
          </a:p>
          <a:p>
            <a:pPr>
              <a:lnSpc>
                <a:spcPct val="80000"/>
              </a:lnSpc>
            </a:pPr>
            <a:r>
              <a:rPr lang="tr-TR" sz="1800"/>
              <a:t>Naturalizmin önemli tem silcilerindendir.</a:t>
            </a:r>
          </a:p>
          <a:p>
            <a:pPr>
              <a:lnSpc>
                <a:spcPct val="80000"/>
              </a:lnSpc>
              <a:buFont typeface="Wingdings" pitchFamily="2" charset="2"/>
              <a:buNone/>
            </a:pPr>
            <a:endParaRPr lang="tr-TR" sz="1800"/>
          </a:p>
          <a:p>
            <a:pPr>
              <a:lnSpc>
                <a:spcPct val="80000"/>
              </a:lnSpc>
            </a:pPr>
            <a:r>
              <a:rPr lang="tr-TR" sz="1800"/>
              <a:t>Eserlerinde çok güçlü gözlemler vardır. Nükteli, şiirli, açık ve kolay anlaşılır bir üslupla yazmıştır.</a:t>
            </a:r>
          </a:p>
          <a:p>
            <a:pPr>
              <a:lnSpc>
                <a:spcPct val="80000"/>
              </a:lnSpc>
              <a:buFont typeface="Wingdings" pitchFamily="2" charset="2"/>
              <a:buNone/>
            </a:pPr>
            <a:endParaRPr lang="tr-TR" sz="1800"/>
          </a:p>
          <a:p>
            <a:pPr>
              <a:lnSpc>
                <a:spcPct val="80000"/>
              </a:lnSpc>
              <a:buFont typeface="Wingdings" pitchFamily="2" charset="2"/>
              <a:buNone/>
            </a:pPr>
            <a:r>
              <a:rPr lang="tr-TR" sz="1800"/>
              <a:t>Önemli eserleri şunlardır:</a:t>
            </a:r>
          </a:p>
          <a:p>
            <a:pPr>
              <a:lnSpc>
                <a:spcPct val="80000"/>
              </a:lnSpc>
              <a:buFont typeface="Wingdings" pitchFamily="2" charset="2"/>
              <a:buNone/>
            </a:pPr>
            <a:endParaRPr lang="tr-TR" sz="1800" b="1" i="1"/>
          </a:p>
          <a:p>
            <a:pPr lvl="1">
              <a:lnSpc>
                <a:spcPct val="80000"/>
              </a:lnSpc>
            </a:pPr>
            <a:r>
              <a:rPr lang="tr-TR" sz="1600" b="1">
                <a:solidFill>
                  <a:srgbClr val="FFFF00"/>
                </a:solidFill>
              </a:rPr>
              <a:t>Değirmenimden Mektuplar</a:t>
            </a:r>
            <a:r>
              <a:rPr lang="tr-TR" sz="1600" b="1"/>
              <a:t> </a:t>
            </a:r>
            <a:r>
              <a:rPr lang="tr-TR" sz="1600"/>
              <a:t>(öykü)</a:t>
            </a:r>
          </a:p>
          <a:p>
            <a:pPr lvl="1">
              <a:lnSpc>
                <a:spcPct val="80000"/>
              </a:lnSpc>
            </a:pPr>
            <a:r>
              <a:rPr lang="tr-TR" sz="1600" b="1">
                <a:solidFill>
                  <a:srgbClr val="FFFF00"/>
                </a:solidFill>
              </a:rPr>
              <a:t>Pazartesi Hikayeleri </a:t>
            </a:r>
            <a:r>
              <a:rPr lang="tr-TR" sz="1600">
                <a:solidFill>
                  <a:srgbClr val="FFFF00"/>
                </a:solidFill>
              </a:rPr>
              <a:t>(öykü)</a:t>
            </a:r>
          </a:p>
          <a:p>
            <a:pPr lvl="1">
              <a:lnSpc>
                <a:spcPct val="80000"/>
              </a:lnSpc>
            </a:pPr>
            <a:r>
              <a:rPr lang="tr-TR" sz="1600" b="1">
                <a:solidFill>
                  <a:srgbClr val="FFFF00"/>
                </a:solidFill>
              </a:rPr>
              <a:t>Tarasconlu Tartarin</a:t>
            </a:r>
            <a:r>
              <a:rPr lang="tr-TR" sz="1600" b="1"/>
              <a:t> (</a:t>
            </a:r>
            <a:r>
              <a:rPr lang="tr-TR" sz="1600"/>
              <a:t>roman</a:t>
            </a:r>
            <a:r>
              <a:rPr lang="tr-TR" sz="1600" b="1"/>
              <a:t>)</a:t>
            </a:r>
          </a:p>
          <a:p>
            <a:pPr lvl="1">
              <a:lnSpc>
                <a:spcPct val="80000"/>
              </a:lnSpc>
            </a:pPr>
            <a:r>
              <a:rPr lang="tr-TR" sz="1600" b="1">
                <a:solidFill>
                  <a:srgbClr val="FFFF00"/>
                </a:solidFill>
              </a:rPr>
              <a:t> Jack</a:t>
            </a:r>
            <a:r>
              <a:rPr lang="tr-TR" sz="1600" b="1"/>
              <a:t> </a:t>
            </a:r>
            <a:r>
              <a:rPr lang="tr-TR" sz="1600"/>
              <a:t>(roman)</a:t>
            </a:r>
          </a:p>
        </p:txBody>
      </p:sp>
      <p:sp>
        <p:nvSpPr>
          <p:cNvPr id="33798" name="Rectangle 6"/>
          <p:cNvSpPr>
            <a:spLocks noGrp="1" noChangeArrowheads="1"/>
          </p:cNvSpPr>
          <p:nvPr>
            <p:ph type="body" sz="half" idx="2"/>
          </p:nvPr>
        </p:nvSpPr>
        <p:spPr>
          <a:xfrm>
            <a:off x="4565650" y="1196975"/>
            <a:ext cx="4110038" cy="4824413"/>
          </a:xfrm>
          <a:ln>
            <a:solidFill>
              <a:schemeClr val="tx1"/>
            </a:solidFill>
          </a:ln>
        </p:spPr>
        <p:txBody>
          <a:bodyPr/>
          <a:lstStyle/>
          <a:p>
            <a:pPr>
              <a:lnSpc>
                <a:spcPct val="80000"/>
              </a:lnSpc>
              <a:buFont typeface="Wingdings" pitchFamily="2" charset="2"/>
              <a:buNone/>
            </a:pPr>
            <a:r>
              <a:rPr lang="tr-TR" sz="1600" b="1">
                <a:solidFill>
                  <a:srgbClr val="FFFF00"/>
                </a:solidFill>
              </a:rPr>
              <a:t>Guyde MAUPASSANT (1850 </a:t>
            </a:r>
            <a:r>
              <a:rPr lang="tr-TR" sz="1600">
                <a:solidFill>
                  <a:srgbClr val="FFFF00"/>
                </a:solidFill>
              </a:rPr>
              <a:t>- </a:t>
            </a:r>
            <a:r>
              <a:rPr lang="tr-TR" sz="1600" b="1">
                <a:solidFill>
                  <a:srgbClr val="FFFF00"/>
                </a:solidFill>
              </a:rPr>
              <a:t>1893)</a:t>
            </a:r>
          </a:p>
          <a:p>
            <a:pPr>
              <a:lnSpc>
                <a:spcPct val="80000"/>
              </a:lnSpc>
              <a:buFont typeface="Wingdings" pitchFamily="2" charset="2"/>
              <a:buNone/>
            </a:pPr>
            <a:endParaRPr lang="tr-TR" sz="1600">
              <a:solidFill>
                <a:srgbClr val="FFFF00"/>
              </a:solidFill>
            </a:endParaRPr>
          </a:p>
          <a:p>
            <a:pPr>
              <a:lnSpc>
                <a:spcPct val="80000"/>
              </a:lnSpc>
            </a:pPr>
            <a:r>
              <a:rPr lang="tr-TR" sz="2000"/>
              <a:t>Naturalist akıma bağlıdır.</a:t>
            </a:r>
          </a:p>
          <a:p>
            <a:pPr>
              <a:lnSpc>
                <a:spcPct val="80000"/>
              </a:lnSpc>
              <a:buFont typeface="Wingdings" pitchFamily="2" charset="2"/>
              <a:buNone/>
            </a:pPr>
            <a:endParaRPr lang="tr-TR" sz="2000"/>
          </a:p>
          <a:p>
            <a:pPr>
              <a:lnSpc>
                <a:spcPct val="80000"/>
              </a:lnSpc>
            </a:pPr>
            <a:r>
              <a:rPr lang="tr-TR" sz="2000"/>
              <a:t>Küçük öykü türünün en önemli sanatçılarından-dır. Öykülerinde "olay" öğesine büyük önem vermiş, öyküye "Ma-upassant tarzı"nı getir­miştir.</a:t>
            </a:r>
          </a:p>
          <a:p>
            <a:pPr>
              <a:lnSpc>
                <a:spcPct val="80000"/>
              </a:lnSpc>
              <a:buFont typeface="Wingdings" pitchFamily="2" charset="2"/>
              <a:buNone/>
            </a:pPr>
            <a:endParaRPr lang="tr-TR" sz="2000"/>
          </a:p>
          <a:p>
            <a:pPr>
              <a:lnSpc>
                <a:spcPct val="80000"/>
              </a:lnSpc>
              <a:buFont typeface="Wingdings" pitchFamily="2" charset="2"/>
              <a:buNone/>
            </a:pPr>
            <a:r>
              <a:rPr lang="tr-TR" sz="2000"/>
              <a:t>Başlıca eserleri şunlardır:</a:t>
            </a:r>
          </a:p>
          <a:p>
            <a:pPr>
              <a:lnSpc>
                <a:spcPct val="80000"/>
              </a:lnSpc>
              <a:buFont typeface="Wingdings" pitchFamily="2" charset="2"/>
              <a:buNone/>
            </a:pPr>
            <a:endParaRPr lang="tr-TR" sz="2000" i="1"/>
          </a:p>
          <a:p>
            <a:pPr lvl="1">
              <a:lnSpc>
                <a:spcPct val="80000"/>
              </a:lnSpc>
            </a:pPr>
            <a:r>
              <a:rPr lang="tr-TR" sz="1800"/>
              <a:t>Tombalak (öykü) </a:t>
            </a:r>
          </a:p>
          <a:p>
            <a:pPr lvl="1">
              <a:lnSpc>
                <a:spcPct val="80000"/>
              </a:lnSpc>
            </a:pPr>
            <a:r>
              <a:rPr lang="tr-TR" sz="1800"/>
              <a:t>Ayışığı (öykü) </a:t>
            </a:r>
          </a:p>
          <a:p>
            <a:pPr lvl="1">
              <a:lnSpc>
                <a:spcPct val="80000"/>
              </a:lnSpc>
            </a:pPr>
            <a:r>
              <a:rPr lang="tr-TR" sz="1800"/>
              <a:t>Bir Hayat (roman) </a:t>
            </a:r>
          </a:p>
          <a:p>
            <a:pPr lvl="1">
              <a:lnSpc>
                <a:spcPct val="80000"/>
              </a:lnSpc>
            </a:pPr>
            <a:r>
              <a:rPr lang="tr-TR" sz="1800"/>
              <a:t>Güzel Dost (roman</a:t>
            </a:r>
            <a:r>
              <a:rPr lang="tr-TR" sz="1800" b="1"/>
              <a:t> </a:t>
            </a:r>
          </a:p>
        </p:txBody>
      </p:sp>
      <p:sp>
        <p:nvSpPr>
          <p:cNvPr id="33800" name="Rectangle 8"/>
          <p:cNvSpPr>
            <a:spLocks noChangeArrowheads="1"/>
          </p:cNvSpPr>
          <p:nvPr/>
        </p:nvSpPr>
        <p:spPr bwMode="auto">
          <a:xfrm>
            <a:off x="3016250" y="330200"/>
            <a:ext cx="3355975" cy="457200"/>
          </a:xfrm>
          <a:prstGeom prst="rect">
            <a:avLst/>
          </a:prstGeom>
          <a:noFill/>
          <a:ln w="9525">
            <a:noFill/>
            <a:miter lim="800000"/>
            <a:headEnd/>
            <a:tailEnd/>
          </a:ln>
          <a:effectLst/>
        </p:spPr>
        <p:txBody>
          <a:bodyPr wrap="none">
            <a:spAutoFit/>
          </a:bodyPr>
          <a:lstStyle/>
          <a:p>
            <a:r>
              <a:rPr lang="tr-TR" sz="2400" b="1">
                <a:solidFill>
                  <a:schemeClr val="tx2"/>
                </a:solidFill>
                <a:effectLst>
                  <a:outerShdw blurRad="38100" dist="38100" dir="2700000" algn="tl">
                    <a:srgbClr val="000000"/>
                  </a:outerShdw>
                </a:effectLst>
              </a:rPr>
              <a:t>FRANSIZ EDEBİYATI</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5"/>
          <p:cNvSpPr>
            <a:spLocks noGrp="1" noChangeArrowheads="1"/>
          </p:cNvSpPr>
          <p:nvPr>
            <p:ph type="body" sz="half" idx="1"/>
          </p:nvPr>
        </p:nvSpPr>
        <p:spPr>
          <a:xfrm>
            <a:off x="457200" y="1412875"/>
            <a:ext cx="4038600" cy="5184775"/>
          </a:xfrm>
          <a:ln>
            <a:solidFill>
              <a:schemeClr val="tx1"/>
            </a:solidFill>
          </a:ln>
        </p:spPr>
        <p:txBody>
          <a:bodyPr/>
          <a:lstStyle/>
          <a:p>
            <a:pPr>
              <a:lnSpc>
                <a:spcPct val="80000"/>
              </a:lnSpc>
              <a:buFont typeface="Wingdings" pitchFamily="2" charset="2"/>
              <a:buNone/>
            </a:pPr>
            <a:r>
              <a:rPr lang="tr-TR" sz="900" b="1">
                <a:solidFill>
                  <a:srgbClr val="FFFF00"/>
                </a:solidFill>
              </a:rPr>
              <a:t>   </a:t>
            </a:r>
            <a:r>
              <a:rPr lang="tr-TR" sz="1400" b="1">
                <a:solidFill>
                  <a:srgbClr val="FFFF00"/>
                </a:solidFill>
              </a:rPr>
              <a:t>JULES VERNES (1828 -1905</a:t>
            </a:r>
            <a:r>
              <a:rPr lang="tr-TR" sz="1400">
                <a:solidFill>
                  <a:srgbClr val="FFFF00"/>
                </a:solidFill>
              </a:rPr>
              <a:t>)</a:t>
            </a:r>
          </a:p>
          <a:p>
            <a:pPr>
              <a:lnSpc>
                <a:spcPct val="80000"/>
              </a:lnSpc>
              <a:buFont typeface="Wingdings" pitchFamily="2" charset="2"/>
              <a:buNone/>
            </a:pPr>
            <a:endParaRPr lang="tr-TR" sz="1400">
              <a:solidFill>
                <a:srgbClr val="FFFF00"/>
              </a:solidFill>
            </a:endParaRPr>
          </a:p>
          <a:p>
            <a:pPr>
              <a:lnSpc>
                <a:spcPct val="80000"/>
              </a:lnSpc>
            </a:pPr>
            <a:r>
              <a:rPr lang="tr-TR" sz="1400"/>
              <a:t>19. yüzyılda bilimkurgu romanları yazmış bir sanatçıdır.</a:t>
            </a:r>
          </a:p>
          <a:p>
            <a:pPr>
              <a:lnSpc>
                <a:spcPct val="80000"/>
              </a:lnSpc>
              <a:buFont typeface="Wingdings" pitchFamily="2" charset="2"/>
              <a:buNone/>
            </a:pPr>
            <a:endParaRPr lang="tr-TR" sz="1400"/>
          </a:p>
          <a:p>
            <a:pPr>
              <a:lnSpc>
                <a:spcPct val="80000"/>
              </a:lnSpc>
            </a:pPr>
            <a:r>
              <a:rPr lang="tr-TR" sz="1400"/>
              <a:t>Zamanındaki bilimsel buluşlardan ve icatlardan esinlenerek, hayali olayları anlatan romanlar yazmıştır.</a:t>
            </a:r>
          </a:p>
          <a:p>
            <a:pPr>
              <a:lnSpc>
                <a:spcPct val="80000"/>
              </a:lnSpc>
              <a:buFont typeface="Wingdings" pitchFamily="2" charset="2"/>
              <a:buNone/>
            </a:pPr>
            <a:endParaRPr lang="tr-TR" sz="1400"/>
          </a:p>
          <a:p>
            <a:pPr>
              <a:lnSpc>
                <a:spcPct val="80000"/>
              </a:lnSpc>
            </a:pPr>
            <a:r>
              <a:rPr lang="tr-TR" sz="1400"/>
              <a:t>J. Vernes, daha insanoğlunun ay'a gitmeyi hayâl bile etmediği bir dönemde "Aya Yolculuk" adlı romanını yaz­mış, denizaltının icat olunmadığı bir zamanda roman kahramanlarını denizler altında dolaştırmıştır.</a:t>
            </a:r>
          </a:p>
          <a:p>
            <a:pPr>
              <a:lnSpc>
                <a:spcPct val="80000"/>
              </a:lnSpc>
              <a:buFont typeface="Wingdings" pitchFamily="2" charset="2"/>
              <a:buNone/>
            </a:pPr>
            <a:endParaRPr lang="tr-TR" sz="1400"/>
          </a:p>
          <a:p>
            <a:pPr>
              <a:lnSpc>
                <a:spcPct val="80000"/>
              </a:lnSpc>
              <a:buFont typeface="Wingdings" pitchFamily="2" charset="2"/>
              <a:buNone/>
            </a:pPr>
            <a:endParaRPr lang="tr-TR" sz="1400"/>
          </a:p>
          <a:p>
            <a:pPr>
              <a:lnSpc>
                <a:spcPct val="80000"/>
              </a:lnSpc>
              <a:buFont typeface="Wingdings" pitchFamily="2" charset="2"/>
              <a:buNone/>
            </a:pPr>
            <a:r>
              <a:rPr lang="tr-TR" sz="1400"/>
              <a:t> Bazı romanları şunlardır:</a:t>
            </a:r>
          </a:p>
          <a:p>
            <a:pPr>
              <a:lnSpc>
                <a:spcPct val="80000"/>
              </a:lnSpc>
              <a:buFont typeface="Wingdings" pitchFamily="2" charset="2"/>
              <a:buNone/>
            </a:pPr>
            <a:endParaRPr lang="tr-TR" sz="1400" i="1"/>
          </a:p>
          <a:p>
            <a:pPr lvl="1">
              <a:lnSpc>
                <a:spcPct val="80000"/>
              </a:lnSpc>
            </a:pPr>
            <a:r>
              <a:rPr lang="tr-TR" sz="1400">
                <a:effectLst/>
              </a:rPr>
              <a:t>Dünyanın Merkezine Seyahat</a:t>
            </a:r>
          </a:p>
          <a:p>
            <a:pPr lvl="1">
              <a:lnSpc>
                <a:spcPct val="80000"/>
              </a:lnSpc>
            </a:pPr>
            <a:r>
              <a:rPr lang="tr-TR" sz="1400">
                <a:effectLst/>
              </a:rPr>
              <a:t>Denizler Altında Yirmi Bin Fersah </a:t>
            </a:r>
          </a:p>
          <a:p>
            <a:pPr lvl="1">
              <a:lnSpc>
                <a:spcPct val="80000"/>
              </a:lnSpc>
            </a:pPr>
            <a:r>
              <a:rPr lang="tr-TR" sz="1400">
                <a:effectLst/>
              </a:rPr>
              <a:t>Balonla Beş Hafta</a:t>
            </a:r>
          </a:p>
          <a:p>
            <a:pPr lvl="1">
              <a:lnSpc>
                <a:spcPct val="80000"/>
              </a:lnSpc>
            </a:pPr>
            <a:r>
              <a:rPr lang="tr-TR" sz="1400">
                <a:effectLst/>
              </a:rPr>
              <a:t>Seyahat Seksen Günde Devri Âlem </a:t>
            </a:r>
          </a:p>
          <a:p>
            <a:pPr lvl="1">
              <a:lnSpc>
                <a:spcPct val="80000"/>
              </a:lnSpc>
            </a:pPr>
            <a:r>
              <a:rPr lang="tr-TR" sz="1400">
                <a:effectLst/>
              </a:rPr>
              <a:t>Kaptan Grant'ın Çocukları </a:t>
            </a:r>
          </a:p>
          <a:p>
            <a:pPr lvl="1">
              <a:lnSpc>
                <a:spcPct val="80000"/>
              </a:lnSpc>
            </a:pPr>
            <a:r>
              <a:rPr lang="tr-TR" sz="1400">
                <a:effectLst/>
              </a:rPr>
              <a:t>İki Sene Mektep Tatili</a:t>
            </a:r>
          </a:p>
        </p:txBody>
      </p:sp>
      <p:sp>
        <p:nvSpPr>
          <p:cNvPr id="35846" name="Rectangle 6"/>
          <p:cNvSpPr>
            <a:spLocks noGrp="1" noChangeArrowheads="1"/>
          </p:cNvSpPr>
          <p:nvPr>
            <p:ph type="body" sz="half" idx="2"/>
          </p:nvPr>
        </p:nvSpPr>
        <p:spPr>
          <a:xfrm>
            <a:off x="4716463" y="1412875"/>
            <a:ext cx="4038600" cy="5111750"/>
          </a:xfrm>
          <a:ln>
            <a:solidFill>
              <a:schemeClr val="tx1"/>
            </a:solidFill>
          </a:ln>
        </p:spPr>
        <p:txBody>
          <a:bodyPr/>
          <a:lstStyle/>
          <a:p>
            <a:pPr>
              <a:lnSpc>
                <a:spcPct val="80000"/>
              </a:lnSpc>
              <a:buFont typeface="Wingdings" pitchFamily="2" charset="2"/>
              <a:buNone/>
            </a:pPr>
            <a:r>
              <a:rPr lang="tr-TR" sz="1600">
                <a:solidFill>
                  <a:srgbClr val="FFFF00"/>
                </a:solidFill>
              </a:rPr>
              <a:t>Charles BAUDELAIRE (1821 -1867)</a:t>
            </a:r>
          </a:p>
          <a:p>
            <a:pPr>
              <a:lnSpc>
                <a:spcPct val="80000"/>
              </a:lnSpc>
              <a:buFont typeface="Wingdings" pitchFamily="2" charset="2"/>
              <a:buNone/>
            </a:pPr>
            <a:endParaRPr lang="tr-TR" sz="1600">
              <a:solidFill>
                <a:srgbClr val="FFFF00"/>
              </a:solidFill>
            </a:endParaRPr>
          </a:p>
          <a:p>
            <a:pPr>
              <a:lnSpc>
                <a:spcPct val="80000"/>
              </a:lnSpc>
            </a:pPr>
            <a:r>
              <a:rPr lang="tr-TR" sz="1800"/>
              <a:t>Sembolizm akımı ortaya çıkmadan önceki dönemde, şiirleriyle bu akımın müjdecisi olmuştur.</a:t>
            </a:r>
          </a:p>
          <a:p>
            <a:pPr>
              <a:lnSpc>
                <a:spcPct val="80000"/>
              </a:lnSpc>
              <a:buFont typeface="Wingdings" pitchFamily="2" charset="2"/>
              <a:buNone/>
            </a:pPr>
            <a:endParaRPr lang="tr-TR" sz="1800"/>
          </a:p>
          <a:p>
            <a:pPr>
              <a:lnSpc>
                <a:spcPct val="80000"/>
              </a:lnSpc>
            </a:pPr>
            <a:r>
              <a:rPr lang="tr-TR" sz="1800"/>
              <a:t>Şiirlerinde anlamın kapalı olmasına, biçim yönün­den kusursuzluğa, izlenimlerini anlatmaya bü­yük önem vermiştir.</a:t>
            </a:r>
          </a:p>
          <a:p>
            <a:pPr>
              <a:lnSpc>
                <a:spcPct val="80000"/>
              </a:lnSpc>
              <a:buFont typeface="Wingdings" pitchFamily="2" charset="2"/>
              <a:buNone/>
            </a:pPr>
            <a:endParaRPr lang="tr-TR" sz="1800"/>
          </a:p>
          <a:p>
            <a:pPr>
              <a:lnSpc>
                <a:spcPct val="80000"/>
              </a:lnSpc>
            </a:pPr>
            <a:r>
              <a:rPr lang="tr-TR" sz="1800">
                <a:effectLst/>
              </a:rPr>
              <a:t>Victor Hugo, Baudelaire'i "şiire yeni bir ürperti getiren şair" olarak nitelemiştir.</a:t>
            </a:r>
          </a:p>
          <a:p>
            <a:pPr>
              <a:lnSpc>
                <a:spcPct val="80000"/>
              </a:lnSpc>
            </a:pPr>
            <a:endParaRPr lang="tr-TR" sz="1800">
              <a:effectLst/>
            </a:endParaRPr>
          </a:p>
          <a:p>
            <a:pPr>
              <a:lnSpc>
                <a:spcPct val="80000"/>
              </a:lnSpc>
              <a:buFont typeface="Wingdings" pitchFamily="2" charset="2"/>
              <a:buNone/>
            </a:pPr>
            <a:r>
              <a:rPr lang="tr-TR" sz="1800"/>
              <a:t> En önemli şiir kitabı: </a:t>
            </a:r>
          </a:p>
          <a:p>
            <a:pPr>
              <a:lnSpc>
                <a:spcPct val="80000"/>
              </a:lnSpc>
              <a:buFont typeface="Wingdings" pitchFamily="2" charset="2"/>
              <a:buNone/>
            </a:pPr>
            <a:endParaRPr lang="tr-TR" sz="1800"/>
          </a:p>
          <a:p>
            <a:pPr>
              <a:lnSpc>
                <a:spcPct val="80000"/>
              </a:lnSpc>
            </a:pPr>
            <a:r>
              <a:rPr lang="tr-TR" sz="1800">
                <a:effectLst/>
              </a:rPr>
              <a:t>"</a:t>
            </a:r>
            <a:r>
              <a:rPr lang="tr-TR" sz="1800" u="sng">
                <a:effectLst/>
              </a:rPr>
              <a:t>Kötülük Çiçekleri</a:t>
            </a:r>
            <a:r>
              <a:rPr lang="tr-TR" sz="1800">
                <a:effectLst/>
              </a:rPr>
              <a:t>" dir </a:t>
            </a:r>
          </a:p>
        </p:txBody>
      </p:sp>
      <p:sp>
        <p:nvSpPr>
          <p:cNvPr id="35848" name="Rectangle 8"/>
          <p:cNvSpPr>
            <a:spLocks noChangeArrowheads="1"/>
          </p:cNvSpPr>
          <p:nvPr/>
        </p:nvSpPr>
        <p:spPr bwMode="auto">
          <a:xfrm>
            <a:off x="3016250" y="330200"/>
            <a:ext cx="3355975" cy="457200"/>
          </a:xfrm>
          <a:prstGeom prst="rect">
            <a:avLst/>
          </a:prstGeom>
          <a:noFill/>
          <a:ln w="9525">
            <a:noFill/>
            <a:miter lim="800000"/>
            <a:headEnd/>
            <a:tailEnd/>
          </a:ln>
          <a:effectLst/>
        </p:spPr>
        <p:txBody>
          <a:bodyPr wrap="none">
            <a:spAutoFit/>
          </a:bodyPr>
          <a:lstStyle/>
          <a:p>
            <a:r>
              <a:rPr lang="tr-TR" sz="2400" b="1">
                <a:solidFill>
                  <a:schemeClr val="tx2"/>
                </a:solidFill>
                <a:effectLst>
                  <a:outerShdw blurRad="38100" dist="38100" dir="2700000" algn="tl">
                    <a:srgbClr val="000000"/>
                  </a:outerShdw>
                </a:effectLst>
              </a:rPr>
              <a:t>FRANSIZ EDEBİYATI</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5"/>
          <p:cNvSpPr>
            <a:spLocks noGrp="1" noChangeArrowheads="1"/>
          </p:cNvSpPr>
          <p:nvPr>
            <p:ph type="body" idx="1"/>
          </p:nvPr>
        </p:nvSpPr>
        <p:spPr/>
        <p:txBody>
          <a:bodyPr/>
          <a:lstStyle/>
          <a:p>
            <a:pPr>
              <a:lnSpc>
                <a:spcPct val="80000"/>
              </a:lnSpc>
              <a:buFont typeface="Wingdings" pitchFamily="2" charset="2"/>
              <a:buNone/>
            </a:pPr>
            <a:r>
              <a:rPr lang="tr-TR" sz="1600" b="1">
                <a:solidFill>
                  <a:srgbClr val="FFFF00"/>
                </a:solidFill>
              </a:rPr>
              <a:t>Jean Paul SARTRE (1905 -1980)</a:t>
            </a:r>
          </a:p>
          <a:p>
            <a:pPr>
              <a:lnSpc>
                <a:spcPct val="80000"/>
              </a:lnSpc>
              <a:buFont typeface="Wingdings" pitchFamily="2" charset="2"/>
              <a:buNone/>
            </a:pPr>
            <a:endParaRPr lang="tr-TR" sz="1600" b="1">
              <a:solidFill>
                <a:srgbClr val="FFFF00"/>
              </a:solidFill>
            </a:endParaRPr>
          </a:p>
          <a:p>
            <a:pPr>
              <a:lnSpc>
                <a:spcPct val="80000"/>
              </a:lnSpc>
            </a:pPr>
            <a:r>
              <a:rPr lang="tr-TR" sz="1600"/>
              <a:t>Egzistansiyalizm     (varoluşçuluk)     akımının edebiyattaki en ünlü temsilcisidir </a:t>
            </a:r>
          </a:p>
          <a:p>
            <a:pPr>
              <a:lnSpc>
                <a:spcPct val="80000"/>
              </a:lnSpc>
              <a:buFont typeface="Wingdings" pitchFamily="2" charset="2"/>
              <a:buNone/>
            </a:pPr>
            <a:endParaRPr lang="tr-TR" sz="1600"/>
          </a:p>
          <a:p>
            <a:pPr>
              <a:lnSpc>
                <a:spcPct val="80000"/>
              </a:lnSpc>
            </a:pPr>
            <a:r>
              <a:rPr lang="tr-TR" sz="1600"/>
              <a:t>Çağımızın ana sorunları üzerine görüş bildiren, bunları tartışan, özgürlük düşkünü bir sanatçıdır. Felsefeyle de uğraşmıştır.</a:t>
            </a:r>
          </a:p>
          <a:p>
            <a:pPr>
              <a:lnSpc>
                <a:spcPct val="80000"/>
              </a:lnSpc>
              <a:buFont typeface="Wingdings" pitchFamily="2" charset="2"/>
              <a:buNone/>
            </a:pPr>
            <a:endParaRPr lang="tr-TR" sz="1600"/>
          </a:p>
          <a:p>
            <a:pPr>
              <a:lnSpc>
                <a:spcPct val="80000"/>
              </a:lnSpc>
            </a:pPr>
            <a:r>
              <a:rPr lang="tr-TR" sz="1600"/>
              <a:t>J.P. Sartre, insanın kendi değerlerini kendisinin yaratacağını söyler ve insanın kendi seçimiyle var olduğunu savunur.</a:t>
            </a:r>
          </a:p>
          <a:p>
            <a:pPr>
              <a:lnSpc>
                <a:spcPct val="80000"/>
              </a:lnSpc>
              <a:buFont typeface="Wingdings" pitchFamily="2" charset="2"/>
              <a:buNone/>
            </a:pPr>
            <a:endParaRPr lang="tr-TR" sz="1600"/>
          </a:p>
          <a:p>
            <a:pPr>
              <a:lnSpc>
                <a:spcPct val="80000"/>
              </a:lnSpc>
            </a:pPr>
            <a:r>
              <a:rPr lang="tr-TR" sz="1600"/>
              <a:t>Deneme,  hikaye,  roman ve oyun türünde eserler vermiştir.</a:t>
            </a:r>
          </a:p>
          <a:p>
            <a:pPr>
              <a:lnSpc>
                <a:spcPct val="80000"/>
              </a:lnSpc>
              <a:buFont typeface="Wingdings" pitchFamily="2" charset="2"/>
              <a:buNone/>
            </a:pPr>
            <a:endParaRPr lang="tr-TR" sz="1600"/>
          </a:p>
          <a:p>
            <a:pPr>
              <a:lnSpc>
                <a:spcPct val="80000"/>
              </a:lnSpc>
              <a:buFont typeface="Wingdings" pitchFamily="2" charset="2"/>
              <a:buNone/>
            </a:pPr>
            <a:r>
              <a:rPr lang="tr-TR" sz="1600"/>
              <a:t>En ünlü eserleri şunlardır:</a:t>
            </a:r>
          </a:p>
          <a:p>
            <a:pPr>
              <a:lnSpc>
                <a:spcPct val="80000"/>
              </a:lnSpc>
              <a:buFont typeface="Wingdings" pitchFamily="2" charset="2"/>
              <a:buNone/>
            </a:pPr>
            <a:endParaRPr lang="tr-TR" sz="1600"/>
          </a:p>
          <a:p>
            <a:pPr lvl="1">
              <a:lnSpc>
                <a:spcPct val="80000"/>
              </a:lnSpc>
            </a:pPr>
            <a:r>
              <a:rPr lang="tr-TR" sz="1600"/>
              <a:t>Duvar (hikaye)</a:t>
            </a:r>
          </a:p>
          <a:p>
            <a:pPr lvl="1">
              <a:lnSpc>
                <a:spcPct val="80000"/>
              </a:lnSpc>
            </a:pPr>
            <a:r>
              <a:rPr lang="tr-TR" sz="1600"/>
              <a:t> Bulantı (roman)</a:t>
            </a:r>
          </a:p>
          <a:p>
            <a:pPr lvl="1">
              <a:lnSpc>
                <a:spcPct val="80000"/>
              </a:lnSpc>
            </a:pPr>
            <a:r>
              <a:rPr lang="tr-TR" sz="1600"/>
              <a:t> Sinekler (oyun)</a:t>
            </a:r>
          </a:p>
        </p:txBody>
      </p:sp>
      <p:sp>
        <p:nvSpPr>
          <p:cNvPr id="37897" name="Rectangle 9"/>
          <p:cNvSpPr>
            <a:spLocks noChangeArrowheads="1"/>
          </p:cNvSpPr>
          <p:nvPr/>
        </p:nvSpPr>
        <p:spPr bwMode="auto">
          <a:xfrm>
            <a:off x="3016250" y="330200"/>
            <a:ext cx="3355975" cy="457200"/>
          </a:xfrm>
          <a:prstGeom prst="rect">
            <a:avLst/>
          </a:prstGeom>
          <a:noFill/>
          <a:ln w="9525">
            <a:noFill/>
            <a:miter lim="800000"/>
            <a:headEnd/>
            <a:tailEnd/>
          </a:ln>
          <a:effectLst/>
        </p:spPr>
        <p:txBody>
          <a:bodyPr wrap="none">
            <a:spAutoFit/>
          </a:bodyPr>
          <a:lstStyle/>
          <a:p>
            <a:r>
              <a:rPr lang="tr-TR" sz="2400" b="1">
                <a:solidFill>
                  <a:schemeClr val="tx2"/>
                </a:solidFill>
                <a:effectLst>
                  <a:outerShdw blurRad="38100" dist="38100" dir="2700000" algn="tl">
                    <a:srgbClr val="000000"/>
                  </a:outerShdw>
                </a:effectLst>
              </a:rPr>
              <a:t>FRANSIZ EDEBİYATI</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Grp="1" noChangeArrowheads="1"/>
          </p:cNvSpPr>
          <p:nvPr>
            <p:ph type="title"/>
          </p:nvPr>
        </p:nvSpPr>
        <p:spPr>
          <a:xfrm>
            <a:off x="457200" y="274638"/>
            <a:ext cx="8229600" cy="850900"/>
          </a:xfrm>
        </p:spPr>
        <p:txBody>
          <a:bodyPr/>
          <a:lstStyle/>
          <a:p>
            <a:r>
              <a:rPr lang="tr-TR" sz="2800" b="1"/>
              <a:t>İSPANYOL EDEBİYATI</a:t>
            </a:r>
          </a:p>
        </p:txBody>
      </p:sp>
      <p:sp>
        <p:nvSpPr>
          <p:cNvPr id="39945" name="Rectangle 9"/>
          <p:cNvSpPr>
            <a:spLocks noGrp="1" noChangeArrowheads="1"/>
          </p:cNvSpPr>
          <p:nvPr>
            <p:ph type="body" idx="1"/>
          </p:nvPr>
        </p:nvSpPr>
        <p:spPr>
          <a:ln>
            <a:solidFill>
              <a:schemeClr val="tx1"/>
            </a:solidFill>
          </a:ln>
        </p:spPr>
        <p:txBody>
          <a:bodyPr/>
          <a:lstStyle/>
          <a:p>
            <a:pPr>
              <a:lnSpc>
                <a:spcPct val="80000"/>
              </a:lnSpc>
              <a:buFont typeface="Wingdings" pitchFamily="2" charset="2"/>
              <a:buNone/>
            </a:pPr>
            <a:r>
              <a:rPr lang="tr-TR" sz="1600"/>
              <a:t>CERVANTES (1547 - 1616)</a:t>
            </a:r>
          </a:p>
          <a:p>
            <a:pPr>
              <a:lnSpc>
                <a:spcPct val="80000"/>
              </a:lnSpc>
              <a:buFont typeface="Wingdings" pitchFamily="2" charset="2"/>
              <a:buNone/>
            </a:pPr>
            <a:endParaRPr lang="tr-TR" sz="1600"/>
          </a:p>
          <a:p>
            <a:pPr>
              <a:lnSpc>
                <a:spcPct val="80000"/>
              </a:lnSpc>
            </a:pPr>
            <a:r>
              <a:rPr lang="tr-TR" sz="1600"/>
              <a:t>Dünyaca ünlü “Don Kişot” adlı yapıtında çizdiği tiplerle günümüze kadar pek çok sanatçı üzerinde etkili olmuştur.</a:t>
            </a:r>
          </a:p>
          <a:p>
            <a:pPr>
              <a:lnSpc>
                <a:spcPct val="80000"/>
              </a:lnSpc>
              <a:buFont typeface="Wingdings" pitchFamily="2" charset="2"/>
              <a:buNone/>
            </a:pPr>
            <a:endParaRPr lang="tr-TR" sz="1600"/>
          </a:p>
          <a:p>
            <a:pPr>
              <a:lnSpc>
                <a:spcPct val="80000"/>
              </a:lnSpc>
            </a:pPr>
            <a:r>
              <a:rPr lang="tr-TR" sz="1600"/>
              <a:t>Don Kişot, onu dünyanın en önemli romancılarından biri durumuna getirmiştir.</a:t>
            </a:r>
          </a:p>
          <a:p>
            <a:pPr>
              <a:lnSpc>
                <a:spcPct val="80000"/>
              </a:lnSpc>
              <a:buFont typeface="Wingdings" pitchFamily="2" charset="2"/>
              <a:buNone/>
            </a:pPr>
            <a:endParaRPr lang="tr-TR" sz="1600"/>
          </a:p>
          <a:p>
            <a:pPr>
              <a:lnSpc>
                <a:spcPct val="80000"/>
              </a:lnSpc>
            </a:pPr>
            <a:r>
              <a:rPr lang="tr-TR" sz="1600"/>
              <a:t>Modern hümanist düşünceleri geleneksel İspanyol halk edebiyatı ile birleştiren, yaşamının son yıllarında ortaya koyduğu yapıtları, Rönesans edebiyatının doruktaki başarıları arasında yer aldığı kadar, birçok dile de çevrilmiştir.</a:t>
            </a:r>
          </a:p>
          <a:p>
            <a:pPr>
              <a:lnSpc>
                <a:spcPct val="80000"/>
              </a:lnSpc>
              <a:buFont typeface="Wingdings" pitchFamily="2" charset="2"/>
              <a:buNone/>
            </a:pPr>
            <a:endParaRPr lang="tr-TR" sz="1600"/>
          </a:p>
          <a:p>
            <a:pPr>
              <a:lnSpc>
                <a:spcPct val="80000"/>
              </a:lnSpc>
              <a:buFont typeface="Wingdings" pitchFamily="2" charset="2"/>
              <a:buNone/>
            </a:pPr>
            <a:r>
              <a:rPr lang="tr-TR" sz="1600"/>
              <a:t>Yapıtları:</a:t>
            </a:r>
          </a:p>
          <a:p>
            <a:pPr>
              <a:lnSpc>
                <a:spcPct val="80000"/>
              </a:lnSpc>
              <a:buFont typeface="Wingdings" pitchFamily="2" charset="2"/>
              <a:buNone/>
            </a:pPr>
            <a:endParaRPr lang="tr-TR" sz="1600"/>
          </a:p>
          <a:p>
            <a:pPr>
              <a:lnSpc>
                <a:spcPct val="80000"/>
              </a:lnSpc>
            </a:pPr>
            <a:r>
              <a:rPr lang="tr-TR" sz="1600">
                <a:solidFill>
                  <a:srgbClr val="FFFF00"/>
                </a:solidFill>
              </a:rPr>
              <a:t>Don Kişot:</a:t>
            </a:r>
            <a:r>
              <a:rPr lang="tr-TR" sz="1600"/>
              <a:t> O günlerde çok tutulan şövalye romanlarına bir yergi olarak yazılmıştır. Modern romanın ilk örneği sayılan yapıtta, 17. yüzyılın başlarında çökmeye yüz tutan İspanyol feodal toplumunun derinden eleştirel bir çözümlemesi yapılır.</a:t>
            </a:r>
          </a:p>
          <a:p>
            <a:pPr>
              <a:lnSpc>
                <a:spcPct val="80000"/>
              </a:lnSpc>
            </a:pPr>
            <a:endParaRPr lang="tr-T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3" name="Rectangle 9"/>
          <p:cNvSpPr>
            <a:spLocks noGrp="1" noChangeArrowheads="1"/>
          </p:cNvSpPr>
          <p:nvPr>
            <p:ph type="title"/>
          </p:nvPr>
        </p:nvSpPr>
        <p:spPr>
          <a:xfrm>
            <a:off x="457200" y="274638"/>
            <a:ext cx="8229600" cy="850900"/>
          </a:xfrm>
        </p:spPr>
        <p:txBody>
          <a:bodyPr/>
          <a:lstStyle/>
          <a:p>
            <a:r>
              <a:rPr lang="tr-TR" sz="2800"/>
              <a:t>İNGİLİZ EDEBİYATI</a:t>
            </a:r>
          </a:p>
        </p:txBody>
      </p:sp>
      <p:sp>
        <p:nvSpPr>
          <p:cNvPr id="41994" name="Rectangle 10"/>
          <p:cNvSpPr>
            <a:spLocks noGrp="1" noChangeArrowheads="1"/>
          </p:cNvSpPr>
          <p:nvPr>
            <p:ph type="body" idx="1"/>
          </p:nvPr>
        </p:nvSpPr>
        <p:spPr/>
        <p:txBody>
          <a:bodyPr/>
          <a:lstStyle/>
          <a:p>
            <a:pPr>
              <a:lnSpc>
                <a:spcPct val="80000"/>
              </a:lnSpc>
              <a:buFont typeface="Wingdings" pitchFamily="2" charset="2"/>
              <a:buNone/>
            </a:pPr>
            <a:r>
              <a:rPr lang="tr-TR" sz="2000">
                <a:solidFill>
                  <a:srgbClr val="FFFF00"/>
                </a:solidFill>
              </a:rPr>
              <a:t>BACON (1561 - 1626)</a:t>
            </a:r>
          </a:p>
          <a:p>
            <a:pPr>
              <a:lnSpc>
                <a:spcPct val="80000"/>
              </a:lnSpc>
              <a:buFont typeface="Wingdings" pitchFamily="2" charset="2"/>
              <a:buNone/>
            </a:pPr>
            <a:endParaRPr lang="tr-TR" sz="2000">
              <a:solidFill>
                <a:srgbClr val="FFFF00"/>
              </a:solidFill>
            </a:endParaRPr>
          </a:p>
          <a:p>
            <a:pPr>
              <a:lnSpc>
                <a:spcPct val="80000"/>
              </a:lnSpc>
            </a:pPr>
            <a:r>
              <a:rPr lang="tr-TR" sz="2000"/>
              <a:t>Denemeleriyle bilimin ve felsefenin, gelişimini göstermiş, doğa ve akıl arasında bir bağ kurulabileceği fikrini yerleştirmiştir.</a:t>
            </a:r>
          </a:p>
          <a:p>
            <a:pPr>
              <a:lnSpc>
                <a:spcPct val="80000"/>
              </a:lnSpc>
              <a:buFont typeface="Wingdings" pitchFamily="2" charset="2"/>
              <a:buNone/>
            </a:pPr>
            <a:endParaRPr lang="tr-TR" sz="2000"/>
          </a:p>
          <a:p>
            <a:pPr>
              <a:lnSpc>
                <a:spcPct val="80000"/>
              </a:lnSpc>
            </a:pPr>
            <a:r>
              <a:rPr lang="tr-TR" sz="2000"/>
              <a:t>Geliştirdiği tümevarım yöntemiyle yeni bir mantığın kurulmasında öncü olmuştur.</a:t>
            </a:r>
          </a:p>
          <a:p>
            <a:pPr>
              <a:lnSpc>
                <a:spcPct val="80000"/>
              </a:lnSpc>
              <a:buFont typeface="Wingdings" pitchFamily="2" charset="2"/>
              <a:buNone/>
            </a:pPr>
            <a:endParaRPr lang="tr-TR" sz="2000"/>
          </a:p>
          <a:p>
            <a:pPr>
              <a:lnSpc>
                <a:spcPct val="80000"/>
              </a:lnSpc>
            </a:pPr>
            <a:r>
              <a:rPr lang="tr-TR" sz="2000"/>
              <a:t>Bilimin insanları aydınlatma ve geliştirme işlevini öne çıkarmıştır. Ona göre bilim, doğanın özüne yönelmelidir. Doğayı deneyle kavramaya çalışmıştır.</a:t>
            </a:r>
          </a:p>
          <a:p>
            <a:pPr>
              <a:lnSpc>
                <a:spcPct val="80000"/>
              </a:lnSpc>
              <a:buFont typeface="Wingdings" pitchFamily="2" charset="2"/>
              <a:buNone/>
            </a:pPr>
            <a:endParaRPr lang="tr-TR" sz="2000"/>
          </a:p>
          <a:p>
            <a:pPr>
              <a:lnSpc>
                <a:spcPct val="80000"/>
              </a:lnSpc>
              <a:buFont typeface="Wingdings" pitchFamily="2" charset="2"/>
              <a:buNone/>
            </a:pPr>
            <a:r>
              <a:rPr lang="tr-TR" sz="2000"/>
              <a:t>Yapıtları: </a:t>
            </a:r>
          </a:p>
          <a:p>
            <a:pPr>
              <a:lnSpc>
                <a:spcPct val="80000"/>
              </a:lnSpc>
              <a:buFont typeface="Wingdings" pitchFamily="2" charset="2"/>
              <a:buNone/>
            </a:pPr>
            <a:endParaRPr lang="tr-TR" sz="2000"/>
          </a:p>
          <a:p>
            <a:pPr lvl="1">
              <a:lnSpc>
                <a:spcPct val="80000"/>
              </a:lnSpc>
            </a:pPr>
            <a:r>
              <a:rPr lang="tr-TR" sz="1800"/>
              <a:t>Denemeler: Deneme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sz="half" idx="4294967295"/>
          </p:nvPr>
        </p:nvSpPr>
        <p:spPr>
          <a:xfrm>
            <a:off x="323850" y="1341438"/>
            <a:ext cx="3960813" cy="5183187"/>
          </a:xfrm>
          <a:ln>
            <a:solidFill>
              <a:schemeClr val="tx1"/>
            </a:solidFill>
          </a:ln>
        </p:spPr>
        <p:txBody>
          <a:bodyPr/>
          <a:lstStyle/>
          <a:p>
            <a:pPr>
              <a:lnSpc>
                <a:spcPct val="80000"/>
              </a:lnSpc>
            </a:pPr>
            <a:endParaRPr lang="tr-TR" sz="1600" b="1" i="1"/>
          </a:p>
          <a:p>
            <a:pPr>
              <a:lnSpc>
                <a:spcPct val="80000"/>
              </a:lnSpc>
              <a:buFont typeface="Wingdings" pitchFamily="2" charset="2"/>
              <a:buNone/>
            </a:pPr>
            <a:r>
              <a:rPr lang="tr-TR" sz="1600" b="1">
                <a:solidFill>
                  <a:srgbClr val="FFFF00"/>
                </a:solidFill>
              </a:rPr>
              <a:t>ARİSTOPHANES (MÖ. 445 - 385?)</a:t>
            </a:r>
          </a:p>
          <a:p>
            <a:pPr>
              <a:lnSpc>
                <a:spcPct val="80000"/>
              </a:lnSpc>
              <a:buFont typeface="Wingdings" pitchFamily="2" charset="2"/>
              <a:buNone/>
            </a:pPr>
            <a:endParaRPr lang="tr-TR" sz="1600" b="1">
              <a:solidFill>
                <a:srgbClr val="FFFF00"/>
              </a:solidFill>
            </a:endParaRPr>
          </a:p>
          <a:p>
            <a:pPr>
              <a:lnSpc>
                <a:spcPct val="80000"/>
              </a:lnSpc>
            </a:pPr>
            <a:r>
              <a:rPr lang="tr-TR" sz="1600"/>
              <a:t>İlk büyük komedya şairidir.</a:t>
            </a:r>
          </a:p>
          <a:p>
            <a:pPr>
              <a:lnSpc>
                <a:spcPct val="80000"/>
              </a:lnSpc>
            </a:pPr>
            <a:r>
              <a:rPr lang="tr-TR" sz="1600"/>
              <a:t>Eserlerinde devrin tanınmış kişilerini ve bazı toplum olaylarını yermiştir. Bu eserlerde ka­ba şakalar, küfürler, argo sözler... bolca yer alır.</a:t>
            </a:r>
          </a:p>
          <a:p>
            <a:pPr>
              <a:lnSpc>
                <a:spcPct val="80000"/>
              </a:lnSpc>
              <a:buFont typeface="Wingdings" pitchFamily="2" charset="2"/>
              <a:buNone/>
            </a:pPr>
            <a:endParaRPr lang="tr-TR" sz="1600"/>
          </a:p>
          <a:p>
            <a:pPr lvl="1">
              <a:lnSpc>
                <a:spcPct val="80000"/>
              </a:lnSpc>
            </a:pPr>
            <a:r>
              <a:rPr lang="tr-TR" sz="1400" b="1"/>
              <a:t>Aristophanes'in bilinen komedyaları şunlardır</a:t>
            </a:r>
            <a:r>
              <a:rPr lang="tr-TR" sz="1400" b="1" i="1"/>
              <a:t>:</a:t>
            </a:r>
          </a:p>
          <a:p>
            <a:pPr lvl="1">
              <a:lnSpc>
                <a:spcPct val="80000"/>
              </a:lnSpc>
            </a:pPr>
            <a:r>
              <a:rPr lang="tr-TR" sz="1400" b="1"/>
              <a:t>Atlılar</a:t>
            </a:r>
          </a:p>
          <a:p>
            <a:pPr lvl="1">
              <a:lnSpc>
                <a:spcPct val="80000"/>
              </a:lnSpc>
            </a:pPr>
            <a:r>
              <a:rPr lang="tr-TR" sz="1400" b="1"/>
              <a:t>Eşekanları</a:t>
            </a:r>
          </a:p>
          <a:p>
            <a:pPr lvl="1">
              <a:lnSpc>
                <a:spcPct val="80000"/>
              </a:lnSpc>
            </a:pPr>
            <a:r>
              <a:rPr lang="tr-TR" sz="1400" b="1"/>
              <a:t>Kuşlar</a:t>
            </a:r>
          </a:p>
          <a:p>
            <a:pPr lvl="1">
              <a:lnSpc>
                <a:spcPct val="80000"/>
              </a:lnSpc>
            </a:pPr>
            <a:r>
              <a:rPr lang="tr-TR" sz="1400" b="1"/>
              <a:t>Kurbağalar</a:t>
            </a:r>
          </a:p>
          <a:p>
            <a:pPr lvl="1">
              <a:lnSpc>
                <a:spcPct val="80000"/>
              </a:lnSpc>
            </a:pPr>
            <a:r>
              <a:rPr lang="tr-TR" sz="1400" b="1"/>
              <a:t>Bulutlar</a:t>
            </a:r>
          </a:p>
          <a:p>
            <a:pPr lvl="1">
              <a:lnSpc>
                <a:spcPct val="80000"/>
              </a:lnSpc>
            </a:pPr>
            <a:r>
              <a:rPr lang="tr-TR" sz="1400" b="1"/>
              <a:t>Barış</a:t>
            </a:r>
          </a:p>
        </p:txBody>
      </p:sp>
      <p:sp>
        <p:nvSpPr>
          <p:cNvPr id="9222" name="Rectangle 6"/>
          <p:cNvSpPr>
            <a:spLocks noGrp="1" noChangeArrowheads="1"/>
          </p:cNvSpPr>
          <p:nvPr>
            <p:ph type="body" sz="half" idx="4294967295"/>
          </p:nvPr>
        </p:nvSpPr>
        <p:spPr>
          <a:xfrm>
            <a:off x="4500563" y="1341438"/>
            <a:ext cx="4427537" cy="5183187"/>
          </a:xfrm>
          <a:ln>
            <a:solidFill>
              <a:schemeClr val="tx1"/>
            </a:solidFill>
          </a:ln>
        </p:spPr>
        <p:txBody>
          <a:bodyPr/>
          <a:lstStyle/>
          <a:p>
            <a:pPr>
              <a:lnSpc>
                <a:spcPct val="80000"/>
              </a:lnSpc>
            </a:pPr>
            <a:r>
              <a:rPr lang="tr-TR" sz="1800">
                <a:solidFill>
                  <a:srgbClr val="FFFF00"/>
                </a:solidFill>
              </a:rPr>
              <a:t>EURlPlDlES (MÖ. 480 - 406)</a:t>
            </a:r>
          </a:p>
          <a:p>
            <a:pPr>
              <a:lnSpc>
                <a:spcPct val="80000"/>
              </a:lnSpc>
              <a:buFont typeface="Wingdings" pitchFamily="2" charset="2"/>
              <a:buNone/>
            </a:pPr>
            <a:endParaRPr lang="tr-TR" sz="1800">
              <a:solidFill>
                <a:srgbClr val="FFFF00"/>
              </a:solidFill>
            </a:endParaRPr>
          </a:p>
          <a:p>
            <a:pPr>
              <a:lnSpc>
                <a:spcPct val="80000"/>
              </a:lnSpc>
            </a:pPr>
            <a:r>
              <a:rPr lang="tr-TR" sz="1600"/>
              <a:t> Atina'nın yetiştirdiği üçüncü büyük tragedya şairidir. Çağdaşları tarafından çok eleştiril­miş, özellikle komedya yazarlarından Aristophanes'in hücumlarına uğramıştır.</a:t>
            </a:r>
          </a:p>
          <a:p>
            <a:pPr>
              <a:lnSpc>
                <a:spcPct val="80000"/>
              </a:lnSpc>
            </a:pPr>
            <a:endParaRPr lang="tr-TR" sz="1600"/>
          </a:p>
          <a:p>
            <a:pPr>
              <a:lnSpc>
                <a:spcPct val="80000"/>
              </a:lnSpc>
            </a:pPr>
            <a:r>
              <a:rPr lang="tr-TR" sz="1600"/>
              <a:t>Euripidies'in eserlerinde anlatılan kişiler tutkularına her zaman yenik düşerler. Bu eserlerde diyaloglara daha çok yer verilmiştir.</a:t>
            </a:r>
          </a:p>
          <a:p>
            <a:pPr>
              <a:lnSpc>
                <a:spcPct val="80000"/>
              </a:lnSpc>
              <a:buFont typeface="Wingdings" pitchFamily="2" charset="2"/>
              <a:buNone/>
            </a:pPr>
            <a:endParaRPr lang="tr-TR" sz="1600"/>
          </a:p>
          <a:p>
            <a:pPr>
              <a:lnSpc>
                <a:spcPct val="80000"/>
              </a:lnSpc>
            </a:pPr>
            <a:r>
              <a:rPr lang="tr-TR" sz="1600"/>
              <a:t>Euripidies'in en ünlü tragedyaları şunlardır:</a:t>
            </a:r>
          </a:p>
          <a:p>
            <a:pPr>
              <a:lnSpc>
                <a:spcPct val="80000"/>
              </a:lnSpc>
              <a:buFont typeface="Wingdings" pitchFamily="2" charset="2"/>
              <a:buNone/>
            </a:pPr>
            <a:endParaRPr lang="tr-TR" sz="1600" i="1"/>
          </a:p>
          <a:p>
            <a:pPr lvl="1">
              <a:lnSpc>
                <a:spcPct val="80000"/>
              </a:lnSpc>
            </a:pPr>
            <a:r>
              <a:rPr lang="tr-TR" sz="1600"/>
              <a:t>Medeia</a:t>
            </a:r>
          </a:p>
          <a:p>
            <a:pPr lvl="1">
              <a:lnSpc>
                <a:spcPct val="80000"/>
              </a:lnSpc>
            </a:pPr>
            <a:r>
              <a:rPr lang="tr-TR" sz="1600"/>
              <a:t>Hippolytos</a:t>
            </a:r>
          </a:p>
          <a:p>
            <a:pPr lvl="1">
              <a:lnSpc>
                <a:spcPct val="80000"/>
              </a:lnSpc>
            </a:pPr>
            <a:r>
              <a:rPr lang="tr-TR" sz="1600"/>
              <a:t>iphigeneia Aulis'te</a:t>
            </a:r>
          </a:p>
          <a:p>
            <a:pPr lvl="1">
              <a:lnSpc>
                <a:spcPct val="80000"/>
              </a:lnSpc>
            </a:pPr>
            <a:r>
              <a:rPr lang="tr-TR" sz="1600"/>
              <a:t>Orestes</a:t>
            </a:r>
          </a:p>
          <a:p>
            <a:pPr lvl="1">
              <a:lnSpc>
                <a:spcPct val="80000"/>
              </a:lnSpc>
            </a:pPr>
            <a:r>
              <a:rPr lang="tr-TR" sz="1600"/>
              <a:t>Elektra</a:t>
            </a:r>
          </a:p>
          <a:p>
            <a:pPr lvl="1">
              <a:lnSpc>
                <a:spcPct val="80000"/>
              </a:lnSpc>
            </a:pPr>
            <a:r>
              <a:rPr lang="tr-TR" sz="1600"/>
              <a:t>Andromakhe</a:t>
            </a:r>
          </a:p>
        </p:txBody>
      </p:sp>
      <p:sp>
        <p:nvSpPr>
          <p:cNvPr id="9224" name="Rectangle 8"/>
          <p:cNvSpPr>
            <a:spLocks noChangeArrowheads="1"/>
          </p:cNvSpPr>
          <p:nvPr/>
        </p:nvSpPr>
        <p:spPr bwMode="auto">
          <a:xfrm>
            <a:off x="395288" y="188913"/>
            <a:ext cx="8229600" cy="954087"/>
          </a:xfrm>
          <a:prstGeom prst="rect">
            <a:avLst/>
          </a:prstGeom>
          <a:noFill/>
          <a:ln w="9525">
            <a:noFill/>
            <a:miter lim="800000"/>
            <a:headEnd/>
            <a:tailEnd/>
          </a:ln>
          <a:effectLst/>
        </p:spPr>
        <p:txBody>
          <a:bodyPr anchor="ctr"/>
          <a:lstStyle/>
          <a:p>
            <a:pPr algn="ctr"/>
            <a:r>
              <a:rPr lang="tr-TR" sz="2800">
                <a:solidFill>
                  <a:schemeClr val="tx2"/>
                </a:solidFill>
                <a:effectLst>
                  <a:outerShdw blurRad="38100" dist="38100" dir="2700000" algn="tl">
                    <a:srgbClr val="000000"/>
                  </a:outerShdw>
                </a:effectLst>
              </a:rPr>
              <a:t>YUNAN EDEBİYATI</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body" idx="1"/>
          </p:nvPr>
        </p:nvSpPr>
        <p:spPr/>
        <p:txBody>
          <a:bodyPr/>
          <a:lstStyle/>
          <a:p>
            <a:pPr>
              <a:lnSpc>
                <a:spcPct val="80000"/>
              </a:lnSpc>
              <a:buFont typeface="Wingdings" pitchFamily="2" charset="2"/>
              <a:buNone/>
            </a:pPr>
            <a:r>
              <a:rPr lang="tr-TR" sz="2000">
                <a:solidFill>
                  <a:srgbClr val="FFFF00"/>
                </a:solidFill>
              </a:rPr>
              <a:t>SHAKESPEARE (1564 - 1616)</a:t>
            </a:r>
          </a:p>
          <a:p>
            <a:pPr>
              <a:lnSpc>
                <a:spcPct val="80000"/>
              </a:lnSpc>
              <a:buFont typeface="Wingdings" pitchFamily="2" charset="2"/>
              <a:buNone/>
            </a:pPr>
            <a:endParaRPr lang="tr-TR" sz="2000">
              <a:solidFill>
                <a:srgbClr val="FFFF00"/>
              </a:solidFill>
            </a:endParaRPr>
          </a:p>
          <a:p>
            <a:pPr>
              <a:lnSpc>
                <a:spcPct val="80000"/>
              </a:lnSpc>
            </a:pPr>
            <a:r>
              <a:rPr lang="tr-TR" sz="2000"/>
              <a:t>Dünya edebiyatının en büyük oyun yazarlarından biri olarak tanınmıştır.</a:t>
            </a:r>
          </a:p>
          <a:p>
            <a:pPr>
              <a:lnSpc>
                <a:spcPct val="80000"/>
              </a:lnSpc>
              <a:buFont typeface="Wingdings" pitchFamily="2" charset="2"/>
              <a:buNone/>
            </a:pPr>
            <a:endParaRPr lang="tr-TR" sz="2000"/>
          </a:p>
          <a:p>
            <a:pPr>
              <a:lnSpc>
                <a:spcPct val="80000"/>
              </a:lnSpc>
            </a:pPr>
            <a:r>
              <a:rPr lang="tr-TR" sz="2000"/>
              <a:t>Oyunlarındaki karakterleriyle, insan doğasının değişmez özelliklerini benzersiz bir şiir diliyle yansıtması, oyunlarının, yaşadığı yüzyıldan bu yana her çağda ve her ülkede sıkça sahnelenmesini sağlamıştır.</a:t>
            </a:r>
          </a:p>
          <a:p>
            <a:pPr>
              <a:lnSpc>
                <a:spcPct val="80000"/>
              </a:lnSpc>
              <a:buFont typeface="Wingdings" pitchFamily="2" charset="2"/>
              <a:buNone/>
            </a:pPr>
            <a:endParaRPr lang="tr-TR" sz="2000"/>
          </a:p>
          <a:p>
            <a:pPr>
              <a:lnSpc>
                <a:spcPct val="80000"/>
              </a:lnSpc>
            </a:pPr>
            <a:r>
              <a:rPr lang="tr-TR" sz="2000"/>
              <a:t>Manzum hikâyeleri ve romantik şiirleri vardır.</a:t>
            </a:r>
          </a:p>
          <a:p>
            <a:pPr>
              <a:lnSpc>
                <a:spcPct val="80000"/>
              </a:lnSpc>
              <a:buFont typeface="Wingdings" pitchFamily="2" charset="2"/>
              <a:buNone/>
            </a:pPr>
            <a:endParaRPr lang="tr-TR" sz="2000"/>
          </a:p>
          <a:p>
            <a:pPr>
              <a:lnSpc>
                <a:spcPct val="80000"/>
              </a:lnSpc>
              <a:buFont typeface="Wingdings" pitchFamily="2" charset="2"/>
              <a:buNone/>
            </a:pPr>
            <a:r>
              <a:rPr lang="tr-TR" sz="2000"/>
              <a:t>Yapıtları:</a:t>
            </a:r>
          </a:p>
          <a:p>
            <a:pPr>
              <a:lnSpc>
                <a:spcPct val="80000"/>
              </a:lnSpc>
              <a:buFont typeface="Wingdings" pitchFamily="2" charset="2"/>
              <a:buNone/>
            </a:pPr>
            <a:r>
              <a:rPr lang="tr-TR" sz="2000"/>
              <a:t> </a:t>
            </a:r>
          </a:p>
          <a:p>
            <a:pPr lvl="1">
              <a:lnSpc>
                <a:spcPct val="80000"/>
              </a:lnSpc>
            </a:pPr>
            <a:r>
              <a:rPr lang="tr-TR" sz="1800"/>
              <a:t>Hamlet, Machbeth, Romeo ve Jülyet, Venedik Taciri, Othello, Kral Lear, Hırçın Kız, Yanlışlıklar Komedyası, Jül Sezar: Tiyatro</a:t>
            </a:r>
          </a:p>
        </p:txBody>
      </p:sp>
      <p:sp>
        <p:nvSpPr>
          <p:cNvPr id="120837" name="Rectangle 5"/>
          <p:cNvSpPr>
            <a:spLocks noGrp="1" noChangeArrowheads="1"/>
          </p:cNvSpPr>
          <p:nvPr>
            <p:ph type="title"/>
          </p:nvPr>
        </p:nvSpPr>
        <p:spPr>
          <a:xfrm>
            <a:off x="395288" y="0"/>
            <a:ext cx="8229600" cy="1143000"/>
          </a:xfrm>
          <a:noFill/>
          <a:ln/>
        </p:spPr>
        <p:txBody>
          <a:bodyPr/>
          <a:lstStyle/>
          <a:p>
            <a:r>
              <a:rPr lang="tr-TR"/>
              <a:t>İNGİLİZ EDEBİYATI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p:txBody>
          <a:bodyPr/>
          <a:lstStyle/>
          <a:p>
            <a:pPr>
              <a:lnSpc>
                <a:spcPct val="90000"/>
              </a:lnSpc>
              <a:buFont typeface="Wingdings" pitchFamily="2" charset="2"/>
              <a:buNone/>
            </a:pPr>
            <a:r>
              <a:rPr lang="tr-TR" sz="2400">
                <a:solidFill>
                  <a:srgbClr val="FFFF00"/>
                </a:solidFill>
              </a:rPr>
              <a:t>DANİEL DEFOE (1660 - 1731)</a:t>
            </a:r>
          </a:p>
          <a:p>
            <a:pPr>
              <a:lnSpc>
                <a:spcPct val="90000"/>
              </a:lnSpc>
            </a:pPr>
            <a:r>
              <a:rPr lang="tr-TR" sz="2400"/>
              <a:t>Romanların yanı sıra şiir, öykü; tarihsel, dinsel, politik, didaktik ve ekonomik yazılar kaleme almıştır.</a:t>
            </a:r>
          </a:p>
          <a:p>
            <a:pPr>
              <a:lnSpc>
                <a:spcPct val="90000"/>
              </a:lnSpc>
              <a:buFont typeface="Wingdings" pitchFamily="2" charset="2"/>
              <a:buNone/>
            </a:pPr>
            <a:r>
              <a:rPr lang="tr-TR" sz="2400"/>
              <a:t> </a:t>
            </a:r>
          </a:p>
          <a:p>
            <a:pPr>
              <a:lnSpc>
                <a:spcPct val="90000"/>
              </a:lnSpc>
            </a:pPr>
            <a:r>
              <a:rPr lang="tr-TR" sz="2400"/>
              <a:t>Yapıtlarında, gerçekçi bir tarzda cesaret, mutluluk ve insan iradesinin verimli kullanılması gibi konuları işlemiştir.</a:t>
            </a:r>
          </a:p>
          <a:p>
            <a:pPr>
              <a:lnSpc>
                <a:spcPct val="90000"/>
              </a:lnSpc>
              <a:buFont typeface="Wingdings" pitchFamily="2" charset="2"/>
              <a:buNone/>
            </a:pPr>
            <a:endParaRPr lang="tr-TR" sz="2400"/>
          </a:p>
          <a:p>
            <a:pPr>
              <a:lnSpc>
                <a:spcPct val="90000"/>
              </a:lnSpc>
              <a:buFont typeface="Wingdings" pitchFamily="2" charset="2"/>
              <a:buNone/>
            </a:pPr>
            <a:r>
              <a:rPr lang="tr-TR" sz="2400"/>
              <a:t>Yapıtları: </a:t>
            </a:r>
          </a:p>
          <a:p>
            <a:pPr>
              <a:lnSpc>
                <a:spcPct val="90000"/>
              </a:lnSpc>
              <a:buFont typeface="Wingdings" pitchFamily="2" charset="2"/>
              <a:buNone/>
            </a:pPr>
            <a:endParaRPr lang="tr-TR" sz="2400"/>
          </a:p>
          <a:p>
            <a:pPr>
              <a:lnSpc>
                <a:spcPct val="90000"/>
              </a:lnSpc>
            </a:pPr>
            <a:r>
              <a:rPr lang="tr-TR" sz="2400"/>
              <a:t>Robinson Crusoe: Roman</a:t>
            </a:r>
          </a:p>
        </p:txBody>
      </p:sp>
      <p:sp>
        <p:nvSpPr>
          <p:cNvPr id="121862" name="Rectangle 6"/>
          <p:cNvSpPr>
            <a:spLocks noGrp="1" noChangeArrowheads="1"/>
          </p:cNvSpPr>
          <p:nvPr>
            <p:ph type="title"/>
          </p:nvPr>
        </p:nvSpPr>
        <p:spPr>
          <a:xfrm>
            <a:off x="395288" y="0"/>
            <a:ext cx="8229600" cy="1143000"/>
          </a:xfrm>
          <a:noFill/>
          <a:ln/>
        </p:spPr>
        <p:txBody>
          <a:bodyPr/>
          <a:lstStyle/>
          <a:p>
            <a:r>
              <a:rPr lang="tr-TR"/>
              <a:t>İNGİLİZ EDEBİYATI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body" idx="1"/>
          </p:nvPr>
        </p:nvSpPr>
        <p:spPr/>
        <p:txBody>
          <a:bodyPr/>
          <a:lstStyle/>
          <a:p>
            <a:pPr>
              <a:lnSpc>
                <a:spcPct val="90000"/>
              </a:lnSpc>
              <a:buFont typeface="Wingdings" pitchFamily="2" charset="2"/>
              <a:buNone/>
            </a:pPr>
            <a:r>
              <a:rPr lang="tr-TR" sz="2800">
                <a:solidFill>
                  <a:srgbClr val="FFFF00"/>
                </a:solidFill>
              </a:rPr>
              <a:t>JONATHAN SWİFT (1667 - 1745)</a:t>
            </a:r>
          </a:p>
          <a:p>
            <a:pPr>
              <a:lnSpc>
                <a:spcPct val="90000"/>
              </a:lnSpc>
              <a:buFont typeface="Wingdings" pitchFamily="2" charset="2"/>
              <a:buNone/>
            </a:pPr>
            <a:endParaRPr lang="tr-TR" sz="2800">
              <a:solidFill>
                <a:srgbClr val="FFFF00"/>
              </a:solidFill>
            </a:endParaRPr>
          </a:p>
          <a:p>
            <a:pPr>
              <a:lnSpc>
                <a:spcPct val="90000"/>
              </a:lnSpc>
            </a:pPr>
            <a:r>
              <a:rPr lang="tr-TR" sz="2800"/>
              <a:t>İrlanda’nın sosyal, ekonomik ve siyasi problemleriyle ilgili yazılar yazmıştır.</a:t>
            </a:r>
          </a:p>
          <a:p>
            <a:pPr>
              <a:lnSpc>
                <a:spcPct val="90000"/>
              </a:lnSpc>
            </a:pPr>
            <a:endParaRPr lang="tr-TR" sz="2800"/>
          </a:p>
          <a:p>
            <a:pPr>
              <a:lnSpc>
                <a:spcPct val="90000"/>
              </a:lnSpc>
            </a:pPr>
            <a:r>
              <a:rPr lang="tr-TR" sz="2800"/>
              <a:t>İngiliz edebiyatının en usta hiciv yazarı sayılır.</a:t>
            </a:r>
          </a:p>
          <a:p>
            <a:pPr>
              <a:lnSpc>
                <a:spcPct val="90000"/>
              </a:lnSpc>
            </a:pPr>
            <a:endParaRPr lang="tr-TR" sz="2800"/>
          </a:p>
          <a:p>
            <a:pPr>
              <a:lnSpc>
                <a:spcPct val="90000"/>
              </a:lnSpc>
            </a:pPr>
            <a:r>
              <a:rPr lang="tr-TR" sz="2800"/>
              <a:t>Yapıtları: </a:t>
            </a:r>
          </a:p>
          <a:p>
            <a:pPr>
              <a:lnSpc>
                <a:spcPct val="90000"/>
              </a:lnSpc>
            </a:pPr>
            <a:r>
              <a:rPr lang="tr-TR" sz="2800"/>
              <a:t>Güliver’in Seyahatleri: Roman</a:t>
            </a:r>
          </a:p>
        </p:txBody>
      </p:sp>
      <p:sp>
        <p:nvSpPr>
          <p:cNvPr id="122885" name="Rectangle 5"/>
          <p:cNvSpPr>
            <a:spLocks noGrp="1" noChangeArrowheads="1"/>
          </p:cNvSpPr>
          <p:nvPr>
            <p:ph type="title"/>
          </p:nvPr>
        </p:nvSpPr>
        <p:spPr>
          <a:xfrm>
            <a:off x="395288" y="0"/>
            <a:ext cx="8229600" cy="1143000"/>
          </a:xfrm>
          <a:noFill/>
          <a:ln/>
        </p:spPr>
        <p:txBody>
          <a:bodyPr/>
          <a:lstStyle/>
          <a:p>
            <a:r>
              <a:rPr lang="tr-TR"/>
              <a:t>İNGİLİZ EDEBİYATI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idx="1"/>
          </p:nvPr>
        </p:nvSpPr>
        <p:spPr/>
        <p:txBody>
          <a:bodyPr/>
          <a:lstStyle/>
          <a:p>
            <a:pPr>
              <a:lnSpc>
                <a:spcPct val="80000"/>
              </a:lnSpc>
              <a:buFont typeface="Wingdings" pitchFamily="2" charset="2"/>
              <a:buNone/>
            </a:pPr>
            <a:r>
              <a:rPr lang="tr-TR" sz="2000">
                <a:solidFill>
                  <a:srgbClr val="FFFF00"/>
                </a:solidFill>
              </a:rPr>
              <a:t>CHARLES DİCKENS (1812 - 1870)</a:t>
            </a:r>
          </a:p>
          <a:p>
            <a:pPr>
              <a:lnSpc>
                <a:spcPct val="80000"/>
              </a:lnSpc>
              <a:buFont typeface="Wingdings" pitchFamily="2" charset="2"/>
              <a:buNone/>
            </a:pPr>
            <a:endParaRPr lang="tr-TR" sz="2000">
              <a:solidFill>
                <a:srgbClr val="FFFF00"/>
              </a:solidFill>
            </a:endParaRPr>
          </a:p>
          <a:p>
            <a:pPr>
              <a:lnSpc>
                <a:spcPct val="80000"/>
              </a:lnSpc>
            </a:pPr>
            <a:r>
              <a:rPr lang="tr-TR" sz="2000"/>
              <a:t>Realist romanın öncülerindendir.</a:t>
            </a:r>
          </a:p>
          <a:p>
            <a:pPr>
              <a:lnSpc>
                <a:spcPct val="80000"/>
              </a:lnSpc>
              <a:buFont typeface="Wingdings" pitchFamily="2" charset="2"/>
              <a:buNone/>
            </a:pPr>
            <a:endParaRPr lang="tr-TR" sz="2000"/>
          </a:p>
          <a:p>
            <a:pPr>
              <a:lnSpc>
                <a:spcPct val="80000"/>
              </a:lnSpc>
            </a:pPr>
            <a:r>
              <a:rPr lang="tr-TR" sz="2000"/>
              <a:t>Romanlarındaki kişileri çevresinden seçmiş, mizah ve acıyı birlikte işlemiştir.</a:t>
            </a:r>
          </a:p>
          <a:p>
            <a:pPr>
              <a:lnSpc>
                <a:spcPct val="80000"/>
              </a:lnSpc>
              <a:buFont typeface="Wingdings" pitchFamily="2" charset="2"/>
              <a:buNone/>
            </a:pPr>
            <a:endParaRPr lang="tr-TR" sz="2000"/>
          </a:p>
          <a:p>
            <a:pPr>
              <a:lnSpc>
                <a:spcPct val="80000"/>
              </a:lnSpc>
            </a:pPr>
            <a:r>
              <a:rPr lang="tr-TR" sz="2000"/>
              <a:t>Yapıtlarında 19. yüzyıl İngiltere’sinin sorunlarını işlemiş, kişilerin ruhsal yapısını ve toplumsal çevrelerini derinlemesine bir yaklaşımla ele almıştır.</a:t>
            </a:r>
          </a:p>
          <a:p>
            <a:pPr>
              <a:lnSpc>
                <a:spcPct val="80000"/>
              </a:lnSpc>
              <a:buFont typeface="Wingdings" pitchFamily="2" charset="2"/>
              <a:buNone/>
            </a:pPr>
            <a:endParaRPr lang="tr-TR" sz="2000"/>
          </a:p>
          <a:p>
            <a:pPr>
              <a:lnSpc>
                <a:spcPct val="80000"/>
              </a:lnSpc>
              <a:buFont typeface="Wingdings" pitchFamily="2" charset="2"/>
              <a:buNone/>
            </a:pPr>
            <a:r>
              <a:rPr lang="tr-TR" sz="2000"/>
              <a:t>Yapıtları: </a:t>
            </a:r>
          </a:p>
          <a:p>
            <a:pPr>
              <a:lnSpc>
                <a:spcPct val="80000"/>
              </a:lnSpc>
              <a:buFont typeface="Wingdings" pitchFamily="2" charset="2"/>
              <a:buNone/>
            </a:pPr>
            <a:endParaRPr lang="tr-TR" sz="2000"/>
          </a:p>
          <a:p>
            <a:pPr>
              <a:lnSpc>
                <a:spcPct val="80000"/>
              </a:lnSpc>
            </a:pPr>
            <a:r>
              <a:rPr lang="tr-TR" sz="2000"/>
              <a:t>Oliver Twist, Pickwick’in Kâğıtları, David Copperfield, Antikacı Dükkânı, İki Şehrin Hikâyesi: Roman</a:t>
            </a:r>
          </a:p>
        </p:txBody>
      </p:sp>
      <p:sp>
        <p:nvSpPr>
          <p:cNvPr id="123909" name="Rectangle 5"/>
          <p:cNvSpPr>
            <a:spLocks noGrp="1" noChangeArrowheads="1"/>
          </p:cNvSpPr>
          <p:nvPr>
            <p:ph type="title"/>
          </p:nvPr>
        </p:nvSpPr>
        <p:spPr>
          <a:xfrm>
            <a:off x="395288" y="0"/>
            <a:ext cx="8229600" cy="1143000"/>
          </a:xfrm>
          <a:noFill/>
          <a:ln/>
        </p:spPr>
        <p:txBody>
          <a:bodyPr/>
          <a:lstStyle/>
          <a:p>
            <a:r>
              <a:rPr lang="tr-TR"/>
              <a:t>İNGİLİZ EDEBİYATI</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body" idx="1"/>
          </p:nvPr>
        </p:nvSpPr>
        <p:spPr>
          <a:xfrm>
            <a:off x="457200" y="1052513"/>
            <a:ext cx="8229600" cy="5472112"/>
          </a:xfrm>
        </p:spPr>
        <p:txBody>
          <a:bodyPr/>
          <a:lstStyle/>
          <a:p>
            <a:pPr>
              <a:lnSpc>
                <a:spcPct val="80000"/>
              </a:lnSpc>
              <a:buFont typeface="Wingdings" pitchFamily="2" charset="2"/>
              <a:buNone/>
            </a:pPr>
            <a:r>
              <a:rPr lang="tr-TR" sz="1600">
                <a:solidFill>
                  <a:srgbClr val="FFFF00"/>
                </a:solidFill>
              </a:rPr>
              <a:t>GOETHE (1749 - 1832)</a:t>
            </a:r>
          </a:p>
          <a:p>
            <a:pPr>
              <a:lnSpc>
                <a:spcPct val="80000"/>
              </a:lnSpc>
            </a:pPr>
            <a:r>
              <a:rPr lang="tr-TR" sz="1600"/>
              <a:t>Romantizmin en önemli temsilcilerindendir.</a:t>
            </a:r>
          </a:p>
          <a:p>
            <a:pPr>
              <a:lnSpc>
                <a:spcPct val="80000"/>
              </a:lnSpc>
            </a:pPr>
            <a:r>
              <a:rPr lang="tr-TR" sz="1600"/>
              <a:t>Gençlik döneminin ilk yıllarındaki yapıtlarında, sanat dünyasındaki yapmacıklı aşkları ve eğlenceli yaşamı işleyen bir anlayış hâkimdir.</a:t>
            </a:r>
          </a:p>
          <a:p>
            <a:pPr>
              <a:lnSpc>
                <a:spcPct val="80000"/>
              </a:lnSpc>
            </a:pPr>
            <a:r>
              <a:rPr lang="tr-TR" sz="1600"/>
              <a:t>Lirik ve felsefi şiirler yazmış, manzumelerinde çeşitli aşk maceralarını anlatmıştır.</a:t>
            </a:r>
          </a:p>
          <a:p>
            <a:pPr>
              <a:lnSpc>
                <a:spcPct val="80000"/>
              </a:lnSpc>
            </a:pPr>
            <a:r>
              <a:rPr lang="tr-TR" sz="1600"/>
              <a:t>Sanat dünyasında çok büyük yankılar uyandıran romanı “Genç Werther’in Acıları” gençlik döneminin ürünüdür. Romanın piyasaya çıkmasının ardından hem pek çok intihar olayı ile karşılaşılmış, hem de Almanya sokakları bir “Werther salgınına” uğrayarak, ortalığı mavi ceket, sarı pantolon giyen duygulu gençler kaplamıştır.</a:t>
            </a:r>
          </a:p>
          <a:p>
            <a:pPr>
              <a:lnSpc>
                <a:spcPct val="80000"/>
              </a:lnSpc>
            </a:pPr>
            <a:r>
              <a:rPr lang="tr-TR" sz="1600"/>
              <a:t>Schiller’le tanıştıktan sonra klasik sanat anlayışına yönelmiş ve bu yönde yapıtlar -daha çok oyun- ortaya koymuştur.</a:t>
            </a:r>
          </a:p>
          <a:p>
            <a:pPr>
              <a:lnSpc>
                <a:spcPct val="80000"/>
              </a:lnSpc>
            </a:pPr>
            <a:r>
              <a:rPr lang="tr-TR" sz="1600"/>
              <a:t>“Faust” adlı oyununda kendi yaşam felsefesini ortaya koymuştur. Sanatçının, neredeyse tüm yaşamı boyunca yazarak tamamladığı bir yapıtıdır. Zengin bir içeriğe ve felsefi derinliğe sahip olan yapıt, farklı yorumlarla birçok ülkede sahnelenmiştir.</a:t>
            </a:r>
          </a:p>
          <a:p>
            <a:pPr>
              <a:lnSpc>
                <a:spcPct val="80000"/>
              </a:lnSpc>
              <a:buFont typeface="Wingdings" pitchFamily="2" charset="2"/>
              <a:buNone/>
            </a:pPr>
            <a:endParaRPr lang="tr-TR" sz="1600"/>
          </a:p>
          <a:p>
            <a:pPr>
              <a:lnSpc>
                <a:spcPct val="80000"/>
              </a:lnSpc>
              <a:buFont typeface="Wingdings" pitchFamily="2" charset="2"/>
              <a:buNone/>
            </a:pPr>
            <a:r>
              <a:rPr lang="tr-TR" sz="1600"/>
              <a:t>Yapıtları: </a:t>
            </a:r>
          </a:p>
          <a:p>
            <a:pPr>
              <a:lnSpc>
                <a:spcPct val="80000"/>
              </a:lnSpc>
              <a:buFont typeface="Wingdings" pitchFamily="2" charset="2"/>
              <a:buNone/>
            </a:pPr>
            <a:endParaRPr lang="tr-TR" sz="1600"/>
          </a:p>
          <a:p>
            <a:pPr>
              <a:lnSpc>
                <a:spcPct val="80000"/>
              </a:lnSpc>
            </a:pPr>
            <a:r>
              <a:rPr lang="tr-TR" sz="1600"/>
              <a:t>Genç Werther’in Acıları, Wilhelm Meister'in Çıraklık Yılları, Gönül Yakınlıkları: Roman</a:t>
            </a:r>
          </a:p>
          <a:p>
            <a:pPr>
              <a:lnSpc>
                <a:spcPct val="80000"/>
              </a:lnSpc>
            </a:pPr>
            <a:r>
              <a:rPr lang="tr-TR" sz="1600"/>
              <a:t>Faust, Stella, Egmont, Pandora, Clavio: Oyun</a:t>
            </a:r>
          </a:p>
          <a:p>
            <a:pPr>
              <a:lnSpc>
                <a:spcPct val="80000"/>
              </a:lnSpc>
            </a:pPr>
            <a:r>
              <a:rPr lang="tr-TR" sz="1600"/>
              <a:t>Baladlar, Toplum Türküleri, Batı-Doğu Divanı, Sevgi Üçlemesi: Şiir</a:t>
            </a:r>
          </a:p>
          <a:p>
            <a:pPr>
              <a:lnSpc>
                <a:spcPct val="80000"/>
              </a:lnSpc>
            </a:pPr>
            <a:r>
              <a:rPr lang="tr-TR" sz="1600"/>
              <a:t>İtalya Yolculuğu, Fransa Seferi: Anı</a:t>
            </a:r>
          </a:p>
          <a:p>
            <a:pPr>
              <a:lnSpc>
                <a:spcPct val="80000"/>
              </a:lnSpc>
            </a:pPr>
            <a:endParaRPr lang="tr-TR" sz="1600"/>
          </a:p>
        </p:txBody>
      </p:sp>
      <p:sp>
        <p:nvSpPr>
          <p:cNvPr id="124933" name="Rectangle 5"/>
          <p:cNvSpPr>
            <a:spLocks noChangeArrowheads="1"/>
          </p:cNvSpPr>
          <p:nvPr/>
        </p:nvSpPr>
        <p:spPr bwMode="auto">
          <a:xfrm>
            <a:off x="3132138" y="476250"/>
            <a:ext cx="3024187" cy="457200"/>
          </a:xfrm>
          <a:prstGeom prst="rect">
            <a:avLst/>
          </a:prstGeom>
          <a:noFill/>
          <a:ln w="9525">
            <a:noFill/>
            <a:miter lim="800000"/>
            <a:headEnd/>
            <a:tailEnd/>
          </a:ln>
          <a:effectLst/>
        </p:spPr>
        <p:txBody>
          <a:bodyPr>
            <a:spAutoFit/>
          </a:bodyPr>
          <a:lstStyle/>
          <a:p>
            <a:r>
              <a:rPr lang="tr-TR" sz="2400"/>
              <a:t>ALMAN EDEBİYATI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idx="1"/>
          </p:nvPr>
        </p:nvSpPr>
        <p:spPr/>
        <p:txBody>
          <a:bodyPr/>
          <a:lstStyle/>
          <a:p>
            <a:pPr>
              <a:lnSpc>
                <a:spcPct val="80000"/>
              </a:lnSpc>
              <a:buFont typeface="Wingdings" pitchFamily="2" charset="2"/>
              <a:buNone/>
            </a:pPr>
            <a:r>
              <a:rPr lang="tr-TR" sz="1800">
                <a:solidFill>
                  <a:srgbClr val="FFFF00"/>
                </a:solidFill>
              </a:rPr>
              <a:t>SCHİLLER (1759 - 1805)</a:t>
            </a:r>
          </a:p>
          <a:p>
            <a:pPr>
              <a:lnSpc>
                <a:spcPct val="80000"/>
              </a:lnSpc>
              <a:buFont typeface="Wingdings" pitchFamily="2" charset="2"/>
              <a:buNone/>
            </a:pPr>
            <a:endParaRPr lang="tr-TR" sz="1800">
              <a:solidFill>
                <a:srgbClr val="FFFF00"/>
              </a:solidFill>
            </a:endParaRPr>
          </a:p>
          <a:p>
            <a:pPr>
              <a:lnSpc>
                <a:spcPct val="80000"/>
              </a:lnSpc>
            </a:pPr>
            <a:r>
              <a:rPr lang="tr-TR" sz="1800"/>
              <a:t>Romantizmin önde gelen isimlerinden olan sanatçı, oyun ve şiirlerinin yanı sıra edebiyat teorisi alanındaki çalışmalarıyla da tanınmıştır.</a:t>
            </a:r>
          </a:p>
          <a:p>
            <a:pPr>
              <a:lnSpc>
                <a:spcPct val="80000"/>
              </a:lnSpc>
            </a:pPr>
            <a:r>
              <a:rPr lang="tr-TR" sz="1800"/>
              <a:t>Lirik şiirlerle başladığı yazın yaşamına daha çok, tarihi kişiliklerin düşüncelerini anlattığı oyunlarla devam etmiştir.</a:t>
            </a:r>
          </a:p>
          <a:p>
            <a:pPr>
              <a:lnSpc>
                <a:spcPct val="80000"/>
              </a:lnSpc>
            </a:pPr>
            <a:r>
              <a:rPr lang="tr-TR" sz="1800"/>
              <a:t>Olgunluk dönemi yapıtlarında ise ruhun içsel özgürlüğünü keşfetmeye yönelmiştir.</a:t>
            </a:r>
          </a:p>
          <a:p>
            <a:pPr>
              <a:lnSpc>
                <a:spcPct val="80000"/>
              </a:lnSpc>
            </a:pPr>
            <a:r>
              <a:rPr lang="tr-TR" sz="1800"/>
              <a:t>İlk oyunu “Haydutlar”, özgürlük düşüncesinin dile getirilişi bakımından hem tiyatro tarihi, hem de Alman edebiyatı adına bir ilktir.</a:t>
            </a:r>
          </a:p>
          <a:p>
            <a:pPr>
              <a:lnSpc>
                <a:spcPct val="80000"/>
              </a:lnSpc>
            </a:pPr>
            <a:r>
              <a:rPr lang="tr-TR" sz="1800"/>
              <a:t>“Wilhelm Tell” adlı oyununu; özgürlüğü için savaşan ve cesaretin timsali olarak görülen dağlı bir adamın, gerçek bir halk kahramanının öyküsüdür. </a:t>
            </a:r>
          </a:p>
          <a:p>
            <a:pPr>
              <a:lnSpc>
                <a:spcPct val="80000"/>
              </a:lnSpc>
              <a:buFont typeface="Wingdings" pitchFamily="2" charset="2"/>
              <a:buNone/>
            </a:pPr>
            <a:endParaRPr lang="tr-TR" sz="1800"/>
          </a:p>
          <a:p>
            <a:pPr>
              <a:lnSpc>
                <a:spcPct val="80000"/>
              </a:lnSpc>
              <a:buFont typeface="Wingdings" pitchFamily="2" charset="2"/>
              <a:buNone/>
            </a:pPr>
            <a:r>
              <a:rPr lang="tr-TR" sz="1800"/>
              <a:t>Yapıtları: </a:t>
            </a:r>
          </a:p>
          <a:p>
            <a:pPr>
              <a:lnSpc>
                <a:spcPct val="80000"/>
              </a:lnSpc>
            </a:pPr>
            <a:r>
              <a:rPr lang="tr-TR" sz="1800"/>
              <a:t>Haydutlar, Wilhelm Tell, Don Carlos: Oyun</a:t>
            </a:r>
          </a:p>
          <a:p>
            <a:pPr>
              <a:lnSpc>
                <a:spcPct val="80000"/>
              </a:lnSpc>
            </a:pPr>
            <a:r>
              <a:rPr lang="tr-TR" sz="1800"/>
              <a:t>İnsanın Estetik Eğitimi Üzerine Mektuplar: Deneme</a:t>
            </a:r>
          </a:p>
          <a:p>
            <a:pPr>
              <a:lnSpc>
                <a:spcPct val="80000"/>
              </a:lnSpc>
            </a:pPr>
            <a:r>
              <a:rPr lang="tr-TR" sz="1800"/>
              <a:t>Mutluluk Şarkısı: Şiir</a:t>
            </a:r>
          </a:p>
        </p:txBody>
      </p:sp>
      <p:sp>
        <p:nvSpPr>
          <p:cNvPr id="119813" name="Rectangle 5"/>
          <p:cNvSpPr>
            <a:spLocks noChangeArrowheads="1"/>
          </p:cNvSpPr>
          <p:nvPr/>
        </p:nvSpPr>
        <p:spPr bwMode="auto">
          <a:xfrm>
            <a:off x="3132138" y="476250"/>
            <a:ext cx="3024187" cy="457200"/>
          </a:xfrm>
          <a:prstGeom prst="rect">
            <a:avLst/>
          </a:prstGeom>
          <a:noFill/>
          <a:ln w="9525">
            <a:noFill/>
            <a:miter lim="800000"/>
            <a:headEnd/>
            <a:tailEnd/>
          </a:ln>
          <a:effectLst/>
        </p:spPr>
        <p:txBody>
          <a:bodyPr>
            <a:spAutoFit/>
          </a:bodyPr>
          <a:lstStyle/>
          <a:p>
            <a:r>
              <a:rPr lang="tr-TR" sz="2400"/>
              <a:t>ALMAN EDEBİYATI</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p:txBody>
          <a:bodyPr/>
          <a:lstStyle/>
          <a:p>
            <a:pPr>
              <a:lnSpc>
                <a:spcPct val="90000"/>
              </a:lnSpc>
              <a:buFont typeface="Wingdings" pitchFamily="2" charset="2"/>
              <a:buNone/>
            </a:pPr>
            <a:r>
              <a:rPr lang="tr-TR" sz="2400">
                <a:solidFill>
                  <a:srgbClr val="FFFF00"/>
                </a:solidFill>
              </a:rPr>
              <a:t>GRİMM KARDEŞLER </a:t>
            </a:r>
            <a:r>
              <a:rPr lang="tr-TR" sz="1800">
                <a:solidFill>
                  <a:srgbClr val="FFFF00"/>
                </a:solidFill>
              </a:rPr>
              <a:t>( VACOB [1787 - 1865] - WİLHELM [1786 - 1859])</a:t>
            </a:r>
          </a:p>
          <a:p>
            <a:pPr>
              <a:lnSpc>
                <a:spcPct val="90000"/>
              </a:lnSpc>
              <a:buFont typeface="Wingdings" pitchFamily="2" charset="2"/>
              <a:buNone/>
            </a:pPr>
            <a:endParaRPr lang="tr-TR" sz="1800">
              <a:solidFill>
                <a:srgbClr val="FFFF00"/>
              </a:solidFill>
            </a:endParaRPr>
          </a:p>
          <a:p>
            <a:pPr>
              <a:lnSpc>
                <a:spcPct val="90000"/>
              </a:lnSpc>
            </a:pPr>
            <a:r>
              <a:rPr lang="tr-TR" sz="2400"/>
              <a:t>Almanya’nın köylerini dolaşarak masallar derleyip yayımlamışlardır.</a:t>
            </a:r>
          </a:p>
          <a:p>
            <a:pPr>
              <a:lnSpc>
                <a:spcPct val="90000"/>
              </a:lnSpc>
              <a:buFont typeface="Wingdings" pitchFamily="2" charset="2"/>
              <a:buNone/>
            </a:pPr>
            <a:endParaRPr lang="tr-TR" sz="2400"/>
          </a:p>
          <a:p>
            <a:pPr>
              <a:lnSpc>
                <a:spcPct val="90000"/>
              </a:lnSpc>
            </a:pPr>
            <a:r>
              <a:rPr lang="tr-TR" sz="2400"/>
              <a:t>Almancanın tarihini ve gramerini yazmışlardır.</a:t>
            </a:r>
          </a:p>
          <a:p>
            <a:pPr>
              <a:lnSpc>
                <a:spcPct val="90000"/>
              </a:lnSpc>
              <a:buFont typeface="Wingdings" pitchFamily="2" charset="2"/>
              <a:buNone/>
            </a:pPr>
            <a:endParaRPr lang="tr-TR" sz="2400"/>
          </a:p>
          <a:p>
            <a:pPr>
              <a:lnSpc>
                <a:spcPct val="90000"/>
              </a:lnSpc>
              <a:buFont typeface="Wingdings" pitchFamily="2" charset="2"/>
              <a:buNone/>
            </a:pPr>
            <a:r>
              <a:rPr lang="tr-TR" sz="2400"/>
              <a:t>Yapıtları: </a:t>
            </a:r>
          </a:p>
          <a:p>
            <a:pPr>
              <a:lnSpc>
                <a:spcPct val="90000"/>
              </a:lnSpc>
            </a:pPr>
            <a:r>
              <a:rPr lang="tr-TR" sz="2400"/>
              <a:t>Pamuk Prensesle Yedi Cüceler, Bremen Mızıkacıları, Büyülü Şato, Çizmeli Kedi, Kül Kedisi: Masal</a:t>
            </a:r>
          </a:p>
          <a:p>
            <a:pPr>
              <a:lnSpc>
                <a:spcPct val="90000"/>
              </a:lnSpc>
            </a:pPr>
            <a:endParaRPr lang="tr-TR" sz="2400"/>
          </a:p>
        </p:txBody>
      </p:sp>
      <p:sp>
        <p:nvSpPr>
          <p:cNvPr id="118789" name="Rectangle 5"/>
          <p:cNvSpPr>
            <a:spLocks noChangeArrowheads="1"/>
          </p:cNvSpPr>
          <p:nvPr/>
        </p:nvSpPr>
        <p:spPr bwMode="auto">
          <a:xfrm>
            <a:off x="3132138" y="476250"/>
            <a:ext cx="3024187" cy="457200"/>
          </a:xfrm>
          <a:prstGeom prst="rect">
            <a:avLst/>
          </a:prstGeom>
          <a:noFill/>
          <a:ln w="9525">
            <a:noFill/>
            <a:miter lim="800000"/>
            <a:headEnd/>
            <a:tailEnd/>
          </a:ln>
          <a:effectLst/>
        </p:spPr>
        <p:txBody>
          <a:bodyPr>
            <a:spAutoFit/>
          </a:bodyPr>
          <a:lstStyle/>
          <a:p>
            <a:r>
              <a:rPr lang="tr-TR" sz="2400"/>
              <a:t>ALMAN EDEBİYATI</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5" name="Rectangle 13"/>
          <p:cNvSpPr>
            <a:spLocks noGrp="1" noChangeArrowheads="1"/>
          </p:cNvSpPr>
          <p:nvPr>
            <p:ph type="body" idx="1"/>
          </p:nvPr>
        </p:nvSpPr>
        <p:spPr/>
        <p:txBody>
          <a:bodyPr/>
          <a:lstStyle/>
          <a:p>
            <a:pPr>
              <a:lnSpc>
                <a:spcPct val="80000"/>
              </a:lnSpc>
              <a:buFont typeface="Wingdings" pitchFamily="2" charset="2"/>
              <a:buNone/>
            </a:pPr>
            <a:r>
              <a:rPr lang="tr-TR" sz="1800">
                <a:solidFill>
                  <a:srgbClr val="FFFF00"/>
                </a:solidFill>
              </a:rPr>
              <a:t>ALEKSANDR PUŞKİN (1799 - 1837)</a:t>
            </a:r>
          </a:p>
          <a:p>
            <a:pPr>
              <a:lnSpc>
                <a:spcPct val="80000"/>
              </a:lnSpc>
              <a:buFont typeface="Wingdings" pitchFamily="2" charset="2"/>
              <a:buNone/>
            </a:pPr>
            <a:endParaRPr lang="tr-TR" sz="1800">
              <a:solidFill>
                <a:srgbClr val="FFFF00"/>
              </a:solidFill>
            </a:endParaRPr>
          </a:p>
          <a:p>
            <a:pPr>
              <a:lnSpc>
                <a:spcPct val="80000"/>
              </a:lnSpc>
            </a:pPr>
            <a:r>
              <a:rPr lang="tr-TR" sz="1800"/>
              <a:t>Modern Rus edebiyatının kurucusu sayılır.</a:t>
            </a:r>
          </a:p>
          <a:p>
            <a:pPr>
              <a:lnSpc>
                <a:spcPct val="80000"/>
              </a:lnSpc>
            </a:pPr>
            <a:r>
              <a:rPr lang="tr-TR" sz="1800"/>
              <a:t>Şiirlerinde romantizmin izleri görülür.</a:t>
            </a:r>
          </a:p>
          <a:p>
            <a:pPr>
              <a:lnSpc>
                <a:spcPct val="80000"/>
              </a:lnSpc>
            </a:pPr>
            <a:r>
              <a:rPr lang="tr-TR" sz="1800"/>
              <a:t>Toplumsal içerikli, taşlama niteliğindeki isyankâr şiirleri dolayısıyla sürgün cezasına çarptırılmıştır. </a:t>
            </a:r>
          </a:p>
          <a:p>
            <a:pPr>
              <a:lnSpc>
                <a:spcPct val="80000"/>
              </a:lnSpc>
            </a:pPr>
            <a:r>
              <a:rPr lang="tr-TR" sz="1800"/>
              <a:t>“Boris Godunov” adlı oyununun  sahnelenmesi yasaklanmıştır.</a:t>
            </a:r>
          </a:p>
          <a:p>
            <a:pPr>
              <a:lnSpc>
                <a:spcPct val="80000"/>
              </a:lnSpc>
              <a:buFont typeface="Wingdings" pitchFamily="2" charset="2"/>
              <a:buNone/>
            </a:pPr>
            <a:endParaRPr lang="tr-TR" sz="1800"/>
          </a:p>
          <a:p>
            <a:pPr>
              <a:lnSpc>
                <a:spcPct val="80000"/>
              </a:lnSpc>
              <a:buFont typeface="Wingdings" pitchFamily="2" charset="2"/>
              <a:buNone/>
            </a:pPr>
            <a:r>
              <a:rPr lang="tr-TR" sz="1800"/>
              <a:t>Yapıtları:</a:t>
            </a:r>
          </a:p>
          <a:p>
            <a:pPr>
              <a:lnSpc>
                <a:spcPct val="80000"/>
              </a:lnSpc>
            </a:pPr>
            <a:r>
              <a:rPr lang="tr-TR" sz="1800"/>
              <a:t>Yüzbaşının Kızı: Roman</a:t>
            </a:r>
          </a:p>
          <a:p>
            <a:pPr>
              <a:lnSpc>
                <a:spcPct val="80000"/>
              </a:lnSpc>
            </a:pPr>
            <a:r>
              <a:rPr lang="tr-TR" sz="1800"/>
              <a:t>Yevgeniy Onegin: Şiir-roman. Sanatçının, “Bir roman değil, şiir-roman yazıyorum; cehennemi bir fark var aralarında.” sözleriyle anlattığı bir aşk öyküsüdür.</a:t>
            </a:r>
          </a:p>
          <a:p>
            <a:pPr>
              <a:lnSpc>
                <a:spcPct val="80000"/>
              </a:lnSpc>
            </a:pPr>
            <a:r>
              <a:rPr lang="tr-TR" sz="1800"/>
              <a:t>Maça Kızı: Öykü </a:t>
            </a:r>
          </a:p>
          <a:p>
            <a:pPr>
              <a:lnSpc>
                <a:spcPct val="80000"/>
              </a:lnSpc>
            </a:pPr>
            <a:r>
              <a:rPr lang="tr-TR" sz="1800"/>
              <a:t>Çingeneler: Şiir</a:t>
            </a:r>
          </a:p>
          <a:p>
            <a:pPr>
              <a:lnSpc>
                <a:spcPct val="80000"/>
              </a:lnSpc>
            </a:pPr>
            <a:r>
              <a:rPr lang="tr-TR" sz="1800"/>
              <a:t>Boris Godunov: Oyun</a:t>
            </a:r>
          </a:p>
        </p:txBody>
      </p:sp>
      <p:sp>
        <p:nvSpPr>
          <p:cNvPr id="54286" name="Rectangle 14"/>
          <p:cNvSpPr>
            <a:spLocks noChangeArrowheads="1"/>
          </p:cNvSpPr>
          <p:nvPr/>
        </p:nvSpPr>
        <p:spPr bwMode="auto">
          <a:xfrm>
            <a:off x="3132138" y="476250"/>
            <a:ext cx="3024187" cy="457200"/>
          </a:xfrm>
          <a:prstGeom prst="rect">
            <a:avLst/>
          </a:prstGeom>
          <a:noFill/>
          <a:ln w="9525">
            <a:noFill/>
            <a:miter lim="800000"/>
            <a:headEnd/>
            <a:tailEnd/>
          </a:ln>
          <a:effectLst/>
        </p:spPr>
        <p:txBody>
          <a:bodyPr>
            <a:spAutoFit/>
          </a:bodyPr>
          <a:lstStyle/>
          <a:p>
            <a:r>
              <a:rPr lang="tr-TR" sz="2400"/>
              <a:t>RUS EDEBİYATI</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31" name="Rectangle 11"/>
          <p:cNvSpPr>
            <a:spLocks noGrp="1" noChangeArrowheads="1"/>
          </p:cNvSpPr>
          <p:nvPr>
            <p:ph type="body" idx="1"/>
          </p:nvPr>
        </p:nvSpPr>
        <p:spPr/>
        <p:txBody>
          <a:bodyPr/>
          <a:lstStyle/>
          <a:p>
            <a:pPr>
              <a:lnSpc>
                <a:spcPct val="80000"/>
              </a:lnSpc>
              <a:buFont typeface="Wingdings" pitchFamily="2" charset="2"/>
              <a:buNone/>
            </a:pPr>
            <a:r>
              <a:rPr lang="tr-TR" sz="2000">
                <a:solidFill>
                  <a:srgbClr val="FFFF00"/>
                </a:solidFill>
              </a:rPr>
              <a:t>GOGOL (1809 - 1852)</a:t>
            </a:r>
          </a:p>
          <a:p>
            <a:pPr>
              <a:lnSpc>
                <a:spcPct val="80000"/>
              </a:lnSpc>
              <a:buFont typeface="Wingdings" pitchFamily="2" charset="2"/>
              <a:buNone/>
            </a:pPr>
            <a:endParaRPr lang="tr-TR" sz="2000">
              <a:solidFill>
                <a:srgbClr val="FFFF00"/>
              </a:solidFill>
            </a:endParaRPr>
          </a:p>
          <a:p>
            <a:pPr>
              <a:lnSpc>
                <a:spcPct val="80000"/>
              </a:lnSpc>
            </a:pPr>
            <a:r>
              <a:rPr lang="tr-TR" sz="2000"/>
              <a:t>Yapıtlarında insan davranışlarını gerçekçi ve mizahi yönü ağır basan bir söyleyişle işlemiştir.</a:t>
            </a:r>
          </a:p>
          <a:p>
            <a:pPr>
              <a:lnSpc>
                <a:spcPct val="80000"/>
              </a:lnSpc>
              <a:buFont typeface="Wingdings" pitchFamily="2" charset="2"/>
              <a:buNone/>
            </a:pPr>
            <a:endParaRPr lang="tr-TR" sz="2000"/>
          </a:p>
          <a:p>
            <a:pPr>
              <a:lnSpc>
                <a:spcPct val="80000"/>
              </a:lnSpc>
            </a:pPr>
            <a:r>
              <a:rPr lang="tr-TR" sz="2000"/>
              <a:t>“Müfettiş” oyunu ve “Palto” öyküsündeki, Rusya’nın siyasi ve toplumsal meselelerine yönelik eleştirileri büyük bir övgü toplamıştır.</a:t>
            </a:r>
          </a:p>
          <a:p>
            <a:pPr>
              <a:lnSpc>
                <a:spcPct val="80000"/>
              </a:lnSpc>
              <a:buFont typeface="Wingdings" pitchFamily="2" charset="2"/>
              <a:buNone/>
            </a:pPr>
            <a:endParaRPr lang="tr-TR" sz="2000"/>
          </a:p>
          <a:p>
            <a:pPr>
              <a:lnSpc>
                <a:spcPct val="80000"/>
              </a:lnSpc>
              <a:buFont typeface="Wingdings" pitchFamily="2" charset="2"/>
              <a:buNone/>
            </a:pPr>
            <a:r>
              <a:rPr lang="tr-TR" sz="2000"/>
              <a:t>Yapıtları:</a:t>
            </a:r>
          </a:p>
          <a:p>
            <a:pPr>
              <a:lnSpc>
                <a:spcPct val="80000"/>
              </a:lnSpc>
            </a:pPr>
            <a:r>
              <a:rPr lang="tr-TR" sz="2000"/>
              <a:t>Ölü Canlar, Taras Bulba: Roman</a:t>
            </a:r>
          </a:p>
          <a:p>
            <a:pPr>
              <a:lnSpc>
                <a:spcPct val="80000"/>
              </a:lnSpc>
            </a:pPr>
            <a:r>
              <a:rPr lang="tr-TR" sz="2000"/>
              <a:t>Müfettiş: Oyun</a:t>
            </a:r>
          </a:p>
          <a:p>
            <a:pPr>
              <a:lnSpc>
                <a:spcPct val="80000"/>
              </a:lnSpc>
            </a:pPr>
            <a:r>
              <a:rPr lang="tr-TR" sz="2000"/>
              <a:t>Palto: Öykü</a:t>
            </a:r>
          </a:p>
        </p:txBody>
      </p:sp>
      <p:sp>
        <p:nvSpPr>
          <p:cNvPr id="56332" name="Rectangle 12"/>
          <p:cNvSpPr>
            <a:spLocks noChangeArrowheads="1"/>
          </p:cNvSpPr>
          <p:nvPr/>
        </p:nvSpPr>
        <p:spPr bwMode="auto">
          <a:xfrm>
            <a:off x="3132138" y="476250"/>
            <a:ext cx="3024187" cy="457200"/>
          </a:xfrm>
          <a:prstGeom prst="rect">
            <a:avLst/>
          </a:prstGeom>
          <a:noFill/>
          <a:ln w="9525">
            <a:noFill/>
            <a:miter lim="800000"/>
            <a:headEnd/>
            <a:tailEnd/>
          </a:ln>
          <a:effectLst/>
        </p:spPr>
        <p:txBody>
          <a:bodyPr>
            <a:spAutoFit/>
          </a:bodyPr>
          <a:lstStyle/>
          <a:p>
            <a:r>
              <a:rPr lang="tr-TR" sz="2400"/>
              <a:t>RUS EDEBİYATI</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type="body" idx="1"/>
          </p:nvPr>
        </p:nvSpPr>
        <p:spPr/>
        <p:txBody>
          <a:bodyPr/>
          <a:lstStyle/>
          <a:p>
            <a:pPr>
              <a:lnSpc>
                <a:spcPct val="80000"/>
              </a:lnSpc>
              <a:buFont typeface="Wingdings" pitchFamily="2" charset="2"/>
              <a:buNone/>
            </a:pPr>
            <a:r>
              <a:rPr lang="tr-TR" sz="1800">
                <a:solidFill>
                  <a:srgbClr val="FFFF00"/>
                </a:solidFill>
              </a:rPr>
              <a:t>TURGENYEV (1818 - 1883)</a:t>
            </a:r>
          </a:p>
          <a:p>
            <a:pPr>
              <a:lnSpc>
                <a:spcPct val="80000"/>
              </a:lnSpc>
              <a:buFont typeface="Wingdings" pitchFamily="2" charset="2"/>
              <a:buNone/>
            </a:pPr>
            <a:endParaRPr lang="tr-TR" sz="1800">
              <a:solidFill>
                <a:srgbClr val="FFFF00"/>
              </a:solidFill>
            </a:endParaRPr>
          </a:p>
          <a:p>
            <a:pPr>
              <a:lnSpc>
                <a:spcPct val="80000"/>
              </a:lnSpc>
            </a:pPr>
            <a:r>
              <a:rPr lang="tr-TR" sz="1800"/>
              <a:t>Gerçekçi Rus romancılığının kurucularından sayılmıştır.</a:t>
            </a:r>
          </a:p>
          <a:p>
            <a:pPr>
              <a:lnSpc>
                <a:spcPct val="80000"/>
              </a:lnSpc>
              <a:buFont typeface="Wingdings" pitchFamily="2" charset="2"/>
              <a:buNone/>
            </a:pPr>
            <a:endParaRPr lang="tr-TR" sz="1800"/>
          </a:p>
          <a:p>
            <a:pPr>
              <a:lnSpc>
                <a:spcPct val="80000"/>
              </a:lnSpc>
            </a:pPr>
            <a:r>
              <a:rPr lang="tr-TR" sz="1800"/>
              <a:t>Gerçekçi bir yaklaşımla oluşturduğu romanlarında, sosyal ve güncel konulara yer vermiştir.</a:t>
            </a:r>
          </a:p>
          <a:p>
            <a:pPr>
              <a:lnSpc>
                <a:spcPct val="80000"/>
              </a:lnSpc>
              <a:buFont typeface="Wingdings" pitchFamily="2" charset="2"/>
              <a:buNone/>
            </a:pPr>
            <a:endParaRPr lang="tr-TR" sz="1800"/>
          </a:p>
          <a:p>
            <a:pPr>
              <a:lnSpc>
                <a:spcPct val="80000"/>
              </a:lnSpc>
            </a:pPr>
            <a:r>
              <a:rPr lang="tr-TR" sz="1800"/>
              <a:t>Romanları, Rus aydınlarının sert eleştirilerine yol açmıştır.</a:t>
            </a:r>
          </a:p>
          <a:p>
            <a:pPr>
              <a:lnSpc>
                <a:spcPct val="80000"/>
              </a:lnSpc>
              <a:buFont typeface="Wingdings" pitchFamily="2" charset="2"/>
              <a:buNone/>
            </a:pPr>
            <a:endParaRPr lang="tr-TR" sz="1800"/>
          </a:p>
          <a:p>
            <a:pPr>
              <a:lnSpc>
                <a:spcPct val="80000"/>
              </a:lnSpc>
            </a:pPr>
            <a:r>
              <a:rPr lang="tr-TR" sz="1800"/>
              <a:t>En önemli yapıtı sayılan "Babalar ve Oğullar" adlı romanını, iki kuşak arasındaki çekişmeyi, -gericiliği temsil eden liberal soylularla, ilericiliği temsil eden demokrat aydınlar arasındaki görüş ayrılığını ve mücadeleyi- göstermek için yazmıştır.</a:t>
            </a:r>
          </a:p>
          <a:p>
            <a:pPr>
              <a:lnSpc>
                <a:spcPct val="80000"/>
              </a:lnSpc>
              <a:buFont typeface="Wingdings" pitchFamily="2" charset="2"/>
              <a:buNone/>
            </a:pPr>
            <a:endParaRPr lang="tr-TR" sz="1800"/>
          </a:p>
          <a:p>
            <a:pPr>
              <a:lnSpc>
                <a:spcPct val="80000"/>
              </a:lnSpc>
              <a:buFont typeface="Wingdings" pitchFamily="2" charset="2"/>
              <a:buNone/>
            </a:pPr>
            <a:r>
              <a:rPr lang="tr-TR" sz="1800"/>
              <a:t>Yapıtları:</a:t>
            </a:r>
          </a:p>
          <a:p>
            <a:pPr>
              <a:lnSpc>
                <a:spcPct val="80000"/>
              </a:lnSpc>
            </a:pPr>
            <a:r>
              <a:rPr lang="tr-TR" sz="1800"/>
              <a:t>Rudin, Babalar ve Oğullar, Duman: Roman</a:t>
            </a:r>
          </a:p>
        </p:txBody>
      </p:sp>
      <p:sp>
        <p:nvSpPr>
          <p:cNvPr id="128005" name="Rectangle 5"/>
          <p:cNvSpPr>
            <a:spLocks noChangeArrowheads="1"/>
          </p:cNvSpPr>
          <p:nvPr>
            <p:ph type="title"/>
          </p:nvPr>
        </p:nvSpPr>
        <p:spPr>
          <a:xfrm>
            <a:off x="3276600" y="260350"/>
            <a:ext cx="5421313" cy="633413"/>
          </a:xfrm>
          <a:noFill/>
          <a:ln/>
        </p:spPr>
        <p:txBody>
          <a:bodyPr/>
          <a:lstStyle/>
          <a:p>
            <a:pPr algn="l"/>
            <a:r>
              <a:rPr lang="tr-TR" sz="2400">
                <a:effectLst/>
              </a:rPr>
              <a:t>RUS EDEBİYATI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title"/>
          </p:nvPr>
        </p:nvSpPr>
        <p:spPr>
          <a:xfrm>
            <a:off x="468313" y="188913"/>
            <a:ext cx="8229600" cy="1143000"/>
          </a:xfrm>
        </p:spPr>
        <p:txBody>
          <a:bodyPr/>
          <a:lstStyle/>
          <a:p>
            <a:r>
              <a:rPr lang="tr-TR" sz="2800">
                <a:effectLst/>
              </a:rPr>
              <a:t> </a:t>
            </a:r>
            <a:r>
              <a:rPr lang="tr-TR" sz="2800" b="1">
                <a:effectLst/>
              </a:rPr>
              <a:t>LATİN EDEBİYATI</a:t>
            </a:r>
          </a:p>
        </p:txBody>
      </p:sp>
      <p:sp>
        <p:nvSpPr>
          <p:cNvPr id="109572" name="Rectangle 4"/>
          <p:cNvSpPr>
            <a:spLocks noGrp="1" noChangeArrowheads="1"/>
          </p:cNvSpPr>
          <p:nvPr>
            <p:ph type="body" idx="1"/>
          </p:nvPr>
        </p:nvSpPr>
        <p:spPr>
          <a:ln>
            <a:solidFill>
              <a:schemeClr val="tx1"/>
            </a:solidFill>
          </a:ln>
        </p:spPr>
        <p:txBody>
          <a:bodyPr/>
          <a:lstStyle/>
          <a:p>
            <a:r>
              <a:rPr lang="tr-TR" sz="2000"/>
              <a:t>Büyük İskender'in ölümünden sonra, eski Yunan edebiyatı, bir kültür merkezi olan Iskenderiye'de yeni bir döneme girmiş; Milattan önce Kinci yüzyıldan sonra da yerini Latin edebiyatına bırakmıştır.</a:t>
            </a:r>
          </a:p>
          <a:p>
            <a:pPr>
              <a:buFont typeface="Wingdings" pitchFamily="2" charset="2"/>
              <a:buNone/>
            </a:pPr>
            <a:endParaRPr lang="tr-TR" sz="2000"/>
          </a:p>
          <a:p>
            <a:r>
              <a:rPr lang="tr-TR" sz="2000"/>
              <a:t>Latin edebiyatının yetiştirdiği en ünlü sanat­çılar şunlardır:</a:t>
            </a:r>
          </a:p>
          <a:p>
            <a:pPr lvl="1"/>
            <a:r>
              <a:rPr lang="tr-TR" sz="1800"/>
              <a:t>Ennius	tragedya</a:t>
            </a:r>
          </a:p>
          <a:p>
            <a:pPr lvl="1"/>
            <a:r>
              <a:rPr lang="tr-TR" sz="1800"/>
              <a:t>Terentius	komedya</a:t>
            </a:r>
          </a:p>
          <a:p>
            <a:pPr lvl="1"/>
            <a:r>
              <a:rPr lang="tr-TR" sz="1800"/>
              <a:t>Plautus	komedya</a:t>
            </a:r>
          </a:p>
          <a:p>
            <a:pPr lvl="1"/>
            <a:r>
              <a:rPr lang="tr-TR" sz="1800"/>
              <a:t>Vergilius	şiir</a:t>
            </a:r>
          </a:p>
          <a:p>
            <a:pPr lvl="1"/>
            <a:r>
              <a:rPr lang="tr-TR" sz="1800"/>
              <a:t>Horatius	şiir</a:t>
            </a:r>
          </a:p>
          <a:p>
            <a:pPr lvl="1"/>
            <a:r>
              <a:rPr lang="tr-TR" sz="1800"/>
              <a:t>Çiçero	söylev</a:t>
            </a:r>
          </a:p>
          <a:p>
            <a:pPr lvl="1"/>
            <a:r>
              <a:rPr lang="tr-TR" sz="1800"/>
              <a:t>Tacitus	tarih</a:t>
            </a:r>
          </a:p>
          <a:p>
            <a:pPr lvl="1"/>
            <a:r>
              <a:rPr lang="tr-TR" sz="1800"/>
              <a:t>Seneca	felsefe</a:t>
            </a:r>
          </a:p>
          <a:p>
            <a:endParaRPr lang="tr-TR" sz="18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type="body" idx="1"/>
          </p:nvPr>
        </p:nvSpPr>
        <p:spPr/>
        <p:txBody>
          <a:bodyPr/>
          <a:lstStyle/>
          <a:p>
            <a:pPr>
              <a:lnSpc>
                <a:spcPct val="80000"/>
              </a:lnSpc>
              <a:buFont typeface="Wingdings" pitchFamily="2" charset="2"/>
              <a:buNone/>
            </a:pPr>
            <a:r>
              <a:rPr lang="tr-TR" sz="1800">
                <a:solidFill>
                  <a:srgbClr val="FFFF00"/>
                </a:solidFill>
              </a:rPr>
              <a:t>DOSTOYEVSKİ (1821 - 1881)</a:t>
            </a:r>
          </a:p>
          <a:p>
            <a:pPr>
              <a:lnSpc>
                <a:spcPct val="80000"/>
              </a:lnSpc>
            </a:pPr>
            <a:r>
              <a:rPr lang="tr-TR" sz="1800"/>
              <a:t>Realizmin güçlü temsilcilerindendir.</a:t>
            </a:r>
          </a:p>
          <a:p>
            <a:pPr>
              <a:lnSpc>
                <a:spcPct val="80000"/>
              </a:lnSpc>
              <a:buFont typeface="Wingdings" pitchFamily="2" charset="2"/>
              <a:buNone/>
            </a:pPr>
            <a:endParaRPr lang="tr-TR" sz="1800"/>
          </a:p>
          <a:p>
            <a:pPr>
              <a:lnSpc>
                <a:spcPct val="80000"/>
              </a:lnSpc>
            </a:pPr>
            <a:r>
              <a:rPr lang="tr-TR" sz="1800"/>
              <a:t>Dine ve geleneklere bağlı kalmış, yapıtlarında ruh tahlillerine geniş bir biçimde yer vermiştir.</a:t>
            </a:r>
          </a:p>
          <a:p>
            <a:pPr>
              <a:lnSpc>
                <a:spcPct val="80000"/>
              </a:lnSpc>
              <a:buFont typeface="Wingdings" pitchFamily="2" charset="2"/>
              <a:buNone/>
            </a:pPr>
            <a:endParaRPr lang="tr-TR" sz="1800"/>
          </a:p>
          <a:p>
            <a:pPr>
              <a:lnSpc>
                <a:spcPct val="80000"/>
              </a:lnSpc>
            </a:pPr>
            <a:r>
              <a:rPr lang="tr-TR" sz="1800"/>
              <a:t>Yapıtlarında, iki dünya savaşı arasında yaşayan kuşağı rahatsız eden ahlaksal, dinsel, siyasal konuları etkileyici söyleyişle dile getirmiştir. </a:t>
            </a:r>
          </a:p>
          <a:p>
            <a:pPr>
              <a:lnSpc>
                <a:spcPct val="80000"/>
              </a:lnSpc>
              <a:buFont typeface="Wingdings" pitchFamily="2" charset="2"/>
              <a:buNone/>
            </a:pPr>
            <a:endParaRPr lang="tr-TR" sz="1800"/>
          </a:p>
          <a:p>
            <a:pPr>
              <a:lnSpc>
                <a:spcPct val="80000"/>
              </a:lnSpc>
            </a:pPr>
            <a:r>
              <a:rPr lang="tr-TR" sz="1800"/>
              <a:t>Yapıtlarında gözlem ve ayrıntıya önem vermiş, toplumsal yaşamdan aldığı olay ve karakterleri ustaca kurgulayarak yapıtlarına yansıtmıştır.</a:t>
            </a:r>
          </a:p>
          <a:p>
            <a:pPr>
              <a:lnSpc>
                <a:spcPct val="80000"/>
              </a:lnSpc>
              <a:buFont typeface="Wingdings" pitchFamily="2" charset="2"/>
              <a:buNone/>
            </a:pPr>
            <a:endParaRPr lang="tr-TR" sz="1800"/>
          </a:p>
          <a:p>
            <a:pPr>
              <a:lnSpc>
                <a:spcPct val="80000"/>
              </a:lnSpc>
              <a:buFont typeface="Wingdings" pitchFamily="2" charset="2"/>
              <a:buNone/>
            </a:pPr>
            <a:r>
              <a:rPr lang="tr-TR" sz="1800"/>
              <a:t>Yapıtları:</a:t>
            </a:r>
          </a:p>
          <a:p>
            <a:pPr>
              <a:lnSpc>
                <a:spcPct val="80000"/>
              </a:lnSpc>
              <a:buFont typeface="Wingdings" pitchFamily="2" charset="2"/>
              <a:buNone/>
            </a:pPr>
            <a:endParaRPr lang="tr-TR" sz="1800"/>
          </a:p>
          <a:p>
            <a:pPr>
              <a:lnSpc>
                <a:spcPct val="80000"/>
              </a:lnSpc>
            </a:pPr>
            <a:r>
              <a:rPr lang="tr-TR" sz="1800"/>
              <a:t>İnsancıklar, Suç ve Ceza, Karamazof Kardeşler, Budala, Beyaz Geceler, Ecinniler, Kumarbaz, Yeraltından Notlar, Ölüler Evinden Anılar: Roman</a:t>
            </a:r>
          </a:p>
        </p:txBody>
      </p:sp>
      <p:sp>
        <p:nvSpPr>
          <p:cNvPr id="129029" name="Rectangle 5"/>
          <p:cNvSpPr>
            <a:spLocks noChangeArrowheads="1"/>
          </p:cNvSpPr>
          <p:nvPr>
            <p:ph type="title"/>
          </p:nvPr>
        </p:nvSpPr>
        <p:spPr>
          <a:xfrm>
            <a:off x="2843213" y="260350"/>
            <a:ext cx="5421312" cy="633413"/>
          </a:xfrm>
          <a:noFill/>
          <a:ln/>
        </p:spPr>
        <p:txBody>
          <a:bodyPr/>
          <a:lstStyle/>
          <a:p>
            <a:pPr algn="l"/>
            <a:r>
              <a:rPr lang="tr-TR" sz="2400">
                <a:effectLst/>
              </a:rPr>
              <a:t>RUS EDEBİYATI</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type="body" idx="1"/>
          </p:nvPr>
        </p:nvSpPr>
        <p:spPr/>
        <p:txBody>
          <a:bodyPr/>
          <a:lstStyle/>
          <a:p>
            <a:pPr>
              <a:lnSpc>
                <a:spcPct val="80000"/>
              </a:lnSpc>
              <a:buFont typeface="Wingdings" pitchFamily="2" charset="2"/>
              <a:buNone/>
            </a:pPr>
            <a:r>
              <a:rPr lang="tr-TR" sz="2400">
                <a:solidFill>
                  <a:srgbClr val="FFFF00"/>
                </a:solidFill>
              </a:rPr>
              <a:t>TOLSTOY (1828 - 1910)</a:t>
            </a:r>
          </a:p>
          <a:p>
            <a:pPr>
              <a:lnSpc>
                <a:spcPct val="80000"/>
              </a:lnSpc>
              <a:buFont typeface="Wingdings" pitchFamily="2" charset="2"/>
              <a:buNone/>
            </a:pPr>
            <a:endParaRPr lang="tr-TR" sz="2400">
              <a:solidFill>
                <a:srgbClr val="FFFF00"/>
              </a:solidFill>
            </a:endParaRPr>
          </a:p>
          <a:p>
            <a:pPr>
              <a:lnSpc>
                <a:spcPct val="80000"/>
              </a:lnSpc>
            </a:pPr>
            <a:r>
              <a:rPr lang="tr-TR" sz="2400"/>
              <a:t>Realizmin güçlü temsilcilerindendir.</a:t>
            </a:r>
          </a:p>
          <a:p>
            <a:pPr>
              <a:lnSpc>
                <a:spcPct val="80000"/>
              </a:lnSpc>
            </a:pPr>
            <a:r>
              <a:rPr lang="tr-TR" sz="2400"/>
              <a:t>Yapıtlarında, ahlakçı bir üslup sergilemiş, ülkesinin toplumsal ve siyasal çalkantılarını, halkının yaşayışını büyük bir ustalıkla ve gerçekçi bir biçimde yansıtmıştır. </a:t>
            </a:r>
          </a:p>
          <a:p>
            <a:pPr>
              <a:lnSpc>
                <a:spcPct val="80000"/>
              </a:lnSpc>
            </a:pPr>
            <a:r>
              <a:rPr lang="tr-TR" sz="2400"/>
              <a:t>Napolyon Savaşları sırasında, yazdığı "Savaş ve Barış", yaşama sunulan bir destan olarak nitelendirilmiştir.</a:t>
            </a:r>
          </a:p>
          <a:p>
            <a:pPr>
              <a:lnSpc>
                <a:spcPct val="80000"/>
              </a:lnSpc>
              <a:buFont typeface="Wingdings" pitchFamily="2" charset="2"/>
              <a:buNone/>
            </a:pPr>
            <a:endParaRPr lang="tr-TR" sz="2400"/>
          </a:p>
          <a:p>
            <a:pPr>
              <a:lnSpc>
                <a:spcPct val="80000"/>
              </a:lnSpc>
              <a:buFont typeface="Wingdings" pitchFamily="2" charset="2"/>
              <a:buNone/>
            </a:pPr>
            <a:r>
              <a:rPr lang="tr-TR" sz="2400"/>
              <a:t>Yapıtları:</a:t>
            </a:r>
          </a:p>
          <a:p>
            <a:pPr>
              <a:lnSpc>
                <a:spcPct val="80000"/>
              </a:lnSpc>
              <a:buFont typeface="Wingdings" pitchFamily="2" charset="2"/>
              <a:buNone/>
            </a:pPr>
            <a:endParaRPr lang="tr-TR" sz="2400"/>
          </a:p>
          <a:p>
            <a:pPr>
              <a:lnSpc>
                <a:spcPct val="80000"/>
              </a:lnSpc>
            </a:pPr>
            <a:r>
              <a:rPr lang="tr-TR" sz="2400"/>
              <a:t>Diriliş, Savaş ve Barış, Hacı Murat, Anna Karenina, Kazaklar, İvan İlyiç’in Ölümü: Roman</a:t>
            </a:r>
          </a:p>
        </p:txBody>
      </p:sp>
      <p:sp>
        <p:nvSpPr>
          <p:cNvPr id="130053" name="Rectangle 5"/>
          <p:cNvSpPr>
            <a:spLocks noChangeArrowheads="1"/>
          </p:cNvSpPr>
          <p:nvPr>
            <p:ph type="title"/>
          </p:nvPr>
        </p:nvSpPr>
        <p:spPr>
          <a:xfrm>
            <a:off x="2627313" y="260350"/>
            <a:ext cx="5421312" cy="633413"/>
          </a:xfrm>
          <a:noFill/>
          <a:ln/>
        </p:spPr>
        <p:txBody>
          <a:bodyPr/>
          <a:lstStyle/>
          <a:p>
            <a:pPr algn="l"/>
            <a:r>
              <a:rPr lang="tr-TR" sz="2400">
                <a:effectLst/>
              </a:rPr>
              <a:t>RUS EDEBİYATI</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type="body" idx="1"/>
          </p:nvPr>
        </p:nvSpPr>
        <p:spPr/>
        <p:txBody>
          <a:bodyPr/>
          <a:lstStyle/>
          <a:p>
            <a:pPr>
              <a:lnSpc>
                <a:spcPct val="80000"/>
              </a:lnSpc>
              <a:buFont typeface="Wingdings" pitchFamily="2" charset="2"/>
              <a:buNone/>
            </a:pPr>
            <a:r>
              <a:rPr lang="tr-TR" sz="2000">
                <a:solidFill>
                  <a:srgbClr val="FFFF00"/>
                </a:solidFill>
              </a:rPr>
              <a:t>ÇEHOV (1860 - 1904)</a:t>
            </a:r>
          </a:p>
          <a:p>
            <a:pPr>
              <a:lnSpc>
                <a:spcPct val="80000"/>
              </a:lnSpc>
              <a:buFont typeface="Wingdings" pitchFamily="2" charset="2"/>
              <a:buNone/>
            </a:pPr>
            <a:endParaRPr lang="tr-TR" sz="2000">
              <a:solidFill>
                <a:srgbClr val="FFFF00"/>
              </a:solidFill>
            </a:endParaRPr>
          </a:p>
          <a:p>
            <a:pPr>
              <a:lnSpc>
                <a:spcPct val="80000"/>
              </a:lnSpc>
            </a:pPr>
            <a:r>
              <a:rPr lang="tr-TR" sz="2000"/>
              <a:t>Modern -durum öyküsü- öykücülüğün kurucusudur. </a:t>
            </a:r>
          </a:p>
          <a:p>
            <a:pPr>
              <a:lnSpc>
                <a:spcPct val="80000"/>
              </a:lnSpc>
              <a:buFont typeface="Wingdings" pitchFamily="2" charset="2"/>
              <a:buNone/>
            </a:pPr>
            <a:endParaRPr lang="tr-TR" sz="2000"/>
          </a:p>
          <a:p>
            <a:pPr>
              <a:lnSpc>
                <a:spcPct val="80000"/>
              </a:lnSpc>
            </a:pPr>
            <a:r>
              <a:rPr lang="tr-TR" sz="2000"/>
              <a:t>Oyunlarında ihtilal öncesi umutsuzca yaşayan soyluların ve aydınların iç dünyasını başarılı bir biçimde yansıtmıştır. </a:t>
            </a:r>
          </a:p>
          <a:p>
            <a:pPr>
              <a:lnSpc>
                <a:spcPct val="80000"/>
              </a:lnSpc>
              <a:buFont typeface="Wingdings" pitchFamily="2" charset="2"/>
              <a:buNone/>
            </a:pPr>
            <a:endParaRPr lang="tr-TR" sz="2000"/>
          </a:p>
          <a:p>
            <a:pPr>
              <a:lnSpc>
                <a:spcPct val="80000"/>
              </a:lnSpc>
              <a:buFont typeface="Wingdings" pitchFamily="2" charset="2"/>
              <a:buNone/>
            </a:pPr>
            <a:r>
              <a:rPr lang="tr-TR" sz="2000"/>
              <a:t>Yapıtları:</a:t>
            </a:r>
          </a:p>
          <a:p>
            <a:pPr>
              <a:lnSpc>
                <a:spcPct val="80000"/>
              </a:lnSpc>
              <a:buFont typeface="Wingdings" pitchFamily="2" charset="2"/>
              <a:buNone/>
            </a:pPr>
            <a:endParaRPr lang="tr-TR" sz="2000"/>
          </a:p>
          <a:p>
            <a:pPr>
              <a:lnSpc>
                <a:spcPct val="80000"/>
              </a:lnSpc>
            </a:pPr>
            <a:r>
              <a:rPr lang="tr-TR" sz="2000"/>
              <a:t>Martı, Vanya Dayı, Vişne Bahçesi: Oyun</a:t>
            </a:r>
          </a:p>
          <a:p>
            <a:pPr>
              <a:lnSpc>
                <a:spcPct val="80000"/>
              </a:lnSpc>
              <a:buFont typeface="Wingdings" pitchFamily="2" charset="2"/>
              <a:buNone/>
            </a:pPr>
            <a:endParaRPr lang="tr-TR" sz="2000"/>
          </a:p>
          <a:p>
            <a:pPr>
              <a:lnSpc>
                <a:spcPct val="80000"/>
              </a:lnSpc>
            </a:pPr>
            <a:r>
              <a:rPr lang="tr-TR" sz="2000"/>
              <a:t>Köylüler, Altı Numaralı Koğuş, Hikâyeler: Öykü</a:t>
            </a:r>
          </a:p>
        </p:txBody>
      </p:sp>
      <p:sp>
        <p:nvSpPr>
          <p:cNvPr id="131077" name="Rectangle 5"/>
          <p:cNvSpPr>
            <a:spLocks noChangeArrowheads="1"/>
          </p:cNvSpPr>
          <p:nvPr>
            <p:ph type="title"/>
          </p:nvPr>
        </p:nvSpPr>
        <p:spPr>
          <a:xfrm>
            <a:off x="2627313" y="260350"/>
            <a:ext cx="5421312" cy="633413"/>
          </a:xfrm>
          <a:noFill/>
          <a:ln/>
        </p:spPr>
        <p:txBody>
          <a:bodyPr/>
          <a:lstStyle/>
          <a:p>
            <a:pPr algn="l"/>
            <a:r>
              <a:rPr lang="tr-TR" sz="2400">
                <a:effectLst/>
              </a:rPr>
              <a:t>RUS EDEBİYATI</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body" idx="1"/>
          </p:nvPr>
        </p:nvSpPr>
        <p:spPr/>
        <p:txBody>
          <a:bodyPr/>
          <a:lstStyle/>
          <a:p>
            <a:pPr>
              <a:lnSpc>
                <a:spcPct val="80000"/>
              </a:lnSpc>
              <a:buFont typeface="Wingdings" pitchFamily="2" charset="2"/>
              <a:buNone/>
            </a:pPr>
            <a:r>
              <a:rPr lang="tr-TR" sz="2000">
                <a:solidFill>
                  <a:srgbClr val="FFFF00"/>
                </a:solidFill>
              </a:rPr>
              <a:t>GORKİ (1868 - 1936)</a:t>
            </a:r>
          </a:p>
          <a:p>
            <a:pPr>
              <a:lnSpc>
                <a:spcPct val="80000"/>
              </a:lnSpc>
              <a:buFont typeface="Wingdings" pitchFamily="2" charset="2"/>
              <a:buNone/>
            </a:pPr>
            <a:endParaRPr lang="tr-TR" sz="2000">
              <a:solidFill>
                <a:srgbClr val="FFFF00"/>
              </a:solidFill>
            </a:endParaRPr>
          </a:p>
          <a:p>
            <a:pPr>
              <a:lnSpc>
                <a:spcPct val="80000"/>
              </a:lnSpc>
            </a:pPr>
            <a:r>
              <a:rPr lang="tr-TR" sz="2000"/>
              <a:t>Yapıtlarında, yaşadığı yoksulluk dönemlerini dile getirmiştir.</a:t>
            </a:r>
          </a:p>
          <a:p>
            <a:pPr>
              <a:lnSpc>
                <a:spcPct val="80000"/>
              </a:lnSpc>
              <a:buFont typeface="Wingdings" pitchFamily="2" charset="2"/>
              <a:buNone/>
            </a:pPr>
            <a:endParaRPr lang="tr-TR" sz="2000"/>
          </a:p>
          <a:p>
            <a:pPr>
              <a:lnSpc>
                <a:spcPct val="80000"/>
              </a:lnSpc>
            </a:pPr>
            <a:r>
              <a:rPr lang="tr-TR" sz="2000"/>
              <a:t>Zaman zaman uzun felsefi tartışmalara girerek yapıtlarının sanatsal düzeyini düşürmüştür.</a:t>
            </a:r>
          </a:p>
          <a:p>
            <a:pPr>
              <a:lnSpc>
                <a:spcPct val="80000"/>
              </a:lnSpc>
              <a:buFont typeface="Wingdings" pitchFamily="2" charset="2"/>
              <a:buNone/>
            </a:pPr>
            <a:endParaRPr lang="tr-TR" sz="2000"/>
          </a:p>
          <a:p>
            <a:pPr>
              <a:lnSpc>
                <a:spcPct val="80000"/>
              </a:lnSpc>
              <a:buFont typeface="Wingdings" pitchFamily="2" charset="2"/>
              <a:buNone/>
            </a:pPr>
            <a:r>
              <a:rPr lang="tr-TR" sz="2000"/>
              <a:t>Yapıtları:</a:t>
            </a:r>
          </a:p>
          <a:p>
            <a:pPr>
              <a:lnSpc>
                <a:spcPct val="80000"/>
              </a:lnSpc>
              <a:buFont typeface="Wingdings" pitchFamily="2" charset="2"/>
              <a:buNone/>
            </a:pPr>
            <a:endParaRPr lang="tr-TR" sz="2000"/>
          </a:p>
          <a:p>
            <a:pPr>
              <a:lnSpc>
                <a:spcPct val="80000"/>
              </a:lnSpc>
            </a:pPr>
            <a:r>
              <a:rPr lang="tr-TR" sz="2000"/>
              <a:t>Ana, Foma, Küçük Burjuvalar, Halk Düşmanı: Roman</a:t>
            </a:r>
          </a:p>
          <a:p>
            <a:pPr>
              <a:lnSpc>
                <a:spcPct val="80000"/>
              </a:lnSpc>
              <a:buFont typeface="Wingdings" pitchFamily="2" charset="2"/>
              <a:buNone/>
            </a:pPr>
            <a:endParaRPr lang="tr-TR" sz="2000"/>
          </a:p>
          <a:p>
            <a:pPr>
              <a:lnSpc>
                <a:spcPct val="80000"/>
              </a:lnSpc>
            </a:pPr>
            <a:r>
              <a:rPr lang="tr-TR" sz="2000"/>
              <a:t>İtalya Hikâyeleri: Öykü</a:t>
            </a:r>
          </a:p>
        </p:txBody>
      </p:sp>
      <p:sp>
        <p:nvSpPr>
          <p:cNvPr id="132101" name="Rectangle 5"/>
          <p:cNvSpPr>
            <a:spLocks noChangeArrowheads="1"/>
          </p:cNvSpPr>
          <p:nvPr>
            <p:ph type="title"/>
          </p:nvPr>
        </p:nvSpPr>
        <p:spPr>
          <a:xfrm>
            <a:off x="2627313" y="260350"/>
            <a:ext cx="5421312" cy="633413"/>
          </a:xfrm>
          <a:noFill/>
          <a:ln/>
        </p:spPr>
        <p:txBody>
          <a:bodyPr/>
          <a:lstStyle/>
          <a:p>
            <a:pPr algn="l"/>
            <a:r>
              <a:rPr lang="tr-TR" sz="2400">
                <a:effectLst/>
              </a:rPr>
              <a:t>RUS EDEBİYATI</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57200" y="274638"/>
            <a:ext cx="8229600" cy="850900"/>
          </a:xfrm>
        </p:spPr>
        <p:txBody>
          <a:bodyPr/>
          <a:lstStyle/>
          <a:p>
            <a:r>
              <a:rPr lang="tr-TR" sz="2400"/>
              <a:t>AMERİKAN EDEBİYATI</a:t>
            </a:r>
          </a:p>
        </p:txBody>
      </p:sp>
      <p:sp>
        <p:nvSpPr>
          <p:cNvPr id="133123" name="Rectangle 3"/>
          <p:cNvSpPr>
            <a:spLocks noGrp="1" noChangeArrowheads="1"/>
          </p:cNvSpPr>
          <p:nvPr>
            <p:ph type="body" idx="1"/>
          </p:nvPr>
        </p:nvSpPr>
        <p:spPr/>
        <p:txBody>
          <a:bodyPr/>
          <a:lstStyle/>
          <a:p>
            <a:pPr>
              <a:lnSpc>
                <a:spcPct val="80000"/>
              </a:lnSpc>
            </a:pPr>
            <a:r>
              <a:rPr lang="tr-TR" sz="2000">
                <a:solidFill>
                  <a:srgbClr val="FFFF00"/>
                </a:solidFill>
              </a:rPr>
              <a:t>MARK TWAİN (1835 - 1910)</a:t>
            </a:r>
          </a:p>
          <a:p>
            <a:pPr>
              <a:lnSpc>
                <a:spcPct val="80000"/>
              </a:lnSpc>
              <a:buFont typeface="Wingdings" pitchFamily="2" charset="2"/>
              <a:buNone/>
            </a:pPr>
            <a:endParaRPr lang="tr-TR" sz="2000">
              <a:solidFill>
                <a:srgbClr val="FFFF00"/>
              </a:solidFill>
            </a:endParaRPr>
          </a:p>
          <a:p>
            <a:pPr>
              <a:lnSpc>
                <a:spcPct val="80000"/>
              </a:lnSpc>
            </a:pPr>
            <a:r>
              <a:rPr lang="tr-TR" sz="2000"/>
              <a:t>Yapıtlarında, toplum gerçeklerini mizahi bir dille ele almıştır.</a:t>
            </a:r>
          </a:p>
          <a:p>
            <a:pPr>
              <a:lnSpc>
                <a:spcPct val="80000"/>
              </a:lnSpc>
              <a:buFont typeface="Wingdings" pitchFamily="2" charset="2"/>
              <a:buNone/>
            </a:pPr>
            <a:endParaRPr lang="tr-TR" sz="2000"/>
          </a:p>
          <a:p>
            <a:pPr>
              <a:lnSpc>
                <a:spcPct val="80000"/>
              </a:lnSpc>
            </a:pPr>
            <a:r>
              <a:rPr lang="tr-TR" sz="2000"/>
              <a:t>Gençlik yıllarında bir basımevinde çalışmış, bir süre sonra New York’a gitmiş, ardından şehirden şehire dolaşmıştır.</a:t>
            </a:r>
          </a:p>
          <a:p>
            <a:pPr>
              <a:lnSpc>
                <a:spcPct val="80000"/>
              </a:lnSpc>
              <a:buFont typeface="Wingdings" pitchFamily="2" charset="2"/>
              <a:buNone/>
            </a:pPr>
            <a:endParaRPr lang="tr-TR" sz="2000"/>
          </a:p>
          <a:p>
            <a:pPr>
              <a:lnSpc>
                <a:spcPct val="80000"/>
              </a:lnSpc>
            </a:pPr>
            <a:r>
              <a:rPr lang="tr-TR" sz="2000"/>
              <a:t>Gazetelerde mizah yazıları yazmış, bir süre gazete muhabirliği ve dergi yazarlığı yapmıştır.</a:t>
            </a:r>
          </a:p>
          <a:p>
            <a:pPr>
              <a:lnSpc>
                <a:spcPct val="80000"/>
              </a:lnSpc>
              <a:buFont typeface="Wingdings" pitchFamily="2" charset="2"/>
              <a:buNone/>
            </a:pPr>
            <a:endParaRPr lang="tr-TR" sz="2000"/>
          </a:p>
          <a:p>
            <a:pPr>
              <a:lnSpc>
                <a:spcPct val="80000"/>
              </a:lnSpc>
              <a:buFont typeface="Wingdings" pitchFamily="2" charset="2"/>
              <a:buNone/>
            </a:pPr>
            <a:r>
              <a:rPr lang="tr-TR" sz="2000"/>
              <a:t>Yapıtları:</a:t>
            </a:r>
          </a:p>
          <a:p>
            <a:pPr>
              <a:lnSpc>
                <a:spcPct val="80000"/>
              </a:lnSpc>
              <a:buFont typeface="Wingdings" pitchFamily="2" charset="2"/>
              <a:buNone/>
            </a:pPr>
            <a:endParaRPr lang="tr-TR" sz="2000"/>
          </a:p>
          <a:p>
            <a:pPr>
              <a:lnSpc>
                <a:spcPct val="80000"/>
              </a:lnSpc>
            </a:pPr>
            <a:r>
              <a:rPr lang="tr-TR" sz="2000"/>
              <a:t>Tom Sawyer’in Maceraları, Huckleberry Finn’in Maceraları, Mississippi’de Hayat: Roman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noChangeArrowheads="1"/>
          </p:cNvSpPr>
          <p:nvPr>
            <p:ph type="body" idx="1"/>
          </p:nvPr>
        </p:nvSpPr>
        <p:spPr/>
        <p:txBody>
          <a:bodyPr/>
          <a:lstStyle/>
          <a:p>
            <a:pPr>
              <a:lnSpc>
                <a:spcPct val="80000"/>
              </a:lnSpc>
              <a:buFont typeface="Wingdings" pitchFamily="2" charset="2"/>
              <a:buNone/>
            </a:pPr>
            <a:r>
              <a:rPr lang="tr-TR" sz="1600">
                <a:solidFill>
                  <a:srgbClr val="FFFF00"/>
                </a:solidFill>
              </a:rPr>
              <a:t>HEMİNGWAY (1899 - 1961)</a:t>
            </a:r>
          </a:p>
          <a:p>
            <a:pPr>
              <a:lnSpc>
                <a:spcPct val="80000"/>
              </a:lnSpc>
              <a:buFont typeface="Wingdings" pitchFamily="2" charset="2"/>
              <a:buNone/>
            </a:pPr>
            <a:endParaRPr lang="tr-TR" sz="1600">
              <a:solidFill>
                <a:srgbClr val="FFFF00"/>
              </a:solidFill>
            </a:endParaRPr>
          </a:p>
          <a:p>
            <a:pPr>
              <a:lnSpc>
                <a:spcPct val="80000"/>
              </a:lnSpc>
            </a:pPr>
            <a:r>
              <a:rPr lang="tr-TR" sz="1600"/>
              <a:t>Sade bir dille oluşturduğu  yapıtlarında, yaşam gerçeklerini, gerçekçi bir yaklaşımla anlatmıştır.</a:t>
            </a:r>
          </a:p>
          <a:p>
            <a:pPr>
              <a:lnSpc>
                <a:spcPct val="80000"/>
              </a:lnSpc>
              <a:buFont typeface="Wingdings" pitchFamily="2" charset="2"/>
              <a:buNone/>
            </a:pPr>
            <a:endParaRPr lang="tr-TR" sz="1600"/>
          </a:p>
          <a:p>
            <a:pPr>
              <a:lnSpc>
                <a:spcPct val="80000"/>
              </a:lnSpc>
            </a:pPr>
            <a:r>
              <a:rPr lang="tr-TR" sz="1600"/>
              <a:t>Ordudaki görevi sırasında ağır şekilde yaralanmış, hastanede tedavi gördüğü sırada “Silahlara Veda” adlı yapıtını yazmaya başlamıştır.</a:t>
            </a:r>
          </a:p>
          <a:p>
            <a:pPr>
              <a:lnSpc>
                <a:spcPct val="80000"/>
              </a:lnSpc>
              <a:buFont typeface="Wingdings" pitchFamily="2" charset="2"/>
              <a:buNone/>
            </a:pPr>
            <a:r>
              <a:rPr lang="tr-TR" sz="1600"/>
              <a:t> </a:t>
            </a:r>
          </a:p>
          <a:p>
            <a:pPr>
              <a:lnSpc>
                <a:spcPct val="80000"/>
              </a:lnSpc>
            </a:pPr>
            <a:r>
              <a:rPr lang="tr-TR" sz="1600"/>
              <a:t>“Çanlar Kimin İçin Çalıyor” adlı yapıtıyla mesleğinde artık zirveye ulaşan sanatçı, daha sonra gerçek başyapıtı olan "İhtiyar Adam ve Deniz" adlı romanını yazmıştır. Bu yapıtında, insanın yaşama nasıl bağlanması gerektiğini ve hayatta her şeyin boş olduğuna dair düşüncelerini ortaya koymuştur.</a:t>
            </a:r>
          </a:p>
          <a:p>
            <a:pPr>
              <a:lnSpc>
                <a:spcPct val="80000"/>
              </a:lnSpc>
              <a:buFont typeface="Wingdings" pitchFamily="2" charset="2"/>
              <a:buNone/>
            </a:pPr>
            <a:endParaRPr lang="tr-TR" sz="1600"/>
          </a:p>
          <a:p>
            <a:pPr>
              <a:lnSpc>
                <a:spcPct val="80000"/>
              </a:lnSpc>
              <a:buFont typeface="Wingdings" pitchFamily="2" charset="2"/>
              <a:buNone/>
            </a:pPr>
            <a:r>
              <a:rPr lang="tr-TR" sz="1600"/>
              <a:t>Yapıtları:</a:t>
            </a:r>
          </a:p>
          <a:p>
            <a:pPr>
              <a:lnSpc>
                <a:spcPct val="80000"/>
              </a:lnSpc>
              <a:buFont typeface="Wingdings" pitchFamily="2" charset="2"/>
              <a:buNone/>
            </a:pPr>
            <a:endParaRPr lang="tr-TR" sz="1600"/>
          </a:p>
          <a:p>
            <a:pPr>
              <a:lnSpc>
                <a:spcPct val="80000"/>
              </a:lnSpc>
            </a:pPr>
            <a:r>
              <a:rPr lang="tr-TR" sz="1600"/>
              <a:t>Çanlar Kimin İçin Çalıyor, İhtiyar Adam ve Deniz, Silahlara Veda, Güneş de Doğar, Klimanjaro’nun Karları: Roman</a:t>
            </a:r>
          </a:p>
        </p:txBody>
      </p:sp>
      <p:sp>
        <p:nvSpPr>
          <p:cNvPr id="141317" name="Rectangle 5"/>
          <p:cNvSpPr>
            <a:spLocks noGrp="1" noChangeArrowheads="1"/>
          </p:cNvSpPr>
          <p:nvPr>
            <p:ph type="title"/>
          </p:nvPr>
        </p:nvSpPr>
        <p:spPr>
          <a:xfrm>
            <a:off x="457200" y="274638"/>
            <a:ext cx="8229600" cy="850900"/>
          </a:xfrm>
          <a:noFill/>
          <a:ln/>
        </p:spPr>
        <p:txBody>
          <a:bodyPr/>
          <a:lstStyle/>
          <a:p>
            <a:r>
              <a:rPr lang="tr-TR" sz="2400"/>
              <a:t>AMERİKAN EDEBİYATI</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body" idx="1"/>
          </p:nvPr>
        </p:nvSpPr>
        <p:spPr/>
        <p:txBody>
          <a:bodyPr/>
          <a:lstStyle/>
          <a:p>
            <a:pPr>
              <a:lnSpc>
                <a:spcPct val="80000"/>
              </a:lnSpc>
              <a:buFont typeface="Wingdings" pitchFamily="2" charset="2"/>
              <a:buNone/>
            </a:pPr>
            <a:r>
              <a:rPr lang="tr-TR" sz="2000">
                <a:solidFill>
                  <a:srgbClr val="FFFF00"/>
                </a:solidFill>
              </a:rPr>
              <a:t>EDGAR ALLEN POE (1809 - 1849)</a:t>
            </a:r>
          </a:p>
          <a:p>
            <a:pPr>
              <a:lnSpc>
                <a:spcPct val="80000"/>
              </a:lnSpc>
              <a:buFont typeface="Wingdings" pitchFamily="2" charset="2"/>
              <a:buNone/>
            </a:pPr>
            <a:endParaRPr lang="tr-TR" sz="2000">
              <a:solidFill>
                <a:srgbClr val="FFFF00"/>
              </a:solidFill>
            </a:endParaRPr>
          </a:p>
          <a:p>
            <a:pPr>
              <a:lnSpc>
                <a:spcPct val="80000"/>
              </a:lnSpc>
            </a:pPr>
            <a:r>
              <a:rPr lang="tr-TR" sz="2000"/>
              <a:t>Öykü -doğaüstü korkutucu öğeler içeren öyküler- yazarlığının yanı sıra edebiyat eleştirmenliği ve şairliği de çok önemlidir.</a:t>
            </a:r>
          </a:p>
          <a:p>
            <a:pPr>
              <a:lnSpc>
                <a:spcPct val="80000"/>
              </a:lnSpc>
            </a:pPr>
            <a:endParaRPr lang="tr-TR" sz="2000"/>
          </a:p>
          <a:p>
            <a:pPr>
              <a:lnSpc>
                <a:spcPct val="80000"/>
              </a:lnSpc>
            </a:pPr>
            <a:r>
              <a:rPr lang="tr-TR" sz="2000"/>
              <a:t>Üç birlik kuralı temelinde modern edebiyat kuramı oluşturması, şiirlerinin esin kaynağını romantizmin gizemciliğinde bulması Fransız sembolistleri üzerinde etkili olmuştur.</a:t>
            </a:r>
          </a:p>
          <a:p>
            <a:pPr>
              <a:lnSpc>
                <a:spcPct val="80000"/>
              </a:lnSpc>
              <a:buFont typeface="Wingdings" pitchFamily="2" charset="2"/>
              <a:buNone/>
            </a:pPr>
            <a:endParaRPr lang="tr-TR" sz="2000"/>
          </a:p>
          <a:p>
            <a:pPr>
              <a:lnSpc>
                <a:spcPct val="80000"/>
              </a:lnSpc>
            </a:pPr>
            <a:r>
              <a:rPr lang="tr-TR" sz="2000"/>
              <a:t>“Anabel Lee” adlı şiiri sanatçıyla adeta özdeşleşmiştir. </a:t>
            </a:r>
          </a:p>
          <a:p>
            <a:pPr>
              <a:lnSpc>
                <a:spcPct val="80000"/>
              </a:lnSpc>
              <a:buFont typeface="Wingdings" pitchFamily="2" charset="2"/>
              <a:buNone/>
            </a:pPr>
            <a:endParaRPr lang="tr-TR" sz="2000"/>
          </a:p>
          <a:p>
            <a:pPr>
              <a:lnSpc>
                <a:spcPct val="80000"/>
              </a:lnSpc>
              <a:buFont typeface="Wingdings" pitchFamily="2" charset="2"/>
              <a:buNone/>
            </a:pPr>
            <a:r>
              <a:rPr lang="tr-TR" sz="2000"/>
              <a:t>Yapıtları:</a:t>
            </a:r>
          </a:p>
          <a:p>
            <a:pPr>
              <a:lnSpc>
                <a:spcPct val="80000"/>
              </a:lnSpc>
              <a:buFont typeface="Wingdings" pitchFamily="2" charset="2"/>
              <a:buNone/>
            </a:pPr>
            <a:endParaRPr lang="tr-TR" sz="2000"/>
          </a:p>
          <a:p>
            <a:pPr>
              <a:lnSpc>
                <a:spcPct val="80000"/>
              </a:lnSpc>
            </a:pPr>
            <a:r>
              <a:rPr lang="tr-TR" sz="2000"/>
              <a:t>Anabel Lee: Şiir</a:t>
            </a:r>
          </a:p>
          <a:p>
            <a:pPr>
              <a:lnSpc>
                <a:spcPct val="80000"/>
              </a:lnSpc>
            </a:pPr>
            <a:r>
              <a:rPr lang="tr-TR" sz="2000"/>
              <a:t>Morg Sokağı Cinayeti: Öykü</a:t>
            </a:r>
          </a:p>
        </p:txBody>
      </p:sp>
      <p:sp>
        <p:nvSpPr>
          <p:cNvPr id="140294" name="Rectangle 6"/>
          <p:cNvSpPr>
            <a:spLocks noGrp="1" noChangeArrowheads="1"/>
          </p:cNvSpPr>
          <p:nvPr>
            <p:ph type="title"/>
          </p:nvPr>
        </p:nvSpPr>
        <p:spPr>
          <a:xfrm>
            <a:off x="457200" y="274638"/>
            <a:ext cx="8229600" cy="850900"/>
          </a:xfrm>
          <a:noFill/>
          <a:ln/>
        </p:spPr>
        <p:txBody>
          <a:bodyPr/>
          <a:lstStyle/>
          <a:p>
            <a:r>
              <a:rPr lang="tr-TR" sz="2400"/>
              <a:t>AMERİKAN EDEBİYATI</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type="body" idx="1"/>
          </p:nvPr>
        </p:nvSpPr>
        <p:spPr>
          <a:xfrm>
            <a:off x="457200" y="1600200"/>
            <a:ext cx="8229600" cy="4997450"/>
          </a:xfrm>
        </p:spPr>
        <p:txBody>
          <a:bodyPr/>
          <a:lstStyle/>
          <a:p>
            <a:pPr>
              <a:lnSpc>
                <a:spcPct val="80000"/>
              </a:lnSpc>
              <a:buFont typeface="Wingdings" pitchFamily="2" charset="2"/>
              <a:buNone/>
            </a:pPr>
            <a:r>
              <a:rPr lang="tr-TR" sz="1600">
                <a:solidFill>
                  <a:srgbClr val="FFFF00"/>
                </a:solidFill>
              </a:rPr>
              <a:t>JOHN STEİNBECK (1902 - 1968)</a:t>
            </a:r>
          </a:p>
          <a:p>
            <a:pPr>
              <a:lnSpc>
                <a:spcPct val="80000"/>
              </a:lnSpc>
              <a:buFont typeface="Wingdings" pitchFamily="2" charset="2"/>
              <a:buNone/>
            </a:pPr>
            <a:endParaRPr lang="tr-TR" sz="1600">
              <a:solidFill>
                <a:srgbClr val="FFFF00"/>
              </a:solidFill>
            </a:endParaRPr>
          </a:p>
          <a:p>
            <a:pPr>
              <a:lnSpc>
                <a:spcPct val="80000"/>
              </a:lnSpc>
            </a:pPr>
            <a:r>
              <a:rPr lang="tr-TR" sz="1600"/>
              <a:t>Toplumsal değişimlerin, toplumsal gerçekliğin ayrıntılı bir gözleme dayanan, tamamıyla gerçekçi birer yansıması olan yapıtlarında natüralizmin özellikleri görülür. </a:t>
            </a:r>
          </a:p>
          <a:p>
            <a:pPr>
              <a:lnSpc>
                <a:spcPct val="80000"/>
              </a:lnSpc>
              <a:buFont typeface="Wingdings" pitchFamily="2" charset="2"/>
              <a:buNone/>
            </a:pPr>
            <a:endParaRPr lang="tr-TR" sz="1600"/>
          </a:p>
          <a:p>
            <a:pPr>
              <a:lnSpc>
                <a:spcPct val="80000"/>
              </a:lnSpc>
            </a:pPr>
            <a:r>
              <a:rPr lang="tr-TR" sz="1600"/>
              <a:t>İlk romanlarından başlayarak hep işçileri, yaşam koşullarını, onların birbirleriyle ve çevreyle olan ilişkilerini anlatmıştır.</a:t>
            </a:r>
          </a:p>
          <a:p>
            <a:pPr>
              <a:lnSpc>
                <a:spcPct val="80000"/>
              </a:lnSpc>
              <a:buFont typeface="Wingdings" pitchFamily="2" charset="2"/>
              <a:buNone/>
            </a:pPr>
            <a:endParaRPr lang="tr-TR" sz="1600"/>
          </a:p>
          <a:p>
            <a:pPr>
              <a:lnSpc>
                <a:spcPct val="80000"/>
              </a:lnSpc>
            </a:pPr>
            <a:r>
              <a:rPr lang="tr-TR" sz="1600"/>
              <a:t>İlk yapıtı "Kenar Mahalle" yayımlandığında, yapıt büyük ilgi görmüş, "Bitmeyen Kavga"da tarım işçilerinin grevi ve bu greve önderlik eden iki işçiyi anlatmış, Amerikan çalışma sistemine sert eleştiriler yöneltmiştir.</a:t>
            </a:r>
          </a:p>
          <a:p>
            <a:pPr>
              <a:lnSpc>
                <a:spcPct val="80000"/>
              </a:lnSpc>
              <a:buFont typeface="Wingdings" pitchFamily="2" charset="2"/>
              <a:buNone/>
            </a:pPr>
            <a:endParaRPr lang="tr-TR" sz="1600"/>
          </a:p>
          <a:p>
            <a:pPr>
              <a:lnSpc>
                <a:spcPct val="80000"/>
              </a:lnSpc>
            </a:pPr>
            <a:r>
              <a:rPr lang="tr-TR" sz="1600"/>
              <a:t>"Fareler ve İnsanlar"da, iki göçmen işçi arasındaki garip ve karmaşık ilişkinin öyküsünü; en önemli yapıtı olan "Gazap Üzümleri"nde ise tarımdaki hızlı kapitalistleşme sürecini anlatmıştır.</a:t>
            </a:r>
          </a:p>
          <a:p>
            <a:pPr>
              <a:lnSpc>
                <a:spcPct val="80000"/>
              </a:lnSpc>
              <a:buFont typeface="Wingdings" pitchFamily="2" charset="2"/>
              <a:buNone/>
            </a:pPr>
            <a:endParaRPr lang="tr-TR" sz="1600"/>
          </a:p>
          <a:p>
            <a:pPr>
              <a:lnSpc>
                <a:spcPct val="80000"/>
              </a:lnSpc>
              <a:buFont typeface="Wingdings" pitchFamily="2" charset="2"/>
              <a:buNone/>
            </a:pPr>
            <a:r>
              <a:rPr lang="tr-TR" sz="1600"/>
              <a:t>Yapıtları:</a:t>
            </a:r>
          </a:p>
          <a:p>
            <a:pPr>
              <a:lnSpc>
                <a:spcPct val="80000"/>
              </a:lnSpc>
              <a:buFont typeface="Wingdings" pitchFamily="2" charset="2"/>
              <a:buNone/>
            </a:pPr>
            <a:endParaRPr lang="tr-TR" sz="1600"/>
          </a:p>
          <a:p>
            <a:pPr>
              <a:lnSpc>
                <a:spcPct val="80000"/>
              </a:lnSpc>
            </a:pPr>
            <a:r>
              <a:rPr lang="tr-TR" sz="1600"/>
              <a:t>Kenar Mahalle, Bitmeyen Kavga, Fareler ve İnsanlar, Gazap Üzümleri,  Sardalya Sokağı, Acı Hayatlar, Cennetin Doğusu: Roman</a:t>
            </a:r>
          </a:p>
        </p:txBody>
      </p:sp>
      <p:sp>
        <p:nvSpPr>
          <p:cNvPr id="144389" name="Rectangle 5"/>
          <p:cNvSpPr>
            <a:spLocks noGrp="1" noChangeArrowheads="1"/>
          </p:cNvSpPr>
          <p:nvPr>
            <p:ph type="title"/>
          </p:nvPr>
        </p:nvSpPr>
        <p:spPr>
          <a:xfrm>
            <a:off x="457200" y="274638"/>
            <a:ext cx="8229600" cy="850900"/>
          </a:xfrm>
          <a:noFill/>
          <a:ln/>
        </p:spPr>
        <p:txBody>
          <a:bodyPr/>
          <a:lstStyle/>
          <a:p>
            <a:r>
              <a:rPr lang="tr-TR" sz="2400"/>
              <a:t>AMERİKAN EDEBİYATI</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idx="1"/>
          </p:nvPr>
        </p:nvSpPr>
        <p:spPr/>
        <p:txBody>
          <a:bodyPr/>
          <a:lstStyle/>
          <a:p>
            <a:pPr>
              <a:lnSpc>
                <a:spcPct val="80000"/>
              </a:lnSpc>
            </a:pPr>
            <a:r>
              <a:rPr lang="tr-TR" sz="2000"/>
              <a:t>T. S. ELİOT (1888 - 1965)</a:t>
            </a:r>
          </a:p>
          <a:p>
            <a:pPr>
              <a:lnSpc>
                <a:spcPct val="80000"/>
              </a:lnSpc>
              <a:buFont typeface="Wingdings" pitchFamily="2" charset="2"/>
              <a:buNone/>
            </a:pPr>
            <a:endParaRPr lang="tr-TR" sz="2000"/>
          </a:p>
          <a:p>
            <a:pPr>
              <a:lnSpc>
                <a:spcPct val="80000"/>
              </a:lnSpc>
            </a:pPr>
            <a:r>
              <a:rPr lang="tr-TR" sz="2000"/>
              <a:t>Amerikan asıllı olup İngiliz vatandaşlığına geçmiş, İngiliz edebiyatının da önemli şairleri arasında sayılmıştır.</a:t>
            </a:r>
          </a:p>
          <a:p>
            <a:pPr>
              <a:lnSpc>
                <a:spcPct val="80000"/>
              </a:lnSpc>
              <a:buFont typeface="Wingdings" pitchFamily="2" charset="2"/>
              <a:buNone/>
            </a:pPr>
            <a:endParaRPr lang="tr-TR" sz="2000"/>
          </a:p>
          <a:p>
            <a:pPr>
              <a:lnSpc>
                <a:spcPct val="80000"/>
              </a:lnSpc>
            </a:pPr>
            <a:r>
              <a:rPr lang="tr-TR" sz="2000"/>
              <a:t>Şiirlerinde uygar dünyanın umutla umutsuzluk arasındaki durumunu dile getirmiştir.</a:t>
            </a:r>
          </a:p>
          <a:p>
            <a:pPr>
              <a:lnSpc>
                <a:spcPct val="80000"/>
              </a:lnSpc>
              <a:buFont typeface="Wingdings" pitchFamily="2" charset="2"/>
              <a:buNone/>
            </a:pPr>
            <a:endParaRPr lang="tr-TR" sz="2000"/>
          </a:p>
          <a:p>
            <a:pPr>
              <a:lnSpc>
                <a:spcPct val="80000"/>
              </a:lnSpc>
              <a:buFont typeface="Wingdings" pitchFamily="2" charset="2"/>
              <a:buNone/>
            </a:pPr>
            <a:r>
              <a:rPr lang="tr-TR" sz="2000"/>
              <a:t>Yapıtları:</a:t>
            </a:r>
          </a:p>
          <a:p>
            <a:pPr>
              <a:lnSpc>
                <a:spcPct val="80000"/>
              </a:lnSpc>
              <a:buFont typeface="Wingdings" pitchFamily="2" charset="2"/>
              <a:buNone/>
            </a:pPr>
            <a:endParaRPr lang="tr-TR" sz="2000"/>
          </a:p>
          <a:p>
            <a:pPr>
              <a:lnSpc>
                <a:spcPct val="80000"/>
              </a:lnSpc>
            </a:pPr>
            <a:r>
              <a:rPr lang="tr-TR" sz="2000"/>
              <a:t>Çorak Ülke, Boş Adamlar: Şiir</a:t>
            </a:r>
          </a:p>
          <a:p>
            <a:pPr>
              <a:lnSpc>
                <a:spcPct val="80000"/>
              </a:lnSpc>
              <a:buFont typeface="Wingdings" pitchFamily="2" charset="2"/>
              <a:buNone/>
            </a:pPr>
            <a:endParaRPr lang="tr-TR" sz="2000"/>
          </a:p>
          <a:p>
            <a:pPr>
              <a:lnSpc>
                <a:spcPct val="80000"/>
              </a:lnSpc>
            </a:pPr>
            <a:r>
              <a:rPr lang="tr-TR" sz="2000"/>
              <a:t>Edebiyat Üzerine Düşünceler, Denemeler: Eleştiri, deneme</a:t>
            </a:r>
          </a:p>
          <a:p>
            <a:pPr>
              <a:lnSpc>
                <a:spcPct val="80000"/>
              </a:lnSpc>
              <a:buFont typeface="Wingdings" pitchFamily="2" charset="2"/>
              <a:buNone/>
            </a:pPr>
            <a:endParaRPr lang="tr-TR" sz="2000"/>
          </a:p>
          <a:p>
            <a:pPr>
              <a:lnSpc>
                <a:spcPct val="80000"/>
              </a:lnSpc>
            </a:pPr>
            <a:r>
              <a:rPr lang="tr-TR" sz="2000"/>
              <a:t>Katedralde Cinayet, Kokteyl Parti, Kutlu Çarşamba: Oyun</a:t>
            </a:r>
          </a:p>
        </p:txBody>
      </p:sp>
      <p:sp>
        <p:nvSpPr>
          <p:cNvPr id="142341" name="Rectangle 5"/>
          <p:cNvSpPr>
            <a:spLocks noGrp="1" noChangeArrowheads="1"/>
          </p:cNvSpPr>
          <p:nvPr>
            <p:ph type="title"/>
          </p:nvPr>
        </p:nvSpPr>
        <p:spPr>
          <a:xfrm>
            <a:off x="457200" y="274638"/>
            <a:ext cx="8229600" cy="850900"/>
          </a:xfrm>
          <a:noFill/>
          <a:ln/>
        </p:spPr>
        <p:txBody>
          <a:bodyPr/>
          <a:lstStyle/>
          <a:p>
            <a:r>
              <a:rPr lang="tr-TR" sz="2400"/>
              <a:t>AMERİKAN EDEBİYATI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a:xfrm>
            <a:off x="457200" y="274638"/>
            <a:ext cx="8229600" cy="777875"/>
          </a:xfrm>
        </p:spPr>
        <p:txBody>
          <a:bodyPr/>
          <a:lstStyle/>
          <a:p>
            <a:r>
              <a:rPr lang="tr-TR" sz="2800" b="1"/>
              <a:t>İTALYAN EDEBİYATI</a:t>
            </a:r>
          </a:p>
        </p:txBody>
      </p:sp>
      <p:sp>
        <p:nvSpPr>
          <p:cNvPr id="13317" name="Rectangle 5"/>
          <p:cNvSpPr>
            <a:spLocks noGrp="1" noChangeArrowheads="1"/>
          </p:cNvSpPr>
          <p:nvPr>
            <p:ph type="body" sz="half" idx="1"/>
          </p:nvPr>
        </p:nvSpPr>
        <p:spPr>
          <a:xfrm>
            <a:off x="395288" y="1484313"/>
            <a:ext cx="4114800" cy="4495800"/>
          </a:xfrm>
          <a:ln>
            <a:solidFill>
              <a:schemeClr val="tx1"/>
            </a:solidFill>
          </a:ln>
        </p:spPr>
        <p:txBody>
          <a:bodyPr/>
          <a:lstStyle/>
          <a:p>
            <a:pPr>
              <a:lnSpc>
                <a:spcPct val="80000"/>
              </a:lnSpc>
            </a:pPr>
            <a:r>
              <a:rPr lang="tr-TR" sz="1800"/>
              <a:t>Rönesans hareketi İtalya'da doğmuştur. Rönesansın ilk büyük temsilcileri olan Dante, Petrerca ve Boccacio </a:t>
            </a:r>
          </a:p>
          <a:p>
            <a:pPr>
              <a:lnSpc>
                <a:spcPct val="80000"/>
              </a:lnSpc>
              <a:buFont typeface="Wingdings" pitchFamily="2" charset="2"/>
              <a:buNone/>
            </a:pPr>
            <a:endParaRPr lang="tr-TR" sz="1800"/>
          </a:p>
          <a:p>
            <a:pPr>
              <a:lnSpc>
                <a:spcPct val="80000"/>
              </a:lnSpc>
            </a:pPr>
            <a:r>
              <a:rPr lang="tr-TR" sz="1800"/>
              <a:t>14. yüzyılda halk dilini yazı dili haline getirmişler ve İtalyan edebiyatının oluşumunu sağlamışlardır. </a:t>
            </a:r>
          </a:p>
          <a:p>
            <a:pPr>
              <a:lnSpc>
                <a:spcPct val="80000"/>
              </a:lnSpc>
              <a:buFont typeface="Wingdings" pitchFamily="2" charset="2"/>
              <a:buNone/>
            </a:pPr>
            <a:endParaRPr lang="tr-TR" sz="1800"/>
          </a:p>
          <a:p>
            <a:pPr>
              <a:lnSpc>
                <a:spcPct val="80000"/>
              </a:lnSpc>
            </a:pPr>
            <a:r>
              <a:rPr lang="tr-TR" sz="1800"/>
              <a:t>15. yüzyılda Hümanizma akımı güçlenmiş, eski Yunan ve Latin klasikleri yeniden incelenmiştir.</a:t>
            </a:r>
          </a:p>
          <a:p>
            <a:pPr>
              <a:lnSpc>
                <a:spcPct val="80000"/>
              </a:lnSpc>
              <a:buFont typeface="Wingdings" pitchFamily="2" charset="2"/>
              <a:buNone/>
            </a:pPr>
            <a:endParaRPr lang="tr-TR" sz="1800"/>
          </a:p>
          <a:p>
            <a:pPr>
              <a:lnSpc>
                <a:spcPct val="80000"/>
              </a:lnSpc>
            </a:pPr>
            <a:r>
              <a:rPr lang="tr-TR" sz="1800"/>
              <a:t> 16. yüzyıl İtalyan edebiyatında Ariosto, Tasso gibi destan şairleri etkili olmuş; sonraki dönemlerde Batılı akımlar bu edebiyatı etkilemiştir.</a:t>
            </a:r>
          </a:p>
        </p:txBody>
      </p:sp>
      <p:sp>
        <p:nvSpPr>
          <p:cNvPr id="13318" name="Rectangle 6"/>
          <p:cNvSpPr>
            <a:spLocks noGrp="1" noChangeArrowheads="1"/>
          </p:cNvSpPr>
          <p:nvPr>
            <p:ph type="body" sz="half" idx="2"/>
          </p:nvPr>
        </p:nvSpPr>
        <p:spPr>
          <a:xfrm>
            <a:off x="4859338" y="1412875"/>
            <a:ext cx="4038600" cy="4495800"/>
          </a:xfrm>
          <a:ln>
            <a:solidFill>
              <a:schemeClr val="tx1"/>
            </a:solidFill>
          </a:ln>
        </p:spPr>
        <p:txBody>
          <a:bodyPr/>
          <a:lstStyle/>
          <a:p>
            <a:pPr>
              <a:buFont typeface="Wingdings" pitchFamily="2" charset="2"/>
              <a:buNone/>
            </a:pPr>
            <a:r>
              <a:rPr lang="tr-TR" sz="1800" b="1"/>
              <a:t>DANTE (1265-1321</a:t>
            </a:r>
            <a:r>
              <a:rPr lang="tr-TR" sz="1800"/>
              <a:t>)</a:t>
            </a:r>
          </a:p>
          <a:p>
            <a:r>
              <a:rPr lang="tr-TR" sz="1800"/>
              <a:t>Rönesans başlatan sanatçılardan olmakla birlikte, Dante, Aristo düşüncesine bağlı bir sanatçıdır.</a:t>
            </a:r>
          </a:p>
          <a:p>
            <a:pPr>
              <a:buFont typeface="Wingdings" pitchFamily="2" charset="2"/>
              <a:buNone/>
            </a:pPr>
            <a:endParaRPr lang="tr-TR" sz="1800"/>
          </a:p>
          <a:p>
            <a:r>
              <a:rPr lang="tr-TR" sz="1800"/>
              <a:t>İnsanın karakter ve tut­kularını göstermede çok başarılı olmuş, İtalyancayı yazı dili haline getirerek </a:t>
            </a:r>
            <a:r>
              <a:rPr lang="tr-TR" sz="1800" i="1"/>
              <a:t>İtalyan edebiyatının kurucusu </a:t>
            </a:r>
            <a:r>
              <a:rPr lang="tr-TR" sz="1800"/>
              <a:t>olmuştur. </a:t>
            </a:r>
          </a:p>
          <a:p>
            <a:pPr>
              <a:buFont typeface="Wingdings" pitchFamily="2" charset="2"/>
              <a:buNone/>
            </a:pPr>
            <a:endParaRPr lang="tr-TR" sz="1800"/>
          </a:p>
          <a:p>
            <a:pPr lvl="1"/>
            <a:r>
              <a:rPr lang="tr-TR" sz="1600"/>
              <a:t>Dante'nin en ünlü eseri </a:t>
            </a:r>
          </a:p>
          <a:p>
            <a:pPr lvl="1"/>
            <a:r>
              <a:rPr lang="tr-TR" sz="1600"/>
              <a:t>Diviana Commedia (Tanrısal Komedya)'dır.</a:t>
            </a:r>
            <a:r>
              <a:rPr lang="tr-TR" sz="2000"/>
              <a:t> </a:t>
            </a:r>
          </a:p>
          <a:p>
            <a:pPr>
              <a:buFont typeface="Wingdings" pitchFamily="2" charset="2"/>
              <a:buNone/>
            </a:pPr>
            <a:endParaRPr lang="tr-TR" sz="2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5"/>
          <p:cNvSpPr>
            <a:spLocks noGrp="1" noChangeArrowheads="1"/>
          </p:cNvSpPr>
          <p:nvPr>
            <p:ph type="body" sz="half" idx="1"/>
          </p:nvPr>
        </p:nvSpPr>
        <p:spPr>
          <a:xfrm>
            <a:off x="611188" y="1125538"/>
            <a:ext cx="4038600" cy="5372100"/>
          </a:xfrm>
          <a:ln>
            <a:solidFill>
              <a:schemeClr val="tx1"/>
            </a:solidFill>
          </a:ln>
        </p:spPr>
        <p:txBody>
          <a:bodyPr/>
          <a:lstStyle/>
          <a:p>
            <a:pPr>
              <a:lnSpc>
                <a:spcPct val="80000"/>
              </a:lnSpc>
              <a:buFont typeface="Wingdings" pitchFamily="2" charset="2"/>
              <a:buNone/>
            </a:pPr>
            <a:r>
              <a:rPr lang="tr-TR" sz="1600">
                <a:solidFill>
                  <a:srgbClr val="FFFF00"/>
                </a:solidFill>
              </a:rPr>
              <a:t>PETRERCA (1304-1375)</a:t>
            </a:r>
          </a:p>
          <a:p>
            <a:pPr>
              <a:lnSpc>
                <a:spcPct val="80000"/>
              </a:lnSpc>
            </a:pPr>
            <a:endParaRPr lang="tr-TR" sz="1600">
              <a:solidFill>
                <a:srgbClr val="FFFF00"/>
              </a:solidFill>
            </a:endParaRPr>
          </a:p>
          <a:p>
            <a:pPr>
              <a:lnSpc>
                <a:spcPct val="80000"/>
              </a:lnSpc>
            </a:pPr>
            <a:r>
              <a:rPr lang="tr-TR" sz="1600"/>
              <a:t>Latince ve İtalyanca şiirler yazmıştır. Lirik şi­irlerinde aşkın her türlü görünüşü üzerinde durmuş, İtalyanca şiirlerini "Türküler" adlı kitapta toplamıştır.</a:t>
            </a:r>
          </a:p>
          <a:p>
            <a:pPr>
              <a:lnSpc>
                <a:spcPct val="80000"/>
              </a:lnSpc>
              <a:buFont typeface="Wingdings" pitchFamily="2" charset="2"/>
              <a:buNone/>
            </a:pPr>
            <a:endParaRPr lang="tr-TR" sz="1600"/>
          </a:p>
          <a:p>
            <a:pPr>
              <a:lnSpc>
                <a:spcPct val="80000"/>
              </a:lnSpc>
            </a:pPr>
            <a:r>
              <a:rPr lang="tr-TR" sz="1600"/>
              <a:t>Dante'nin etkisinde kalan Petrerca sone, ba­lad, terza rima.. gibi nazım biçimlerini çok kullanmıştır.</a:t>
            </a:r>
          </a:p>
          <a:p>
            <a:pPr>
              <a:lnSpc>
                <a:spcPct val="80000"/>
              </a:lnSpc>
            </a:pPr>
            <a:endParaRPr lang="tr-TR" sz="1600"/>
          </a:p>
          <a:p>
            <a:pPr>
              <a:lnSpc>
                <a:spcPct val="80000"/>
              </a:lnSpc>
              <a:buFont typeface="Wingdings" pitchFamily="2" charset="2"/>
              <a:buNone/>
            </a:pPr>
            <a:r>
              <a:rPr lang="tr-TR" sz="1600">
                <a:solidFill>
                  <a:srgbClr val="FFFF00"/>
                </a:solidFill>
              </a:rPr>
              <a:t>BOCCACIO (1313-1375)</a:t>
            </a:r>
          </a:p>
          <a:p>
            <a:pPr>
              <a:lnSpc>
                <a:spcPct val="80000"/>
              </a:lnSpc>
            </a:pPr>
            <a:endParaRPr lang="tr-TR" sz="1600">
              <a:solidFill>
                <a:srgbClr val="FFFF00"/>
              </a:solidFill>
            </a:endParaRPr>
          </a:p>
          <a:p>
            <a:pPr>
              <a:lnSpc>
                <a:spcPct val="80000"/>
              </a:lnSpc>
            </a:pPr>
            <a:r>
              <a:rPr lang="tr-TR" sz="1600"/>
              <a:t>İtalyan edebiyatının en büyük sanatçıların­dan biri olan Boccacio, </a:t>
            </a:r>
            <a:r>
              <a:rPr lang="tr-TR" sz="1600" i="1"/>
              <a:t>küçük hikaye türü­nün kurucusu </a:t>
            </a:r>
            <a:r>
              <a:rPr lang="tr-TR" sz="1600"/>
              <a:t>sayılmaktadır.</a:t>
            </a:r>
          </a:p>
          <a:p>
            <a:pPr>
              <a:lnSpc>
                <a:spcPct val="80000"/>
              </a:lnSpc>
              <a:buFont typeface="Wingdings" pitchFamily="2" charset="2"/>
              <a:buNone/>
            </a:pPr>
            <a:endParaRPr lang="tr-TR" sz="1600"/>
          </a:p>
          <a:p>
            <a:pPr>
              <a:lnSpc>
                <a:spcPct val="80000"/>
              </a:lnSpc>
            </a:pPr>
            <a:r>
              <a:rPr lang="tr-TR" sz="1600"/>
              <a:t>Hikayelerinde Ortaçağ'ın dini konuları yeri­ne, günlük olayları işlemiştir. En ünlü eseri </a:t>
            </a:r>
            <a:r>
              <a:rPr lang="tr-TR" sz="1600" b="1"/>
              <a:t>Decameron'dur</a:t>
            </a:r>
            <a:r>
              <a:rPr lang="tr-TR" sz="1600"/>
              <a:t> </a:t>
            </a:r>
          </a:p>
          <a:p>
            <a:pPr>
              <a:lnSpc>
                <a:spcPct val="80000"/>
              </a:lnSpc>
            </a:pPr>
            <a:endParaRPr lang="tr-TR" sz="1600"/>
          </a:p>
          <a:p>
            <a:pPr>
              <a:lnSpc>
                <a:spcPct val="80000"/>
              </a:lnSpc>
            </a:pPr>
            <a:endParaRPr lang="tr-TR" sz="1600"/>
          </a:p>
        </p:txBody>
      </p:sp>
      <p:sp>
        <p:nvSpPr>
          <p:cNvPr id="15366" name="Rectangle 6"/>
          <p:cNvSpPr>
            <a:spLocks noGrp="1" noChangeArrowheads="1"/>
          </p:cNvSpPr>
          <p:nvPr>
            <p:ph type="body" sz="half" idx="2"/>
          </p:nvPr>
        </p:nvSpPr>
        <p:spPr>
          <a:xfrm>
            <a:off x="4787900" y="1125538"/>
            <a:ext cx="4038600" cy="5327650"/>
          </a:xfrm>
          <a:ln>
            <a:solidFill>
              <a:schemeClr val="tx1"/>
            </a:solidFill>
          </a:ln>
        </p:spPr>
        <p:txBody>
          <a:bodyPr/>
          <a:lstStyle/>
          <a:p>
            <a:pPr>
              <a:lnSpc>
                <a:spcPct val="80000"/>
              </a:lnSpc>
              <a:buFont typeface="Wingdings" pitchFamily="2" charset="2"/>
              <a:buNone/>
            </a:pPr>
            <a:r>
              <a:rPr lang="tr-TR" sz="1600" b="1">
                <a:solidFill>
                  <a:srgbClr val="FFFF00"/>
                </a:solidFill>
              </a:rPr>
              <a:t>     ARIOSTO (1474 -1533)</a:t>
            </a:r>
            <a:endParaRPr lang="tr-TR" sz="1600">
              <a:solidFill>
                <a:srgbClr val="FFFF00"/>
              </a:solidFill>
            </a:endParaRPr>
          </a:p>
          <a:p>
            <a:pPr>
              <a:lnSpc>
                <a:spcPct val="80000"/>
              </a:lnSpc>
            </a:pPr>
            <a:r>
              <a:rPr lang="tr-TR" sz="1600"/>
              <a:t>Rönesans devri edebiyatının en önemli sa­natçılarından biri olan Ariosto, destan türün­de başarı göstermiştir.</a:t>
            </a:r>
          </a:p>
          <a:p>
            <a:pPr>
              <a:lnSpc>
                <a:spcPct val="80000"/>
              </a:lnSpc>
            </a:pPr>
            <a:r>
              <a:rPr lang="tr-TR" sz="1600"/>
              <a:t>En ünlü eseri yapma bir destan olan </a:t>
            </a:r>
            <a:r>
              <a:rPr lang="tr-TR" sz="1600" b="1"/>
              <a:t>Çılgın Orlando'dur. </a:t>
            </a:r>
            <a:r>
              <a:rPr lang="tr-TR" sz="1600"/>
              <a:t>Bu destanda Charlemagne devrinde, Hıristiyanlarla Müslümanlar arasın­daki savaşlar anlatılır.</a:t>
            </a:r>
            <a:endParaRPr lang="tr-TR" sz="1600" b="1"/>
          </a:p>
          <a:p>
            <a:pPr>
              <a:lnSpc>
                <a:spcPct val="80000"/>
              </a:lnSpc>
            </a:pPr>
            <a:endParaRPr lang="tr-TR" sz="1600" b="1"/>
          </a:p>
          <a:p>
            <a:pPr>
              <a:lnSpc>
                <a:spcPct val="80000"/>
              </a:lnSpc>
              <a:buFont typeface="Wingdings" pitchFamily="2" charset="2"/>
              <a:buNone/>
            </a:pPr>
            <a:r>
              <a:rPr lang="tr-TR" sz="1600" b="1">
                <a:solidFill>
                  <a:srgbClr val="FFFF00"/>
                </a:solidFill>
              </a:rPr>
              <a:t>    TASSO (1544-1595)</a:t>
            </a:r>
            <a:endParaRPr lang="tr-TR" sz="1600">
              <a:solidFill>
                <a:srgbClr val="FFFF00"/>
              </a:solidFill>
            </a:endParaRPr>
          </a:p>
          <a:p>
            <a:pPr>
              <a:lnSpc>
                <a:spcPct val="80000"/>
              </a:lnSpc>
            </a:pPr>
            <a:endParaRPr lang="tr-TR" sz="1600">
              <a:solidFill>
                <a:srgbClr val="FFFF00"/>
              </a:solidFill>
            </a:endParaRPr>
          </a:p>
          <a:p>
            <a:pPr>
              <a:lnSpc>
                <a:spcPct val="80000"/>
              </a:lnSpc>
            </a:pPr>
            <a:r>
              <a:rPr lang="tr-TR" sz="1600"/>
              <a:t>Rönesans devrinde, destan türünün en ba­şarılı sanatçılarındandır. Eserlerinin konuları­nı Ortaçağ'dan almakla birlikte, biçimsel açı­dan Homeros'u taklit etmiştir.</a:t>
            </a:r>
          </a:p>
          <a:p>
            <a:pPr>
              <a:lnSpc>
                <a:spcPct val="80000"/>
              </a:lnSpc>
              <a:buFont typeface="Wingdings" pitchFamily="2" charset="2"/>
              <a:buNone/>
            </a:pPr>
            <a:endParaRPr lang="tr-TR" sz="1600"/>
          </a:p>
          <a:p>
            <a:pPr>
              <a:lnSpc>
                <a:spcPct val="80000"/>
              </a:lnSpc>
            </a:pPr>
            <a:r>
              <a:rPr lang="tr-TR" sz="1600"/>
              <a:t>En önemli eseri, I, Haçlı Seferi'nde Kudüs'ün alınışını anlatan </a:t>
            </a:r>
            <a:r>
              <a:rPr lang="tr-TR" sz="1600" b="1"/>
              <a:t>Kurtarılmış Kudüs </a:t>
            </a:r>
            <a:r>
              <a:rPr lang="tr-TR" sz="1600"/>
              <a:t>adlı ya­pay destandır.</a:t>
            </a:r>
          </a:p>
        </p:txBody>
      </p:sp>
      <p:sp>
        <p:nvSpPr>
          <p:cNvPr id="15368" name="Rectangle 8"/>
          <p:cNvSpPr>
            <a:spLocks noChangeArrowheads="1"/>
          </p:cNvSpPr>
          <p:nvPr/>
        </p:nvSpPr>
        <p:spPr bwMode="auto">
          <a:xfrm>
            <a:off x="2730500" y="404813"/>
            <a:ext cx="4002088" cy="457200"/>
          </a:xfrm>
          <a:prstGeom prst="rect">
            <a:avLst/>
          </a:prstGeom>
          <a:noFill/>
          <a:ln w="9525">
            <a:noFill/>
            <a:miter lim="800000"/>
            <a:headEnd/>
            <a:tailEnd/>
          </a:ln>
          <a:effectLst/>
        </p:spPr>
        <p:txBody>
          <a:bodyPr>
            <a:spAutoFit/>
          </a:bodyPr>
          <a:lstStyle/>
          <a:p>
            <a:r>
              <a:rPr lang="tr-TR" sz="2400" b="1">
                <a:solidFill>
                  <a:schemeClr val="tx2"/>
                </a:solidFill>
                <a:effectLst>
                  <a:outerShdw blurRad="38100" dist="38100" dir="2700000" algn="tl">
                    <a:srgbClr val="000000"/>
                  </a:outerShdw>
                </a:effectLst>
              </a:rPr>
              <a:t>İTALYAN EDEBİYATI</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a:xfrm>
            <a:off x="457200" y="274638"/>
            <a:ext cx="8229600" cy="633412"/>
          </a:xfrm>
        </p:spPr>
        <p:txBody>
          <a:bodyPr/>
          <a:lstStyle/>
          <a:p>
            <a:r>
              <a:rPr lang="tr-TR" sz="2400" b="1"/>
              <a:t> FRANSIZ EDEBİYATI</a:t>
            </a:r>
          </a:p>
        </p:txBody>
      </p:sp>
      <p:sp>
        <p:nvSpPr>
          <p:cNvPr id="17413" name="Rectangle 5"/>
          <p:cNvSpPr>
            <a:spLocks noGrp="1" noChangeArrowheads="1"/>
          </p:cNvSpPr>
          <p:nvPr>
            <p:ph type="body" sz="half" idx="1"/>
          </p:nvPr>
        </p:nvSpPr>
        <p:spPr>
          <a:ln>
            <a:solidFill>
              <a:schemeClr val="tx1"/>
            </a:solidFill>
          </a:ln>
        </p:spPr>
        <p:txBody>
          <a:bodyPr/>
          <a:lstStyle/>
          <a:p>
            <a:pPr>
              <a:lnSpc>
                <a:spcPct val="80000"/>
              </a:lnSpc>
            </a:pPr>
            <a:r>
              <a:rPr lang="tr-TR" sz="2000"/>
              <a:t>Fransız edebiyatının ilk örneklerini de destanlar oluşturur. </a:t>
            </a:r>
          </a:p>
          <a:p>
            <a:pPr>
              <a:lnSpc>
                <a:spcPct val="80000"/>
              </a:lnSpc>
              <a:buFont typeface="Wingdings" pitchFamily="2" charset="2"/>
              <a:buNone/>
            </a:pPr>
            <a:endParaRPr lang="tr-TR" sz="2000"/>
          </a:p>
          <a:p>
            <a:pPr>
              <a:lnSpc>
                <a:spcPct val="80000"/>
              </a:lnSpc>
            </a:pPr>
            <a:r>
              <a:rPr lang="tr-TR" sz="2000"/>
              <a:t>12. yüzyıla kadar pek varlık göstermeyen Fransız edebiyatında en önemli ürün </a:t>
            </a:r>
            <a:r>
              <a:rPr lang="tr-TR" sz="2000">
                <a:solidFill>
                  <a:srgbClr val="FFFF00"/>
                </a:solidFill>
              </a:rPr>
              <a:t>Chansen de Röland</a:t>
            </a:r>
            <a:r>
              <a:rPr lang="tr-TR" sz="2000" b="1"/>
              <a:t> </a:t>
            </a:r>
            <a:r>
              <a:rPr lang="tr-TR" sz="2000"/>
              <a:t>destanıdır.</a:t>
            </a:r>
          </a:p>
          <a:p>
            <a:pPr>
              <a:lnSpc>
                <a:spcPct val="80000"/>
              </a:lnSpc>
              <a:buFont typeface="Wingdings" pitchFamily="2" charset="2"/>
              <a:buNone/>
            </a:pPr>
            <a:endParaRPr lang="tr-TR" sz="2000"/>
          </a:p>
          <a:p>
            <a:pPr>
              <a:lnSpc>
                <a:spcPct val="80000"/>
              </a:lnSpc>
            </a:pPr>
            <a:r>
              <a:rPr lang="tr-TR" sz="2000"/>
              <a:t>Rönesans döneminde gelişmeye başlayan Fransız edebiyatı, sonraki dönemlerde birçok sanat akımının doğuşuna tanıklık etmiş, bu akımların gücüyle beslenmiştir.</a:t>
            </a:r>
          </a:p>
        </p:txBody>
      </p:sp>
      <p:sp>
        <p:nvSpPr>
          <p:cNvPr id="17414" name="Rectangle 6"/>
          <p:cNvSpPr>
            <a:spLocks noGrp="1" noChangeArrowheads="1"/>
          </p:cNvSpPr>
          <p:nvPr>
            <p:ph type="body" sz="half" idx="2"/>
          </p:nvPr>
        </p:nvSpPr>
        <p:spPr>
          <a:ln>
            <a:solidFill>
              <a:schemeClr val="tx1"/>
            </a:solidFill>
          </a:ln>
        </p:spPr>
        <p:txBody>
          <a:bodyPr/>
          <a:lstStyle/>
          <a:p>
            <a:pPr>
              <a:lnSpc>
                <a:spcPct val="80000"/>
              </a:lnSpc>
              <a:buFont typeface="Wingdings" pitchFamily="2" charset="2"/>
              <a:buNone/>
            </a:pPr>
            <a:r>
              <a:rPr lang="tr-TR" sz="1800" b="1">
                <a:solidFill>
                  <a:srgbClr val="FFFF00"/>
                </a:solidFill>
              </a:rPr>
              <a:t>    </a:t>
            </a:r>
            <a:r>
              <a:rPr lang="tr-TR" sz="1600" b="1">
                <a:solidFill>
                  <a:srgbClr val="FFFF00"/>
                </a:solidFill>
              </a:rPr>
              <a:t>MONTAIGNE (1533 - 1592)</a:t>
            </a:r>
            <a:endParaRPr lang="tr-TR" sz="1600">
              <a:solidFill>
                <a:srgbClr val="FFFF00"/>
              </a:solidFill>
            </a:endParaRPr>
          </a:p>
          <a:p>
            <a:pPr>
              <a:lnSpc>
                <a:spcPct val="80000"/>
              </a:lnSpc>
            </a:pPr>
            <a:r>
              <a:rPr lang="tr-TR" sz="1600"/>
              <a:t>Rönesans'ın ve Fransız edebiyatının en önemli sanatçılarındandır. Ser­best düşünmenin öncü­lerinden sayılmaktadır.</a:t>
            </a:r>
          </a:p>
          <a:p>
            <a:pPr>
              <a:lnSpc>
                <a:spcPct val="80000"/>
              </a:lnSpc>
              <a:buFont typeface="Wingdings" pitchFamily="2" charset="2"/>
              <a:buNone/>
            </a:pPr>
            <a:endParaRPr lang="tr-TR" sz="1600"/>
          </a:p>
          <a:p>
            <a:pPr>
              <a:lnSpc>
                <a:spcPct val="80000"/>
              </a:lnSpc>
            </a:pPr>
            <a:r>
              <a:rPr lang="tr-TR" sz="1600"/>
              <a:t>Montaigne, </a:t>
            </a:r>
            <a:r>
              <a:rPr lang="tr-TR" sz="1600" b="1"/>
              <a:t>deneme türünün kurucusu </a:t>
            </a:r>
            <a:r>
              <a:rPr lang="tr-TR" sz="1600"/>
              <a:t>ve ilkbüyük ustasıdır. </a:t>
            </a:r>
            <a:r>
              <a:rPr lang="tr-TR" sz="1600" b="1"/>
              <a:t>Denemeler </a:t>
            </a:r>
            <a:r>
              <a:rPr lang="tr-TR" sz="1600"/>
              <a:t>adını taşıyan ve üç cilt olarak yayımlanan eserinde birey ve toplumla ilgili her konu üzerinde durmuş, Ortaçağ'a ait düşünce ve inanç kalıplarının dışına çıkarak hemen her konuyu yeni baştan düşünmüş ve inanç kalıplarının dışına çıkarak her konuyu yeni baştan düşünmüş ve yazmıştır.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5"/>
          <p:cNvSpPr>
            <a:spLocks noGrp="1" noChangeArrowheads="1"/>
          </p:cNvSpPr>
          <p:nvPr>
            <p:ph type="body" sz="half" idx="1"/>
          </p:nvPr>
        </p:nvSpPr>
        <p:spPr>
          <a:ln>
            <a:solidFill>
              <a:schemeClr val="tx1"/>
            </a:solidFill>
          </a:ln>
        </p:spPr>
        <p:txBody>
          <a:bodyPr/>
          <a:lstStyle/>
          <a:p>
            <a:pPr>
              <a:lnSpc>
                <a:spcPct val="80000"/>
              </a:lnSpc>
              <a:buFont typeface="Wingdings" pitchFamily="2" charset="2"/>
              <a:buNone/>
            </a:pPr>
            <a:r>
              <a:rPr lang="tr-TR" sz="1600" b="1">
                <a:solidFill>
                  <a:srgbClr val="FFFF00"/>
                </a:solidFill>
              </a:rPr>
              <a:t>CORNEILLE (1606 -1684)</a:t>
            </a:r>
          </a:p>
          <a:p>
            <a:pPr>
              <a:lnSpc>
                <a:spcPct val="80000"/>
              </a:lnSpc>
              <a:buFont typeface="Wingdings" pitchFamily="2" charset="2"/>
              <a:buNone/>
            </a:pPr>
            <a:endParaRPr lang="tr-TR" sz="1600">
              <a:solidFill>
                <a:srgbClr val="FFFF00"/>
              </a:solidFill>
            </a:endParaRPr>
          </a:p>
          <a:p>
            <a:pPr>
              <a:lnSpc>
                <a:spcPct val="80000"/>
              </a:lnSpc>
            </a:pPr>
            <a:r>
              <a:rPr lang="tr-TR" sz="1600"/>
              <a:t>17. yüzyıl Fransız edebiyatının ilk büyük klasik tragedya şairidir. Fransız tragedyasının kurucusudur.</a:t>
            </a:r>
          </a:p>
          <a:p>
            <a:pPr>
              <a:lnSpc>
                <a:spcPct val="80000"/>
              </a:lnSpc>
              <a:buFont typeface="Wingdings" pitchFamily="2" charset="2"/>
              <a:buNone/>
            </a:pPr>
            <a:endParaRPr lang="tr-TR" sz="1600"/>
          </a:p>
          <a:p>
            <a:pPr>
              <a:lnSpc>
                <a:spcPct val="80000"/>
              </a:lnSpc>
            </a:pPr>
            <a:r>
              <a:rPr lang="tr-TR" sz="1600"/>
              <a:t>Corneille'nin   kahramanları   tutkularını   yenmeyi bilen, iradeli kişilerdir. O insanları oldukları gibi değil, olmaları gerektiği gibi anlatmıştır.</a:t>
            </a:r>
          </a:p>
          <a:p>
            <a:pPr>
              <a:lnSpc>
                <a:spcPct val="80000"/>
              </a:lnSpc>
              <a:buFont typeface="Wingdings" pitchFamily="2" charset="2"/>
              <a:buNone/>
            </a:pPr>
            <a:endParaRPr lang="tr-TR" sz="1600"/>
          </a:p>
          <a:p>
            <a:pPr>
              <a:lnSpc>
                <a:spcPct val="80000"/>
              </a:lnSpc>
              <a:buFont typeface="Wingdings" pitchFamily="2" charset="2"/>
              <a:buNone/>
            </a:pPr>
            <a:r>
              <a:rPr lang="tr-TR" sz="1600"/>
              <a:t>En önemli tragedyaları şunlardır:</a:t>
            </a:r>
          </a:p>
          <a:p>
            <a:pPr>
              <a:lnSpc>
                <a:spcPct val="80000"/>
              </a:lnSpc>
              <a:buFont typeface="Wingdings" pitchFamily="2" charset="2"/>
              <a:buNone/>
            </a:pPr>
            <a:endParaRPr lang="tr-TR" sz="1600" i="1"/>
          </a:p>
          <a:p>
            <a:pPr lvl="1">
              <a:lnSpc>
                <a:spcPct val="80000"/>
              </a:lnSpc>
            </a:pPr>
            <a:r>
              <a:rPr lang="tr-TR" sz="1600"/>
              <a:t>Le Cid</a:t>
            </a:r>
          </a:p>
          <a:p>
            <a:pPr lvl="1">
              <a:lnSpc>
                <a:spcPct val="80000"/>
              </a:lnSpc>
            </a:pPr>
            <a:r>
              <a:rPr lang="tr-TR" sz="1600"/>
              <a:t>Horace</a:t>
            </a:r>
          </a:p>
          <a:p>
            <a:pPr lvl="1">
              <a:lnSpc>
                <a:spcPct val="80000"/>
              </a:lnSpc>
            </a:pPr>
            <a:r>
              <a:rPr lang="tr-TR" sz="1600"/>
              <a:t>Cinna</a:t>
            </a:r>
          </a:p>
        </p:txBody>
      </p:sp>
      <p:sp>
        <p:nvSpPr>
          <p:cNvPr id="19462" name="Rectangle 6"/>
          <p:cNvSpPr>
            <a:spLocks noGrp="1" noChangeArrowheads="1"/>
          </p:cNvSpPr>
          <p:nvPr>
            <p:ph type="body" sz="half" idx="2"/>
          </p:nvPr>
        </p:nvSpPr>
        <p:spPr>
          <a:ln>
            <a:solidFill>
              <a:schemeClr val="tx1"/>
            </a:solidFill>
          </a:ln>
        </p:spPr>
        <p:txBody>
          <a:bodyPr/>
          <a:lstStyle/>
          <a:p>
            <a:pPr>
              <a:lnSpc>
                <a:spcPct val="80000"/>
              </a:lnSpc>
              <a:buFont typeface="Wingdings" pitchFamily="2" charset="2"/>
              <a:buNone/>
            </a:pPr>
            <a:r>
              <a:rPr lang="tr-TR" sz="1600" b="1">
                <a:solidFill>
                  <a:srgbClr val="FFFF00"/>
                </a:solidFill>
              </a:rPr>
              <a:t>RACINE (1639-1699)</a:t>
            </a:r>
          </a:p>
          <a:p>
            <a:pPr>
              <a:lnSpc>
                <a:spcPct val="80000"/>
              </a:lnSpc>
              <a:buFont typeface="Wingdings" pitchFamily="2" charset="2"/>
              <a:buNone/>
            </a:pPr>
            <a:endParaRPr lang="tr-TR" sz="1600">
              <a:solidFill>
                <a:srgbClr val="FFFF00"/>
              </a:solidFill>
            </a:endParaRPr>
          </a:p>
          <a:p>
            <a:pPr>
              <a:lnSpc>
                <a:spcPct val="80000"/>
              </a:lnSpc>
            </a:pPr>
            <a:r>
              <a:rPr lang="tr-TR" sz="1600"/>
              <a:t>17. yüzyıl Fransız edebiyatında Klasisizmin en büyük temsilcilerindendir.</a:t>
            </a:r>
          </a:p>
          <a:p>
            <a:pPr>
              <a:lnSpc>
                <a:spcPct val="80000"/>
              </a:lnSpc>
              <a:buFont typeface="Wingdings" pitchFamily="2" charset="2"/>
              <a:buNone/>
            </a:pPr>
            <a:endParaRPr lang="tr-TR" sz="1600"/>
          </a:p>
          <a:p>
            <a:pPr>
              <a:lnSpc>
                <a:spcPct val="80000"/>
              </a:lnSpc>
            </a:pPr>
            <a:r>
              <a:rPr lang="tr-TR" sz="1600"/>
              <a:t>Tragedya türündeki eser­eriyle tanınmıştır. Racine'in    kahramanları tutkularına yenik  düşen kişilerden oluşur.</a:t>
            </a:r>
          </a:p>
          <a:p>
            <a:pPr>
              <a:lnSpc>
                <a:spcPct val="80000"/>
              </a:lnSpc>
              <a:buFont typeface="Wingdings" pitchFamily="2" charset="2"/>
              <a:buNone/>
            </a:pPr>
            <a:endParaRPr lang="tr-TR" sz="1600"/>
          </a:p>
          <a:p>
            <a:pPr>
              <a:lnSpc>
                <a:spcPct val="80000"/>
              </a:lnSpc>
              <a:buFont typeface="Wingdings" pitchFamily="2" charset="2"/>
              <a:buNone/>
            </a:pPr>
            <a:r>
              <a:rPr lang="tr-TR" sz="1600"/>
              <a:t>Başlıca eserleri şunlardır:</a:t>
            </a:r>
          </a:p>
          <a:p>
            <a:pPr>
              <a:lnSpc>
                <a:spcPct val="80000"/>
              </a:lnSpc>
              <a:buFont typeface="Wingdings" pitchFamily="2" charset="2"/>
              <a:buNone/>
            </a:pPr>
            <a:endParaRPr lang="tr-TR" sz="1600" i="1"/>
          </a:p>
          <a:p>
            <a:pPr lvl="1">
              <a:lnSpc>
                <a:spcPct val="80000"/>
              </a:lnSpc>
            </a:pPr>
            <a:r>
              <a:rPr lang="tr-TR" sz="1600"/>
              <a:t>Andromaque</a:t>
            </a:r>
          </a:p>
          <a:p>
            <a:pPr lvl="1">
              <a:lnSpc>
                <a:spcPct val="80000"/>
              </a:lnSpc>
            </a:pPr>
            <a:r>
              <a:rPr lang="tr-TR" sz="1600"/>
              <a:t>iphigenie</a:t>
            </a:r>
          </a:p>
          <a:p>
            <a:pPr lvl="1">
              <a:lnSpc>
                <a:spcPct val="80000"/>
              </a:lnSpc>
            </a:pPr>
            <a:r>
              <a:rPr lang="tr-TR" sz="1600"/>
              <a:t>Phedre</a:t>
            </a:r>
          </a:p>
        </p:txBody>
      </p:sp>
      <p:sp>
        <p:nvSpPr>
          <p:cNvPr id="19465" name="Rectangle 9"/>
          <p:cNvSpPr>
            <a:spLocks noChangeArrowheads="1"/>
          </p:cNvSpPr>
          <p:nvPr/>
        </p:nvSpPr>
        <p:spPr bwMode="auto">
          <a:xfrm>
            <a:off x="2843213" y="546100"/>
            <a:ext cx="3451225" cy="457200"/>
          </a:xfrm>
          <a:prstGeom prst="rect">
            <a:avLst/>
          </a:prstGeom>
          <a:noFill/>
          <a:ln w="9525">
            <a:noFill/>
            <a:miter lim="800000"/>
            <a:headEnd/>
            <a:tailEnd/>
          </a:ln>
          <a:effectLst/>
        </p:spPr>
        <p:txBody>
          <a:bodyPr wrap="none">
            <a:spAutoFit/>
          </a:bodyPr>
          <a:lstStyle/>
          <a:p>
            <a:r>
              <a:rPr lang="tr-TR" sz="2400"/>
              <a:t> </a:t>
            </a:r>
            <a:r>
              <a:rPr lang="tr-TR" sz="2400" b="1">
                <a:solidFill>
                  <a:schemeClr val="tx2"/>
                </a:solidFill>
                <a:effectLst>
                  <a:outerShdw blurRad="38100" dist="38100" dir="2700000" algn="tl">
                    <a:srgbClr val="000000"/>
                  </a:outerShdw>
                </a:effectLst>
              </a:rPr>
              <a:t>FRANSIZ EDEBİYATI</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3" name="Rectangle 9"/>
          <p:cNvSpPr>
            <a:spLocks noGrp="1" noChangeArrowheads="1"/>
          </p:cNvSpPr>
          <p:nvPr>
            <p:ph type="title"/>
          </p:nvPr>
        </p:nvSpPr>
        <p:spPr/>
        <p:txBody>
          <a:bodyPr/>
          <a:lstStyle/>
          <a:p>
            <a:r>
              <a:rPr lang="tr-TR" sz="2400" b="1"/>
              <a:t>MOLIERE (1622 -1673)</a:t>
            </a:r>
            <a:r>
              <a:rPr lang="tr-TR" sz="2400"/>
              <a:t/>
            </a:r>
            <a:br>
              <a:rPr lang="tr-TR" sz="2400"/>
            </a:br>
            <a:endParaRPr lang="tr-TR" sz="2400"/>
          </a:p>
        </p:txBody>
      </p:sp>
      <p:sp>
        <p:nvSpPr>
          <p:cNvPr id="21509" name="Rectangle 5"/>
          <p:cNvSpPr>
            <a:spLocks noGrp="1" noChangeArrowheads="1"/>
          </p:cNvSpPr>
          <p:nvPr>
            <p:ph type="body" idx="1"/>
          </p:nvPr>
        </p:nvSpPr>
        <p:spPr>
          <a:xfrm>
            <a:off x="395288" y="1412875"/>
            <a:ext cx="8229600" cy="4321175"/>
          </a:xfrm>
        </p:spPr>
        <p:txBody>
          <a:bodyPr/>
          <a:lstStyle/>
          <a:p>
            <a:r>
              <a:rPr lang="tr-TR" sz="2000"/>
              <a:t>Çok ünlü bir komedya yazarıdır.</a:t>
            </a:r>
          </a:p>
          <a:p>
            <a:pPr>
              <a:buFont typeface="Wingdings" pitchFamily="2" charset="2"/>
              <a:buNone/>
            </a:pPr>
            <a:endParaRPr lang="tr-TR" sz="2000"/>
          </a:p>
          <a:p>
            <a:r>
              <a:rPr lang="tr-TR" sz="2000"/>
              <a:t>Komedyalarında, güldürürken düşündürmeyi amaçlamış, eserlerini gülünç gelenekler ve karakterler üzerine kurmuştur.</a:t>
            </a:r>
          </a:p>
          <a:p>
            <a:pPr>
              <a:buFont typeface="Wingdings" pitchFamily="2" charset="2"/>
              <a:buNone/>
            </a:pPr>
            <a:endParaRPr lang="tr-TR" sz="2000"/>
          </a:p>
          <a:p>
            <a:r>
              <a:rPr lang="tr-TR" sz="2000"/>
              <a:t>Fransa'da kendisinin açtığı töre ve karakter komedyasının en büyük eserlerini vermiştir.</a:t>
            </a:r>
          </a:p>
          <a:p>
            <a:pPr>
              <a:buFont typeface="Wingdings" pitchFamily="2" charset="2"/>
              <a:buNone/>
            </a:pPr>
            <a:endParaRPr lang="tr-TR" sz="2000"/>
          </a:p>
          <a:p>
            <a:r>
              <a:rPr lang="tr-TR" sz="2000"/>
              <a:t>Moliere'in eserlerinde sonradan görme zenginler, gülünç burjuvalar, züppeler, hastalarnı soymaya çalışan doktorlar, bilgiçlik taslayan cahil kadınlar, dini çıkarlarına âlet eden ikiyüzlüler, cimriliği huy edinmiş kişiler büyük bir başarıyla anlatılır</a:t>
            </a:r>
            <a:r>
              <a:rPr lang="tr-TR" sz="280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57200" y="274638"/>
            <a:ext cx="8229600" cy="706437"/>
          </a:xfrm>
        </p:spPr>
        <p:txBody>
          <a:bodyPr/>
          <a:lstStyle/>
          <a:p>
            <a:r>
              <a:rPr lang="tr-TR" sz="2400" b="1"/>
              <a:t>MOLIERE’İN BAŞLICA ESERLERİ</a:t>
            </a:r>
          </a:p>
        </p:txBody>
      </p:sp>
      <p:sp>
        <p:nvSpPr>
          <p:cNvPr id="114692" name="Rectangle 4"/>
          <p:cNvSpPr>
            <a:spLocks noChangeArrowheads="1"/>
          </p:cNvSpPr>
          <p:nvPr/>
        </p:nvSpPr>
        <p:spPr bwMode="auto">
          <a:xfrm>
            <a:off x="971550" y="1412875"/>
            <a:ext cx="6408738" cy="4537075"/>
          </a:xfrm>
          <a:prstGeom prst="rect">
            <a:avLst/>
          </a:prstGeom>
          <a:noFill/>
          <a:ln w="9525">
            <a:solidFill>
              <a:schemeClr val="tx1"/>
            </a:solidFill>
            <a:miter lim="800000"/>
            <a:headEnd/>
            <a:tailEnd/>
          </a:ln>
          <a:effectLst/>
        </p:spPr>
        <p:txBody>
          <a:bodyPr/>
          <a:lstStyle/>
          <a:p>
            <a:pPr marL="342900" indent="-342900">
              <a:lnSpc>
                <a:spcPct val="80000"/>
              </a:lnSpc>
              <a:spcBef>
                <a:spcPct val="20000"/>
              </a:spcBef>
              <a:buClr>
                <a:schemeClr val="hlink"/>
              </a:buClr>
              <a:buSzPct val="80000"/>
              <a:buFont typeface="Wingdings" pitchFamily="2" charset="2"/>
              <a:buNone/>
            </a:pPr>
            <a:r>
              <a:rPr lang="tr-TR" sz="1600">
                <a:effectLst>
                  <a:outerShdw blurRad="38100" dist="38100" dir="2700000" algn="tl">
                    <a:srgbClr val="000000"/>
                  </a:outerShdw>
                </a:effectLst>
              </a:rPr>
              <a:t> </a:t>
            </a:r>
            <a:endParaRPr lang="tr-TR" sz="2400" i="1">
              <a:effectLst>
                <a:outerShdw blurRad="38100" dist="38100" dir="2700000" algn="tl">
                  <a:srgbClr val="000000"/>
                </a:outerShdw>
              </a:effectLst>
            </a:endParaRPr>
          </a:p>
          <a:p>
            <a:pPr marL="342900" indent="-342900">
              <a:lnSpc>
                <a:spcPct val="80000"/>
              </a:lnSpc>
              <a:spcBef>
                <a:spcPct val="20000"/>
              </a:spcBef>
              <a:buClr>
                <a:schemeClr val="hlink"/>
              </a:buClr>
              <a:buSzPct val="80000"/>
              <a:buFont typeface="Wingdings" pitchFamily="2" charset="2"/>
              <a:buChar char="n"/>
            </a:pPr>
            <a:r>
              <a:rPr lang="tr-TR" sz="2400">
                <a:effectLst>
                  <a:outerShdw blurRad="38100" dist="38100" dir="2700000" algn="tl">
                    <a:srgbClr val="000000"/>
                  </a:outerShdw>
                </a:effectLst>
              </a:rPr>
              <a:t>Gülünç Kibarlar </a:t>
            </a:r>
          </a:p>
          <a:p>
            <a:pPr marL="342900" indent="-342900">
              <a:lnSpc>
                <a:spcPct val="80000"/>
              </a:lnSpc>
              <a:spcBef>
                <a:spcPct val="20000"/>
              </a:spcBef>
              <a:buClr>
                <a:schemeClr val="hlink"/>
              </a:buClr>
              <a:buSzPct val="80000"/>
              <a:buFont typeface="Wingdings" pitchFamily="2" charset="2"/>
              <a:buChar char="n"/>
            </a:pPr>
            <a:r>
              <a:rPr lang="tr-TR" sz="2400">
                <a:effectLst>
                  <a:outerShdw blurRad="38100" dist="38100" dir="2700000" algn="tl">
                    <a:srgbClr val="000000"/>
                  </a:outerShdw>
                </a:effectLst>
              </a:rPr>
              <a:t>Kocalar Mektebi </a:t>
            </a:r>
          </a:p>
          <a:p>
            <a:pPr marL="342900" indent="-342900">
              <a:lnSpc>
                <a:spcPct val="80000"/>
              </a:lnSpc>
              <a:spcBef>
                <a:spcPct val="20000"/>
              </a:spcBef>
              <a:buClr>
                <a:schemeClr val="hlink"/>
              </a:buClr>
              <a:buSzPct val="80000"/>
              <a:buFont typeface="Wingdings" pitchFamily="2" charset="2"/>
              <a:buChar char="n"/>
            </a:pPr>
            <a:r>
              <a:rPr lang="tr-TR" sz="2400">
                <a:effectLst>
                  <a:outerShdw blurRad="38100" dist="38100" dir="2700000" algn="tl">
                    <a:srgbClr val="000000"/>
                  </a:outerShdw>
                </a:effectLst>
              </a:rPr>
              <a:t>Kadınlar Mektebi </a:t>
            </a:r>
          </a:p>
          <a:p>
            <a:pPr marL="342900" indent="-342900">
              <a:lnSpc>
                <a:spcPct val="80000"/>
              </a:lnSpc>
              <a:spcBef>
                <a:spcPct val="20000"/>
              </a:spcBef>
              <a:buClr>
                <a:schemeClr val="hlink"/>
              </a:buClr>
              <a:buSzPct val="80000"/>
              <a:buFont typeface="Wingdings" pitchFamily="2" charset="2"/>
              <a:buChar char="n"/>
            </a:pPr>
            <a:r>
              <a:rPr lang="tr-TR" sz="2400">
                <a:effectLst>
                  <a:outerShdw blurRad="38100" dist="38100" dir="2700000" algn="tl">
                    <a:srgbClr val="000000"/>
                  </a:outerShdw>
                </a:effectLst>
              </a:rPr>
              <a:t>Zoraki Evlilik </a:t>
            </a:r>
          </a:p>
          <a:p>
            <a:pPr marL="342900" indent="-342900">
              <a:lnSpc>
                <a:spcPct val="80000"/>
              </a:lnSpc>
              <a:spcBef>
                <a:spcPct val="20000"/>
              </a:spcBef>
              <a:buClr>
                <a:schemeClr val="hlink"/>
              </a:buClr>
              <a:buSzPct val="80000"/>
              <a:buFont typeface="Wingdings" pitchFamily="2" charset="2"/>
              <a:buChar char="n"/>
            </a:pPr>
            <a:r>
              <a:rPr lang="tr-TR" sz="2400">
                <a:effectLst>
                  <a:outerShdw blurRad="38100" dist="38100" dir="2700000" algn="tl">
                    <a:srgbClr val="000000"/>
                  </a:outerShdw>
                </a:effectLst>
              </a:rPr>
              <a:t>Tartuffe </a:t>
            </a:r>
          </a:p>
          <a:p>
            <a:pPr marL="342900" indent="-342900">
              <a:lnSpc>
                <a:spcPct val="80000"/>
              </a:lnSpc>
              <a:spcBef>
                <a:spcPct val="20000"/>
              </a:spcBef>
              <a:buClr>
                <a:schemeClr val="hlink"/>
              </a:buClr>
              <a:buSzPct val="80000"/>
              <a:buFont typeface="Wingdings" pitchFamily="2" charset="2"/>
              <a:buChar char="n"/>
            </a:pPr>
            <a:r>
              <a:rPr lang="tr-TR" sz="2400">
                <a:effectLst>
                  <a:outerShdw blurRad="38100" dist="38100" dir="2700000" algn="tl">
                    <a:srgbClr val="000000"/>
                  </a:outerShdw>
                </a:effectLst>
              </a:rPr>
              <a:t>Zoraki Tabip</a:t>
            </a:r>
          </a:p>
          <a:p>
            <a:pPr marL="342900" indent="-342900">
              <a:lnSpc>
                <a:spcPct val="80000"/>
              </a:lnSpc>
              <a:spcBef>
                <a:spcPct val="20000"/>
              </a:spcBef>
              <a:buClr>
                <a:schemeClr val="hlink"/>
              </a:buClr>
              <a:buSzPct val="80000"/>
              <a:buFont typeface="Wingdings" pitchFamily="2" charset="2"/>
              <a:buChar char="n"/>
            </a:pPr>
            <a:r>
              <a:rPr lang="tr-TR" sz="2400">
                <a:effectLst>
                  <a:outerShdw blurRad="38100" dist="38100" dir="2700000" algn="tl">
                    <a:srgbClr val="000000"/>
                  </a:outerShdw>
                </a:effectLst>
              </a:rPr>
              <a:t>Cimri</a:t>
            </a:r>
          </a:p>
          <a:p>
            <a:pPr marL="342900" indent="-342900">
              <a:lnSpc>
                <a:spcPct val="80000"/>
              </a:lnSpc>
              <a:spcBef>
                <a:spcPct val="20000"/>
              </a:spcBef>
              <a:buClr>
                <a:schemeClr val="hlink"/>
              </a:buClr>
              <a:buSzPct val="80000"/>
              <a:buFont typeface="Wingdings" pitchFamily="2" charset="2"/>
              <a:buChar char="n"/>
            </a:pPr>
            <a:r>
              <a:rPr lang="tr-TR" sz="2400">
                <a:effectLst>
                  <a:outerShdw blurRad="38100" dist="38100" dir="2700000" algn="tl">
                    <a:srgbClr val="000000"/>
                  </a:outerShdw>
                </a:effectLst>
              </a:rPr>
              <a:t>Kibarlık Budalası </a:t>
            </a:r>
          </a:p>
          <a:p>
            <a:pPr marL="342900" indent="-342900">
              <a:lnSpc>
                <a:spcPct val="80000"/>
              </a:lnSpc>
              <a:spcBef>
                <a:spcPct val="20000"/>
              </a:spcBef>
              <a:buClr>
                <a:schemeClr val="hlink"/>
              </a:buClr>
              <a:buSzPct val="80000"/>
              <a:buFont typeface="Wingdings" pitchFamily="2" charset="2"/>
              <a:buChar char="n"/>
            </a:pPr>
            <a:r>
              <a:rPr lang="tr-TR" sz="2400">
                <a:effectLst>
                  <a:outerShdw blurRad="38100" dist="38100" dir="2700000" algn="tl">
                    <a:srgbClr val="000000"/>
                  </a:outerShdw>
                </a:effectLst>
              </a:rPr>
              <a:t>Scapin'in Dolapları </a:t>
            </a:r>
          </a:p>
          <a:p>
            <a:pPr marL="342900" indent="-342900">
              <a:lnSpc>
                <a:spcPct val="80000"/>
              </a:lnSpc>
              <a:spcBef>
                <a:spcPct val="20000"/>
              </a:spcBef>
              <a:buClr>
                <a:schemeClr val="hlink"/>
              </a:buClr>
              <a:buSzPct val="80000"/>
              <a:buFont typeface="Wingdings" pitchFamily="2" charset="2"/>
              <a:buChar char="n"/>
            </a:pPr>
            <a:r>
              <a:rPr lang="tr-TR" sz="2400">
                <a:effectLst>
                  <a:outerShdw blurRad="38100" dist="38100" dir="2700000" algn="tl">
                    <a:srgbClr val="000000"/>
                  </a:outerShdw>
                </a:effectLst>
              </a:rPr>
              <a:t>Hastalık Hastası </a:t>
            </a:r>
          </a:p>
          <a:p>
            <a:pPr marL="342900" indent="-342900">
              <a:lnSpc>
                <a:spcPct val="80000"/>
              </a:lnSpc>
              <a:spcBef>
                <a:spcPct val="20000"/>
              </a:spcBef>
              <a:buClr>
                <a:schemeClr val="hlink"/>
              </a:buClr>
              <a:buSzPct val="80000"/>
              <a:buFont typeface="Wingdings" pitchFamily="2" charset="2"/>
              <a:buChar char="n"/>
            </a:pPr>
            <a:r>
              <a:rPr lang="tr-TR" sz="2400">
                <a:effectLst>
                  <a:outerShdw blurRad="38100" dist="38100" dir="2700000" algn="tl">
                    <a:srgbClr val="000000"/>
                  </a:outerShdw>
                </a:effectLst>
              </a:rPr>
              <a:t>Bilgiç Kadınlar</a:t>
            </a:r>
          </a:p>
        </p:txBody>
      </p:sp>
    </p:spTree>
  </p:cSld>
  <p:clrMapOvr>
    <a:masterClrMapping/>
  </p:clrMapOvr>
</p:sld>
</file>

<file path=ppt/theme/theme1.xml><?xml version="1.0" encoding="utf-8"?>
<a:theme xmlns:a="http://schemas.openxmlformats.org/drawingml/2006/main" name="Çatlak">
  <a:themeElements>
    <a:clrScheme name="Çatlak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fontScheme name="Çatlak">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Çatlak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clrMap bg1="dk2" tx1="lt1" bg2="dk1" tx2="lt2" accent1="accent1" accent2="accent2" accent3="accent3" accent4="accent4" accent5="accent5" accent6="accent6" hlink="hlink" folHlink="folHlink"/>
    </a:extraClrScheme>
    <a:extraClrScheme>
      <a:clrScheme name="Çatlak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Çatlak 3">
        <a:dk1>
          <a:srgbClr val="646464"/>
        </a:dk1>
        <a:lt1>
          <a:srgbClr val="FFFFFF"/>
        </a:lt1>
        <a:dk2>
          <a:srgbClr val="545454"/>
        </a:dk2>
        <a:lt2>
          <a:srgbClr val="D4D4CE"/>
        </a:lt2>
        <a:accent1>
          <a:srgbClr val="49747D"/>
        </a:accent1>
        <a:accent2>
          <a:srgbClr val="8F9699"/>
        </a:accent2>
        <a:accent3>
          <a:srgbClr val="B3B3B3"/>
        </a:accent3>
        <a:accent4>
          <a:srgbClr val="DADADA"/>
        </a:accent4>
        <a:accent5>
          <a:srgbClr val="B1BCBF"/>
        </a:accent5>
        <a:accent6>
          <a:srgbClr val="81878A"/>
        </a:accent6>
        <a:hlink>
          <a:srgbClr val="8DC4D7"/>
        </a:hlink>
        <a:folHlink>
          <a:srgbClr val="7FB97F"/>
        </a:folHlink>
      </a:clrScheme>
      <a:clrMap bg1="dk2" tx1="lt1" bg2="dk1" tx2="lt2" accent1="accent1" accent2="accent2" accent3="accent3" accent4="accent4" accent5="accent5" accent6="accent6" hlink="hlink" folHlink="folHlink"/>
    </a:extraClrScheme>
    <a:extraClrScheme>
      <a:clrScheme name="Çatlak 4">
        <a:dk1>
          <a:srgbClr val="3A7400"/>
        </a:dk1>
        <a:lt1>
          <a:srgbClr val="FFFFFF"/>
        </a:lt1>
        <a:dk2>
          <a:srgbClr val="2E5C00"/>
        </a:dk2>
        <a:lt2>
          <a:srgbClr val="FFFFFF"/>
        </a:lt2>
        <a:accent1>
          <a:srgbClr val="79CA02"/>
        </a:accent1>
        <a:accent2>
          <a:srgbClr val="008080"/>
        </a:accent2>
        <a:accent3>
          <a:srgbClr val="ADB5AA"/>
        </a:accent3>
        <a:accent4>
          <a:srgbClr val="DADADA"/>
        </a:accent4>
        <a:accent5>
          <a:srgbClr val="BEE1AA"/>
        </a:accent5>
        <a:accent6>
          <a:srgbClr val="007373"/>
        </a:accent6>
        <a:hlink>
          <a:srgbClr val="A8DE0E"/>
        </a:hlink>
        <a:folHlink>
          <a:srgbClr val="00CC66"/>
        </a:folHlink>
      </a:clrScheme>
      <a:clrMap bg1="dk2" tx1="lt1" bg2="dk1" tx2="lt2" accent1="accent1" accent2="accent2" accent3="accent3" accent4="accent4" accent5="accent5" accent6="accent6" hlink="hlink" folHlink="folHlink"/>
    </a:extraClrScheme>
    <a:extraClrScheme>
      <a:clrScheme name="Çatlak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clrMap bg1="dk2" tx1="lt1" bg2="dk1" tx2="lt2" accent1="accent1" accent2="accent2" accent3="accent3" accent4="accent4" accent5="accent5" accent6="accent6" hlink="hlink" folHlink="folHlink"/>
    </a:extraClrScheme>
    <a:extraClrScheme>
      <a:clrScheme name="Çatlak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clrMap bg1="dk2" tx1="lt1" bg2="dk1" tx2="lt2" accent1="accent1" accent2="accent2" accent3="accent3" accent4="accent4" accent5="accent5" accent6="accent6" hlink="hlink" folHlink="folHlink"/>
    </a:extraClrScheme>
    <a:extraClrScheme>
      <a:clrScheme name="Çatlak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clrMap bg1="dk2" tx1="lt1" bg2="dk1" tx2="lt2" accent1="accent1" accent2="accent2" accent3="accent3" accent4="accent4" accent5="accent5" accent6="accent6" hlink="hlink" folHlink="folHlink"/>
    </a:extraClrScheme>
    <a:extraClrScheme>
      <a:clrScheme name="Çatlak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clrMap bg1="lt1" tx1="dk1" bg2="lt2" tx2="dk2" accent1="accent1" accent2="accent2" accent3="accent3" accent4="accent4" accent5="accent5" accent6="accent6" hlink="hlink" folHlink="folHlink"/>
    </a:extraClrScheme>
    <a:extraClrScheme>
      <a:clrScheme name="Çatlak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Slit</Template>
  <TotalTime>140</TotalTime>
  <Words>3500</Words>
  <Application>Microsoft Office PowerPoint</Application>
  <PresentationFormat>Ekran Gösterisi (4:3)</PresentationFormat>
  <Paragraphs>596</Paragraphs>
  <Slides>38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38</vt:i4>
      </vt:variant>
    </vt:vector>
  </HeadingPairs>
  <TitlesOfParts>
    <vt:vector size="43" baseType="lpstr">
      <vt:lpstr>Arial</vt:lpstr>
      <vt:lpstr>Tahoma</vt:lpstr>
      <vt:lpstr>Times New Roman</vt:lpstr>
      <vt:lpstr>Wingdings</vt:lpstr>
      <vt:lpstr>Çatlak</vt:lpstr>
      <vt:lpstr>YUNAN EDEBİYATI</vt:lpstr>
      <vt:lpstr>Slayt 2</vt:lpstr>
      <vt:lpstr> LATİN EDEBİYATI</vt:lpstr>
      <vt:lpstr>İTALYAN EDEBİYATI</vt:lpstr>
      <vt:lpstr>Slayt 5</vt:lpstr>
      <vt:lpstr> FRANSIZ EDEBİYATI</vt:lpstr>
      <vt:lpstr>Slayt 7</vt:lpstr>
      <vt:lpstr>MOLIERE (1622 -1673) </vt:lpstr>
      <vt:lpstr>MOLIERE’İN BAŞLICA ESERLERİ</vt:lpstr>
      <vt:lpstr> FRANSIZ EDEBİYATI</vt:lpstr>
      <vt:lpstr> FRANSIZ EDEBİYATI</vt:lpstr>
      <vt:lpstr> FRANSIZ EDEBİYATI</vt:lpstr>
      <vt:lpstr>Slayt 13</vt:lpstr>
      <vt:lpstr>Slayt 14</vt:lpstr>
      <vt:lpstr>Slayt 15</vt:lpstr>
      <vt:lpstr>Slayt 16</vt:lpstr>
      <vt:lpstr>Slayt 17</vt:lpstr>
      <vt:lpstr>İSPANYOL EDEBİYATI</vt:lpstr>
      <vt:lpstr>İNGİLİZ EDEBİYATI</vt:lpstr>
      <vt:lpstr>İNGİLİZ EDEBİYATI</vt:lpstr>
      <vt:lpstr>İNGİLİZ EDEBİYATI</vt:lpstr>
      <vt:lpstr>İNGİLİZ EDEBİYATI</vt:lpstr>
      <vt:lpstr>İNGİLİZ EDEBİYATI</vt:lpstr>
      <vt:lpstr>Slayt 24</vt:lpstr>
      <vt:lpstr>Slayt 25</vt:lpstr>
      <vt:lpstr>Slayt 26</vt:lpstr>
      <vt:lpstr>Slayt 27</vt:lpstr>
      <vt:lpstr>Slayt 28</vt:lpstr>
      <vt:lpstr>RUS EDEBİYATI</vt:lpstr>
      <vt:lpstr>RUS EDEBİYATI</vt:lpstr>
      <vt:lpstr>RUS EDEBİYATI</vt:lpstr>
      <vt:lpstr>RUS EDEBİYATI</vt:lpstr>
      <vt:lpstr>RUS EDEBİYATI</vt:lpstr>
      <vt:lpstr>AMERİKAN EDEBİYATI</vt:lpstr>
      <vt:lpstr>AMERİKAN EDEBİYATI</vt:lpstr>
      <vt:lpstr>AMERİKAN EDEBİYATI</vt:lpstr>
      <vt:lpstr>AMERİKAN EDEBİYATI</vt:lpstr>
      <vt:lpstr>AMERİKAN EDEBİYATI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ESKİ YUNAN EDEBİYATI</dc:title>
  <dc:creator>11 BATI EDEBİYATI</dc:creator>
  <cp:lastModifiedBy>zip</cp:lastModifiedBy>
  <cp:revision>9</cp:revision>
  <dcterms:created xsi:type="dcterms:W3CDTF">2006-04-18T21:32:54Z</dcterms:created>
  <dcterms:modified xsi:type="dcterms:W3CDTF">2012-05-24T18:53:38Z</dcterms:modified>
</cp:coreProperties>
</file>