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72" r:id="rId8"/>
    <p:sldId id="273" r:id="rId9"/>
    <p:sldId id="275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kka Pokkinen" initials="IP" lastIdx="1" clrIdx="0">
    <p:extLst>
      <p:ext uri="{19B8F6BF-5375-455C-9EA6-DF929625EA0E}">
        <p15:presenceInfo xmlns:p15="http://schemas.microsoft.com/office/powerpoint/2012/main" userId="Ilkka Pokki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A1"/>
    <a:srgbClr val="FFFFFF"/>
    <a:srgbClr val="942D0B"/>
    <a:srgbClr val="76280B"/>
    <a:srgbClr val="F6BF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4" d="100"/>
          <a:sy n="114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10/8/2021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package" Target="../embeddings/Microsoft_Word_Document2.docx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ess pieces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err="1"/>
              <a:t>Peliohjelmointi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Ohjelmoinnin</a:t>
            </a:r>
            <a:r>
              <a:rPr lang="en-US" sz="2800" dirty="0"/>
              <a:t> </a:t>
            </a:r>
            <a:r>
              <a:rPr lang="en-US" sz="2800" dirty="0" err="1"/>
              <a:t>perusteet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3C6AF3E-6B23-416E-BF16-5F6513E27CDA}"/>
              </a:ext>
            </a:extLst>
          </p:cNvPr>
          <p:cNvSpPr/>
          <p:nvPr/>
        </p:nvSpPr>
        <p:spPr>
          <a:xfrm>
            <a:off x="680321" y="2418441"/>
            <a:ext cx="5729681" cy="34179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C50B7-4AD9-46DC-B060-8D835AD1380E}"/>
              </a:ext>
            </a:extLst>
          </p:cNvPr>
          <p:cNvSpPr/>
          <p:nvPr/>
        </p:nvSpPr>
        <p:spPr>
          <a:xfrm>
            <a:off x="6565069" y="2418441"/>
            <a:ext cx="4610603" cy="1621973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277602-73CA-43BE-AF08-1BEDE4F6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Muuttujat</a:t>
            </a:r>
            <a:endParaRPr lang="fi-FI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6E2662-F6C6-4987-AEDB-CCFF7612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505456"/>
            <a:ext cx="5884748" cy="359931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DATATYYPPI NIMI = ARVO;</a:t>
            </a:r>
          </a:p>
          <a:p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Muuttujilla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varataan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muistia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merkki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on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sijoitusoperaatio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muuttuja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saa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sen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oikealla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puolella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olevan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arvon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endParaRPr lang="fi-FI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DCF0D624-D2C2-4F9D-96C7-4D6287B04EA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1114067"/>
              </p:ext>
            </p:extLst>
          </p:nvPr>
        </p:nvGraphicFramePr>
        <p:xfrm>
          <a:off x="6901076" y="2550509"/>
          <a:ext cx="393858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8127652" imgH="3717983" progId="Word.Document.12">
                  <p:embed/>
                </p:oleObj>
              </mc:Choice>
              <mc:Fallback>
                <p:oleObj name="Document" r:id="rId3" imgW="8127652" imgH="3717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1076" y="2550509"/>
                        <a:ext cx="3938587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9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6360D7-0B69-478C-82B9-BAE6121AE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Yleisimpiä</a:t>
            </a:r>
            <a:r>
              <a:rPr lang="en-US" sz="3200" dirty="0"/>
              <a:t> </a:t>
            </a:r>
            <a:r>
              <a:rPr lang="en-US" sz="3200" dirty="0" err="1"/>
              <a:t>datatyyppejä</a:t>
            </a:r>
            <a:endParaRPr lang="fi-FI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73CE81-72F8-4E1A-86AC-7FB3C14002D1}"/>
              </a:ext>
            </a:extLst>
          </p:cNvPr>
          <p:cNvGraphicFramePr>
            <a:graphicFrameLocks noGrp="1"/>
          </p:cNvGraphicFramePr>
          <p:nvPr>
            <p:ph type="dgm" sz="quarter" idx="4294967295"/>
            <p:extLst>
              <p:ext uri="{D42A27DB-BD31-4B8C-83A1-F6EECF244321}">
                <p14:modId xmlns:p14="http://schemas.microsoft.com/office/powerpoint/2010/main" val="2296527425"/>
              </p:ext>
            </p:extLst>
          </p:nvPr>
        </p:nvGraphicFramePr>
        <p:xfrm>
          <a:off x="680322" y="990746"/>
          <a:ext cx="9746305" cy="29667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72960">
                  <a:extLst>
                    <a:ext uri="{9D8B030D-6E8A-4147-A177-3AD203B41FA5}">
                      <a16:colId xmlns:a16="http://schemas.microsoft.com/office/drawing/2014/main" val="3860460163"/>
                    </a:ext>
                  </a:extLst>
                </a:gridCol>
                <a:gridCol w="1862355">
                  <a:extLst>
                    <a:ext uri="{9D8B030D-6E8A-4147-A177-3AD203B41FA5}">
                      <a16:colId xmlns:a16="http://schemas.microsoft.com/office/drawing/2014/main" val="760488404"/>
                    </a:ext>
                  </a:extLst>
                </a:gridCol>
                <a:gridCol w="5910990">
                  <a:extLst>
                    <a:ext uri="{9D8B030D-6E8A-4147-A177-3AD203B41FA5}">
                      <a16:colId xmlns:a16="http://schemas.microsoft.com/office/drawing/2014/main" val="89709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Tyyppi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Koko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Kuvaus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8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Sisältää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totuusarvon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Sisältää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UTF-16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merkin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6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merkki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Merkkijono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Kokonaisluku välillä </a:t>
                      </a:r>
                      <a:r>
                        <a:rPr lang="fi-FI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-2,147,483,648 ja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uint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Kokonaisluku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välillä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0 ja </a:t>
                      </a:r>
                      <a:r>
                        <a:rPr lang="fi-FI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Liukuluku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6</a:t>
                      </a:r>
                      <a:r>
                        <a:rPr lang="fi-FI" sz="180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–9 merkin tarkkuudella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5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double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8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Liukuluku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15-17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merkin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tarkkuudella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7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5CD4D3-C211-4B3D-99E6-41A372A7FF9F}"/>
              </a:ext>
            </a:extLst>
          </p:cNvPr>
          <p:cNvSpPr/>
          <p:nvPr/>
        </p:nvSpPr>
        <p:spPr>
          <a:xfrm>
            <a:off x="680321" y="2525086"/>
            <a:ext cx="8221211" cy="3781022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96B93-9F12-4083-B4F2-2FFB9EC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Ehtolauseet</a:t>
            </a:r>
            <a:endParaRPr lang="fi-FI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B13510-AA19-4415-9D50-9BF732EEE43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4069310"/>
              </p:ext>
            </p:extLst>
          </p:nvPr>
        </p:nvGraphicFramePr>
        <p:xfrm>
          <a:off x="1137303" y="2860209"/>
          <a:ext cx="724535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245620" imgH="3817700" progId="Word.Document.12">
                  <p:embed/>
                </p:oleObj>
              </mc:Choice>
              <mc:Fallback>
                <p:oleObj name="Document" r:id="rId3" imgW="7245620" imgH="38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7303" y="2860209"/>
                        <a:ext cx="7245350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phic 10" descr="Fork In Road">
            <a:extLst>
              <a:ext uri="{FF2B5EF4-FFF2-40B4-BE49-F238E27FC236}">
                <a16:creationId xmlns:a16="http://schemas.microsoft.com/office/drawing/2014/main" id="{5C9B88F1-6446-49C8-ACC0-8D17F5C6A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7367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AFF746-CBD5-4351-9BA5-49A866EB96F6}"/>
              </a:ext>
            </a:extLst>
          </p:cNvPr>
          <p:cNvSpPr/>
          <p:nvPr/>
        </p:nvSpPr>
        <p:spPr>
          <a:xfrm>
            <a:off x="6146066" y="3468802"/>
            <a:ext cx="4629312" cy="1875665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50FA3-4025-4807-BDCA-5215704563EB}"/>
              </a:ext>
            </a:extLst>
          </p:cNvPr>
          <p:cNvSpPr/>
          <p:nvPr/>
        </p:nvSpPr>
        <p:spPr>
          <a:xfrm>
            <a:off x="1125536" y="3468804"/>
            <a:ext cx="4629312" cy="1875665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5CD865ED-5B9E-483C-90A5-F9603DE4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Toistorakenteet</a:t>
            </a:r>
            <a:endParaRPr lang="fi-FI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1C8CF30C-DD18-43C3-A34F-63A77A7FE49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0936071"/>
              </p:ext>
            </p:extLst>
          </p:nvPr>
        </p:nvGraphicFramePr>
        <p:xfrm>
          <a:off x="1358900" y="3622675"/>
          <a:ext cx="45085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8070050" imgH="2779487" progId="Word.Document.12">
                  <p:embed/>
                </p:oleObj>
              </mc:Choice>
              <mc:Fallback>
                <p:oleObj name="Document" r:id="rId3" imgW="8070050" imgH="2779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900" y="3622675"/>
                        <a:ext cx="450850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1979496-E407-4A78-AA93-A471F29DEE0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1830851"/>
              </p:ext>
            </p:extLst>
          </p:nvPr>
        </p:nvGraphicFramePr>
        <p:xfrm>
          <a:off x="6268168" y="3621043"/>
          <a:ext cx="46609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5" imgW="8070050" imgH="2135104" progId="Word.Document.12">
                  <p:embed/>
                </p:oleObj>
              </mc:Choice>
              <mc:Fallback>
                <p:oleObj name="Document" r:id="rId5" imgW="8070050" imgH="2135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8168" y="3621043"/>
                        <a:ext cx="4660900" cy="123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0F6FA9F-37F0-4D90-B91E-C799C4EEEB5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25537" y="2928893"/>
            <a:ext cx="4697413" cy="6937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While-loop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BFBA7C-A018-4A59-9486-5CBBCBB104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6067" y="2928893"/>
            <a:ext cx="4700587" cy="6921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For-loop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35" name="Graphic 34" descr="Repeat">
            <a:extLst>
              <a:ext uri="{FF2B5EF4-FFF2-40B4-BE49-F238E27FC236}">
                <a16:creationId xmlns:a16="http://schemas.microsoft.com/office/drawing/2014/main" id="{FAA1003D-E567-4CA2-95ED-6BADD88A1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65990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1524CE-7DF4-412D-B2DC-7C9A5D392129}"/>
              </a:ext>
            </a:extLst>
          </p:cNvPr>
          <p:cNvSpPr/>
          <p:nvPr/>
        </p:nvSpPr>
        <p:spPr>
          <a:xfrm>
            <a:off x="1057014" y="1812023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0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C41B4-C4AB-4940-930D-F9FE8735155D}"/>
              </a:ext>
            </a:extLst>
          </p:cNvPr>
          <p:cNvSpPr/>
          <p:nvPr/>
        </p:nvSpPr>
        <p:spPr>
          <a:xfrm>
            <a:off x="2306973" y="1812021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1 </a:t>
            </a:r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DF07-AC46-4816-B925-667F3343698C}"/>
              </a:ext>
            </a:extLst>
          </p:cNvPr>
          <p:cNvSpPr/>
          <p:nvPr/>
        </p:nvSpPr>
        <p:spPr>
          <a:xfrm>
            <a:off x="3556933" y="1812020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2</a:t>
            </a:r>
            <a:endParaRPr lang="en-FI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9217C-6677-4DAB-94D4-60CC17BE518F}"/>
              </a:ext>
            </a:extLst>
          </p:cNvPr>
          <p:cNvSpPr/>
          <p:nvPr/>
        </p:nvSpPr>
        <p:spPr>
          <a:xfrm>
            <a:off x="4806892" y="181201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3</a:t>
            </a:r>
            <a:endParaRPr lang="en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0802B-24C0-4C41-AF70-1A1C0B75A3DF}"/>
              </a:ext>
            </a:extLst>
          </p:cNvPr>
          <p:cNvSpPr/>
          <p:nvPr/>
        </p:nvSpPr>
        <p:spPr>
          <a:xfrm>
            <a:off x="6056851" y="181201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50954-9165-4B54-8975-7C961C000912}"/>
              </a:ext>
            </a:extLst>
          </p:cNvPr>
          <p:cNvSpPr/>
          <p:nvPr/>
        </p:nvSpPr>
        <p:spPr>
          <a:xfrm>
            <a:off x="7306810" y="181201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3BCC-6FAA-4BDC-B919-7D611A621A91}"/>
              </a:ext>
            </a:extLst>
          </p:cNvPr>
          <p:cNvSpPr/>
          <p:nvPr/>
        </p:nvSpPr>
        <p:spPr>
          <a:xfrm>
            <a:off x="8550929" y="1812018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7DB27-FC40-45B8-84FC-049DFF6826C6}"/>
              </a:ext>
            </a:extLst>
          </p:cNvPr>
          <p:cNvSpPr/>
          <p:nvPr/>
        </p:nvSpPr>
        <p:spPr>
          <a:xfrm>
            <a:off x="1057014" y="3994085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0</a:t>
            </a:r>
            <a:endParaRPr lang="en-F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D66C8-54B7-4394-8AA0-714250DFB5F4}"/>
              </a:ext>
            </a:extLst>
          </p:cNvPr>
          <p:cNvSpPr/>
          <p:nvPr/>
        </p:nvSpPr>
        <p:spPr>
          <a:xfrm>
            <a:off x="2302428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36A23-2BB1-4271-AB3C-406D73DD13D4}"/>
              </a:ext>
            </a:extLst>
          </p:cNvPr>
          <p:cNvSpPr/>
          <p:nvPr/>
        </p:nvSpPr>
        <p:spPr>
          <a:xfrm>
            <a:off x="3547842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1</a:t>
            </a:r>
            <a:endParaRPr lang="en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950A6-1DCC-4C26-A17A-1C90C125BD70}"/>
              </a:ext>
            </a:extLst>
          </p:cNvPr>
          <p:cNvSpPr/>
          <p:nvPr/>
        </p:nvSpPr>
        <p:spPr>
          <a:xfrm>
            <a:off x="4793256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267A0-7B0E-4B11-B919-4DB13652ADA8}"/>
              </a:ext>
            </a:extLst>
          </p:cNvPr>
          <p:cNvSpPr/>
          <p:nvPr/>
        </p:nvSpPr>
        <p:spPr>
          <a:xfrm>
            <a:off x="6042271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3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4D9818-56EE-44F7-B829-B414C4CBC853}"/>
              </a:ext>
            </a:extLst>
          </p:cNvPr>
          <p:cNvSpPr/>
          <p:nvPr/>
        </p:nvSpPr>
        <p:spPr>
          <a:xfrm>
            <a:off x="7291286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Alkio</a:t>
            </a:r>
            <a:r>
              <a:rPr lang="en-US" dirty="0"/>
              <a:t> 2</a:t>
            </a:r>
            <a:endParaRPr lang="en-FI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315C9-C735-4DD8-B9A7-06C04754260B}"/>
              </a:ext>
            </a:extLst>
          </p:cNvPr>
          <p:cNvSpPr/>
          <p:nvPr/>
        </p:nvSpPr>
        <p:spPr>
          <a:xfrm>
            <a:off x="8540301" y="3994084"/>
            <a:ext cx="1149291" cy="1149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799A95FB-824F-4EF9-940C-4D4C037A4A3D}"/>
              </a:ext>
            </a:extLst>
          </p:cNvPr>
          <p:cNvSpPr/>
          <p:nvPr/>
        </p:nvSpPr>
        <p:spPr>
          <a:xfrm>
            <a:off x="1458986" y="3253759"/>
            <a:ext cx="260967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169D80C7-5396-4E93-A9A9-5ED039617EE1}"/>
              </a:ext>
            </a:extLst>
          </p:cNvPr>
          <p:cNvSpPr/>
          <p:nvPr/>
        </p:nvSpPr>
        <p:spPr>
          <a:xfrm>
            <a:off x="4211973" y="3253759"/>
            <a:ext cx="362334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F01B86D4-C912-43F7-BA53-5B115BADD2AD}"/>
              </a:ext>
            </a:extLst>
          </p:cNvPr>
          <p:cNvSpPr/>
          <p:nvPr/>
        </p:nvSpPr>
        <p:spPr>
          <a:xfrm flipH="1">
            <a:off x="6266575" y="3253759"/>
            <a:ext cx="1954635" cy="662730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FC5F2F-EBB7-4600-B88C-C1BC0F63122E}"/>
              </a:ext>
            </a:extLst>
          </p:cNvPr>
          <p:cNvSpPr txBox="1"/>
          <p:nvPr/>
        </p:nvSpPr>
        <p:spPr>
          <a:xfrm>
            <a:off x="1031846" y="1174816"/>
            <a:ext cx="1792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Taulukko</a:t>
            </a:r>
            <a:endParaRPr lang="en-FI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BD965B-E7A8-4A1A-A89F-3085F4E03810}"/>
              </a:ext>
            </a:extLst>
          </p:cNvPr>
          <p:cNvSpPr txBox="1"/>
          <p:nvPr/>
        </p:nvSpPr>
        <p:spPr>
          <a:xfrm>
            <a:off x="1057014" y="5220972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Lista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20208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748BF0-B2CC-4C2B-ACE7-9D3B6E1CD5D2}"/>
              </a:ext>
            </a:extLst>
          </p:cNvPr>
          <p:cNvSpPr/>
          <p:nvPr/>
        </p:nvSpPr>
        <p:spPr>
          <a:xfrm>
            <a:off x="1072898" y="2164046"/>
            <a:ext cx="8081686" cy="456361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30BE-F967-4312-AE37-8161613F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Luokat</a:t>
            </a:r>
            <a:endParaRPr lang="en-FI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1B40BC8-3369-4B8F-A4FC-1EF003C1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45322"/>
              </p:ext>
            </p:extLst>
          </p:nvPr>
        </p:nvGraphicFramePr>
        <p:xfrm>
          <a:off x="1371433" y="2298400"/>
          <a:ext cx="11291887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11424708" imgH="4920324" progId="Word.Document.12">
                  <p:embed/>
                </p:oleObj>
              </mc:Choice>
              <mc:Fallback>
                <p:oleObj name="Document" r:id="rId3" imgW="11424708" imgH="4920324" progId="Word.Document.12">
                  <p:embed/>
                  <p:pic>
                    <p:nvPicPr>
                      <p:cNvPr id="9" name="Content Placeholder 5">
                        <a:extLst>
                          <a:ext uri="{FF2B5EF4-FFF2-40B4-BE49-F238E27FC236}">
                            <a16:creationId xmlns:a16="http://schemas.microsoft.com/office/drawing/2014/main" id="{9E60DE92-6290-4BCE-A306-174006741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433" y="2298400"/>
                        <a:ext cx="11291887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0050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151</TotalTime>
  <Words>103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Document</vt:lpstr>
      <vt:lpstr>Microsoft Word Document</vt:lpstr>
      <vt:lpstr>Peliohjelmointi</vt:lpstr>
      <vt:lpstr>Muuttujat</vt:lpstr>
      <vt:lpstr>PowerPoint Presentation</vt:lpstr>
      <vt:lpstr>Ehtolauseet</vt:lpstr>
      <vt:lpstr>Toistorakenteet</vt:lpstr>
      <vt:lpstr>PowerPoint Presentation</vt:lpstr>
      <vt:lpstr>Luokat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Peliohjelmointi</dc:title>
  <dc:creator> </dc:creator>
  <cp:lastModifiedBy>Ilkka Pokkinen</cp:lastModifiedBy>
  <cp:revision>11</cp:revision>
  <dcterms:created xsi:type="dcterms:W3CDTF">2020-10-08T17:17:34Z</dcterms:created>
  <dcterms:modified xsi:type="dcterms:W3CDTF">2021-10-07T22:17:25Z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