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9" r:id="rId6"/>
    <p:sldId id="275" r:id="rId7"/>
    <p:sldId id="277" r:id="rId8"/>
    <p:sldId id="278" r:id="rId9"/>
    <p:sldId id="28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kka Pokkinen" initials="IP" lastIdx="1" clrIdx="0">
    <p:extLst>
      <p:ext uri="{19B8F6BF-5375-455C-9EA6-DF929625EA0E}">
        <p15:presenceInfo xmlns:p15="http://schemas.microsoft.com/office/powerpoint/2012/main" userId="Ilkka Pokkin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D4A1"/>
    <a:srgbClr val="FFFFFF"/>
    <a:srgbClr val="942D0B"/>
    <a:srgbClr val="76280B"/>
    <a:srgbClr val="F6BF7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1678" autoAdjust="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161-D383-45DC-9645-1D21647A8641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4D2B8-7AFA-4F86-9DF3-A6BBE4E23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10/15/2021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10/15/2021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10/15/2021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10/15/2021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10/15/2021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noProof="0"/>
              <a:t>Click icon to add SmartArt graphic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10/15/2021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10/15/2021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10/15/2021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10/15/2021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10/15/2021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noProof="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10/15/2021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10/15/2021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10/15/2021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10/15/2021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10/15/2021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10/15/2021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10/15/2021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10/15/2021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10/15/2021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noProof="0" smtClean="0"/>
              <a:t>10/15/2021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Chess pieces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dirty="0" err="1"/>
              <a:t>Peliohjelmointi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Tietorakenteet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A6ADC52-DC50-40C4-A3F1-8C47AADCC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Algoritmien</a:t>
            </a:r>
            <a:r>
              <a:rPr lang="en-US" dirty="0"/>
              <a:t> </a:t>
            </a:r>
            <a:r>
              <a:rPr lang="en-US" dirty="0" err="1"/>
              <a:t>suoritusaika</a:t>
            </a:r>
            <a:endParaRPr lang="fi-FI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18DE8F5-CAF4-421F-8528-4AC1A83C8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8528" y="2195281"/>
            <a:ext cx="9613861" cy="3702647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Ilmaistaan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isolla</a:t>
            </a:r>
            <a:r>
              <a:rPr lang="en-US" b="1" dirty="0">
                <a:solidFill>
                  <a:schemeClr val="bg1"/>
                </a:solidFill>
              </a:rPr>
              <a:t> O:lla (order of function)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</a:rPr>
              <a:t>O(1): </a:t>
            </a:r>
            <a:r>
              <a:rPr lang="en-US" sz="2400" b="1" dirty="0" err="1">
                <a:solidFill>
                  <a:schemeClr val="bg1"/>
                </a:solidFill>
              </a:rPr>
              <a:t>Suoritusaika</a:t>
            </a:r>
            <a:r>
              <a:rPr lang="en-US" sz="2400" b="1" dirty="0">
                <a:solidFill>
                  <a:schemeClr val="bg1"/>
                </a:solidFill>
              </a:rPr>
              <a:t> on </a:t>
            </a:r>
            <a:r>
              <a:rPr lang="en-US" sz="2400" b="1" dirty="0" err="1">
                <a:solidFill>
                  <a:schemeClr val="bg1"/>
                </a:solidFill>
              </a:rPr>
              <a:t>vakio</a:t>
            </a:r>
            <a:endParaRPr lang="en-US" sz="2400" b="1" dirty="0">
              <a:solidFill>
                <a:schemeClr val="bg1"/>
              </a:solidFill>
            </a:endParaRPr>
          </a:p>
          <a:p>
            <a:pPr lvl="1"/>
            <a:r>
              <a:rPr lang="en-US" sz="2400" b="1" dirty="0">
                <a:solidFill>
                  <a:schemeClr val="bg1"/>
                </a:solidFill>
              </a:rPr>
              <a:t>O(n): </a:t>
            </a:r>
            <a:r>
              <a:rPr lang="en-US" sz="2400" b="1" dirty="0" err="1">
                <a:solidFill>
                  <a:schemeClr val="bg1"/>
                </a:solidFill>
              </a:rPr>
              <a:t>Suoritusaika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kasvaa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lineaarisesti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alkioiden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kasvaessa</a:t>
            </a:r>
            <a:endParaRPr lang="en-US" sz="2400" b="1" dirty="0">
              <a:solidFill>
                <a:schemeClr val="bg1"/>
              </a:solidFill>
            </a:endParaRPr>
          </a:p>
          <a:p>
            <a:pPr lvl="1"/>
            <a:r>
              <a:rPr lang="en-US" sz="2400" b="1" dirty="0">
                <a:solidFill>
                  <a:schemeClr val="bg1"/>
                </a:solidFill>
              </a:rPr>
              <a:t>O(n²): </a:t>
            </a:r>
            <a:r>
              <a:rPr lang="en-US" sz="2400" b="1" dirty="0" err="1">
                <a:solidFill>
                  <a:schemeClr val="bg1"/>
                </a:solidFill>
              </a:rPr>
              <a:t>Suoritusaika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kasvaa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exponentiaalisesti</a:t>
            </a:r>
            <a:endParaRPr lang="en-US" sz="2400" b="1" dirty="0">
              <a:solidFill>
                <a:schemeClr val="bg1"/>
              </a:solidFill>
            </a:endParaRPr>
          </a:p>
          <a:p>
            <a:pPr lvl="1"/>
            <a:r>
              <a:rPr lang="en-US" sz="2400" b="1" dirty="0">
                <a:solidFill>
                  <a:schemeClr val="bg1"/>
                </a:solidFill>
              </a:rPr>
              <a:t>O(log n): </a:t>
            </a:r>
            <a:r>
              <a:rPr lang="en-US" sz="2400" b="1" dirty="0" err="1">
                <a:solidFill>
                  <a:schemeClr val="bg1"/>
                </a:solidFill>
              </a:rPr>
              <a:t>Suoritusaika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kasvaa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logaritmisesti</a:t>
            </a:r>
            <a:r>
              <a:rPr lang="en-US" sz="2400" b="1" dirty="0">
                <a:solidFill>
                  <a:schemeClr val="bg1"/>
                </a:solidFill>
              </a:rPr>
              <a:t> (</a:t>
            </a:r>
            <a:r>
              <a:rPr lang="en-US" sz="2400" b="1" dirty="0" err="1">
                <a:solidFill>
                  <a:schemeClr val="bg1"/>
                </a:solidFill>
              </a:rPr>
              <a:t>alussa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nopeasti</a:t>
            </a:r>
            <a:r>
              <a:rPr lang="en-US" sz="2400" b="1" dirty="0">
                <a:solidFill>
                  <a:schemeClr val="bg1"/>
                </a:solidFill>
              </a:rPr>
              <a:t>, </a:t>
            </a:r>
            <a:r>
              <a:rPr lang="en-US" sz="2400" b="1" dirty="0" err="1">
                <a:solidFill>
                  <a:schemeClr val="bg1"/>
                </a:solidFill>
              </a:rPr>
              <a:t>lopussa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hitaasti</a:t>
            </a:r>
            <a:r>
              <a:rPr lang="en-US" sz="2400" b="1" dirty="0">
                <a:solidFill>
                  <a:schemeClr val="bg1"/>
                </a:solidFill>
              </a:rPr>
              <a:t>)</a:t>
            </a:r>
            <a:endParaRPr lang="fi-FI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235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D1524CE-7DF4-412D-B2DC-7C9A5D392129}"/>
              </a:ext>
            </a:extLst>
          </p:cNvPr>
          <p:cNvSpPr/>
          <p:nvPr/>
        </p:nvSpPr>
        <p:spPr>
          <a:xfrm>
            <a:off x="680321" y="5023840"/>
            <a:ext cx="1149291" cy="1149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alkio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0</a:t>
            </a:r>
            <a:endParaRPr lang="en-FI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8C41B4-C4AB-4940-930D-F9FE8735155D}"/>
              </a:ext>
            </a:extLst>
          </p:cNvPr>
          <p:cNvSpPr/>
          <p:nvPr/>
        </p:nvSpPr>
        <p:spPr>
          <a:xfrm>
            <a:off x="1930280" y="5023838"/>
            <a:ext cx="1149291" cy="1149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alkio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1 </a:t>
            </a:r>
            <a:endParaRPr lang="en-FI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98DF07-AC46-4816-B925-667F3343698C}"/>
              </a:ext>
            </a:extLst>
          </p:cNvPr>
          <p:cNvSpPr/>
          <p:nvPr/>
        </p:nvSpPr>
        <p:spPr>
          <a:xfrm>
            <a:off x="3180239" y="5023835"/>
            <a:ext cx="1149291" cy="1149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alkio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2</a:t>
            </a:r>
            <a:endParaRPr lang="en-FI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79217C-6677-4DAB-94D4-60CC17BE518F}"/>
              </a:ext>
            </a:extLst>
          </p:cNvPr>
          <p:cNvSpPr/>
          <p:nvPr/>
        </p:nvSpPr>
        <p:spPr>
          <a:xfrm>
            <a:off x="4430198" y="5023835"/>
            <a:ext cx="1149291" cy="1149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alkio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3</a:t>
            </a:r>
            <a:endParaRPr lang="en-FI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2" name="Graphic 11" descr="Box with solid fill">
            <a:extLst>
              <a:ext uri="{FF2B5EF4-FFF2-40B4-BE49-F238E27FC236}">
                <a16:creationId xmlns:a16="http://schemas.microsoft.com/office/drawing/2014/main" id="{6B0B34C8-60EC-41EC-B2BA-4669A27CF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4199" y="845191"/>
            <a:ext cx="914400" cy="914400"/>
          </a:xfrm>
          <a:prstGeom prst="rect">
            <a:avLst/>
          </a:prstGeo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3D957F68-D275-4B16-BD4D-1620603C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Taulukko</a:t>
            </a:r>
            <a:r>
              <a:rPr lang="en-US" dirty="0"/>
              <a:t>	T[]</a:t>
            </a:r>
            <a:endParaRPr lang="fi-FI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3B45BF-71A8-4F54-BE36-AC054F2780CA}"/>
              </a:ext>
            </a:extLst>
          </p:cNvPr>
          <p:cNvSpPr/>
          <p:nvPr/>
        </p:nvSpPr>
        <p:spPr>
          <a:xfrm>
            <a:off x="5680157" y="5023835"/>
            <a:ext cx="1149291" cy="1149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alkio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4</a:t>
            </a:r>
            <a:endParaRPr lang="en-FI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3B90A9-C168-4172-98BA-B4040C6182F0}"/>
              </a:ext>
            </a:extLst>
          </p:cNvPr>
          <p:cNvSpPr txBox="1"/>
          <p:nvPr/>
        </p:nvSpPr>
        <p:spPr>
          <a:xfrm>
            <a:off x="478171" y="2239351"/>
            <a:ext cx="52019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r>
              <a:rPr lang="fi-FI" sz="3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lkiot</a:t>
            </a:r>
            <a:r>
              <a:rPr lang="fi-FI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peräkkäin muistissa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Käytetään, kun alkioiden määrä on vakio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0A581F-7EF6-47F1-ADBC-1314B0CDD448}"/>
              </a:ext>
            </a:extLst>
          </p:cNvPr>
          <p:cNvSpPr txBox="1"/>
          <p:nvPr/>
        </p:nvSpPr>
        <p:spPr>
          <a:xfrm>
            <a:off x="5680158" y="2239351"/>
            <a:ext cx="64549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+ Haun nopeus indeksillä on vakio O(1)</a:t>
            </a:r>
          </a:p>
          <a:p>
            <a:r>
              <a:rPr lang="fi-FI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+ Ei haaskaa muistia</a:t>
            </a:r>
          </a:p>
          <a:p>
            <a:endParaRPr lang="fi-FI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fi-FI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 Koko ei voi muuttua</a:t>
            </a:r>
          </a:p>
        </p:txBody>
      </p:sp>
    </p:spTree>
    <p:extLst>
      <p:ext uri="{BB962C8B-B14F-4D97-AF65-F5344CB8AC3E}">
        <p14:creationId xmlns:p14="http://schemas.microsoft.com/office/powerpoint/2010/main" val="2020802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D87828-C91A-4DF4-A897-62A208DAE6D1}"/>
              </a:ext>
            </a:extLst>
          </p:cNvPr>
          <p:cNvSpPr/>
          <p:nvPr/>
        </p:nvSpPr>
        <p:spPr>
          <a:xfrm>
            <a:off x="478172" y="4790113"/>
            <a:ext cx="10293292" cy="156035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1524CE-7DF4-412D-B2DC-7C9A5D392129}"/>
              </a:ext>
            </a:extLst>
          </p:cNvPr>
          <p:cNvSpPr/>
          <p:nvPr/>
        </p:nvSpPr>
        <p:spPr>
          <a:xfrm>
            <a:off x="680321" y="5023840"/>
            <a:ext cx="1149291" cy="1149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alkio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0</a:t>
            </a:r>
            <a:endParaRPr lang="en-FI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8C41B4-C4AB-4940-930D-F9FE8735155D}"/>
              </a:ext>
            </a:extLst>
          </p:cNvPr>
          <p:cNvSpPr/>
          <p:nvPr/>
        </p:nvSpPr>
        <p:spPr>
          <a:xfrm>
            <a:off x="1930280" y="5023838"/>
            <a:ext cx="1149291" cy="1149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alkio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1 </a:t>
            </a:r>
            <a:endParaRPr lang="en-FI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98DF07-AC46-4816-B925-667F3343698C}"/>
              </a:ext>
            </a:extLst>
          </p:cNvPr>
          <p:cNvSpPr/>
          <p:nvPr/>
        </p:nvSpPr>
        <p:spPr>
          <a:xfrm>
            <a:off x="3180240" y="5023837"/>
            <a:ext cx="1149291" cy="1149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alkio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2</a:t>
            </a:r>
            <a:endParaRPr lang="en-FI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79217C-6677-4DAB-94D4-60CC17BE518F}"/>
              </a:ext>
            </a:extLst>
          </p:cNvPr>
          <p:cNvSpPr/>
          <p:nvPr/>
        </p:nvSpPr>
        <p:spPr>
          <a:xfrm>
            <a:off x="4430199" y="5023835"/>
            <a:ext cx="1149291" cy="1149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alkio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3</a:t>
            </a:r>
            <a:endParaRPr lang="en-FI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60802B-24C0-4C41-AF70-1A1C0B75A3DF}"/>
              </a:ext>
            </a:extLst>
          </p:cNvPr>
          <p:cNvSpPr/>
          <p:nvPr/>
        </p:nvSpPr>
        <p:spPr>
          <a:xfrm>
            <a:off x="5680158" y="5023835"/>
            <a:ext cx="1149291" cy="1149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TYHJÄ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F50954-9165-4B54-8975-7C961C000912}"/>
              </a:ext>
            </a:extLst>
          </p:cNvPr>
          <p:cNvSpPr/>
          <p:nvPr/>
        </p:nvSpPr>
        <p:spPr>
          <a:xfrm>
            <a:off x="6930117" y="5023835"/>
            <a:ext cx="1149291" cy="1149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TYHJÄ</a:t>
            </a:r>
            <a:endParaRPr lang="en-FI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813BCC-6FAA-4BDC-B919-7D611A621A91}"/>
              </a:ext>
            </a:extLst>
          </p:cNvPr>
          <p:cNvSpPr/>
          <p:nvPr/>
        </p:nvSpPr>
        <p:spPr>
          <a:xfrm>
            <a:off x="8174236" y="5023835"/>
            <a:ext cx="1149291" cy="1149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TYHJÄ</a:t>
            </a:r>
            <a:endParaRPr lang="en-FI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2" name="Graphic 11" descr="Box with solid fill">
            <a:extLst>
              <a:ext uri="{FF2B5EF4-FFF2-40B4-BE49-F238E27FC236}">
                <a16:creationId xmlns:a16="http://schemas.microsoft.com/office/drawing/2014/main" id="{6B0B34C8-60EC-41EC-B2BA-4669A27CF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4199" y="845191"/>
            <a:ext cx="914400" cy="914400"/>
          </a:xfrm>
          <a:prstGeom prst="rect">
            <a:avLst/>
          </a:prstGeo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3D957F68-D275-4B16-BD4D-1620603C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Lista	List&lt;T&gt;</a:t>
            </a:r>
            <a:endParaRPr lang="fi-FI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60A869-066E-412E-ADB9-D0B269A207DA}"/>
              </a:ext>
            </a:extLst>
          </p:cNvPr>
          <p:cNvSpPr/>
          <p:nvPr/>
        </p:nvSpPr>
        <p:spPr>
          <a:xfrm>
            <a:off x="9418355" y="5023835"/>
            <a:ext cx="1149291" cy="1149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TYHJÄ</a:t>
            </a:r>
            <a:endParaRPr lang="en-FI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74300-7A0A-4123-BB16-4F6F773A0CDA}"/>
              </a:ext>
            </a:extLst>
          </p:cNvPr>
          <p:cNvSpPr txBox="1"/>
          <p:nvPr/>
        </p:nvSpPr>
        <p:spPr>
          <a:xfrm>
            <a:off x="478173" y="2248250"/>
            <a:ext cx="52019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Pohjalla</a:t>
            </a: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taulukko</a:t>
            </a:r>
            <a:endParaRPr lang="en-US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Automaattinen</a:t>
            </a: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uudelleenkirjoitus</a:t>
            </a: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kun</a:t>
            </a: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täynnä</a:t>
            </a:r>
            <a:endParaRPr lang="fi-FI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0B5264-C0F1-4B80-92BB-8D57FD53FAA2}"/>
              </a:ext>
            </a:extLst>
          </p:cNvPr>
          <p:cNvSpPr txBox="1"/>
          <p:nvPr/>
        </p:nvSpPr>
        <p:spPr>
          <a:xfrm>
            <a:off x="5680158" y="2239351"/>
            <a:ext cx="64549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+ 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Dynaaminen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koko</a:t>
            </a:r>
            <a:endParaRPr 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+ 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Listan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loppuun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lisäys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tehokasta</a:t>
            </a:r>
            <a:endParaRPr 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+ 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Tajoaa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funktioita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listan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manipuloimiseen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(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esim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 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järjestäminen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</a:p>
          <a:p>
            <a:endParaRPr lang="fi-FI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fi-FI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 Vie enemmän muistia kuin taulukko</a:t>
            </a:r>
          </a:p>
        </p:txBody>
      </p:sp>
    </p:spTree>
    <p:extLst>
      <p:ext uri="{BB962C8B-B14F-4D97-AF65-F5344CB8AC3E}">
        <p14:creationId xmlns:p14="http://schemas.microsoft.com/office/powerpoint/2010/main" val="2404278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Box with solid fill">
            <a:extLst>
              <a:ext uri="{FF2B5EF4-FFF2-40B4-BE49-F238E27FC236}">
                <a16:creationId xmlns:a16="http://schemas.microsoft.com/office/drawing/2014/main" id="{6B0B34C8-60EC-41EC-B2BA-4669A27CF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4199" y="845191"/>
            <a:ext cx="914400" cy="914400"/>
          </a:xfrm>
          <a:prstGeom prst="rect">
            <a:avLst/>
          </a:prstGeo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3D957F68-D275-4B16-BD4D-1620603C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Linkitetty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	LinkedList&lt;T&gt;</a:t>
            </a:r>
            <a:endParaRPr lang="fi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74300-7A0A-4123-BB16-4F6F773A0CDA}"/>
              </a:ext>
            </a:extLst>
          </p:cNvPr>
          <p:cNvSpPr txBox="1"/>
          <p:nvPr/>
        </p:nvSpPr>
        <p:spPr>
          <a:xfrm>
            <a:off x="478173" y="2248250"/>
            <a:ext cx="52019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Alkiot</a:t>
            </a: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voivat</a:t>
            </a: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sijaita</a:t>
            </a: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muistissa</a:t>
            </a: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missä</a:t>
            </a: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tahansa</a:t>
            </a:r>
            <a:endParaRPr lang="en-US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Alkio</a:t>
            </a: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osoittaa</a:t>
            </a: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seuraavan</a:t>
            </a: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sijainnin</a:t>
            </a:r>
            <a:endParaRPr lang="en-US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i-FI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0B5264-C0F1-4B80-92BB-8D57FD53FAA2}"/>
              </a:ext>
            </a:extLst>
          </p:cNvPr>
          <p:cNvSpPr txBox="1"/>
          <p:nvPr/>
        </p:nvSpPr>
        <p:spPr>
          <a:xfrm>
            <a:off x="5680158" y="2239351"/>
            <a:ext cx="64549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+ 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Listan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keskelle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voidaan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lisätä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alkio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muuttamalla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pelkkiä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osoittimia</a:t>
            </a:r>
            <a:endParaRPr 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fi-FI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fi-FI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 Haku hidasta O(n), joudutaan aina käymään listan alkiot läpi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5F267E-CD92-48EA-9988-E69DCB83E42A}"/>
              </a:ext>
            </a:extLst>
          </p:cNvPr>
          <p:cNvSpPr/>
          <p:nvPr/>
        </p:nvSpPr>
        <p:spPr>
          <a:xfrm>
            <a:off x="680321" y="5202100"/>
            <a:ext cx="1149291" cy="1149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alkio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0</a:t>
            </a:r>
            <a:endParaRPr lang="en-FI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7B5279-D220-4CA1-8BFE-B16964444470}"/>
              </a:ext>
            </a:extLst>
          </p:cNvPr>
          <p:cNvSpPr/>
          <p:nvPr/>
        </p:nvSpPr>
        <p:spPr>
          <a:xfrm>
            <a:off x="1925735" y="5202099"/>
            <a:ext cx="1149291" cy="1149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70C67B-FF99-40AE-A498-DE1CF1964F45}"/>
              </a:ext>
            </a:extLst>
          </p:cNvPr>
          <p:cNvSpPr/>
          <p:nvPr/>
        </p:nvSpPr>
        <p:spPr>
          <a:xfrm>
            <a:off x="3171149" y="5202099"/>
            <a:ext cx="1149291" cy="1149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alkio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1</a:t>
            </a:r>
            <a:endParaRPr lang="en-FI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D00998-7593-4325-AE8F-2EA30F183446}"/>
              </a:ext>
            </a:extLst>
          </p:cNvPr>
          <p:cNvSpPr/>
          <p:nvPr/>
        </p:nvSpPr>
        <p:spPr>
          <a:xfrm>
            <a:off x="4416563" y="5202099"/>
            <a:ext cx="1149291" cy="1149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491E94-C176-4033-9C2D-86A98784C8F9}"/>
              </a:ext>
            </a:extLst>
          </p:cNvPr>
          <p:cNvSpPr/>
          <p:nvPr/>
        </p:nvSpPr>
        <p:spPr>
          <a:xfrm>
            <a:off x="5665578" y="5202099"/>
            <a:ext cx="1149291" cy="1149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alkio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3</a:t>
            </a:r>
            <a:endParaRPr lang="en-FI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491054-3388-4BCC-A839-B6908A40A672}"/>
              </a:ext>
            </a:extLst>
          </p:cNvPr>
          <p:cNvSpPr/>
          <p:nvPr/>
        </p:nvSpPr>
        <p:spPr>
          <a:xfrm>
            <a:off x="6914593" y="5202099"/>
            <a:ext cx="1149291" cy="1149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alkio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2</a:t>
            </a:r>
            <a:endParaRPr lang="en-FI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46FC81-E9E4-42FA-97D5-D5D2E16F54E9}"/>
              </a:ext>
            </a:extLst>
          </p:cNvPr>
          <p:cNvSpPr/>
          <p:nvPr/>
        </p:nvSpPr>
        <p:spPr>
          <a:xfrm>
            <a:off x="8163608" y="5202099"/>
            <a:ext cx="1149291" cy="1149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Arrow: Curved Down 23">
            <a:extLst>
              <a:ext uri="{FF2B5EF4-FFF2-40B4-BE49-F238E27FC236}">
                <a16:creationId xmlns:a16="http://schemas.microsoft.com/office/drawing/2014/main" id="{176933B8-7755-4C84-9E7B-F7B54A506AFC}"/>
              </a:ext>
            </a:extLst>
          </p:cNvPr>
          <p:cNvSpPr/>
          <p:nvPr/>
        </p:nvSpPr>
        <p:spPr>
          <a:xfrm>
            <a:off x="1082293" y="4461774"/>
            <a:ext cx="2609675" cy="662730"/>
          </a:xfrm>
          <a:prstGeom prst="curved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solidFill>
                <a:schemeClr val="tx1"/>
              </a:solidFill>
            </a:endParaRPr>
          </a:p>
        </p:txBody>
      </p:sp>
      <p:sp>
        <p:nvSpPr>
          <p:cNvPr id="25" name="Arrow: Curved Down 24">
            <a:extLst>
              <a:ext uri="{FF2B5EF4-FFF2-40B4-BE49-F238E27FC236}">
                <a16:creationId xmlns:a16="http://schemas.microsoft.com/office/drawing/2014/main" id="{5DDEC704-FC84-4952-99FA-D429C4642BEE}"/>
              </a:ext>
            </a:extLst>
          </p:cNvPr>
          <p:cNvSpPr/>
          <p:nvPr/>
        </p:nvSpPr>
        <p:spPr>
          <a:xfrm>
            <a:off x="3835280" y="4461774"/>
            <a:ext cx="3623345" cy="662730"/>
          </a:xfrm>
          <a:prstGeom prst="curved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solidFill>
                <a:schemeClr val="tx1"/>
              </a:solidFill>
            </a:endParaRPr>
          </a:p>
        </p:txBody>
      </p:sp>
      <p:sp>
        <p:nvSpPr>
          <p:cNvPr id="26" name="Arrow: Curved Down 25">
            <a:extLst>
              <a:ext uri="{FF2B5EF4-FFF2-40B4-BE49-F238E27FC236}">
                <a16:creationId xmlns:a16="http://schemas.microsoft.com/office/drawing/2014/main" id="{BE7A6918-4A4E-4F8E-9F9E-5F4531E17D8F}"/>
              </a:ext>
            </a:extLst>
          </p:cNvPr>
          <p:cNvSpPr/>
          <p:nvPr/>
        </p:nvSpPr>
        <p:spPr>
          <a:xfrm flipH="1">
            <a:off x="5889882" y="4461774"/>
            <a:ext cx="1954635" cy="662730"/>
          </a:xfrm>
          <a:prstGeom prst="curved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314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Box with solid fill">
            <a:extLst>
              <a:ext uri="{FF2B5EF4-FFF2-40B4-BE49-F238E27FC236}">
                <a16:creationId xmlns:a16="http://schemas.microsoft.com/office/drawing/2014/main" id="{6B0B34C8-60EC-41EC-B2BA-4669A27CF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4199" y="845191"/>
            <a:ext cx="914400" cy="914400"/>
          </a:xfrm>
          <a:prstGeom prst="rect">
            <a:avLst/>
          </a:prstGeo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3D957F68-D275-4B16-BD4D-1620603C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Hajautustaulu</a:t>
            </a:r>
            <a:r>
              <a:rPr lang="en-US" dirty="0"/>
              <a:t>	Dictionary&lt;</a:t>
            </a:r>
            <a:r>
              <a:rPr lang="en-US" dirty="0" err="1"/>
              <a:t>Tkey</a:t>
            </a:r>
            <a:r>
              <a:rPr lang="en-US" dirty="0"/>
              <a:t>, </a:t>
            </a:r>
            <a:r>
              <a:rPr lang="en-US" dirty="0" err="1"/>
              <a:t>TVal</a:t>
            </a:r>
            <a:r>
              <a:rPr lang="en-US" dirty="0"/>
              <a:t>&gt;</a:t>
            </a:r>
            <a:endParaRPr lang="fi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74300-7A0A-4123-BB16-4F6F773A0CDA}"/>
              </a:ext>
            </a:extLst>
          </p:cNvPr>
          <p:cNvSpPr txBox="1"/>
          <p:nvPr/>
        </p:nvSpPr>
        <p:spPr>
          <a:xfrm>
            <a:off x="478173" y="2248250"/>
            <a:ext cx="52019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Hajautustaulu</a:t>
            </a: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yhdistää</a:t>
            </a: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kaksi</a:t>
            </a: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tyyppiä</a:t>
            </a: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3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avaimen</a:t>
            </a: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ja </a:t>
            </a:r>
            <a:r>
              <a:rPr lang="en-US" sz="3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arvon</a:t>
            </a:r>
            <a:endParaRPr lang="en-US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Avaimesta</a:t>
            </a: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lasketaan</a:t>
            </a: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arvon</a:t>
            </a: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indeksi</a:t>
            </a: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hajautusfunktiolla</a:t>
            </a: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(hash function)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i-FI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F7537D-DA41-485B-9E38-7F8E8DBFCF19}"/>
              </a:ext>
            </a:extLst>
          </p:cNvPr>
          <p:cNvSpPr/>
          <p:nvPr/>
        </p:nvSpPr>
        <p:spPr>
          <a:xfrm>
            <a:off x="5803039" y="2454675"/>
            <a:ext cx="1565429" cy="86335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“</a:t>
            </a:r>
            <a:r>
              <a:rPr lang="en-US" sz="2400" dirty="0" err="1">
                <a:solidFill>
                  <a:schemeClr val="bg1"/>
                </a:solidFill>
              </a:rPr>
              <a:t>Heikki</a:t>
            </a:r>
            <a:r>
              <a:rPr lang="en-US" sz="24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381CCE-6923-41BB-9563-35D031A66539}"/>
              </a:ext>
            </a:extLst>
          </p:cNvPr>
          <p:cNvSpPr/>
          <p:nvPr/>
        </p:nvSpPr>
        <p:spPr>
          <a:xfrm>
            <a:off x="5803039" y="3470428"/>
            <a:ext cx="1565429" cy="86335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“</a:t>
            </a:r>
            <a:r>
              <a:rPr lang="en-US" sz="2400" dirty="0" err="1">
                <a:solidFill>
                  <a:schemeClr val="bg1"/>
                </a:solidFill>
              </a:rPr>
              <a:t>Martta</a:t>
            </a:r>
            <a:r>
              <a:rPr lang="en-US" sz="24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05FD82E-3153-4194-AC4A-103BBF6AF4BD}"/>
              </a:ext>
            </a:extLst>
          </p:cNvPr>
          <p:cNvSpPr/>
          <p:nvPr/>
        </p:nvSpPr>
        <p:spPr>
          <a:xfrm>
            <a:off x="5803038" y="4486181"/>
            <a:ext cx="1565429" cy="86335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“Antti”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47800D-C751-4446-BBE2-7365C40E2665}"/>
              </a:ext>
            </a:extLst>
          </p:cNvPr>
          <p:cNvSpPr/>
          <p:nvPr/>
        </p:nvSpPr>
        <p:spPr>
          <a:xfrm>
            <a:off x="5803037" y="5501934"/>
            <a:ext cx="1565429" cy="86335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“</a:t>
            </a:r>
            <a:r>
              <a:rPr lang="en-US" sz="2400" dirty="0" err="1">
                <a:solidFill>
                  <a:schemeClr val="bg1"/>
                </a:solidFill>
              </a:rPr>
              <a:t>Kyllikki</a:t>
            </a:r>
            <a:r>
              <a:rPr lang="en-US" sz="24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870CE1-A99D-4F0D-A46E-2EE5778929EF}"/>
              </a:ext>
            </a:extLst>
          </p:cNvPr>
          <p:cNvSpPr/>
          <p:nvPr/>
        </p:nvSpPr>
        <p:spPr>
          <a:xfrm>
            <a:off x="10148398" y="2454675"/>
            <a:ext cx="1565429" cy="86335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3F703D7-BE88-41FB-A39F-3FF7779989A2}"/>
              </a:ext>
            </a:extLst>
          </p:cNvPr>
          <p:cNvSpPr/>
          <p:nvPr/>
        </p:nvSpPr>
        <p:spPr>
          <a:xfrm>
            <a:off x="10148398" y="3470428"/>
            <a:ext cx="1565429" cy="86335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0628C3-F2B3-455F-96B8-DF45012EAEB9}"/>
              </a:ext>
            </a:extLst>
          </p:cNvPr>
          <p:cNvSpPr/>
          <p:nvPr/>
        </p:nvSpPr>
        <p:spPr>
          <a:xfrm>
            <a:off x="10148397" y="4486181"/>
            <a:ext cx="1565429" cy="86335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296B968-C1D3-4367-8D67-FCFE168B0985}"/>
              </a:ext>
            </a:extLst>
          </p:cNvPr>
          <p:cNvSpPr/>
          <p:nvPr/>
        </p:nvSpPr>
        <p:spPr>
          <a:xfrm>
            <a:off x="10148396" y="5501934"/>
            <a:ext cx="1565429" cy="86335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51D302-B432-4567-B542-3B8E7B859410}"/>
              </a:ext>
            </a:extLst>
          </p:cNvPr>
          <p:cNvSpPr/>
          <p:nvPr/>
        </p:nvSpPr>
        <p:spPr>
          <a:xfrm>
            <a:off x="8038635" y="2454675"/>
            <a:ext cx="1439592" cy="39106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Hajautus</a:t>
            </a:r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 err="1">
                <a:solidFill>
                  <a:schemeClr val="bg1"/>
                </a:solidFill>
              </a:rPr>
              <a:t>funktio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3763129-F6E2-46F9-BB5D-75AC5D04D494}"/>
              </a:ext>
            </a:extLst>
          </p:cNvPr>
          <p:cNvSpPr/>
          <p:nvPr/>
        </p:nvSpPr>
        <p:spPr>
          <a:xfrm>
            <a:off x="7410588" y="2677169"/>
            <a:ext cx="585926" cy="501221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1A425DD-B08C-434C-9C4B-75964D8920B0}"/>
              </a:ext>
            </a:extLst>
          </p:cNvPr>
          <p:cNvSpPr/>
          <p:nvPr/>
        </p:nvSpPr>
        <p:spPr>
          <a:xfrm>
            <a:off x="7410587" y="3651493"/>
            <a:ext cx="585926" cy="501221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FC7294DF-5807-4C18-9CFC-C703E2297808}"/>
              </a:ext>
            </a:extLst>
          </p:cNvPr>
          <p:cNvSpPr/>
          <p:nvPr/>
        </p:nvSpPr>
        <p:spPr>
          <a:xfrm>
            <a:off x="7410587" y="4625817"/>
            <a:ext cx="585926" cy="501221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529B9927-3CBF-421E-B4E5-6A8ACAB9D35E}"/>
              </a:ext>
            </a:extLst>
          </p:cNvPr>
          <p:cNvSpPr/>
          <p:nvPr/>
        </p:nvSpPr>
        <p:spPr>
          <a:xfrm>
            <a:off x="7411625" y="5603551"/>
            <a:ext cx="585926" cy="501221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E9E20D-AD29-4C21-8F2C-7D9EDC8CAF85}"/>
              </a:ext>
            </a:extLst>
          </p:cNvPr>
          <p:cNvCxnSpPr>
            <a:cxnSpLocks/>
          </p:cNvCxnSpPr>
          <p:nvPr/>
        </p:nvCxnSpPr>
        <p:spPr>
          <a:xfrm>
            <a:off x="9541592" y="2924264"/>
            <a:ext cx="543441" cy="90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8EFA66-D699-4325-B94D-0A0DE40E0615}"/>
              </a:ext>
            </a:extLst>
          </p:cNvPr>
          <p:cNvCxnSpPr/>
          <p:nvPr/>
        </p:nvCxnSpPr>
        <p:spPr>
          <a:xfrm>
            <a:off x="9543495" y="3902103"/>
            <a:ext cx="541538" cy="97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3BE083-DD6E-47FB-A7EB-7741620B3E9D}"/>
              </a:ext>
            </a:extLst>
          </p:cNvPr>
          <p:cNvCxnSpPr/>
          <p:nvPr/>
        </p:nvCxnSpPr>
        <p:spPr>
          <a:xfrm flipV="1">
            <a:off x="9543495" y="3902103"/>
            <a:ext cx="541538" cy="101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272C338-328C-4255-974C-CA75C33090A0}"/>
              </a:ext>
            </a:extLst>
          </p:cNvPr>
          <p:cNvCxnSpPr/>
          <p:nvPr/>
        </p:nvCxnSpPr>
        <p:spPr>
          <a:xfrm>
            <a:off x="9543495" y="5933610"/>
            <a:ext cx="541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47581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421116_Reflection on learning_AAS_v5" id="{59B7BDFB-57AB-4529-979B-198FE99CC53E}" vid="{8B6E8B8A-CD93-411A-90DE-1F9807F38B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8699A2-1304-4DB0-887E-96D5B04746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CF1D2AC-2735-457E-B639-07E13F9A629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12AB9FA-5EE8-4111-B873-E09ACA2BC3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Reflection on learning </Template>
  <TotalTime>318</TotalTime>
  <Words>234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Trebuchet MS</vt:lpstr>
      <vt:lpstr>Berlin</vt:lpstr>
      <vt:lpstr>Peliohjelmointi</vt:lpstr>
      <vt:lpstr>Algoritmien suoritusaika</vt:lpstr>
      <vt:lpstr>Taulukko T[]</vt:lpstr>
      <vt:lpstr>Lista List&lt;T&gt;</vt:lpstr>
      <vt:lpstr>Linkitetty lista LinkedList&lt;T&gt;</vt:lpstr>
      <vt:lpstr>Hajautustaulu Dictionary&lt;Tkey, TVal&gt;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Peliohjelmointi</dc:title>
  <dc:creator> </dc:creator>
  <cp:lastModifiedBy>Ilkka Pokkinen</cp:lastModifiedBy>
  <cp:revision>16</cp:revision>
  <dcterms:created xsi:type="dcterms:W3CDTF">2020-10-08T17:17:34Z</dcterms:created>
  <dcterms:modified xsi:type="dcterms:W3CDTF">2021-10-15T09:13:27Z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