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2" r:id="rId3"/>
    <p:sldId id="264" r:id="rId4"/>
    <p:sldId id="265" r:id="rId5"/>
    <p:sldId id="277" r:id="rId6"/>
    <p:sldId id="266" r:id="rId7"/>
    <p:sldId id="268" r:id="rId8"/>
    <p:sldId id="267" r:id="rId9"/>
    <p:sldId id="269" r:id="rId10"/>
    <p:sldId id="270" r:id="rId11"/>
    <p:sldId id="274" r:id="rId12"/>
    <p:sldId id="275" r:id="rId13"/>
    <p:sldId id="276" r:id="rId14"/>
    <p:sldId id="271" r:id="rId15"/>
    <p:sldId id="273" r:id="rId16"/>
    <p:sldId id="278" r:id="rId17"/>
    <p:sldId id="27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9189" autoAdjust="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Standard </a:t>
            </a:r>
            <a:r>
              <a:rPr lang="fi-FI" dirty="0" err="1"/>
              <a:t>Portable</a:t>
            </a:r>
            <a:r>
              <a:rPr lang="fi-FI" dirty="0"/>
              <a:t> </a:t>
            </a:r>
            <a:r>
              <a:rPr lang="fi-FI" dirty="0" err="1"/>
              <a:t>Intermediate</a:t>
            </a:r>
            <a:r>
              <a:rPr lang="fi-FI" dirty="0"/>
              <a:t> </a:t>
            </a:r>
            <a:r>
              <a:rPr lang="fi-FI" dirty="0" err="1"/>
              <a:t>Representation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3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Suorituskyvyn</a:t>
            </a:r>
            <a:r>
              <a:rPr lang="en-US" dirty="0"/>
              <a:t> </a:t>
            </a:r>
            <a:r>
              <a:rPr lang="en-US" dirty="0" err="1"/>
              <a:t>nosto</a:t>
            </a:r>
            <a:r>
              <a:rPr lang="en-US" dirty="0"/>
              <a:t>,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näytönohjaimella</a:t>
            </a:r>
            <a:r>
              <a:rPr lang="en-US" dirty="0"/>
              <a:t> on </a:t>
            </a:r>
            <a:r>
              <a:rPr lang="en-US" dirty="0" err="1"/>
              <a:t>vapaata</a:t>
            </a:r>
            <a:r>
              <a:rPr lang="en-US" dirty="0"/>
              <a:t> </a:t>
            </a:r>
            <a:r>
              <a:rPr lang="en-US" dirty="0" err="1"/>
              <a:t>prosessointiaikaa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Kehitys</a:t>
            </a:r>
            <a:r>
              <a:rPr lang="en-US" dirty="0"/>
              <a:t> </a:t>
            </a:r>
            <a:r>
              <a:rPr lang="en-US" dirty="0" err="1"/>
              <a:t>alkoi</a:t>
            </a:r>
            <a:r>
              <a:rPr lang="en-US" dirty="0"/>
              <a:t> 2014 ja </a:t>
            </a:r>
            <a:r>
              <a:rPr lang="en-US" dirty="0" err="1"/>
              <a:t>ensimmäinen</a:t>
            </a:r>
            <a:r>
              <a:rPr lang="en-US" dirty="0"/>
              <a:t> </a:t>
            </a:r>
            <a:r>
              <a:rPr lang="en-US" dirty="0" err="1"/>
              <a:t>versio</a:t>
            </a:r>
            <a:r>
              <a:rPr lang="en-US" dirty="0"/>
              <a:t> 2016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-Laaja tuki: windows7-&gt;, </a:t>
            </a:r>
            <a:r>
              <a:rPr lang="fi-FI" dirty="0" err="1"/>
              <a:t>Unity</a:t>
            </a:r>
            <a:r>
              <a:rPr lang="fi-FI" dirty="0"/>
              <a:t>, </a:t>
            </a:r>
            <a:r>
              <a:rPr lang="fi-FI" dirty="0" err="1"/>
              <a:t>Unreal</a:t>
            </a:r>
            <a:r>
              <a:rPr lang="fi-FI" dirty="0"/>
              <a:t> Engine, </a:t>
            </a:r>
            <a:r>
              <a:rPr lang="fi-FI" dirty="0" err="1"/>
              <a:t>android</a:t>
            </a:r>
            <a:r>
              <a:rPr lang="fi-FI" dirty="0"/>
              <a:t>, </a:t>
            </a:r>
            <a:r>
              <a:rPr lang="fi-FI" dirty="0" err="1"/>
              <a:t>ios</a:t>
            </a:r>
            <a:r>
              <a:rPr lang="fi-FI" dirty="0"/>
              <a:t>, </a:t>
            </a:r>
            <a:r>
              <a:rPr lang="fi-FI" dirty="0" err="1"/>
              <a:t>cryengine</a:t>
            </a:r>
            <a:r>
              <a:rPr lang="fi-FI" dirty="0"/>
              <a:t>, source2, </a:t>
            </a:r>
            <a:r>
              <a:rPr lang="fi-FI" dirty="0" err="1"/>
              <a:t>nintendo</a:t>
            </a:r>
            <a:r>
              <a:rPr lang="fi-FI" dirty="0"/>
              <a:t> </a:t>
            </a:r>
            <a:r>
              <a:rPr lang="fi-FI" dirty="0" err="1"/>
              <a:t>switch</a:t>
            </a:r>
            <a:endParaRPr lang="fi-FI" dirty="0"/>
          </a:p>
          <a:p>
            <a:r>
              <a:rPr lang="fi-FI" dirty="0"/>
              <a:t>-CPU voi kirjoittaa komentoja </a:t>
            </a:r>
            <a:r>
              <a:rPr lang="fi-FI" dirty="0" err="1"/>
              <a:t>asynkronoidusti</a:t>
            </a:r>
            <a:r>
              <a:rPr lang="fi-FI" dirty="0"/>
              <a:t>. Näytönohjaimen toiminta on hyvin </a:t>
            </a:r>
            <a:r>
              <a:rPr lang="fi-FI" dirty="0" err="1"/>
              <a:t>asynkronoitua</a:t>
            </a:r>
            <a:r>
              <a:rPr lang="fi-FI" dirty="0"/>
              <a:t>.</a:t>
            </a:r>
          </a:p>
          <a:p>
            <a:r>
              <a:rPr lang="fi-FI" dirty="0"/>
              <a:t>-Ajureita keventämällä pyritään paljastamaan laitetason (näytönohjaimen) toiminta</a:t>
            </a:r>
          </a:p>
          <a:p>
            <a:r>
              <a:rPr lang="fi-FI" dirty="0"/>
              <a:t>-Moninkertaisesti monimutkaisempi kuin </a:t>
            </a:r>
            <a:r>
              <a:rPr lang="fi-FI" dirty="0" err="1"/>
              <a:t>openGL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1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renderöintifarmit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kryptominaus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Kohtuullisen</a:t>
            </a:r>
            <a:r>
              <a:rPr lang="en-US" dirty="0"/>
              <a:t> </a:t>
            </a:r>
            <a:r>
              <a:rPr lang="en-US" dirty="0" err="1"/>
              <a:t>kivulias</a:t>
            </a:r>
            <a:r>
              <a:rPr lang="en-US" dirty="0"/>
              <a:t> </a:t>
            </a:r>
            <a:r>
              <a:rPr lang="en-US" dirty="0" err="1"/>
              <a:t>prosessi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-Per </a:t>
            </a:r>
            <a:r>
              <a:rPr lang="en-US" dirty="0" err="1"/>
              <a:t>aplikatio</a:t>
            </a:r>
            <a:r>
              <a:rPr lang="en-US" dirty="0"/>
              <a:t> </a:t>
            </a:r>
            <a:r>
              <a:rPr lang="en-US" dirty="0" err="1"/>
              <a:t>tila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Laitetta valitessa pitää tarkistaa minkälaisia operaatioita sillä voi tehdä</a:t>
            </a:r>
          </a:p>
          <a:p>
            <a:r>
              <a:rPr lang="fi-FI" dirty="0"/>
              <a:t>	Grafiikkaoperaatiot</a:t>
            </a:r>
          </a:p>
          <a:p>
            <a:r>
              <a:rPr lang="fi-FI" dirty="0"/>
              <a:t>	Laskentaoperaatiot</a:t>
            </a:r>
          </a:p>
          <a:p>
            <a:r>
              <a:rPr lang="fi-FI" dirty="0"/>
              <a:t>	Datansiirto-operaatiot</a:t>
            </a:r>
          </a:p>
          <a:p>
            <a:r>
              <a:rPr lang="fi-FI" dirty="0"/>
              <a:t>	"</a:t>
            </a:r>
            <a:r>
              <a:rPr lang="fi-FI" dirty="0" err="1"/>
              <a:t>Sparse</a:t>
            </a:r>
            <a:r>
              <a:rPr lang="fi-FI" dirty="0"/>
              <a:t> </a:t>
            </a:r>
            <a:r>
              <a:rPr lang="fi-FI" dirty="0" err="1"/>
              <a:t>binding</a:t>
            </a:r>
            <a:r>
              <a:rPr lang="fi-FI" dirty="0"/>
              <a:t>"-operaatiot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Kuvapuskurien ominaisuuksien tarkistus</a:t>
            </a:r>
          </a:p>
          <a:p>
            <a:r>
              <a:rPr lang="fi-FI" dirty="0"/>
              <a:t>	Esitysmoodi</a:t>
            </a:r>
          </a:p>
          <a:p>
            <a:r>
              <a:rPr lang="fi-FI" dirty="0"/>
              <a:t>	Kuvan esitysformaatti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3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11/3/2020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noProof="0" dirty="0"/>
              <a:t>Vulkan-rajapinta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568186"/>
          </a:xfrm>
        </p:spPr>
        <p:txBody>
          <a:bodyPr>
            <a:noAutofit/>
          </a:bodyPr>
          <a:lstStyle/>
          <a:p>
            <a:r>
              <a:rPr lang="fi-FI" sz="3200" noProof="0" dirty="0"/>
              <a:t>Ilkka Pokkinen, Metropolia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0288-A65E-47B5-A219-B56CE4DD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Vulkanin </a:t>
            </a:r>
            <a:r>
              <a:rPr lang="en-US" sz="3600" dirty="0" err="1"/>
              <a:t>alustaminen</a:t>
            </a:r>
            <a:endParaRPr lang="fi-FI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D5E19-3730-45EA-9803-19EC626F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VkSwapchainKHR</a:t>
            </a:r>
            <a:endParaRPr lang="fi-FI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0139FA-A551-4DAD-B8AB-83643CE9273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348105"/>
              </p:ext>
            </p:extLst>
          </p:nvPr>
        </p:nvGraphicFramePr>
        <p:xfrm>
          <a:off x="288925" y="577850"/>
          <a:ext cx="6954838" cy="570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4" imgW="9181148" imgH="7551010" progId="Word.Document.12">
                  <p:embed/>
                </p:oleObj>
              </mc:Choice>
              <mc:Fallback>
                <p:oleObj name="Document" r:id="rId4" imgW="9181148" imgH="7551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925" y="577850"/>
                        <a:ext cx="6954838" cy="570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1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0884-8E27-4FA2-9CE3-B1C72A70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GB" sz="3600" dirty="0"/>
              <a:t>SPIR-V</a:t>
            </a:r>
            <a:endParaRPr lang="fi-FI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E6E68-9B9A-40F3-BB34-76BEC221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432738" cy="3810001"/>
          </a:xfrm>
        </p:spPr>
        <p:txBody>
          <a:bodyPr>
            <a:normAutofit/>
          </a:bodyPr>
          <a:lstStyle/>
          <a:p>
            <a:r>
              <a:rPr lang="fi-FI" sz="3200" dirty="0"/>
              <a:t>Vulkanin </a:t>
            </a:r>
            <a:r>
              <a:rPr lang="fi-FI" sz="3200" dirty="0" err="1"/>
              <a:t>shader</a:t>
            </a:r>
            <a:r>
              <a:rPr lang="fi-FI" sz="3200" dirty="0"/>
              <a:t>-kieli</a:t>
            </a:r>
          </a:p>
          <a:p>
            <a:r>
              <a:rPr lang="fi-FI" sz="3200" dirty="0"/>
              <a:t>Khronos Group tarjoaa GLSL, CG ja ESSL-kääntäjät</a:t>
            </a:r>
          </a:p>
          <a:p>
            <a:endParaRPr lang="fi-FI" sz="3200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B493765-B3CF-434D-B3E6-C131FD6A9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5625" y="503853"/>
            <a:ext cx="4732174" cy="5287347"/>
          </a:xfrm>
          <a:noFill/>
        </p:spPr>
      </p:pic>
    </p:spTree>
    <p:extLst>
      <p:ext uri="{BB962C8B-B14F-4D97-AF65-F5344CB8AC3E}">
        <p14:creationId xmlns:p14="http://schemas.microsoft.com/office/powerpoint/2010/main" val="6033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DCA1-62BF-4ECD-AF35-579B7DD1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/>
          <a:p>
            <a:r>
              <a:rPr lang="en-GB" dirty="0" err="1"/>
              <a:t>Suorituskyky</a:t>
            </a:r>
            <a:endParaRPr lang="fi-FI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7E0C8DA-C8CC-4327-B485-605DFC43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4B4E6E-5AF7-4EF1-A294-AF86BBF5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Suorituskyky</a:t>
            </a:r>
            <a:endParaRPr lang="fi-FI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3E7FC5-43E6-43C9-902C-EE44E5C5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/>
              <a:t>Ei automaattista virheidentarkistusta</a:t>
            </a:r>
          </a:p>
          <a:p>
            <a:r>
              <a:rPr lang="fi-FI" sz="3200" dirty="0"/>
              <a:t>Kehitysvaiheessa päälle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2DCB20-2EEA-4157-A0D3-084AD0C86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Validointikerrokset</a:t>
            </a:r>
            <a:endParaRPr lang="fi-FI" sz="3200" dirty="0"/>
          </a:p>
        </p:txBody>
      </p:sp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91178798-BDB0-4F5B-829D-9375E458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7" y="5057604"/>
            <a:ext cx="653506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1B2A-002F-4B73-94B4-CE8386A1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Suorituskyky</a:t>
            </a:r>
            <a:endParaRPr lang="fi-FI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F882A5-4CF3-4CB6-87B5-1EC2E022E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096942"/>
              </p:ext>
            </p:extLst>
          </p:nvPr>
        </p:nvGraphicFramePr>
        <p:xfrm>
          <a:off x="621248" y="1514420"/>
          <a:ext cx="6218238" cy="2926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2746">
                  <a:extLst>
                    <a:ext uri="{9D8B030D-6E8A-4147-A177-3AD203B41FA5}">
                      <a16:colId xmlns:a16="http://schemas.microsoft.com/office/drawing/2014/main" val="3690004769"/>
                    </a:ext>
                  </a:extLst>
                </a:gridCol>
                <a:gridCol w="2072746">
                  <a:extLst>
                    <a:ext uri="{9D8B030D-6E8A-4147-A177-3AD203B41FA5}">
                      <a16:colId xmlns:a16="http://schemas.microsoft.com/office/drawing/2014/main" val="1858177190"/>
                    </a:ext>
                  </a:extLst>
                </a:gridCol>
                <a:gridCol w="2072746">
                  <a:extLst>
                    <a:ext uri="{9D8B030D-6E8A-4147-A177-3AD203B41FA5}">
                      <a16:colId xmlns:a16="http://schemas.microsoft.com/office/drawing/2014/main" val="71653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 poly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 poly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3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Vulkan</a:t>
                      </a:r>
                    </a:p>
                    <a:p>
                      <a:r>
                        <a:rPr lang="en-US" sz="2400" dirty="0"/>
                        <a:t>1t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695 fps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132 fps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Vulkan</a:t>
                      </a:r>
                    </a:p>
                    <a:p>
                      <a:r>
                        <a:rPr lang="en-US" sz="2400" dirty="0"/>
                        <a:t>4t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1176 fps</a:t>
                      </a:r>
                    </a:p>
                    <a:p>
                      <a:pPr algn="l"/>
                      <a:r>
                        <a:rPr lang="en-US" sz="2400" dirty="0"/>
                        <a:t>(+69%)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143 fps</a:t>
                      </a:r>
                    </a:p>
                    <a:p>
                      <a:pPr algn="l"/>
                      <a:r>
                        <a:rPr lang="en-US" sz="2400" dirty="0"/>
                        <a:t>(+8%)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7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OpenGL</a:t>
                      </a:r>
                    </a:p>
                    <a:p>
                      <a:r>
                        <a:rPr lang="en-US" sz="2400" dirty="0"/>
                        <a:t>1t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772 fps</a:t>
                      </a:r>
                    </a:p>
                    <a:p>
                      <a:pPr algn="l"/>
                      <a:r>
                        <a:rPr lang="en-US" sz="2400" dirty="0"/>
                        <a:t>(+11%)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182 fps</a:t>
                      </a:r>
                    </a:p>
                    <a:p>
                      <a:pPr algn="l"/>
                      <a:r>
                        <a:rPr lang="en-US" sz="2400" dirty="0"/>
                        <a:t>(+38%)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93019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5001-68A5-4048-8ECA-B178EE3D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Windows 10 Pro (64 bit)</a:t>
            </a:r>
          </a:p>
          <a:p>
            <a:r>
              <a:rPr lang="en-US" sz="1800" dirty="0"/>
              <a:t>Intel i5 750 @ 2.67</a:t>
            </a:r>
          </a:p>
          <a:p>
            <a:r>
              <a:rPr lang="en-US" sz="1800" dirty="0"/>
              <a:t>Radeon 280x 3GB VRAM</a:t>
            </a:r>
          </a:p>
          <a:p>
            <a:r>
              <a:rPr lang="en-US" sz="1800" dirty="0"/>
              <a:t>8GB RAM</a:t>
            </a:r>
            <a:endParaRPr lang="fi-FI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0930C-0FD2-44AB-9F9C-37999730C257}"/>
              </a:ext>
            </a:extLst>
          </p:cNvPr>
          <p:cNvSpPr txBox="1"/>
          <p:nvPr/>
        </p:nvSpPr>
        <p:spPr>
          <a:xfrm>
            <a:off x="621248" y="4573076"/>
            <a:ext cx="621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Axel Blacker: Evaluation of Multi-Threading in Vulkan</a:t>
            </a:r>
          </a:p>
          <a:p>
            <a:r>
              <a:rPr lang="en-US" sz="2000" dirty="0"/>
              <a:t>2016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5629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95BEC35-3AA0-4C19-B417-051E302F1EF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16150"/>
            <a:ext cx="6095999" cy="6225700"/>
          </a:xfrm>
        </p:spPr>
      </p:pic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9A70F20A-B035-4D26-9B24-A3AF6C50754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095999" y="316150"/>
            <a:ext cx="6096001" cy="6225702"/>
          </a:xfrm>
        </p:spPr>
      </p:pic>
    </p:spTree>
    <p:extLst>
      <p:ext uri="{BB962C8B-B14F-4D97-AF65-F5344CB8AC3E}">
        <p14:creationId xmlns:p14="http://schemas.microsoft.com/office/powerpoint/2010/main" val="33128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AE15-4A67-41D2-A944-EE33F377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GB" sz="3600" err="1"/>
              <a:t>Yhteenveto</a:t>
            </a:r>
            <a:endParaRPr lang="fi-FI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EBD6-5FE4-4B2B-B426-1D45949EB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fi-FI" sz="2800" dirty="0"/>
              <a:t>Uusi grafiikkarajapinta, jolla laaja tuki eri alustoilla</a:t>
            </a:r>
          </a:p>
          <a:p>
            <a:r>
              <a:rPr lang="fi-FI" sz="2800" dirty="0"/>
              <a:t>Monikäyttöinen mutta myös monimutkainen</a:t>
            </a:r>
          </a:p>
          <a:p>
            <a:r>
              <a:rPr lang="fi-FI" sz="2800" dirty="0"/>
              <a:t>Voi nostaa suorituskykyä merkittävästi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72A58E7-C260-4B42-873E-16A0311A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006090"/>
            <a:ext cx="4572000" cy="176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63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1E96-29B5-4EEB-A6EF-EFA9C68B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9860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sz="3600" dirty="0"/>
              <a:t>Kiitos</a:t>
            </a:r>
            <a:r>
              <a:rPr lang="en-US" dirty="0"/>
              <a:t>!</a:t>
            </a:r>
            <a:endParaRPr lang="fi-FI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9A2542-D9DA-4956-8B83-3062949F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717013"/>
            <a:ext cx="5911312" cy="1459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err="1"/>
              <a:t>Kysymyksiä</a:t>
            </a:r>
            <a:r>
              <a:rPr lang="en-US" sz="3200" dirty="0"/>
              <a:t>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joihin</a:t>
            </a:r>
            <a:r>
              <a:rPr lang="en-US" dirty="0"/>
              <a:t> </a:t>
            </a:r>
            <a:r>
              <a:rPr lang="en-US" dirty="0" err="1"/>
              <a:t>osaan</a:t>
            </a:r>
            <a:r>
              <a:rPr lang="en-US" dirty="0"/>
              <a:t> </a:t>
            </a:r>
            <a:r>
              <a:rPr lang="en-US" dirty="0" err="1"/>
              <a:t>vastata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2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218AD7-A995-4C6B-ADE7-258EB944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 dirty="0"/>
              <a:t>Lähteet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AE87C7-2BA3-4BEF-B1FB-81A7164E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1800" noProof="0" dirty="0"/>
              <a:t>https://www.khronos.org/vulkan/</a:t>
            </a:r>
          </a:p>
          <a:p>
            <a:r>
              <a:rPr lang="fi-FI" sz="1800" noProof="0" dirty="0"/>
              <a:t>Vulkan </a:t>
            </a:r>
            <a:r>
              <a:rPr lang="fi-FI" sz="1800" noProof="0" dirty="0" err="1"/>
              <a:t>Tutorial</a:t>
            </a:r>
            <a:r>
              <a:rPr lang="fi-FI" sz="1800" noProof="0" dirty="0"/>
              <a:t>. Verkkoaineisto. Alexander </a:t>
            </a:r>
            <a:r>
              <a:rPr lang="fi-FI" sz="1800" noProof="0" dirty="0" err="1"/>
              <a:t>Overvoorde</a:t>
            </a:r>
            <a:r>
              <a:rPr lang="fi-FI" sz="1800" noProof="0" dirty="0"/>
              <a:t>. &lt;https://vulkan-tutorial.com/&gt;.</a:t>
            </a:r>
          </a:p>
          <a:p>
            <a:r>
              <a:rPr lang="fi-FI" sz="1800" dirty="0">
                <a:cs typeface="Arial" panose="020B0604020202020204" pitchFamily="34" charset="0"/>
              </a:rPr>
              <a:t>Vulkan-Guide. 2019. Verkkoaineisto. &lt;https://github.com/KhronosGroup/Vulkan-Guide&gt;.</a:t>
            </a:r>
          </a:p>
          <a:p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Blackert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Axel. 2016. Evaluation of Multi-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Threading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in Vulkan.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Student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thesis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Linköping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University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Department of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Electrical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Engineering,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Coding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Digitala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Vetenskapliga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i-FI" sz="1800" noProof="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Arkivet</a:t>
            </a:r>
            <a:r>
              <a:rPr lang="fi-FI" sz="1800" noProof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-tietokanta.</a:t>
            </a:r>
          </a:p>
          <a:p>
            <a:r>
              <a:rPr lang="fi-FI" sz="1800" noProof="0" dirty="0"/>
              <a:t>Walton, </a:t>
            </a:r>
            <a:r>
              <a:rPr lang="fi-FI" sz="1800" noProof="0" dirty="0" err="1"/>
              <a:t>Jarred</a:t>
            </a:r>
            <a:r>
              <a:rPr lang="fi-FI" sz="1800" noProof="0" dirty="0"/>
              <a:t>. 2016. </a:t>
            </a:r>
            <a:r>
              <a:rPr lang="fi-FI" sz="1800" noProof="0" dirty="0" err="1"/>
              <a:t>Doom</a:t>
            </a:r>
            <a:r>
              <a:rPr lang="fi-FI" sz="1800" noProof="0" dirty="0"/>
              <a:t> </a:t>
            </a:r>
            <a:r>
              <a:rPr lang="fi-FI" sz="1800" noProof="0" dirty="0" err="1"/>
              <a:t>benchmarks</a:t>
            </a:r>
            <a:r>
              <a:rPr lang="fi-FI" sz="1800" noProof="0" dirty="0"/>
              <a:t> </a:t>
            </a:r>
            <a:r>
              <a:rPr lang="fi-FI" sz="1800" noProof="0" dirty="0" err="1"/>
              <a:t>return</a:t>
            </a:r>
            <a:r>
              <a:rPr lang="fi-FI" sz="1800" noProof="0" dirty="0"/>
              <a:t>: Vulkan vs. OpenGL. Verkkoaineisto. Pc </a:t>
            </a:r>
            <a:r>
              <a:rPr lang="fi-FI" sz="1800" noProof="0" dirty="0" err="1"/>
              <a:t>Gamer</a:t>
            </a:r>
            <a:r>
              <a:rPr lang="fi-FI" sz="1800" noProof="0" dirty="0"/>
              <a:t>. &lt;https://www.pcgamer.com/doom-benchmarks-return-vulkan-vs-opengl/&gt;. 21.7.2016.</a:t>
            </a:r>
          </a:p>
        </p:txBody>
      </p:sp>
    </p:spTree>
    <p:extLst>
      <p:ext uri="{BB962C8B-B14F-4D97-AF65-F5344CB8AC3E}">
        <p14:creationId xmlns:p14="http://schemas.microsoft.com/office/powerpoint/2010/main" val="147310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AA74464-35FC-450F-9EBA-C6307A4B83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9200" y="781050"/>
            <a:ext cx="3835400" cy="1143000"/>
          </a:xfrm>
        </p:spPr>
        <p:txBody>
          <a:bodyPr>
            <a:normAutofit/>
          </a:bodyPr>
          <a:lstStyle/>
          <a:p>
            <a:r>
              <a:rPr lang="fi-FI" sz="3600" noProof="0"/>
              <a:t>Esityksen kulku</a:t>
            </a:r>
            <a:endParaRPr lang="fi-FI" sz="3600" noProof="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7C20F9-9FCF-4B13-B7DA-E2BB8CC3BC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69200" y="2190750"/>
            <a:ext cx="3835400" cy="3810000"/>
          </a:xfrm>
        </p:spPr>
        <p:txBody>
          <a:bodyPr>
            <a:normAutofit/>
          </a:bodyPr>
          <a:lstStyle/>
          <a:p>
            <a:r>
              <a:rPr lang="fi-FI" sz="3200" noProof="0" dirty="0" err="1"/>
              <a:t>Vulkanista</a:t>
            </a:r>
            <a:r>
              <a:rPr lang="fi-FI" sz="3200" noProof="0" dirty="0"/>
              <a:t> yleisesti</a:t>
            </a:r>
          </a:p>
          <a:p>
            <a:r>
              <a:rPr lang="fi-FI" sz="3200" noProof="0" dirty="0"/>
              <a:t>Vulkanin alustus</a:t>
            </a:r>
          </a:p>
          <a:p>
            <a:r>
              <a:rPr lang="fi-FI" sz="3200" dirty="0"/>
              <a:t>Suorituskyky</a:t>
            </a:r>
            <a:endParaRPr lang="fi-FI" sz="3200" noProof="0" dirty="0"/>
          </a:p>
          <a:p>
            <a:endParaRPr lang="fi-FI" sz="3200" noProof="0" dirty="0"/>
          </a:p>
        </p:txBody>
      </p:sp>
      <p:pic>
        <p:nvPicPr>
          <p:cNvPr id="19" name="Picture 18" descr="A picture containing grass, person, snow, dog&#10;&#10;Description automatically generated">
            <a:extLst>
              <a:ext uri="{FF2B5EF4-FFF2-40B4-BE49-F238E27FC236}">
                <a16:creationId xmlns:a16="http://schemas.microsoft.com/office/drawing/2014/main" id="{93F3A3D9-FF72-4773-AA93-952F833C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A8D0-6445-4107-B244-9B2ABC77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fi-FI" noProof="0" dirty="0"/>
              <a:t>Mikä on Vulkan?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2AE8084-B899-4492-9AC9-19617B89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02" y="3197476"/>
            <a:ext cx="4572000" cy="1760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2A61-D7CD-456A-8746-F026FE48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r>
              <a:rPr lang="fi-FI" sz="3200" noProof="0" dirty="0"/>
              <a:t>Nykyaikainen rajapinta grafiikkasuorittimen ohjaamiseen</a:t>
            </a:r>
          </a:p>
          <a:p>
            <a:r>
              <a:rPr lang="fi-FI" sz="3200" noProof="0" dirty="0"/>
              <a:t>Pohjana </a:t>
            </a:r>
            <a:r>
              <a:rPr lang="fi-FI" sz="3200" noProof="0" dirty="0" err="1"/>
              <a:t>AMD:n</a:t>
            </a:r>
            <a:r>
              <a:rPr lang="fi-FI" sz="3200" noProof="0" dirty="0"/>
              <a:t> </a:t>
            </a:r>
            <a:r>
              <a:rPr lang="fi-FI" sz="3200" noProof="0" dirty="0" err="1"/>
              <a:t>Mantle</a:t>
            </a:r>
            <a:r>
              <a:rPr lang="fi-FI" sz="3200" noProof="0" dirty="0"/>
              <a:t> API</a:t>
            </a:r>
          </a:p>
          <a:p>
            <a:endParaRPr lang="fi-FI" sz="3200" noProof="0" dirty="0"/>
          </a:p>
        </p:txBody>
      </p:sp>
    </p:spTree>
    <p:extLst>
      <p:ext uri="{BB962C8B-B14F-4D97-AF65-F5344CB8AC3E}">
        <p14:creationId xmlns:p14="http://schemas.microsoft.com/office/powerpoint/2010/main" val="36423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5D3A-B740-4D4F-84B3-902D753F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fi-FI" sz="3600" noProof="0" dirty="0"/>
              <a:t>Pääperiaatteet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FF37-C8D2-4A66-90E9-F1EEBFC7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r>
              <a:rPr lang="fi-FI" sz="3200" noProof="0" dirty="0"/>
              <a:t>Alustariippumattomuus</a:t>
            </a:r>
          </a:p>
          <a:p>
            <a:r>
              <a:rPr lang="fi-FI" sz="3200" noProof="0" dirty="0" err="1"/>
              <a:t>Säikeistys</a:t>
            </a:r>
            <a:endParaRPr lang="fi-FI" sz="3200" noProof="0" dirty="0"/>
          </a:p>
          <a:p>
            <a:r>
              <a:rPr lang="fi-FI" sz="3200" noProof="0" dirty="0"/>
              <a:t>Vastuun siirto ajureilta ohjelmoijalle</a:t>
            </a:r>
          </a:p>
        </p:txBody>
      </p:sp>
    </p:spTree>
    <p:extLst>
      <p:ext uri="{BB962C8B-B14F-4D97-AF65-F5344CB8AC3E}">
        <p14:creationId xmlns:p14="http://schemas.microsoft.com/office/powerpoint/2010/main" val="40786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45CA-9D6D-4E82-A566-83872367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6799"/>
            <a:ext cx="9601200" cy="1142385"/>
          </a:xfrm>
        </p:spPr>
        <p:txBody>
          <a:bodyPr/>
          <a:lstStyle/>
          <a:p>
            <a:r>
              <a:rPr lang="en-GB" dirty="0" err="1"/>
              <a:t>Käyttötarkoituksia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0537-9A5D-4007-BF8B-E0965BED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19944"/>
            <a:ext cx="9601200" cy="1676399"/>
          </a:xfrm>
        </p:spPr>
        <p:txBody>
          <a:bodyPr>
            <a:normAutofit/>
          </a:bodyPr>
          <a:lstStyle/>
          <a:p>
            <a:r>
              <a:rPr lang="fi-FI" sz="2400" dirty="0"/>
              <a:t>Grafiikkamoottorit</a:t>
            </a:r>
          </a:p>
          <a:p>
            <a:r>
              <a:rPr lang="fi-FI" sz="2400" dirty="0"/>
              <a:t>Säteenseuranta</a:t>
            </a:r>
            <a:r>
              <a:rPr lang="en-GB" sz="2400" dirty="0"/>
              <a:t> (ray tracing)</a:t>
            </a:r>
          </a:p>
          <a:p>
            <a:r>
              <a:rPr lang="en-GB" sz="2400" dirty="0"/>
              <a:t>GPGPU (</a:t>
            </a:r>
            <a:r>
              <a:rPr lang="en-US" sz="2400" dirty="0"/>
              <a:t>General-purpose computing on graphics processing units</a:t>
            </a:r>
            <a:r>
              <a:rPr lang="en-GB" sz="2400" dirty="0"/>
              <a:t>)</a:t>
            </a:r>
          </a:p>
          <a:p>
            <a:endParaRPr lang="fi-FI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FF9C34-92A4-46C7-8512-8B5CE28B5C2A}"/>
              </a:ext>
            </a:extLst>
          </p:cNvPr>
          <p:cNvSpPr txBox="1">
            <a:spLocks/>
          </p:cNvSpPr>
          <p:nvPr/>
        </p:nvSpPr>
        <p:spPr>
          <a:xfrm>
            <a:off x="1295400" y="2986259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Kehitysvaiheessa</a:t>
            </a:r>
            <a:endParaRPr lang="fi-FI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26A2B7-222E-46D4-8AC8-C670F3CF7927}"/>
              </a:ext>
            </a:extLst>
          </p:cNvPr>
          <p:cNvSpPr txBox="1">
            <a:spLocks/>
          </p:cNvSpPr>
          <p:nvPr/>
        </p:nvSpPr>
        <p:spPr>
          <a:xfrm>
            <a:off x="1295400" y="4459403"/>
            <a:ext cx="9601200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Koneoppimisalgoritmit</a:t>
            </a:r>
            <a:endParaRPr lang="en-GB" sz="2400" dirty="0"/>
          </a:p>
          <a:p>
            <a:r>
              <a:rPr lang="en-GB" sz="2400" dirty="0" err="1"/>
              <a:t>Videonpakkaus</a:t>
            </a:r>
            <a:endParaRPr lang="en-GB" sz="2400" dirty="0"/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40920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05AA73-A763-427A-A438-19CDF1C3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/>
          <a:p>
            <a:r>
              <a:rPr lang="fi-FI" sz="3600" noProof="0" dirty="0"/>
              <a:t>Vulkanin alustaminen</a:t>
            </a:r>
          </a:p>
        </p:txBody>
      </p:sp>
      <p:pic>
        <p:nvPicPr>
          <p:cNvPr id="9" name="Picture 8" descr="A screen shot of a person&#10;&#10;Description automatically generated">
            <a:extLst>
              <a:ext uri="{FF2B5EF4-FFF2-40B4-BE49-F238E27FC236}">
                <a16:creationId xmlns:a16="http://schemas.microsoft.com/office/drawing/2014/main" id="{6F2E3722-2424-4CB6-9A9A-66F17ECC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38" y="571500"/>
            <a:ext cx="5100637" cy="5715000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B010A85-D58B-46DD-9159-FE0D86F1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4348E-AF78-45AA-95D9-C35EF962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Vulkanin </a:t>
            </a:r>
            <a:r>
              <a:rPr lang="en-US" sz="3600" dirty="0" err="1"/>
              <a:t>alustaminen</a:t>
            </a:r>
            <a:endParaRPr lang="fi-FI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0FEE45-C0ED-4EA3-A5A5-4AA211A0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Kokonaisuus</a:t>
            </a:r>
            <a:endParaRPr lang="fi-FI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FA968-31D3-4F61-8B6C-6B9AAEBC3114}"/>
              </a:ext>
            </a:extLst>
          </p:cNvPr>
          <p:cNvSpPr/>
          <p:nvPr/>
        </p:nvSpPr>
        <p:spPr>
          <a:xfrm>
            <a:off x="732930" y="1442852"/>
            <a:ext cx="4378073" cy="61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VkInstance</a:t>
            </a:r>
            <a:endParaRPr lang="fi-FI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1B900-33F3-4E8A-9D70-BCB2AB2863D0}"/>
              </a:ext>
            </a:extLst>
          </p:cNvPr>
          <p:cNvSpPr/>
          <p:nvPr/>
        </p:nvSpPr>
        <p:spPr>
          <a:xfrm>
            <a:off x="732930" y="3187634"/>
            <a:ext cx="4378073" cy="61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VkPhysicalDevice</a:t>
            </a:r>
            <a:endParaRPr lang="fi-FI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A8E4A9-BF0F-4663-8F43-62DBAED59353}"/>
              </a:ext>
            </a:extLst>
          </p:cNvPr>
          <p:cNvSpPr/>
          <p:nvPr/>
        </p:nvSpPr>
        <p:spPr>
          <a:xfrm>
            <a:off x="732931" y="571500"/>
            <a:ext cx="4378072" cy="61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Ikkunointi</a:t>
            </a:r>
            <a:r>
              <a:rPr lang="en-US" sz="2800" dirty="0"/>
              <a:t> </a:t>
            </a:r>
            <a:r>
              <a:rPr lang="en-US" sz="2800" dirty="0" err="1"/>
              <a:t>esim</a:t>
            </a:r>
            <a:r>
              <a:rPr lang="en-US" sz="2800" dirty="0"/>
              <a:t>. GLFW</a:t>
            </a:r>
            <a:endParaRPr lang="fi-FI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9FE56-2AFF-4D49-B8EE-FB8FDB8BF0FA}"/>
              </a:ext>
            </a:extLst>
          </p:cNvPr>
          <p:cNvSpPr/>
          <p:nvPr/>
        </p:nvSpPr>
        <p:spPr>
          <a:xfrm>
            <a:off x="741150" y="4060025"/>
            <a:ext cx="4378073" cy="61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VkDevice</a:t>
            </a:r>
            <a:endParaRPr lang="fi-FI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6A7A3-9C2C-4621-8E87-75093995D1D7}"/>
              </a:ext>
            </a:extLst>
          </p:cNvPr>
          <p:cNvSpPr/>
          <p:nvPr/>
        </p:nvSpPr>
        <p:spPr>
          <a:xfrm>
            <a:off x="732930" y="2315243"/>
            <a:ext cx="4378073" cy="61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VkSurfaceKHR</a:t>
            </a:r>
            <a:endParaRPr lang="fi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AB63E-EDE1-4CE8-B603-A611B8DEF600}"/>
              </a:ext>
            </a:extLst>
          </p:cNvPr>
          <p:cNvSpPr/>
          <p:nvPr/>
        </p:nvSpPr>
        <p:spPr>
          <a:xfrm>
            <a:off x="741150" y="4929430"/>
            <a:ext cx="4378073" cy="61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VkSwapchainKHR</a:t>
            </a:r>
            <a:endParaRPr lang="fi-FI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BE6FE-56C8-402B-B39C-4D5AA4D89205}"/>
              </a:ext>
            </a:extLst>
          </p:cNvPr>
          <p:cNvSpPr/>
          <p:nvPr/>
        </p:nvSpPr>
        <p:spPr>
          <a:xfrm>
            <a:off x="741150" y="5798836"/>
            <a:ext cx="4378073" cy="61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Graphics Pipeline</a:t>
            </a:r>
            <a:endParaRPr lang="fi-FI" sz="28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D8EC910-7BB0-4840-A9A7-C40B88786F9B}"/>
              </a:ext>
            </a:extLst>
          </p:cNvPr>
          <p:cNvSpPr/>
          <p:nvPr/>
        </p:nvSpPr>
        <p:spPr>
          <a:xfrm>
            <a:off x="5587135" y="571500"/>
            <a:ext cx="1254035" cy="5840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59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691E5-39A4-4F90-951A-D4A3EE30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600" noProof="0" dirty="0"/>
              <a:t>Vulkanin alustaminen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E80090-EFAC-4026-91F8-7FBEFC6A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i-FI" sz="3200" noProof="0" dirty="0" err="1"/>
              <a:t>VkInstance</a:t>
            </a:r>
            <a:endParaRPr lang="fi-FI" sz="3200" noProof="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F6F8A5A-DF8E-461A-BC26-FD9C9174033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91875"/>
              </p:ext>
            </p:extLst>
          </p:nvPr>
        </p:nvGraphicFramePr>
        <p:xfrm>
          <a:off x="214731" y="781218"/>
          <a:ext cx="7223125" cy="671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4" imgW="10225744" imgH="9503926" progId="Word.Document.12">
                  <p:embed/>
                </p:oleObj>
              </mc:Choice>
              <mc:Fallback>
                <p:oleObj name="Document" r:id="rId4" imgW="10225744" imgH="95039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31" y="781218"/>
                        <a:ext cx="7223125" cy="671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4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03B2-5BAB-4193-89D6-80289DD0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Vulkanin </a:t>
            </a:r>
            <a:r>
              <a:rPr lang="en-US" sz="3600" dirty="0" err="1"/>
              <a:t>alustaminen</a:t>
            </a:r>
            <a:endParaRPr lang="fi-FI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BBB8-79A2-4453-99FC-7712FCDD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Komentojonot</a:t>
            </a:r>
            <a:endParaRPr lang="en-GB" sz="3200" dirty="0"/>
          </a:p>
          <a:p>
            <a:r>
              <a:rPr lang="en-GB" sz="3200" dirty="0" err="1"/>
              <a:t>Kuvapuskurit</a:t>
            </a:r>
            <a:endParaRPr lang="fi-FI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DD169-36A6-41A9-A61F-02C094E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VkPhysicalDevice</a:t>
            </a:r>
            <a:endParaRPr lang="fi-FI" sz="3200" dirty="0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D0225B8B-E2A5-4DC0-989C-7CAD5A32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85750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416</Words>
  <Application>Microsoft Office PowerPoint</Application>
  <PresentationFormat>Widescreen</PresentationFormat>
  <Paragraphs>116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Diamond Grid 16x9</vt:lpstr>
      <vt:lpstr>Document</vt:lpstr>
      <vt:lpstr>Vulkan-rajapinta</vt:lpstr>
      <vt:lpstr>Esityksen kulku</vt:lpstr>
      <vt:lpstr>Mikä on Vulkan?</vt:lpstr>
      <vt:lpstr>Pääperiaatteet</vt:lpstr>
      <vt:lpstr>Käyttötarkoituksia</vt:lpstr>
      <vt:lpstr>Vulkanin alustaminen</vt:lpstr>
      <vt:lpstr>Vulkanin alustaminen</vt:lpstr>
      <vt:lpstr>Vulkanin alustaminen</vt:lpstr>
      <vt:lpstr>Vulkanin alustaminen</vt:lpstr>
      <vt:lpstr>Vulkanin alustaminen</vt:lpstr>
      <vt:lpstr>SPIR-V</vt:lpstr>
      <vt:lpstr>Suorituskyky</vt:lpstr>
      <vt:lpstr>Suorituskyky</vt:lpstr>
      <vt:lpstr>Suorituskyky</vt:lpstr>
      <vt:lpstr>PowerPoint Presentation</vt:lpstr>
      <vt:lpstr>Yhteenveto</vt:lpstr>
      <vt:lpstr>Kiitos!</vt:lpstr>
      <vt:lpstr>Lähteet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Vulkan rajapinta</dc:title>
  <dc:creator>Ilkka Pokkinen</dc:creator>
  <cp:lastModifiedBy>Ilkka Pokkinen</cp:lastModifiedBy>
  <cp:revision>11</cp:revision>
  <dcterms:created xsi:type="dcterms:W3CDTF">2020-10-21T23:51:07Z</dcterms:created>
  <dcterms:modified xsi:type="dcterms:W3CDTF">2020-11-03T07:43:51Z</dcterms:modified>
</cp:coreProperties>
</file>