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75" r:id="rId3"/>
    <p:sldId id="298" r:id="rId4"/>
    <p:sldId id="342" r:id="rId5"/>
    <p:sldId id="337" r:id="rId6"/>
    <p:sldId id="338" r:id="rId7"/>
    <p:sldId id="339" r:id="rId8"/>
    <p:sldId id="340" r:id="rId9"/>
    <p:sldId id="341" r:id="rId10"/>
    <p:sldId id="343" r:id="rId11"/>
    <p:sldId id="344" r:id="rId12"/>
    <p:sldId id="323" r:id="rId13"/>
    <p:sldId id="325" r:id="rId14"/>
    <p:sldId id="345" r:id="rId15"/>
    <p:sldId id="346" r:id="rId16"/>
    <p:sldId id="324" r:id="rId17"/>
    <p:sldId id="326" r:id="rId18"/>
    <p:sldId id="327" r:id="rId19"/>
    <p:sldId id="328" r:id="rId20"/>
    <p:sldId id="329" r:id="rId21"/>
    <p:sldId id="330" r:id="rId22"/>
    <p:sldId id="369" r:id="rId23"/>
    <p:sldId id="300" r:id="rId24"/>
    <p:sldId id="301" r:id="rId25"/>
    <p:sldId id="315" r:id="rId26"/>
    <p:sldId id="336" r:id="rId27"/>
    <p:sldId id="335" r:id="rId28"/>
    <p:sldId id="347" r:id="rId29"/>
    <p:sldId id="349" r:id="rId30"/>
    <p:sldId id="348" r:id="rId31"/>
    <p:sldId id="368" r:id="rId32"/>
    <p:sldId id="350" r:id="rId33"/>
    <p:sldId id="351" r:id="rId34"/>
    <p:sldId id="352" r:id="rId35"/>
    <p:sldId id="370"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4989" autoAdjust="0"/>
  </p:normalViewPr>
  <p:slideViewPr>
    <p:cSldViewPr>
      <p:cViewPr>
        <p:scale>
          <a:sx n="66" d="100"/>
          <a:sy n="66" d="100"/>
        </p:scale>
        <p:origin x="-2224" y="-96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100" y="0"/>
            <a:ext cx="2944813" cy="496888"/>
          </a:xfrm>
          <a:prstGeom prst="rect">
            <a:avLst/>
          </a:prstGeom>
        </p:spPr>
        <p:txBody>
          <a:bodyPr vert="horz" lIns="91440" tIns="45720" rIns="91440" bIns="45720" rtlCol="0"/>
          <a:lstStyle>
            <a:lvl1pPr algn="r">
              <a:defRPr sz="1200"/>
            </a:lvl1pPr>
          </a:lstStyle>
          <a:p>
            <a:fld id="{F57ED054-1113-4796-BB40-A928CE4BCC69}" type="datetimeFigureOut">
              <a:rPr lang="en-GB" smtClean="0"/>
              <a:t>07/03/17</a:t>
            </a:fld>
            <a:endParaRPr lang="en-GB"/>
          </a:p>
        </p:txBody>
      </p:sp>
      <p:sp>
        <p:nvSpPr>
          <p:cNvPr id="4" name="Footer Placeholder 3"/>
          <p:cNvSpPr>
            <a:spLocks noGrp="1"/>
          </p:cNvSpPr>
          <p:nvPr>
            <p:ph type="ftr" sz="quarter" idx="2"/>
          </p:nvPr>
        </p:nvSpPr>
        <p:spPr>
          <a:xfrm>
            <a:off x="0" y="9432925"/>
            <a:ext cx="2944813"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100" y="9432925"/>
            <a:ext cx="2944813" cy="496888"/>
          </a:xfrm>
          <a:prstGeom prst="rect">
            <a:avLst/>
          </a:prstGeom>
        </p:spPr>
        <p:txBody>
          <a:bodyPr vert="horz" lIns="91440" tIns="45720" rIns="91440" bIns="45720" rtlCol="0" anchor="b"/>
          <a:lstStyle>
            <a:lvl1pPr algn="r">
              <a:defRPr sz="1200"/>
            </a:lvl1pPr>
          </a:lstStyle>
          <a:p>
            <a:fld id="{9BB274C7-7F60-4162-A69F-B40FAACEF9F6}" type="slidenum">
              <a:rPr lang="en-GB" smtClean="0"/>
              <a:t>‹#›</a:t>
            </a:fld>
            <a:endParaRPr lang="en-GB"/>
          </a:p>
        </p:txBody>
      </p:sp>
    </p:spTree>
    <p:extLst>
      <p:ext uri="{BB962C8B-B14F-4D97-AF65-F5344CB8AC3E}">
        <p14:creationId xmlns:p14="http://schemas.microsoft.com/office/powerpoint/2010/main" val="150454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3AD01C6C-31AA-4188-A75A-8029239908F8}" type="datetimeFigureOut">
              <a:rPr lang="en-GB" smtClean="0"/>
              <a:t>07/03/17</a:t>
            </a:fld>
            <a:endParaRPr lang="en-GB"/>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FFFBEE8B-EDCB-49EA-BC52-4761DCDB10DE}" type="slidenum">
              <a:rPr lang="en-GB" smtClean="0"/>
              <a:t>‹#›</a:t>
            </a:fld>
            <a:endParaRPr lang="en-GB"/>
          </a:p>
        </p:txBody>
      </p:sp>
    </p:spTree>
    <p:extLst>
      <p:ext uri="{BB962C8B-B14F-4D97-AF65-F5344CB8AC3E}">
        <p14:creationId xmlns:p14="http://schemas.microsoft.com/office/powerpoint/2010/main" val="37489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1</a:t>
            </a:fld>
            <a:endParaRPr lang="en-GB" dirty="0"/>
          </a:p>
        </p:txBody>
      </p:sp>
    </p:spTree>
    <p:extLst>
      <p:ext uri="{BB962C8B-B14F-4D97-AF65-F5344CB8AC3E}">
        <p14:creationId xmlns:p14="http://schemas.microsoft.com/office/powerpoint/2010/main" val="335592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10</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11</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12</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13</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14</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15</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16</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17</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18</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22</a:t>
            </a:fld>
            <a:endParaRPr lang="en-GB" dirty="0"/>
          </a:p>
        </p:txBody>
      </p:sp>
    </p:spTree>
    <p:extLst>
      <p:ext uri="{BB962C8B-B14F-4D97-AF65-F5344CB8AC3E}">
        <p14:creationId xmlns:p14="http://schemas.microsoft.com/office/powerpoint/2010/main" val="132461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a:t>
            </a:fld>
            <a:endParaRPr lang="en-GB" dirty="0"/>
          </a:p>
        </p:txBody>
      </p:sp>
    </p:spTree>
    <p:extLst>
      <p:ext uri="{BB962C8B-B14F-4D97-AF65-F5344CB8AC3E}">
        <p14:creationId xmlns:p14="http://schemas.microsoft.com/office/powerpoint/2010/main" val="1324612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23</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24</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25</a:t>
            </a:fld>
            <a:endParaRPr lang="en-GB" dirty="0"/>
          </a:p>
        </p:txBody>
      </p:sp>
    </p:spTree>
    <p:extLst>
      <p:ext uri="{BB962C8B-B14F-4D97-AF65-F5344CB8AC3E}">
        <p14:creationId xmlns:p14="http://schemas.microsoft.com/office/powerpoint/2010/main" val="1324612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26</a:t>
            </a:fld>
            <a:endParaRPr lang="en-GB" dirty="0"/>
          </a:p>
        </p:txBody>
      </p:sp>
    </p:spTree>
    <p:extLst>
      <p:ext uri="{BB962C8B-B14F-4D97-AF65-F5344CB8AC3E}">
        <p14:creationId xmlns:p14="http://schemas.microsoft.com/office/powerpoint/2010/main" val="1324612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27</a:t>
            </a:fld>
            <a:endParaRPr lang="en-GB" dirty="0"/>
          </a:p>
        </p:txBody>
      </p:sp>
    </p:spTree>
    <p:extLst>
      <p:ext uri="{BB962C8B-B14F-4D97-AF65-F5344CB8AC3E}">
        <p14:creationId xmlns:p14="http://schemas.microsoft.com/office/powerpoint/2010/main" val="1324612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28</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29</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30</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31</a:t>
            </a:fld>
            <a:endParaRPr lang="en-GB" dirty="0"/>
          </a:p>
        </p:txBody>
      </p:sp>
    </p:spTree>
    <p:extLst>
      <p:ext uri="{BB962C8B-B14F-4D97-AF65-F5344CB8AC3E}">
        <p14:creationId xmlns:p14="http://schemas.microsoft.com/office/powerpoint/2010/main" val="3355926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32</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what happens? We have a raft of issues to address </a:t>
            </a:r>
          </a:p>
          <a:p>
            <a:r>
              <a:rPr lang="en-GB" dirty="0" smtClean="0"/>
              <a:t/>
            </a:r>
            <a:br>
              <a:rPr lang="en-GB" dirty="0" smtClean="0"/>
            </a:br>
            <a:r>
              <a:rPr lang="en-GB" dirty="0" smtClean="0"/>
              <a:t>three's no clear cut law of emergence vs. convergence</a:t>
            </a:r>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33</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34</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35</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36</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37</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38</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what happens? We have a raft of issues to address </a:t>
            </a:r>
          </a:p>
          <a:p>
            <a:r>
              <a:rPr lang="en-GB" dirty="0" smtClean="0"/>
              <a:t/>
            </a:r>
            <a:br>
              <a:rPr lang="en-GB" dirty="0" smtClean="0"/>
            </a:br>
            <a:r>
              <a:rPr lang="en-GB" dirty="0" smtClean="0"/>
              <a:t>three's no clear cut law of emergence vs. convergence</a:t>
            </a:r>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39</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41</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42</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43</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4</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45</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46</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47</a:t>
            </a:fld>
            <a:endParaRPr lang="en-GB"/>
          </a:p>
        </p:txBody>
      </p:sp>
    </p:spTree>
    <p:extLst>
      <p:ext uri="{BB962C8B-B14F-4D97-AF65-F5344CB8AC3E}">
        <p14:creationId xmlns:p14="http://schemas.microsoft.com/office/powerpoint/2010/main" val="3603641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what happens? We have a raft of issues to address </a:t>
            </a:r>
          </a:p>
          <a:p>
            <a:r>
              <a:rPr lang="en-GB" dirty="0" smtClean="0"/>
              <a:t/>
            </a:r>
            <a:br>
              <a:rPr lang="en-GB" dirty="0" smtClean="0"/>
            </a:br>
            <a:r>
              <a:rPr lang="en-GB" dirty="0" smtClean="0"/>
              <a:t>three's no clear cut law of emergence vs. convergence</a:t>
            </a:r>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48</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Law – file sharing websites</a:t>
            </a:r>
            <a:r>
              <a:rPr lang="en-GB" baseline="0" dirty="0" smtClean="0"/>
              <a:t> and copyright</a:t>
            </a:r>
          </a:p>
          <a:p>
            <a:endParaRPr lang="en-GB" baseline="0" dirty="0" smtClean="0"/>
          </a:p>
          <a:p>
            <a:r>
              <a:rPr lang="en-GB" baseline="0" dirty="0" smtClean="0"/>
              <a:t>Markets – The CD player staayed looong past it’s sell by date because the market wanted it to</a:t>
            </a:r>
          </a:p>
          <a:p>
            <a:endParaRPr lang="en-GB" dirty="0" smtClean="0"/>
          </a:p>
          <a:p>
            <a:r>
              <a:rPr lang="en-GB" dirty="0" smtClean="0"/>
              <a:t>Social norm that effects</a:t>
            </a:r>
            <a:r>
              <a:rPr lang="en-GB" baseline="0" dirty="0" smtClean="0"/>
              <a:t> technology – mobile phones in Japan</a:t>
            </a:r>
          </a:p>
          <a:p>
            <a:endParaRPr lang="en-GB" baseline="0" dirty="0" smtClean="0"/>
          </a:p>
          <a:p>
            <a:r>
              <a:rPr lang="en-GB" dirty="0" smtClean="0"/>
              <a:t>Architecture – high</a:t>
            </a:r>
            <a:r>
              <a:rPr lang="en-GB" baseline="0" dirty="0" smtClean="0"/>
              <a:t> speed broadband availability and movie streaming</a:t>
            </a:r>
          </a:p>
          <a:p>
            <a:endParaRPr lang="en-GB" baseline="0" dirty="0" smtClean="0"/>
          </a:p>
          <a:p>
            <a:r>
              <a:rPr lang="en-GB" baseline="0" dirty="0" smtClean="0"/>
              <a:t>TRAN: Let’s talk about law and law making a little more</a:t>
            </a:r>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49</a:t>
            </a:fld>
            <a:endParaRPr lang="en-GB" dirty="0"/>
          </a:p>
        </p:txBody>
      </p:sp>
    </p:spTree>
    <p:extLst>
      <p:ext uri="{BB962C8B-B14F-4D97-AF65-F5344CB8AC3E}">
        <p14:creationId xmlns:p14="http://schemas.microsoft.com/office/powerpoint/2010/main" val="4608919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Law – file sharing websites</a:t>
            </a:r>
            <a:r>
              <a:rPr lang="en-GB" baseline="0" dirty="0" smtClean="0"/>
              <a:t> and copyright</a:t>
            </a:r>
          </a:p>
          <a:p>
            <a:endParaRPr lang="en-GB" baseline="0" dirty="0" smtClean="0"/>
          </a:p>
          <a:p>
            <a:r>
              <a:rPr lang="en-GB" baseline="0" dirty="0" smtClean="0"/>
              <a:t>Markets – The CD player staayed looong past it’s sell by date because the market wanted it to</a:t>
            </a:r>
          </a:p>
          <a:p>
            <a:endParaRPr lang="en-GB" dirty="0" smtClean="0"/>
          </a:p>
          <a:p>
            <a:r>
              <a:rPr lang="en-GB" dirty="0" smtClean="0"/>
              <a:t>Social norm that effects</a:t>
            </a:r>
            <a:r>
              <a:rPr lang="en-GB" baseline="0" dirty="0" smtClean="0"/>
              <a:t> technology – mobile phones in Japan</a:t>
            </a:r>
          </a:p>
          <a:p>
            <a:endParaRPr lang="en-GB" baseline="0" dirty="0" smtClean="0"/>
          </a:p>
          <a:p>
            <a:r>
              <a:rPr lang="en-GB" dirty="0" smtClean="0"/>
              <a:t>Architecture – high</a:t>
            </a:r>
            <a:r>
              <a:rPr lang="en-GB" baseline="0" dirty="0" smtClean="0"/>
              <a:t> speed broadband availability and movie streaming</a:t>
            </a:r>
          </a:p>
          <a:p>
            <a:endParaRPr lang="en-GB" baseline="0" dirty="0" smtClean="0"/>
          </a:p>
          <a:p>
            <a:r>
              <a:rPr lang="en-GB" baseline="0" dirty="0" smtClean="0"/>
              <a:t>TRAN: Let’s talk about law and law making a little more</a:t>
            </a:r>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50</a:t>
            </a:fld>
            <a:endParaRPr lang="en-GB" dirty="0"/>
          </a:p>
        </p:txBody>
      </p:sp>
    </p:spTree>
    <p:extLst>
      <p:ext uri="{BB962C8B-B14F-4D97-AF65-F5344CB8AC3E}">
        <p14:creationId xmlns:p14="http://schemas.microsoft.com/office/powerpoint/2010/main" val="46089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5</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6</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7</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8</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9</a:t>
            </a:fld>
            <a:endParaRPr lang="en-GB"/>
          </a:p>
        </p:txBody>
      </p:sp>
    </p:spTree>
    <p:extLst>
      <p:ext uri="{BB962C8B-B14F-4D97-AF65-F5344CB8AC3E}">
        <p14:creationId xmlns:p14="http://schemas.microsoft.com/office/powerpoint/2010/main" val="249667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5C217B-9690-4ABE-B668-69F34A096475}" type="datetimeFigureOut">
              <a:rPr lang="en-US" smtClean="0"/>
              <a:pPr/>
              <a:t>07/03/17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C217B-9690-4ABE-B668-69F34A096475}" type="datetimeFigureOut">
              <a:rPr lang="en-US" smtClean="0"/>
              <a:pPr/>
              <a:t>07/03/17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C217B-9690-4ABE-B668-69F34A096475}" type="datetimeFigureOut">
              <a:rPr lang="en-US" smtClean="0"/>
              <a:pPr/>
              <a:t>07/03/17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C217B-9690-4ABE-B668-69F34A096475}" type="datetimeFigureOut">
              <a:rPr lang="en-US" smtClean="0"/>
              <a:pPr/>
              <a:t>07/03/17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C217B-9690-4ABE-B668-69F34A096475}" type="datetimeFigureOut">
              <a:rPr lang="en-US" smtClean="0"/>
              <a:pPr/>
              <a:t>07/03/17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5C217B-9690-4ABE-B668-69F34A096475}" type="datetimeFigureOut">
              <a:rPr lang="en-US" smtClean="0"/>
              <a:pPr/>
              <a:t>07/03/17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5C217B-9690-4ABE-B668-69F34A096475}" type="datetimeFigureOut">
              <a:rPr lang="en-US" smtClean="0"/>
              <a:pPr/>
              <a:t>07/03/17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C217B-9690-4ABE-B668-69F34A096475}" type="datetimeFigureOut">
              <a:rPr lang="en-US" smtClean="0"/>
              <a:pPr/>
              <a:t>07/03/17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C217B-9690-4ABE-B668-69F34A096475}" type="datetimeFigureOut">
              <a:rPr lang="en-US" smtClean="0"/>
              <a:pPr/>
              <a:t>07/03/17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C217B-9690-4ABE-B668-69F34A096475}" type="datetimeFigureOut">
              <a:rPr lang="en-US" smtClean="0"/>
              <a:pPr/>
              <a:t>07/03/17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C217B-9690-4ABE-B668-69F34A096475}" type="datetimeFigureOut">
              <a:rPr lang="en-US" smtClean="0"/>
              <a:pPr/>
              <a:t>07/03/17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18781-A38A-4ACB-9491-FBE3F9C531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C217B-9690-4ABE-B668-69F34A096475}" type="datetimeFigureOut">
              <a:rPr lang="en-US" smtClean="0"/>
              <a:pPr/>
              <a:t>07/03/17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18781-A38A-4ACB-9491-FBE3F9C531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tle Slide_FINAL.jpg"/>
          <p:cNvPicPr>
            <a:picLocks noChangeAspect="1"/>
          </p:cNvPicPr>
          <p:nvPr/>
        </p:nvPicPr>
        <p:blipFill>
          <a:blip r:embed="rId3" cstate="print"/>
          <a:stretch>
            <a:fillRect/>
          </a:stretch>
        </p:blipFill>
        <p:spPr>
          <a:xfrm>
            <a:off x="-228533" y="-153688"/>
            <a:ext cx="9372533" cy="7029400"/>
          </a:xfrm>
          <a:prstGeom prst="rect">
            <a:avLst/>
          </a:prstGeom>
        </p:spPr>
      </p:pic>
      <p:sp>
        <p:nvSpPr>
          <p:cNvPr id="8" name="TextBox 7"/>
          <p:cNvSpPr txBox="1"/>
          <p:nvPr/>
        </p:nvSpPr>
        <p:spPr>
          <a:xfrm>
            <a:off x="378383" y="699592"/>
            <a:ext cx="8158699" cy="707886"/>
          </a:xfrm>
          <a:prstGeom prst="rect">
            <a:avLst/>
          </a:prstGeom>
          <a:noFill/>
        </p:spPr>
        <p:txBody>
          <a:bodyPr wrap="square" rtlCol="0">
            <a:spAutoFit/>
          </a:bodyPr>
          <a:lstStyle/>
          <a:p>
            <a:r>
              <a:rPr lang="en-GB" sz="4000" dirty="0" err="1" smtClean="0">
                <a:solidFill>
                  <a:schemeClr val="bg1"/>
                </a:solidFill>
                <a:latin typeface="Arial" pitchFamily="34" charset="0"/>
                <a:cs typeface="Arial" pitchFamily="34" charset="0"/>
              </a:rPr>
              <a:t>CSC349</a:t>
            </a:r>
            <a:r>
              <a:rPr lang="en-GB" sz="4000" dirty="0" smtClean="0">
                <a:solidFill>
                  <a:schemeClr val="bg1"/>
                </a:solidFill>
                <a:latin typeface="Arial" pitchFamily="34" charset="0"/>
                <a:cs typeface="Arial" pitchFamily="34" charset="0"/>
              </a:rPr>
              <a:t> User Experience</a:t>
            </a:r>
            <a:endParaRPr lang="en-US" sz="4000" dirty="0">
              <a:solidFill>
                <a:schemeClr val="bg1"/>
              </a:solidFill>
              <a:latin typeface="Arial" pitchFamily="34" charset="0"/>
              <a:cs typeface="Arial" pitchFamily="34" charset="0"/>
            </a:endParaRPr>
          </a:p>
        </p:txBody>
      </p:sp>
      <p:sp>
        <p:nvSpPr>
          <p:cNvPr id="6" name="TextBox 5"/>
          <p:cNvSpPr txBox="1"/>
          <p:nvPr/>
        </p:nvSpPr>
        <p:spPr>
          <a:xfrm>
            <a:off x="382866" y="1510895"/>
            <a:ext cx="8158699" cy="1323439"/>
          </a:xfrm>
          <a:prstGeom prst="rect">
            <a:avLst/>
          </a:prstGeom>
          <a:noFill/>
        </p:spPr>
        <p:txBody>
          <a:bodyPr wrap="square" rtlCol="0">
            <a:spAutoFit/>
          </a:bodyPr>
          <a:lstStyle/>
          <a:p>
            <a:r>
              <a:rPr lang="en-GB" sz="4000" dirty="0" smtClean="0">
                <a:solidFill>
                  <a:schemeClr val="bg1"/>
                </a:solidFill>
                <a:latin typeface="Arial" pitchFamily="34" charset="0"/>
                <a:cs typeface="Arial" pitchFamily="34" charset="0"/>
              </a:rPr>
              <a:t>Practical 2 – Scoping and Capturing User Experience</a:t>
            </a:r>
            <a:endParaRPr lang="en-US" sz="4000" dirty="0">
              <a:solidFill>
                <a:schemeClr val="bg1"/>
              </a:solidFill>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136904"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Focus Groups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524315"/>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One or more facilitators and many participants (4-8 typically)</a:t>
            </a:r>
          </a:p>
          <a:p>
            <a:endParaRPr lang="en-GB" sz="2400" b="1" dirty="0">
              <a:solidFill>
                <a:schemeClr val="tx2">
                  <a:lumMod val="60000"/>
                  <a:lumOff val="40000"/>
                </a:schemeClr>
              </a:solidFill>
              <a:latin typeface="Arial" pitchFamily="34" charset="0"/>
              <a:cs typeface="Arial" pitchFamily="34" charset="0"/>
            </a:endParaRPr>
          </a:p>
          <a:p>
            <a:r>
              <a:rPr lang="en-GB" sz="2400" b="1" dirty="0" smtClean="0">
                <a:solidFill>
                  <a:schemeClr val="tx2">
                    <a:lumMod val="60000"/>
                    <a:lumOff val="40000"/>
                  </a:schemeClr>
                </a:solidFill>
                <a:latin typeface="Arial" pitchFamily="34" charset="0"/>
                <a:cs typeface="Arial" pitchFamily="34" charset="0"/>
              </a:rPr>
              <a:t>Co-questioning</a:t>
            </a:r>
            <a:r>
              <a:rPr lang="en-GB" sz="2400" dirty="0" smtClean="0">
                <a:solidFill>
                  <a:schemeClr val="tx2">
                    <a:lumMod val="60000"/>
                    <a:lumOff val="40000"/>
                  </a:schemeClr>
                </a:solidFill>
                <a:latin typeface="Arial" pitchFamily="34" charset="0"/>
                <a:cs typeface="Arial" pitchFamily="34" charset="0"/>
              </a:rPr>
              <a:t> – participants eliciting information from each other allows you to elicit information you wouldn’t get otherwise because you wouldn’t think to ask about it</a:t>
            </a:r>
          </a:p>
          <a:p>
            <a:pPr marL="342900" indent="-342900">
              <a:buFont typeface="Arial" panose="020B0604020202020204" pitchFamily="34" charset="0"/>
              <a:buChar char="•"/>
            </a:pPr>
            <a:r>
              <a:rPr lang="en-GB" sz="2400" dirty="0" smtClean="0">
                <a:solidFill>
                  <a:schemeClr val="tx2">
                    <a:lumMod val="60000"/>
                    <a:lumOff val="40000"/>
                  </a:schemeClr>
                </a:solidFill>
                <a:latin typeface="Arial" pitchFamily="34" charset="0"/>
                <a:cs typeface="Arial" pitchFamily="34" charset="0"/>
              </a:rPr>
              <a:t>Clue in the researcher's name: facilitator vs. interviewer</a:t>
            </a:r>
          </a:p>
          <a:p>
            <a:endParaRPr lang="en-GB" sz="2400" dirty="0" smtClean="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Can allow for more personal discussion</a:t>
            </a:r>
          </a:p>
          <a:p>
            <a:pPr marL="342900" indent="-342900">
              <a:buFont typeface="Arial" panose="020B0604020202020204" pitchFamily="34" charset="0"/>
              <a:buChar char="•"/>
            </a:pPr>
            <a:r>
              <a:rPr lang="en-GB" sz="2400" dirty="0" smtClean="0">
                <a:solidFill>
                  <a:schemeClr val="tx2">
                    <a:lumMod val="60000"/>
                    <a:lumOff val="40000"/>
                  </a:schemeClr>
                </a:solidFill>
                <a:latin typeface="Arial" pitchFamily="34" charset="0"/>
                <a:cs typeface="Arial" pitchFamily="34" charset="0"/>
              </a:rPr>
              <a:t>Or it can have the opposite effect</a:t>
            </a:r>
          </a:p>
          <a:p>
            <a:endParaRPr lang="en-GB" sz="2400" dirty="0" smtClean="0">
              <a:solidFill>
                <a:schemeClr val="tx2">
                  <a:lumMod val="60000"/>
                  <a:lumOff val="40000"/>
                </a:schemeClr>
              </a:solidFill>
              <a:latin typeface="Arial" pitchFamily="34" charset="0"/>
              <a:cs typeface="Arial" pitchFamily="34" charset="0"/>
            </a:endParaRPr>
          </a:p>
          <a:p>
            <a:endParaRPr lang="en-GB" sz="24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28553983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136904"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Focus Group Specific Issues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5452" y="1181948"/>
            <a:ext cx="8640960" cy="4408899"/>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Should you be filming this sort of interaction, think about the pro’s and con’s</a:t>
            </a:r>
          </a:p>
          <a:p>
            <a:endParaRPr lang="en-GB" sz="9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Might you need two facilitators?</a:t>
            </a:r>
          </a:p>
          <a:p>
            <a:endParaRPr lang="en-GB" sz="105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Encouraging intra-group discussions and co-questioning</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Has anyone else had similar experiences?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Do you agree with that?</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Is this related to what you were saying?</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How are you going to deal with the loud ones in the group?</a:t>
            </a:r>
          </a:p>
          <a:p>
            <a:endParaRPr lang="en-GB" sz="105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What’s going to be the proper room set up?</a:t>
            </a:r>
          </a:p>
          <a:p>
            <a:endParaRPr lang="en-GB" sz="10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Are you going to be working with existing groups?</a:t>
            </a:r>
          </a:p>
          <a:p>
            <a:endParaRPr lang="en-GB" sz="2000" dirty="0" smtClean="0">
              <a:solidFill>
                <a:schemeClr val="tx2">
                  <a:lumMod val="60000"/>
                  <a:lumOff val="40000"/>
                </a:schemeClr>
              </a:solidFill>
              <a:latin typeface="Arial" pitchFamily="34" charset="0"/>
              <a:cs typeface="Arial" pitchFamily="34" charset="0"/>
            </a:endParaRPr>
          </a:p>
          <a:p>
            <a:endParaRPr lang="en-GB" sz="20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25841844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68407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A/B: </a:t>
            </a:r>
          </a:p>
          <a:p>
            <a:r>
              <a:rPr lang="en-GB" sz="3200" dirty="0" smtClean="0">
                <a:solidFill>
                  <a:srgbClr val="0070C0"/>
                </a:solidFill>
                <a:latin typeface="Arial" pitchFamily="34" charset="0"/>
                <a:cs typeface="Arial" pitchFamily="34" charset="0"/>
              </a:rPr>
              <a:t>Focus Groups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154983"/>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Continuing on the same topic, you are now going to work in teams to facilitate a Focus Group. You will run 1 x 5 minute Focus Group and be a part of 2 x 5 minute groups. </a:t>
            </a:r>
          </a:p>
          <a:p>
            <a:endParaRPr lang="en-GB" sz="2400" dirty="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Create a Topic Guide as a group remembering the basic principles we have been over</a:t>
            </a: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Encouraging co-questioning</a:t>
            </a: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How do you set up the room?</a:t>
            </a: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What type of recording is appropriate?</a:t>
            </a: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8081683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352928" cy="1077218"/>
          </a:xfrm>
          <a:prstGeom prst="rect">
            <a:avLst/>
          </a:prstGeom>
          <a:noFill/>
        </p:spPr>
        <p:txBody>
          <a:bodyPr wrap="square" rtlCol="0">
            <a:spAutoFit/>
          </a:bodyPr>
          <a:lstStyle/>
          <a:p>
            <a:endParaRPr lang="en-GB" sz="3200" dirty="0" smtClean="0">
              <a:solidFill>
                <a:srgbClr val="0070C0"/>
              </a:solidFill>
              <a:latin typeface="Arial" pitchFamily="34" charset="0"/>
              <a:cs typeface="Arial" pitchFamily="34" charset="0"/>
            </a:endParaRPr>
          </a:p>
          <a:p>
            <a:r>
              <a:rPr lang="en-GB" sz="3200" dirty="0" smtClean="0">
                <a:solidFill>
                  <a:srgbClr val="0070C0"/>
                </a:solidFill>
                <a:latin typeface="Arial" pitchFamily="34" charset="0"/>
                <a:cs typeface="Arial" pitchFamily="34" charset="0"/>
              </a:rPr>
              <a:t>Scoping/Design Technique: Personas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816429"/>
          </a:xfrm>
          <a:prstGeom prst="rect">
            <a:avLst/>
          </a:prstGeom>
          <a:noFill/>
        </p:spPr>
        <p:txBody>
          <a:bodyPr wrap="square" rtlCol="0">
            <a:spAutoFit/>
          </a:bodyPr>
          <a:lstStyle/>
          <a:p>
            <a:pPr>
              <a:spcAft>
                <a:spcPts val="1200"/>
              </a:spcAft>
            </a:pPr>
            <a:r>
              <a:rPr lang="en-GB" sz="2400" dirty="0" smtClean="0">
                <a:solidFill>
                  <a:schemeClr val="tx2">
                    <a:lumMod val="60000"/>
                    <a:lumOff val="40000"/>
                  </a:schemeClr>
                </a:solidFill>
                <a:latin typeface="Arial" pitchFamily="34" charset="0"/>
                <a:cs typeface="Arial" pitchFamily="34" charset="0"/>
              </a:rPr>
              <a:t>1. Represent </a:t>
            </a:r>
            <a:r>
              <a:rPr lang="en-GB" sz="2400" dirty="0">
                <a:solidFill>
                  <a:schemeClr val="tx2">
                    <a:lumMod val="60000"/>
                    <a:lumOff val="40000"/>
                  </a:schemeClr>
                </a:solidFill>
                <a:latin typeface="Arial" pitchFamily="34" charset="0"/>
                <a:cs typeface="Arial" pitchFamily="34" charset="0"/>
              </a:rPr>
              <a:t>a major user group for your </a:t>
            </a:r>
            <a:r>
              <a:rPr lang="en-GB" sz="2400" dirty="0" smtClean="0">
                <a:solidFill>
                  <a:schemeClr val="tx2">
                    <a:lumMod val="60000"/>
                    <a:lumOff val="40000"/>
                  </a:schemeClr>
                </a:solidFill>
                <a:latin typeface="Arial" pitchFamily="34" charset="0"/>
                <a:cs typeface="Arial" pitchFamily="34" charset="0"/>
              </a:rPr>
              <a:t>product</a:t>
            </a:r>
            <a:endParaRPr lang="en-GB" sz="2400" dirty="0">
              <a:solidFill>
                <a:schemeClr val="tx2">
                  <a:lumMod val="60000"/>
                  <a:lumOff val="40000"/>
                </a:schemeClr>
              </a:solidFill>
              <a:latin typeface="Arial" pitchFamily="34" charset="0"/>
              <a:cs typeface="Arial" pitchFamily="34" charset="0"/>
            </a:endParaRPr>
          </a:p>
          <a:p>
            <a:pPr>
              <a:spcAft>
                <a:spcPts val="1200"/>
              </a:spcAft>
            </a:pPr>
            <a:r>
              <a:rPr lang="en-GB" sz="2400" dirty="0" smtClean="0">
                <a:solidFill>
                  <a:schemeClr val="tx2">
                    <a:lumMod val="60000"/>
                    <a:lumOff val="40000"/>
                  </a:schemeClr>
                </a:solidFill>
                <a:latin typeface="Arial" pitchFamily="34" charset="0"/>
                <a:cs typeface="Arial" pitchFamily="34" charset="0"/>
              </a:rPr>
              <a:t>2. Express </a:t>
            </a:r>
            <a:r>
              <a:rPr lang="en-GB" sz="2400" dirty="0">
                <a:solidFill>
                  <a:schemeClr val="tx2">
                    <a:lumMod val="60000"/>
                    <a:lumOff val="40000"/>
                  </a:schemeClr>
                </a:solidFill>
                <a:latin typeface="Arial" pitchFamily="34" charset="0"/>
                <a:cs typeface="Arial" pitchFamily="34" charset="0"/>
              </a:rPr>
              <a:t>and focus on the major needs and expectations of the most important user groups</a:t>
            </a:r>
          </a:p>
          <a:p>
            <a:pPr>
              <a:spcAft>
                <a:spcPts val="1200"/>
              </a:spcAft>
            </a:pPr>
            <a:r>
              <a:rPr lang="en-GB" sz="2400" dirty="0" smtClean="0">
                <a:solidFill>
                  <a:schemeClr val="tx2">
                    <a:lumMod val="60000"/>
                    <a:lumOff val="40000"/>
                  </a:schemeClr>
                </a:solidFill>
                <a:latin typeface="Arial" pitchFamily="34" charset="0"/>
                <a:cs typeface="Arial" pitchFamily="34" charset="0"/>
              </a:rPr>
              <a:t>3. Give </a:t>
            </a:r>
            <a:r>
              <a:rPr lang="en-GB" sz="2400" dirty="0">
                <a:solidFill>
                  <a:schemeClr val="tx2">
                    <a:lumMod val="60000"/>
                    <a:lumOff val="40000"/>
                  </a:schemeClr>
                </a:solidFill>
                <a:latin typeface="Arial" pitchFamily="34" charset="0"/>
                <a:cs typeface="Arial" pitchFamily="34" charset="0"/>
              </a:rPr>
              <a:t>a clear picture of the user's expectations and how </a:t>
            </a:r>
            <a:r>
              <a:rPr lang="en-GB" sz="2400" dirty="0" smtClean="0">
                <a:solidFill>
                  <a:schemeClr val="tx2">
                    <a:lumMod val="60000"/>
                    <a:lumOff val="40000"/>
                  </a:schemeClr>
                </a:solidFill>
                <a:latin typeface="Arial" pitchFamily="34" charset="0"/>
                <a:cs typeface="Arial" pitchFamily="34" charset="0"/>
              </a:rPr>
              <a:t>they're </a:t>
            </a:r>
            <a:r>
              <a:rPr lang="en-GB" sz="2400" dirty="0">
                <a:solidFill>
                  <a:schemeClr val="tx2">
                    <a:lumMod val="60000"/>
                    <a:lumOff val="40000"/>
                  </a:schemeClr>
                </a:solidFill>
                <a:latin typeface="Arial" pitchFamily="34" charset="0"/>
                <a:cs typeface="Arial" pitchFamily="34" charset="0"/>
              </a:rPr>
              <a:t>likely to use the </a:t>
            </a:r>
            <a:r>
              <a:rPr lang="en-GB" sz="2400" dirty="0" smtClean="0">
                <a:solidFill>
                  <a:schemeClr val="tx2">
                    <a:lumMod val="60000"/>
                    <a:lumOff val="40000"/>
                  </a:schemeClr>
                </a:solidFill>
                <a:latin typeface="Arial" pitchFamily="34" charset="0"/>
                <a:cs typeface="Arial" pitchFamily="34" charset="0"/>
              </a:rPr>
              <a:t>product</a:t>
            </a:r>
            <a:endParaRPr lang="en-GB" sz="2400" dirty="0">
              <a:solidFill>
                <a:schemeClr val="tx2">
                  <a:lumMod val="60000"/>
                  <a:lumOff val="40000"/>
                </a:schemeClr>
              </a:solidFill>
              <a:latin typeface="Arial" pitchFamily="34" charset="0"/>
              <a:cs typeface="Arial" pitchFamily="34" charset="0"/>
            </a:endParaRPr>
          </a:p>
          <a:p>
            <a:pPr>
              <a:spcAft>
                <a:spcPts val="1200"/>
              </a:spcAft>
            </a:pPr>
            <a:r>
              <a:rPr lang="en-GB" sz="2400" dirty="0" smtClean="0">
                <a:solidFill>
                  <a:schemeClr val="tx2">
                    <a:lumMod val="60000"/>
                    <a:lumOff val="40000"/>
                  </a:schemeClr>
                </a:solidFill>
                <a:latin typeface="Arial" pitchFamily="34" charset="0"/>
                <a:cs typeface="Arial" pitchFamily="34" charset="0"/>
              </a:rPr>
              <a:t>4. Aid </a:t>
            </a:r>
            <a:r>
              <a:rPr lang="en-GB" sz="2400" dirty="0">
                <a:solidFill>
                  <a:schemeClr val="tx2">
                    <a:lumMod val="60000"/>
                    <a:lumOff val="40000"/>
                  </a:schemeClr>
                </a:solidFill>
                <a:latin typeface="Arial" pitchFamily="34" charset="0"/>
                <a:cs typeface="Arial" pitchFamily="34" charset="0"/>
              </a:rPr>
              <a:t>in uncovering universal features and functionality</a:t>
            </a:r>
          </a:p>
          <a:p>
            <a:pPr>
              <a:spcAft>
                <a:spcPts val="1200"/>
              </a:spcAft>
            </a:pPr>
            <a:r>
              <a:rPr lang="en-GB" sz="2400" dirty="0" smtClean="0">
                <a:solidFill>
                  <a:schemeClr val="tx2">
                    <a:lumMod val="60000"/>
                    <a:lumOff val="40000"/>
                  </a:schemeClr>
                </a:solidFill>
                <a:latin typeface="Arial" pitchFamily="34" charset="0"/>
                <a:cs typeface="Arial" pitchFamily="34" charset="0"/>
              </a:rPr>
              <a:t>5. Describe </a:t>
            </a:r>
            <a:r>
              <a:rPr lang="en-GB" sz="2400" dirty="0">
                <a:solidFill>
                  <a:schemeClr val="tx2">
                    <a:lumMod val="60000"/>
                    <a:lumOff val="40000"/>
                  </a:schemeClr>
                </a:solidFill>
                <a:latin typeface="Arial" pitchFamily="34" charset="0"/>
                <a:cs typeface="Arial" pitchFamily="34" charset="0"/>
              </a:rPr>
              <a:t>real people with backgrounds, goals, and values</a:t>
            </a: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5990223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Persona Theory</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100202"/>
            <a:ext cx="8640960" cy="5209118"/>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Why do we use Persona?</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They are easy to explain to people who are not-experts and we can have persona sitting next to everyone’s desks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They simplify the process of design </a:t>
            </a:r>
          </a:p>
          <a:p>
            <a:endParaRPr lang="en-GB" sz="11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They also encourage us to move away from thinking about technology and instead think about people and experiences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Persona allow you to start to describe experiences with designs getting back to the heart of </a:t>
            </a:r>
            <a:r>
              <a:rPr lang="en-GB" sz="2000" dirty="0" smtClean="0">
                <a:solidFill>
                  <a:schemeClr val="tx2">
                    <a:lumMod val="60000"/>
                    <a:lumOff val="40000"/>
                  </a:schemeClr>
                </a:solidFill>
                <a:latin typeface="Arial" pitchFamily="34" charset="0"/>
                <a:cs typeface="Arial" pitchFamily="34" charset="0"/>
              </a:rPr>
              <a:t>UX, for example, Gary will like this feature because</a:t>
            </a:r>
            <a:r>
              <a:rPr lang="mr-IN" sz="2000" dirty="0" smtClean="0">
                <a:solidFill>
                  <a:schemeClr val="tx2">
                    <a:lumMod val="60000"/>
                    <a:lumOff val="40000"/>
                  </a:schemeClr>
                </a:solidFill>
                <a:latin typeface="Arial" pitchFamily="34" charset="0"/>
                <a:cs typeface="Arial" pitchFamily="34" charset="0"/>
              </a:rPr>
              <a:t>…</a:t>
            </a:r>
            <a:r>
              <a:rPr lang="en-GB" sz="2000" dirty="0" smtClean="0">
                <a:solidFill>
                  <a:schemeClr val="tx2">
                    <a:lumMod val="60000"/>
                    <a:lumOff val="40000"/>
                  </a:schemeClr>
                </a:solidFill>
                <a:latin typeface="Arial" pitchFamily="34" charset="0"/>
                <a:cs typeface="Arial" pitchFamily="34" charset="0"/>
              </a:rPr>
              <a:t> while Jayne won’t use it because </a:t>
            </a:r>
            <a:r>
              <a:rPr lang="mr-IN" sz="2000" dirty="0" smtClean="0">
                <a:solidFill>
                  <a:schemeClr val="tx2">
                    <a:lumMod val="60000"/>
                    <a:lumOff val="40000"/>
                  </a:schemeClr>
                </a:solidFill>
                <a:latin typeface="Arial" pitchFamily="34" charset="0"/>
                <a:cs typeface="Arial" pitchFamily="34" charset="0"/>
              </a:rPr>
              <a:t>…</a:t>
            </a:r>
            <a:r>
              <a:rPr lang="en-GB" sz="2000" dirty="0" smtClean="0">
                <a:solidFill>
                  <a:schemeClr val="tx2">
                    <a:lumMod val="60000"/>
                    <a:lumOff val="40000"/>
                  </a:schemeClr>
                </a:solidFill>
                <a:latin typeface="Arial" pitchFamily="34" charset="0"/>
                <a:cs typeface="Arial" pitchFamily="34" charset="0"/>
              </a:rPr>
              <a:t>. but she wont mind it either because</a:t>
            </a:r>
            <a:r>
              <a:rPr lang="mr-IN" sz="2000" dirty="0" smtClean="0">
                <a:solidFill>
                  <a:schemeClr val="tx2">
                    <a:lumMod val="60000"/>
                    <a:lumOff val="40000"/>
                  </a:schemeClr>
                </a:solidFill>
                <a:latin typeface="Arial" pitchFamily="34" charset="0"/>
                <a:cs typeface="Arial" pitchFamily="34" charset="0"/>
              </a:rPr>
              <a:t>…</a:t>
            </a:r>
            <a:endParaRPr lang="en-GB" sz="2000" dirty="0">
              <a:solidFill>
                <a:schemeClr val="tx2">
                  <a:lumMod val="60000"/>
                  <a:lumOff val="40000"/>
                </a:schemeClr>
              </a:solidFill>
              <a:latin typeface="Arial" pitchFamily="34" charset="0"/>
              <a:cs typeface="Arial" pitchFamily="34" charset="0"/>
            </a:endParaRPr>
          </a:p>
          <a:p>
            <a:endParaRPr lang="en-GB" sz="105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However, above all, our motivation for using them is that they</a:t>
            </a:r>
            <a:r>
              <a:rPr lang="en-GB" sz="2000" dirty="0">
                <a:solidFill>
                  <a:schemeClr val="tx2">
                    <a:lumMod val="60000"/>
                    <a:lumOff val="40000"/>
                  </a:schemeClr>
                </a:solidFill>
                <a:latin typeface="Arial" pitchFamily="34" charset="0"/>
                <a:cs typeface="Arial" pitchFamily="34" charset="0"/>
              </a:rPr>
              <a:t> </a:t>
            </a:r>
            <a:r>
              <a:rPr lang="en-GB" sz="2000" dirty="0" smtClean="0">
                <a:solidFill>
                  <a:schemeClr val="tx2">
                    <a:lumMod val="60000"/>
                    <a:lumOff val="40000"/>
                  </a:schemeClr>
                </a:solidFill>
                <a:latin typeface="Arial" pitchFamily="34" charset="0"/>
                <a:cs typeface="Arial" pitchFamily="34" charset="0"/>
              </a:rPr>
              <a:t>are cheap!</a:t>
            </a:r>
          </a:p>
          <a:p>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8013139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Persona Weaknesses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305200"/>
            <a:ext cx="8640960" cy="5139869"/>
          </a:xfrm>
          <a:prstGeom prst="rect">
            <a:avLst/>
          </a:prstGeom>
          <a:noFill/>
        </p:spPr>
        <p:txBody>
          <a:bodyPr wrap="square" rtlCol="0">
            <a:spAutoFit/>
          </a:bodyPr>
          <a:lstStyle/>
          <a:p>
            <a:pPr algn="ctr"/>
            <a:r>
              <a:rPr lang="en-GB" sz="2000" i="1" dirty="0" smtClean="0">
                <a:solidFill>
                  <a:schemeClr val="tx2">
                    <a:lumMod val="60000"/>
                    <a:lumOff val="40000"/>
                  </a:schemeClr>
                </a:solidFill>
                <a:latin typeface="Arial" pitchFamily="34" charset="0"/>
                <a:cs typeface="Arial" pitchFamily="34" charset="0"/>
              </a:rPr>
              <a:t>“The typical user is often a convenient fiction and so too is typical use, no-one has 2.5 children”</a:t>
            </a:r>
            <a:endParaRPr lang="en-GB" sz="2000" i="1" dirty="0">
              <a:solidFill>
                <a:schemeClr val="tx2">
                  <a:lumMod val="60000"/>
                  <a:lumOff val="40000"/>
                </a:schemeClr>
              </a:solidFill>
              <a:latin typeface="Arial" pitchFamily="34" charset="0"/>
              <a:cs typeface="Arial" pitchFamily="34" charset="0"/>
            </a:endParaRPr>
          </a:p>
          <a:p>
            <a:endParaRPr lang="en-GB" sz="20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Personas are not perfect tools by </a:t>
            </a:r>
            <a:r>
              <a:rPr lang="en-GB" sz="2000" dirty="0">
                <a:solidFill>
                  <a:schemeClr val="tx2">
                    <a:lumMod val="60000"/>
                    <a:lumOff val="40000"/>
                  </a:schemeClr>
                </a:solidFill>
                <a:latin typeface="Arial" pitchFamily="34" charset="0"/>
                <a:cs typeface="Arial" pitchFamily="34" charset="0"/>
              </a:rPr>
              <a:t>any means, </a:t>
            </a:r>
            <a:r>
              <a:rPr lang="en-GB" sz="2000" dirty="0" smtClean="0">
                <a:solidFill>
                  <a:schemeClr val="tx2">
                    <a:lumMod val="60000"/>
                    <a:lumOff val="40000"/>
                  </a:schemeClr>
                </a:solidFill>
                <a:latin typeface="Arial" pitchFamily="34" charset="0"/>
                <a:cs typeface="Arial" pitchFamily="34" charset="0"/>
              </a:rPr>
              <a:t>it </a:t>
            </a:r>
            <a:r>
              <a:rPr lang="en-GB" sz="2000" dirty="0">
                <a:solidFill>
                  <a:schemeClr val="tx2">
                    <a:lumMod val="60000"/>
                    <a:lumOff val="40000"/>
                  </a:schemeClr>
                </a:solidFill>
                <a:latin typeface="Arial" pitchFamily="34" charset="0"/>
                <a:cs typeface="Arial" pitchFamily="34" charset="0"/>
              </a:rPr>
              <a:t>would be better to talk to </a:t>
            </a:r>
            <a:r>
              <a:rPr lang="en-GB" sz="2000" dirty="0" smtClean="0">
                <a:solidFill>
                  <a:schemeClr val="tx2">
                    <a:lumMod val="60000"/>
                    <a:lumOff val="40000"/>
                  </a:schemeClr>
                </a:solidFill>
                <a:latin typeface="Arial" pitchFamily="34" charset="0"/>
                <a:cs typeface="Arial" pitchFamily="34" charset="0"/>
              </a:rPr>
              <a:t>a representative sample of real </a:t>
            </a:r>
            <a:r>
              <a:rPr lang="en-GB" sz="2000" dirty="0">
                <a:solidFill>
                  <a:schemeClr val="tx2">
                    <a:lumMod val="60000"/>
                    <a:lumOff val="40000"/>
                  </a:schemeClr>
                </a:solidFill>
                <a:latin typeface="Arial" pitchFamily="34" charset="0"/>
                <a:cs typeface="Arial" pitchFamily="34" charset="0"/>
              </a:rPr>
              <a:t>users so we need to know why it is that we aren’t always doing </a:t>
            </a:r>
            <a:r>
              <a:rPr lang="en-GB" sz="2000" dirty="0" smtClean="0">
                <a:solidFill>
                  <a:schemeClr val="tx2">
                    <a:lumMod val="60000"/>
                    <a:lumOff val="40000"/>
                  </a:schemeClr>
                </a:solidFill>
                <a:latin typeface="Arial" pitchFamily="34" charset="0"/>
                <a:cs typeface="Arial" pitchFamily="34" charset="0"/>
              </a:rPr>
              <a:t>that</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They also  allow us to pidgin hole or stereotype our users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This is turn means that we can disempower our users by assuming that we know best as </a:t>
            </a:r>
            <a:r>
              <a:rPr lang="en-GB" sz="2000" dirty="0" smtClean="0">
                <a:solidFill>
                  <a:schemeClr val="tx2">
                    <a:lumMod val="60000"/>
                    <a:lumOff val="40000"/>
                  </a:schemeClr>
                </a:solidFill>
                <a:latin typeface="Arial" pitchFamily="34" charset="0"/>
                <a:cs typeface="Arial" pitchFamily="34" charset="0"/>
              </a:rPr>
              <a:t>designers </a:t>
            </a:r>
            <a:r>
              <a:rPr lang="en-GB" sz="2000" dirty="0" smtClean="0">
                <a:solidFill>
                  <a:schemeClr val="tx2">
                    <a:lumMod val="60000"/>
                    <a:lumOff val="40000"/>
                  </a:schemeClr>
                </a:solidFill>
                <a:latin typeface="Arial" pitchFamily="34" charset="0"/>
                <a:cs typeface="Arial" pitchFamily="34" charset="0"/>
              </a:rPr>
              <a:t>without checking our assumptions</a:t>
            </a: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This runs counter to an idea we will talk about later in our design methods – </a:t>
            </a:r>
            <a:r>
              <a:rPr lang="en-GB" sz="2000" b="1" dirty="0" smtClean="0">
                <a:solidFill>
                  <a:schemeClr val="tx2">
                    <a:lumMod val="60000"/>
                    <a:lumOff val="40000"/>
                  </a:schemeClr>
                </a:solidFill>
                <a:latin typeface="Arial" pitchFamily="34" charset="0"/>
                <a:cs typeface="Arial" pitchFamily="34" charset="0"/>
              </a:rPr>
              <a:t>participatory design</a:t>
            </a: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6303297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68407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Personas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416320"/>
          </a:xfrm>
          <a:prstGeom prst="rect">
            <a:avLst/>
          </a:prstGeom>
          <a:noFill/>
        </p:spPr>
        <p:txBody>
          <a:bodyPr wrap="square" rtlCol="0">
            <a:spAutoFit/>
          </a:bodyPr>
          <a:lstStyle/>
          <a:p>
            <a:endParaRPr lang="en-GB" sz="2400" dirty="0" smtClean="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One of the most common ways of capturing the data that you have found in focus groups in a useful way for design exercises is Persona creation. From the data that you have generated, as a group create at least 2 personas for people who might use the improved student information system you have been discussing. </a:t>
            </a:r>
            <a:endParaRPr lang="en-GB" sz="2400" i="1"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8756120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68407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Persona </a:t>
            </a:r>
            <a:r>
              <a:rPr lang="en-GB" sz="3200" dirty="0" smtClean="0">
                <a:solidFill>
                  <a:srgbClr val="0070C0"/>
                </a:solidFill>
                <a:latin typeface="Arial" pitchFamily="34" charset="0"/>
                <a:cs typeface="Arial" pitchFamily="34" charset="0"/>
              </a:rPr>
              <a:t>Creation Step</a:t>
            </a:r>
            <a:r>
              <a:rPr lang="en-GB" sz="3200" dirty="0">
                <a:solidFill>
                  <a:srgbClr val="0070C0"/>
                </a:solidFill>
                <a:latin typeface="Arial" pitchFamily="34" charset="0"/>
                <a:cs typeface="Arial" pitchFamily="34" charset="0"/>
              </a:rPr>
              <a:t>-</a:t>
            </a:r>
            <a:r>
              <a:rPr lang="en-GB" sz="3200" dirty="0" smtClean="0">
                <a:solidFill>
                  <a:srgbClr val="0070C0"/>
                </a:solidFill>
                <a:latin typeface="Arial" pitchFamily="34" charset="0"/>
                <a:cs typeface="Arial" pitchFamily="34" charset="0"/>
              </a:rPr>
              <a:t>by-Step</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38608"/>
            <a:ext cx="8640960" cy="3724096"/>
          </a:xfrm>
          <a:prstGeom prst="rect">
            <a:avLst/>
          </a:prstGeom>
          <a:noFill/>
        </p:spPr>
        <p:txBody>
          <a:bodyPr wrap="square" rtlCol="0">
            <a:spAutoFit/>
          </a:bodyPr>
          <a:lstStyle/>
          <a:p>
            <a:pPr>
              <a:spcAft>
                <a:spcPts val="1200"/>
              </a:spcAft>
            </a:pPr>
            <a:r>
              <a:rPr lang="en-GB" sz="2400" dirty="0">
                <a:solidFill>
                  <a:schemeClr val="tx2">
                    <a:lumMod val="60000"/>
                    <a:lumOff val="40000"/>
                  </a:schemeClr>
                </a:solidFill>
                <a:latin typeface="Arial" pitchFamily="34" charset="0"/>
                <a:cs typeface="Arial" pitchFamily="34" charset="0"/>
              </a:rPr>
              <a:t>1. Conduct user research: Answer the following questions: Who are your users and why are they using the system? What behaviours, assumptions, and expectations colour their view of the system?</a:t>
            </a:r>
          </a:p>
          <a:p>
            <a:pPr>
              <a:spcAft>
                <a:spcPts val="1200"/>
              </a:spcAft>
            </a:pPr>
            <a:r>
              <a:rPr lang="en-GB" sz="2400" dirty="0" smtClean="0">
                <a:solidFill>
                  <a:schemeClr val="tx2">
                    <a:lumMod val="60000"/>
                    <a:lumOff val="40000"/>
                  </a:schemeClr>
                </a:solidFill>
                <a:latin typeface="Arial" pitchFamily="34" charset="0"/>
                <a:cs typeface="Arial" pitchFamily="34" charset="0"/>
              </a:rPr>
              <a:t>2</a:t>
            </a:r>
            <a:r>
              <a:rPr lang="en-GB" sz="2400" dirty="0">
                <a:solidFill>
                  <a:schemeClr val="tx2">
                    <a:lumMod val="60000"/>
                    <a:lumOff val="40000"/>
                  </a:schemeClr>
                </a:solidFill>
                <a:latin typeface="Arial" pitchFamily="34" charset="0"/>
                <a:cs typeface="Arial" pitchFamily="34" charset="0"/>
              </a:rPr>
              <a:t>. Condense the research: Look for themes/characteristics that are specific, relevant, and universal to the system and its users.</a:t>
            </a:r>
          </a:p>
          <a:p>
            <a:pPr>
              <a:spcAft>
                <a:spcPts val="1200"/>
              </a:spcAft>
            </a:pPr>
            <a:r>
              <a:rPr lang="en-GB" sz="2400" dirty="0" smtClean="0">
                <a:solidFill>
                  <a:schemeClr val="tx2">
                    <a:lumMod val="60000"/>
                    <a:lumOff val="40000"/>
                  </a:schemeClr>
                </a:solidFill>
                <a:latin typeface="Arial" pitchFamily="34" charset="0"/>
                <a:cs typeface="Arial" pitchFamily="34" charset="0"/>
              </a:rPr>
              <a:t>3</a:t>
            </a:r>
            <a:r>
              <a:rPr lang="en-GB" sz="2400" dirty="0">
                <a:solidFill>
                  <a:schemeClr val="tx2">
                    <a:lumMod val="60000"/>
                    <a:lumOff val="40000"/>
                  </a:schemeClr>
                </a:solidFill>
                <a:latin typeface="Arial" pitchFamily="34" charset="0"/>
                <a:cs typeface="Arial" pitchFamily="34" charset="0"/>
              </a:rPr>
              <a:t>. Brainstorm: Organise elements into persona groups that represent your target users. Name or classify each group</a:t>
            </a:r>
            <a:r>
              <a:rPr lang="en-GB" sz="2400" dirty="0" smtClean="0">
                <a:solidFill>
                  <a:schemeClr val="tx2">
                    <a:lumMod val="60000"/>
                    <a:lumOff val="40000"/>
                  </a:schemeClr>
                </a:solidFill>
                <a:latin typeface="Arial" pitchFamily="34" charset="0"/>
                <a:cs typeface="Arial" pitchFamily="34" charset="0"/>
              </a:rPr>
              <a:t>.</a:t>
            </a:r>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1627834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7992888" cy="1569660"/>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Persona </a:t>
            </a:r>
            <a:r>
              <a:rPr lang="en-GB" sz="3200" dirty="0">
                <a:solidFill>
                  <a:srgbClr val="0070C0"/>
                </a:solidFill>
                <a:latin typeface="Arial" pitchFamily="34" charset="0"/>
                <a:cs typeface="Arial" pitchFamily="34" charset="0"/>
              </a:rPr>
              <a:t>Creation Step-by-</a:t>
            </a:r>
            <a:r>
              <a:rPr lang="en-GB" sz="3200" dirty="0" smtClean="0">
                <a:solidFill>
                  <a:srgbClr val="0070C0"/>
                </a:solidFill>
                <a:latin typeface="Arial" pitchFamily="34" charset="0"/>
                <a:cs typeface="Arial" pitchFamily="34" charset="0"/>
              </a:rPr>
              <a:t>Step (continued)</a:t>
            </a:r>
            <a:endParaRPr lang="en-US" sz="3200" dirty="0">
              <a:solidFill>
                <a:srgbClr val="0070C0"/>
              </a:solidFill>
              <a:latin typeface="Arial" pitchFamily="34" charset="0"/>
              <a:cs typeface="Arial" pitchFamily="34" charset="0"/>
            </a:endParaRPr>
          </a:p>
          <a:p>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200876"/>
          </a:xfrm>
          <a:prstGeom prst="rect">
            <a:avLst/>
          </a:prstGeom>
          <a:noFill/>
        </p:spPr>
        <p:txBody>
          <a:bodyPr wrap="square" rtlCol="0">
            <a:spAutoFit/>
          </a:bodyPr>
          <a:lstStyle/>
          <a:p>
            <a:pPr>
              <a:spcAft>
                <a:spcPts val="1200"/>
              </a:spcAft>
            </a:pPr>
            <a:r>
              <a:rPr lang="en-GB" sz="2400" dirty="0" smtClean="0">
                <a:solidFill>
                  <a:schemeClr val="tx2">
                    <a:lumMod val="60000"/>
                    <a:lumOff val="40000"/>
                  </a:schemeClr>
                </a:solidFill>
                <a:latin typeface="Arial" pitchFamily="34" charset="0"/>
                <a:cs typeface="Arial" pitchFamily="34" charset="0"/>
              </a:rPr>
              <a:t>4</a:t>
            </a:r>
            <a:r>
              <a:rPr lang="en-GB" sz="2400" dirty="0">
                <a:solidFill>
                  <a:schemeClr val="tx2">
                    <a:lumMod val="60000"/>
                    <a:lumOff val="40000"/>
                  </a:schemeClr>
                </a:solidFill>
                <a:latin typeface="Arial" pitchFamily="34" charset="0"/>
                <a:cs typeface="Arial" pitchFamily="34" charset="0"/>
              </a:rPr>
              <a:t>. Refine: Combine and prioritise the rough personas. Separate them into primary, secondary, and, if necessary, complementary categories. You should have roughly 3-5 personas and their identified characteristics.</a:t>
            </a:r>
          </a:p>
          <a:p>
            <a:pPr>
              <a:spcAft>
                <a:spcPts val="1200"/>
              </a:spcAft>
            </a:pPr>
            <a:r>
              <a:rPr lang="en-GB" sz="2400" dirty="0" smtClean="0">
                <a:solidFill>
                  <a:schemeClr val="tx2">
                    <a:lumMod val="60000"/>
                    <a:lumOff val="40000"/>
                  </a:schemeClr>
                </a:solidFill>
                <a:latin typeface="Arial" pitchFamily="34" charset="0"/>
                <a:cs typeface="Arial" pitchFamily="34" charset="0"/>
              </a:rPr>
              <a:t>5</a:t>
            </a:r>
            <a:r>
              <a:rPr lang="en-GB" sz="2400" dirty="0">
                <a:solidFill>
                  <a:schemeClr val="tx2">
                    <a:lumMod val="60000"/>
                    <a:lumOff val="40000"/>
                  </a:schemeClr>
                </a:solidFill>
                <a:latin typeface="Arial" pitchFamily="34" charset="0"/>
                <a:cs typeface="Arial" pitchFamily="34" charset="0"/>
              </a:rPr>
              <a:t>. Make them realistic: Develop the appropriate descriptions of each personas background, motivations, and expectations. Do not include a lot of personal information. Be relevant and serious.</a:t>
            </a:r>
          </a:p>
        </p:txBody>
      </p:sp>
    </p:spTree>
    <p:extLst>
      <p:ext uri="{BB962C8B-B14F-4D97-AF65-F5344CB8AC3E}">
        <p14:creationId xmlns:p14="http://schemas.microsoft.com/office/powerpoint/2010/main" val="14515328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scm.ulster.ac.uk/~B00643228/DES311Y2S2/Images/us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748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28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51520" y="332656"/>
            <a:ext cx="6840760" cy="584775"/>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Practical Overview</a:t>
            </a:r>
            <a:endParaRPr lang="en-US" sz="3200" dirty="0">
              <a:solidFill>
                <a:srgbClr val="0070C0"/>
              </a:solidFill>
              <a:latin typeface="Arial" pitchFamily="34" charset="0"/>
              <a:cs typeface="Arial" pitchFamily="34" charset="0"/>
            </a:endParaRPr>
          </a:p>
        </p:txBody>
      </p:sp>
      <p:sp>
        <p:nvSpPr>
          <p:cNvPr id="36" name="TextBox 35"/>
          <p:cNvSpPr txBox="1"/>
          <p:nvPr/>
        </p:nvSpPr>
        <p:spPr>
          <a:xfrm>
            <a:off x="359532" y="1245767"/>
            <a:ext cx="8424936" cy="4154984"/>
          </a:xfrm>
          <a:prstGeom prst="rect">
            <a:avLst/>
          </a:prstGeom>
          <a:noFill/>
        </p:spPr>
        <p:txBody>
          <a:bodyPr wrap="square" rtlCol="0">
            <a:spAutoFit/>
          </a:bodyPr>
          <a:lstStyle/>
          <a:p>
            <a:r>
              <a:rPr lang="en-GB" dirty="0" smtClean="0">
                <a:solidFill>
                  <a:srgbClr val="0070C0"/>
                </a:solidFill>
                <a:latin typeface="Arial" pitchFamily="34" charset="0"/>
                <a:cs typeface="Arial" pitchFamily="34" charset="0"/>
              </a:rPr>
              <a:t>In lectures we have talked about the challenge of capturing User Experience and we have talked about the challenges associated with converting information from scoping into something useful for an ongoing design process</a:t>
            </a:r>
          </a:p>
          <a:p>
            <a:endParaRPr lang="en-GB" dirty="0">
              <a:solidFill>
                <a:srgbClr val="0070C0"/>
              </a:solidFill>
              <a:latin typeface="Arial" pitchFamily="34" charset="0"/>
              <a:cs typeface="Arial" pitchFamily="34" charset="0"/>
            </a:endParaRPr>
          </a:p>
          <a:p>
            <a:r>
              <a:rPr lang="en-GB" dirty="0" smtClean="0">
                <a:solidFill>
                  <a:srgbClr val="0070C0"/>
                </a:solidFill>
                <a:latin typeface="Arial" pitchFamily="34" charset="0"/>
                <a:cs typeface="Arial" pitchFamily="34" charset="0"/>
              </a:rPr>
              <a:t>In this lecture we will:</a:t>
            </a:r>
          </a:p>
          <a:p>
            <a:pPr marL="285750" indent="-285750">
              <a:buFont typeface="Arial" panose="020B0604020202020204" pitchFamily="34" charset="0"/>
              <a:buChar char="•"/>
            </a:pPr>
            <a:r>
              <a:rPr lang="en-GB" dirty="0" smtClean="0">
                <a:solidFill>
                  <a:srgbClr val="0070C0"/>
                </a:solidFill>
                <a:latin typeface="Arial" pitchFamily="34" charset="0"/>
                <a:cs typeface="Arial" pitchFamily="34" charset="0"/>
              </a:rPr>
              <a:t>Look at how we can convert data from the scoping process into Persona’s</a:t>
            </a:r>
          </a:p>
          <a:p>
            <a:pPr marL="285750" indent="-285750">
              <a:buFont typeface="Arial" panose="020B0604020202020204" pitchFamily="34" charset="0"/>
              <a:buChar char="•"/>
            </a:pPr>
            <a:r>
              <a:rPr lang="en-GB" dirty="0" smtClean="0">
                <a:solidFill>
                  <a:srgbClr val="0070C0"/>
                </a:solidFill>
                <a:latin typeface="Arial" pitchFamily="34" charset="0"/>
                <a:cs typeface="Arial" pitchFamily="34" charset="0"/>
              </a:rPr>
              <a:t>Revisit the sketching concept driven by this idea</a:t>
            </a:r>
          </a:p>
          <a:p>
            <a:pPr marL="285750" indent="-285750">
              <a:buFont typeface="Arial" panose="020B0604020202020204" pitchFamily="34" charset="0"/>
              <a:buChar char="•"/>
            </a:pPr>
            <a:r>
              <a:rPr lang="en-GB" dirty="0" smtClean="0">
                <a:solidFill>
                  <a:srgbClr val="0070C0"/>
                </a:solidFill>
                <a:latin typeface="Arial" pitchFamily="34" charset="0"/>
                <a:cs typeface="Arial" pitchFamily="34" charset="0"/>
              </a:rPr>
              <a:t>Examine how we can organise design information using design games</a:t>
            </a:r>
          </a:p>
          <a:p>
            <a:pPr marL="285750" indent="-285750">
              <a:buFont typeface="Arial" panose="020B0604020202020204" pitchFamily="34" charset="0"/>
              <a:buChar char="•"/>
            </a:pPr>
            <a:r>
              <a:rPr lang="en-GB" dirty="0" smtClean="0">
                <a:solidFill>
                  <a:srgbClr val="0070C0"/>
                </a:solidFill>
                <a:latin typeface="Arial" pitchFamily="34" charset="0"/>
                <a:cs typeface="Arial" pitchFamily="34" charset="0"/>
              </a:rPr>
              <a:t>Talk about storyboarding to portray </a:t>
            </a:r>
            <a:r>
              <a:rPr lang="en-GB" dirty="0">
                <a:solidFill>
                  <a:srgbClr val="0070C0"/>
                </a:solidFill>
                <a:latin typeface="Arial" pitchFamily="34" charset="0"/>
                <a:cs typeface="Arial" pitchFamily="34" charset="0"/>
              </a:rPr>
              <a:t>U</a:t>
            </a:r>
            <a:r>
              <a:rPr lang="en-GB" dirty="0" smtClean="0">
                <a:solidFill>
                  <a:srgbClr val="0070C0"/>
                </a:solidFill>
                <a:latin typeface="Arial" pitchFamily="34" charset="0"/>
                <a:cs typeface="Arial" pitchFamily="34" charset="0"/>
              </a:rPr>
              <a:t>ser Experience</a:t>
            </a:r>
          </a:p>
          <a:p>
            <a:pPr marL="285750" indent="-285750">
              <a:buFont typeface="Arial" panose="020B0604020202020204" pitchFamily="34" charset="0"/>
              <a:buChar char="•"/>
            </a:pPr>
            <a:endParaRPr lang="en-GB" sz="900" i="1" dirty="0" smtClean="0">
              <a:solidFill>
                <a:srgbClr val="0070C0"/>
              </a:solidFill>
              <a:latin typeface="Arial" pitchFamily="34" charset="0"/>
              <a:cs typeface="Arial" pitchFamily="34" charset="0"/>
            </a:endParaRPr>
          </a:p>
          <a:p>
            <a:pPr algn="ctr"/>
            <a:r>
              <a:rPr lang="en-GB" i="1" dirty="0" smtClean="0">
                <a:solidFill>
                  <a:srgbClr val="0070C0"/>
                </a:solidFill>
                <a:latin typeface="Arial" pitchFamily="34" charset="0"/>
                <a:cs typeface="Arial" pitchFamily="34" charset="0"/>
              </a:rPr>
              <a:t>Take a break</a:t>
            </a:r>
          </a:p>
          <a:p>
            <a:pPr algn="ctr"/>
            <a:endParaRPr lang="en-GB" sz="1000" dirty="0">
              <a:solidFill>
                <a:srgbClr val="0070C0"/>
              </a:solidFill>
              <a:latin typeface="Arial" pitchFamily="34" charset="0"/>
              <a:cs typeface="Arial" pitchFamily="34" charset="0"/>
            </a:endParaRPr>
          </a:p>
          <a:p>
            <a:r>
              <a:rPr lang="en-GB" dirty="0" smtClean="0">
                <a:solidFill>
                  <a:srgbClr val="0070C0"/>
                </a:solidFill>
                <a:latin typeface="Arial" pitchFamily="34" charset="0"/>
                <a:cs typeface="Arial" pitchFamily="34" charset="0"/>
              </a:rPr>
              <a:t>After this we will move on to start to address a real world problem (group)</a:t>
            </a:r>
          </a:p>
          <a:p>
            <a:pPr marL="285750" indent="-285750">
              <a:buFont typeface="Arial" panose="020B0604020202020204" pitchFamily="34" charset="0"/>
              <a:buChar char="•"/>
            </a:pPr>
            <a:r>
              <a:rPr lang="en-GB" dirty="0" smtClean="0">
                <a:solidFill>
                  <a:srgbClr val="0070C0"/>
                </a:solidFill>
                <a:latin typeface="Arial" pitchFamily="34" charset="0"/>
                <a:cs typeface="Arial" pitchFamily="34" charset="0"/>
              </a:rPr>
              <a:t>Multiple techniques you can implement suggested (group)</a:t>
            </a:r>
          </a:p>
          <a:p>
            <a:endParaRPr lang="en-GB" sz="1100" dirty="0">
              <a:solidFill>
                <a:srgbClr val="0070C0"/>
              </a:solidFill>
              <a:latin typeface="Arial" pitchFamily="34" charset="0"/>
              <a:cs typeface="Arial" pitchFamily="34" charset="0"/>
            </a:endParaRPr>
          </a:p>
          <a:p>
            <a:pPr marL="285750" indent="-285750">
              <a:buFont typeface="Arial" panose="020B0604020202020204" pitchFamily="34" charset="0"/>
              <a:buChar char="•"/>
            </a:pPr>
            <a:endParaRPr lang="en-GB"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8622375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jennycham.co.uk/wp-content/uploads/2011/11/persona_example_ab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14300"/>
            <a:ext cx="9399946" cy="63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217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http://boltpeters.com/wp-content/uploads/2011/05/dolby-chart-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80"/>
            <a:ext cx="9120187" cy="496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665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51520" y="44624"/>
            <a:ext cx="8532948" cy="1077218"/>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Design challenge 1: </a:t>
            </a:r>
          </a:p>
          <a:p>
            <a:r>
              <a:rPr lang="en-US" sz="3200" dirty="0" smtClean="0">
                <a:solidFill>
                  <a:srgbClr val="0070C0"/>
                </a:solidFill>
                <a:latin typeface="Arial" pitchFamily="34" charset="0"/>
                <a:cs typeface="Arial" pitchFamily="34" charset="0"/>
              </a:rPr>
              <a:t>Design </a:t>
            </a:r>
            <a:r>
              <a:rPr lang="en-US" sz="3200" dirty="0" err="1" smtClean="0">
                <a:solidFill>
                  <a:srgbClr val="0070C0"/>
                </a:solidFill>
                <a:latin typeface="Arial" pitchFamily="34" charset="0"/>
                <a:cs typeface="Arial" pitchFamily="34" charset="0"/>
              </a:rPr>
              <a:t>Crits</a:t>
            </a:r>
            <a:endParaRPr lang="en-US" sz="3200" dirty="0">
              <a:solidFill>
                <a:srgbClr val="0070C0"/>
              </a:solidFill>
              <a:latin typeface="Arial" pitchFamily="34" charset="0"/>
              <a:cs typeface="Arial" pitchFamily="34" charset="0"/>
            </a:endParaRPr>
          </a:p>
        </p:txBody>
      </p:sp>
      <p:sp>
        <p:nvSpPr>
          <p:cNvPr id="36" name="TextBox 35"/>
          <p:cNvSpPr txBox="1"/>
          <p:nvPr/>
        </p:nvSpPr>
        <p:spPr>
          <a:xfrm>
            <a:off x="395536" y="1268760"/>
            <a:ext cx="8424936" cy="4585871"/>
          </a:xfrm>
          <a:prstGeom prst="rect">
            <a:avLst/>
          </a:prstGeom>
          <a:noFill/>
        </p:spPr>
        <p:txBody>
          <a:bodyPr wrap="square" rtlCol="0">
            <a:spAutoFit/>
          </a:bodyPr>
          <a:lstStyle/>
          <a:p>
            <a:r>
              <a:rPr lang="en-GB" dirty="0" smtClean="0">
                <a:solidFill>
                  <a:srgbClr val="0070C0"/>
                </a:solidFill>
                <a:latin typeface="Arial" pitchFamily="34" charset="0"/>
                <a:cs typeface="Arial" pitchFamily="34" charset="0"/>
              </a:rPr>
              <a:t>Design </a:t>
            </a:r>
            <a:r>
              <a:rPr lang="en-GB" dirty="0" err="1" smtClean="0">
                <a:solidFill>
                  <a:srgbClr val="0070C0"/>
                </a:solidFill>
                <a:latin typeface="Arial" pitchFamily="34" charset="0"/>
                <a:cs typeface="Arial" pitchFamily="34" charset="0"/>
              </a:rPr>
              <a:t>crits</a:t>
            </a:r>
            <a:r>
              <a:rPr lang="en-GB" dirty="0" smtClean="0">
                <a:solidFill>
                  <a:srgbClr val="0070C0"/>
                </a:solidFill>
                <a:latin typeface="Arial" pitchFamily="34" charset="0"/>
                <a:cs typeface="Arial" pitchFamily="34" charset="0"/>
              </a:rPr>
              <a:t> are a common practice in design driven companies where people get together to analyse each others work </a:t>
            </a:r>
          </a:p>
          <a:p>
            <a:pPr marL="342900" indent="-342900">
              <a:buFont typeface="Arial"/>
              <a:buChar char="•"/>
            </a:pPr>
            <a:r>
              <a:rPr lang="en-GB" dirty="0" smtClean="0">
                <a:solidFill>
                  <a:srgbClr val="0070C0"/>
                </a:solidFill>
                <a:latin typeface="Arial" pitchFamily="34" charset="0"/>
                <a:cs typeface="Arial" pitchFamily="34" charset="0"/>
              </a:rPr>
              <a:t>The key in a design </a:t>
            </a:r>
            <a:r>
              <a:rPr lang="en-GB" dirty="0" err="1" smtClean="0">
                <a:solidFill>
                  <a:srgbClr val="0070C0"/>
                </a:solidFill>
                <a:latin typeface="Arial" pitchFamily="34" charset="0"/>
                <a:cs typeface="Arial" pitchFamily="34" charset="0"/>
              </a:rPr>
              <a:t>crit</a:t>
            </a:r>
            <a:r>
              <a:rPr lang="en-GB" dirty="0" smtClean="0">
                <a:solidFill>
                  <a:srgbClr val="0070C0"/>
                </a:solidFill>
                <a:latin typeface="Arial" pitchFamily="34" charset="0"/>
                <a:cs typeface="Arial" pitchFamily="34" charset="0"/>
              </a:rPr>
              <a:t> is that you are presenting your ideas and justifying the choices you have made</a:t>
            </a:r>
          </a:p>
          <a:p>
            <a:pPr marL="342900" indent="-342900">
              <a:buFont typeface="Arial"/>
              <a:buChar char="•"/>
            </a:pPr>
            <a:r>
              <a:rPr lang="en-GB" dirty="0" smtClean="0">
                <a:solidFill>
                  <a:srgbClr val="0070C0"/>
                </a:solidFill>
                <a:latin typeface="Arial" pitchFamily="34" charset="0"/>
                <a:cs typeface="Arial" pitchFamily="34" charset="0"/>
              </a:rPr>
              <a:t>Criticism should be </a:t>
            </a:r>
            <a:r>
              <a:rPr lang="en-GB" b="1" dirty="0" smtClean="0">
                <a:solidFill>
                  <a:srgbClr val="0070C0"/>
                </a:solidFill>
                <a:latin typeface="Arial" pitchFamily="34" charset="0"/>
                <a:cs typeface="Arial" pitchFamily="34" charset="0"/>
              </a:rPr>
              <a:t>constructive not destructive</a:t>
            </a:r>
            <a:endParaRPr lang="en-GB" dirty="0">
              <a:solidFill>
                <a:srgbClr val="0070C0"/>
              </a:solidFill>
              <a:latin typeface="Arial" pitchFamily="34" charset="0"/>
              <a:cs typeface="Arial" pitchFamily="34" charset="0"/>
            </a:endParaRPr>
          </a:p>
          <a:p>
            <a:endParaRPr lang="en-GB" dirty="0" smtClean="0">
              <a:solidFill>
                <a:srgbClr val="0070C0"/>
              </a:solidFill>
              <a:latin typeface="Arial" pitchFamily="34" charset="0"/>
              <a:cs typeface="Arial" pitchFamily="34" charset="0"/>
            </a:endParaRPr>
          </a:p>
          <a:p>
            <a:r>
              <a:rPr lang="en-GB" dirty="0">
                <a:solidFill>
                  <a:srgbClr val="0070C0"/>
                </a:solidFill>
                <a:latin typeface="Arial" pitchFamily="34" charset="0"/>
                <a:cs typeface="Arial" pitchFamily="34" charset="0"/>
              </a:rPr>
              <a:t>W</a:t>
            </a:r>
            <a:r>
              <a:rPr lang="en-GB" dirty="0" smtClean="0">
                <a:solidFill>
                  <a:srgbClr val="0070C0"/>
                </a:solidFill>
                <a:latin typeface="Arial" pitchFamily="34" charset="0"/>
                <a:cs typeface="Arial" pitchFamily="34" charset="0"/>
              </a:rPr>
              <a:t>hat makes something constructive criticism?</a:t>
            </a:r>
          </a:p>
          <a:p>
            <a:pPr marL="342900" indent="-342900">
              <a:buFont typeface="Arial"/>
              <a:buChar char="•"/>
            </a:pPr>
            <a:r>
              <a:rPr lang="en-GB" dirty="0" smtClean="0">
                <a:solidFill>
                  <a:srgbClr val="0070C0"/>
                </a:solidFill>
                <a:latin typeface="Arial" pitchFamily="34" charset="0"/>
                <a:cs typeface="Arial" pitchFamily="34" charset="0"/>
              </a:rPr>
              <a:t>Focus on the process </a:t>
            </a:r>
          </a:p>
          <a:p>
            <a:pPr marL="342900" indent="-342900">
              <a:buFont typeface="Arial"/>
              <a:buChar char="•"/>
            </a:pPr>
            <a:r>
              <a:rPr lang="en-GB" dirty="0" smtClean="0">
                <a:solidFill>
                  <a:srgbClr val="0070C0"/>
                </a:solidFill>
                <a:latin typeface="Arial" pitchFamily="34" charset="0"/>
                <a:cs typeface="Arial" pitchFamily="34" charset="0"/>
              </a:rPr>
              <a:t>Suggest improvements</a:t>
            </a:r>
          </a:p>
          <a:p>
            <a:pPr marL="342900" indent="-342900">
              <a:buFont typeface="Arial"/>
              <a:buChar char="•"/>
            </a:pPr>
            <a:r>
              <a:rPr lang="en-GB" dirty="0" smtClean="0">
                <a:solidFill>
                  <a:srgbClr val="0070C0"/>
                </a:solidFill>
                <a:latin typeface="Arial" pitchFamily="34" charset="0"/>
                <a:cs typeface="Arial" pitchFamily="34" charset="0"/>
              </a:rPr>
              <a:t>Highlight what doesn’t need to change</a:t>
            </a:r>
          </a:p>
          <a:p>
            <a:endParaRPr lang="en-GB" dirty="0">
              <a:solidFill>
                <a:srgbClr val="0070C0"/>
              </a:solidFill>
              <a:latin typeface="Arial" pitchFamily="34" charset="0"/>
              <a:cs typeface="Arial" pitchFamily="34" charset="0"/>
            </a:endParaRPr>
          </a:p>
          <a:p>
            <a:r>
              <a:rPr lang="en-GB" dirty="0" smtClean="0">
                <a:solidFill>
                  <a:srgbClr val="0070C0"/>
                </a:solidFill>
                <a:latin typeface="Arial" pitchFamily="34" charset="0"/>
                <a:cs typeface="Arial" pitchFamily="34" charset="0"/>
              </a:rPr>
              <a:t>Design </a:t>
            </a:r>
            <a:r>
              <a:rPr lang="en-GB" dirty="0" err="1" smtClean="0">
                <a:solidFill>
                  <a:srgbClr val="0070C0"/>
                </a:solidFill>
                <a:latin typeface="Arial" pitchFamily="34" charset="0"/>
                <a:cs typeface="Arial" pitchFamily="34" charset="0"/>
              </a:rPr>
              <a:t>crits</a:t>
            </a:r>
            <a:r>
              <a:rPr lang="en-GB" dirty="0" smtClean="0">
                <a:solidFill>
                  <a:srgbClr val="0070C0"/>
                </a:solidFill>
                <a:latin typeface="Arial" pitchFamily="34" charset="0"/>
                <a:cs typeface="Arial" pitchFamily="34" charset="0"/>
              </a:rPr>
              <a:t> have a bad reputation in some communities precisely because they are not done constructively but are key to developing your skills as a designer</a:t>
            </a:r>
            <a:endParaRPr lang="en-GB" dirty="0" smtClean="0">
              <a:solidFill>
                <a:srgbClr val="0070C0"/>
              </a:solidFill>
              <a:latin typeface="Arial" pitchFamily="34" charset="0"/>
              <a:cs typeface="Arial" pitchFamily="34" charset="0"/>
            </a:endParaRPr>
          </a:p>
          <a:p>
            <a:endParaRPr lang="en-GB" sz="2000" dirty="0">
              <a:solidFill>
                <a:srgbClr val="0070C0"/>
              </a:solidFill>
              <a:latin typeface="Arial" pitchFamily="34" charset="0"/>
              <a:cs typeface="Arial" pitchFamily="34" charset="0"/>
            </a:endParaRPr>
          </a:p>
          <a:p>
            <a:endParaRPr lang="en-GB" sz="2000" b="1" dirty="0" smtClean="0">
              <a:solidFill>
                <a:srgbClr val="0070C0"/>
              </a:solidFill>
              <a:latin typeface="Arial" pitchFamily="34" charset="0"/>
              <a:cs typeface="Arial" pitchFamily="34" charset="0"/>
            </a:endParaRPr>
          </a:p>
          <a:p>
            <a:pPr marL="285750" indent="-285750">
              <a:buFont typeface="Arial" panose="020B0604020202020204" pitchFamily="34" charset="0"/>
              <a:buChar char="•"/>
            </a:pPr>
            <a:endParaRPr lang="en-GB"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8301143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68407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Reducing the number of concepts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785652"/>
          </a:xfrm>
          <a:prstGeom prst="rect">
            <a:avLst/>
          </a:prstGeom>
          <a:noFill/>
        </p:spPr>
        <p:txBody>
          <a:bodyPr wrap="square" rtlCol="0">
            <a:spAutoFit/>
          </a:bodyPr>
          <a:lstStyle/>
          <a:p>
            <a:pPr algn="ctr"/>
            <a:endParaRPr lang="en-GB" sz="2400" dirty="0" smtClean="0">
              <a:solidFill>
                <a:schemeClr val="tx2">
                  <a:lumMod val="60000"/>
                  <a:lumOff val="40000"/>
                </a:schemeClr>
              </a:solidFill>
              <a:latin typeface="Arial" pitchFamily="34" charset="0"/>
              <a:cs typeface="Arial" pitchFamily="34" charset="0"/>
            </a:endParaRPr>
          </a:p>
          <a:p>
            <a:pPr algn="ctr"/>
            <a:r>
              <a:rPr lang="en-GB" sz="2400" dirty="0" smtClean="0">
                <a:solidFill>
                  <a:schemeClr val="tx2">
                    <a:lumMod val="60000"/>
                    <a:lumOff val="40000"/>
                  </a:schemeClr>
                </a:solidFill>
                <a:latin typeface="Arial" pitchFamily="34" charset="0"/>
                <a:cs typeface="Arial" pitchFamily="34" charset="0"/>
              </a:rPr>
              <a:t>Try to look for common themes across the sketches that you have produced and analyse them in relation to your personas</a:t>
            </a:r>
          </a:p>
          <a:p>
            <a:pPr algn="ctr"/>
            <a:endParaRPr lang="en-GB" sz="2400" dirty="0">
              <a:solidFill>
                <a:schemeClr val="tx2">
                  <a:lumMod val="60000"/>
                  <a:lumOff val="40000"/>
                </a:schemeClr>
              </a:solidFill>
              <a:latin typeface="Arial" pitchFamily="34" charset="0"/>
              <a:cs typeface="Arial" pitchFamily="34" charset="0"/>
            </a:endParaRPr>
          </a:p>
          <a:p>
            <a:pPr algn="ctr"/>
            <a:r>
              <a:rPr lang="en-GB" sz="2400" dirty="0" smtClean="0">
                <a:solidFill>
                  <a:schemeClr val="tx2">
                    <a:lumMod val="60000"/>
                    <a:lumOff val="40000"/>
                  </a:schemeClr>
                </a:solidFill>
                <a:latin typeface="Arial" pitchFamily="34" charset="0"/>
                <a:cs typeface="Arial" pitchFamily="34" charset="0"/>
              </a:rPr>
              <a:t>Look at another person work and talk about it</a:t>
            </a:r>
          </a:p>
          <a:p>
            <a:pPr algn="ctr"/>
            <a:endParaRPr lang="en-GB" sz="2400" dirty="0">
              <a:solidFill>
                <a:schemeClr val="tx2">
                  <a:lumMod val="60000"/>
                  <a:lumOff val="40000"/>
                </a:schemeClr>
              </a:solidFill>
              <a:latin typeface="Arial" pitchFamily="34" charset="0"/>
              <a:cs typeface="Arial" pitchFamily="34" charset="0"/>
            </a:endParaRPr>
          </a:p>
          <a:p>
            <a:pPr algn="ctr"/>
            <a:r>
              <a:rPr lang="en-GB" sz="2400" dirty="0" smtClean="0">
                <a:solidFill>
                  <a:schemeClr val="tx2">
                    <a:lumMod val="60000"/>
                    <a:lumOff val="40000"/>
                  </a:schemeClr>
                </a:solidFill>
                <a:latin typeface="Arial" pitchFamily="34" charset="0"/>
                <a:cs typeface="Arial" pitchFamily="34" charset="0"/>
              </a:rPr>
              <a:t>At this point, if you like, you can produce other sketches based on the ideas that you have produced so far</a:t>
            </a: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5271361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68407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Selection and elaboration</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447371"/>
          </a:xfrm>
          <a:prstGeom prst="rect">
            <a:avLst/>
          </a:prstGeom>
          <a:noFill/>
        </p:spPr>
        <p:txBody>
          <a:bodyPr wrap="square" rtlCol="0">
            <a:spAutoFit/>
          </a:bodyPr>
          <a:lstStyle/>
          <a:p>
            <a:r>
              <a:rPr lang="en-GB" sz="2200" dirty="0" smtClean="0">
                <a:solidFill>
                  <a:schemeClr val="tx2">
                    <a:lumMod val="60000"/>
                    <a:lumOff val="40000"/>
                  </a:schemeClr>
                </a:solidFill>
                <a:latin typeface="Arial" pitchFamily="34" charset="0"/>
                <a:cs typeface="Arial" pitchFamily="34" charset="0"/>
              </a:rPr>
              <a:t>As a group, chose the most promising design concept as a staring </a:t>
            </a:r>
            <a:r>
              <a:rPr lang="en-GB" sz="2200" dirty="0" smtClean="0">
                <a:solidFill>
                  <a:schemeClr val="tx2">
                    <a:lumMod val="60000"/>
                    <a:lumOff val="40000"/>
                  </a:schemeClr>
                </a:solidFill>
                <a:latin typeface="Arial" pitchFamily="34" charset="0"/>
                <a:cs typeface="Arial" pitchFamily="34" charset="0"/>
              </a:rPr>
              <a:t>point </a:t>
            </a:r>
            <a:r>
              <a:rPr lang="mr-IN" sz="2200" dirty="0" smtClean="0">
                <a:solidFill>
                  <a:schemeClr val="tx2">
                    <a:lumMod val="60000"/>
                    <a:lumOff val="40000"/>
                  </a:schemeClr>
                </a:solidFill>
                <a:latin typeface="Arial" pitchFamily="34" charset="0"/>
                <a:cs typeface="Arial" pitchFamily="34" charset="0"/>
              </a:rPr>
              <a:t>–</a:t>
            </a:r>
            <a:r>
              <a:rPr lang="en-GB" sz="2200" dirty="0" smtClean="0">
                <a:solidFill>
                  <a:schemeClr val="tx2">
                    <a:lumMod val="60000"/>
                    <a:lumOff val="40000"/>
                  </a:schemeClr>
                </a:solidFill>
                <a:latin typeface="Arial" pitchFamily="34" charset="0"/>
                <a:cs typeface="Arial" pitchFamily="34" charset="0"/>
              </a:rPr>
              <a:t> argue for your favourites using your persona</a:t>
            </a:r>
            <a:endParaRPr lang="en-GB" sz="2200" dirty="0" smtClean="0">
              <a:solidFill>
                <a:schemeClr val="tx2">
                  <a:lumMod val="60000"/>
                  <a:lumOff val="40000"/>
                </a:schemeClr>
              </a:solidFill>
              <a:latin typeface="Arial" pitchFamily="34" charset="0"/>
              <a:cs typeface="Arial" pitchFamily="34" charset="0"/>
            </a:endParaRPr>
          </a:p>
          <a:p>
            <a:endParaRPr lang="en-GB" sz="2200" dirty="0">
              <a:solidFill>
                <a:schemeClr val="tx2">
                  <a:lumMod val="60000"/>
                  <a:lumOff val="40000"/>
                </a:schemeClr>
              </a:solidFill>
              <a:latin typeface="Arial" pitchFamily="34" charset="0"/>
              <a:cs typeface="Arial" pitchFamily="34" charset="0"/>
            </a:endParaRPr>
          </a:p>
          <a:p>
            <a:r>
              <a:rPr lang="en-GB" sz="2200" dirty="0" smtClean="0">
                <a:solidFill>
                  <a:schemeClr val="tx2">
                    <a:lumMod val="60000"/>
                    <a:lumOff val="40000"/>
                  </a:schemeClr>
                </a:solidFill>
                <a:latin typeface="Arial" pitchFamily="34" charset="0"/>
                <a:cs typeface="Arial" pitchFamily="34" charset="0"/>
              </a:rPr>
              <a:t>Produce 10 details and/or variations of that particular design concept</a:t>
            </a:r>
          </a:p>
          <a:p>
            <a:pPr marL="342900" indent="-342900">
              <a:buFont typeface="Arial" panose="020B0604020202020204" pitchFamily="34" charset="0"/>
              <a:buChar char="•"/>
            </a:pPr>
            <a:r>
              <a:rPr lang="en-GB" sz="2200" dirty="0" smtClean="0">
                <a:solidFill>
                  <a:schemeClr val="tx2">
                    <a:lumMod val="60000"/>
                    <a:lumOff val="40000"/>
                  </a:schemeClr>
                </a:solidFill>
                <a:latin typeface="Arial" pitchFamily="34" charset="0"/>
                <a:cs typeface="Arial" pitchFamily="34" charset="0"/>
              </a:rPr>
              <a:t>Detail what exactly the people involved have to do</a:t>
            </a:r>
          </a:p>
          <a:p>
            <a:pPr marL="342900" indent="-342900">
              <a:buFont typeface="Arial" panose="020B0604020202020204" pitchFamily="34" charset="0"/>
              <a:buChar char="•"/>
            </a:pPr>
            <a:r>
              <a:rPr lang="en-GB" sz="2200" dirty="0" smtClean="0">
                <a:solidFill>
                  <a:schemeClr val="tx2">
                    <a:lumMod val="60000"/>
                    <a:lumOff val="40000"/>
                  </a:schemeClr>
                </a:solidFill>
                <a:latin typeface="Arial" pitchFamily="34" charset="0"/>
                <a:cs typeface="Arial" pitchFamily="34" charset="0"/>
              </a:rPr>
              <a:t>Try out slight variations on your concepts</a:t>
            </a:r>
          </a:p>
          <a:p>
            <a:pPr marL="342900" indent="-342900">
              <a:buFont typeface="Arial" panose="020B0604020202020204" pitchFamily="34" charset="0"/>
              <a:buChar char="•"/>
            </a:pPr>
            <a:r>
              <a:rPr lang="en-GB" sz="2200" dirty="0" smtClean="0">
                <a:solidFill>
                  <a:schemeClr val="tx2">
                    <a:lumMod val="60000"/>
                    <a:lumOff val="40000"/>
                  </a:schemeClr>
                </a:solidFill>
                <a:latin typeface="Arial" pitchFamily="34" charset="0"/>
                <a:cs typeface="Arial" pitchFamily="34" charset="0"/>
              </a:rPr>
              <a:t>Don’t limit your thinking yet</a:t>
            </a:r>
          </a:p>
          <a:p>
            <a:pPr marL="342900" indent="-342900">
              <a:buFont typeface="Arial" panose="020B0604020202020204" pitchFamily="34" charset="0"/>
              <a:buChar char="•"/>
            </a:pPr>
            <a:r>
              <a:rPr lang="en-GB" sz="2200" dirty="0" smtClean="0">
                <a:solidFill>
                  <a:schemeClr val="tx2">
                    <a:lumMod val="60000"/>
                    <a:lumOff val="40000"/>
                  </a:schemeClr>
                </a:solidFill>
                <a:latin typeface="Arial" pitchFamily="34" charset="0"/>
                <a:cs typeface="Arial" pitchFamily="34" charset="0"/>
              </a:rPr>
              <a:t>Remember, your designs are to evoke or guide an experience with the device, what is that experience going to be?</a:t>
            </a:r>
          </a:p>
          <a:p>
            <a:endParaRPr lang="en-GB" sz="1100" i="1"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21073065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51520" y="332656"/>
            <a:ext cx="6840760" cy="584775"/>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Group challenge </a:t>
            </a:r>
            <a:endParaRPr lang="en-US" sz="3200" dirty="0">
              <a:solidFill>
                <a:srgbClr val="0070C0"/>
              </a:solidFill>
              <a:latin typeface="Arial" pitchFamily="34" charset="0"/>
              <a:cs typeface="Arial" pitchFamily="34" charset="0"/>
            </a:endParaRPr>
          </a:p>
        </p:txBody>
      </p:sp>
      <p:sp>
        <p:nvSpPr>
          <p:cNvPr id="36" name="TextBox 35"/>
          <p:cNvSpPr txBox="1"/>
          <p:nvPr/>
        </p:nvSpPr>
        <p:spPr>
          <a:xfrm>
            <a:off x="359532" y="1245767"/>
            <a:ext cx="8424936" cy="3754874"/>
          </a:xfrm>
          <a:prstGeom prst="rect">
            <a:avLst/>
          </a:prstGeom>
          <a:noFill/>
        </p:spPr>
        <p:txBody>
          <a:bodyPr wrap="square" rtlCol="0">
            <a:spAutoFit/>
          </a:bodyPr>
          <a:lstStyle/>
          <a:p>
            <a:r>
              <a:rPr lang="en-GB" sz="2000" dirty="0" smtClean="0">
                <a:solidFill>
                  <a:srgbClr val="0070C0"/>
                </a:solidFill>
                <a:latin typeface="Arial" pitchFamily="34" charset="0"/>
                <a:cs typeface="Arial" pitchFamily="34" charset="0"/>
              </a:rPr>
              <a:t>You will be working your groups of 6-8 for this task.</a:t>
            </a:r>
          </a:p>
          <a:p>
            <a:r>
              <a:rPr lang="en-GB" sz="2000" dirty="0">
                <a:solidFill>
                  <a:srgbClr val="0070C0"/>
                </a:solidFill>
                <a:latin typeface="Arial" pitchFamily="34" charset="0"/>
                <a:cs typeface="Arial" pitchFamily="34" charset="0"/>
              </a:rPr>
              <a:t/>
            </a:r>
            <a:br>
              <a:rPr lang="en-GB" sz="2000" dirty="0">
                <a:solidFill>
                  <a:srgbClr val="0070C0"/>
                </a:solidFill>
                <a:latin typeface="Arial" pitchFamily="34" charset="0"/>
                <a:cs typeface="Arial" pitchFamily="34" charset="0"/>
              </a:rPr>
            </a:br>
            <a:r>
              <a:rPr lang="en-GB" sz="2000" dirty="0" smtClean="0">
                <a:solidFill>
                  <a:srgbClr val="0070C0"/>
                </a:solidFill>
                <a:latin typeface="Arial" pitchFamily="34" charset="0"/>
                <a:cs typeface="Arial" pitchFamily="34" charset="0"/>
              </a:rPr>
              <a:t>I would recommend starting out by sketching out designs individually like you did in the first exercise but where do you go from there? </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Pass the idea</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Dividing the dollar?</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Card sorting? </a:t>
            </a:r>
            <a:endParaRPr lang="en-GB" sz="2000" dirty="0">
              <a:solidFill>
                <a:srgbClr val="0070C0"/>
              </a:solidFill>
              <a:latin typeface="Arial" pitchFamily="34" charset="0"/>
              <a:cs typeface="Arial" pitchFamily="34" charset="0"/>
            </a:endParaRPr>
          </a:p>
          <a:p>
            <a:pPr algn="ctr"/>
            <a:r>
              <a:rPr lang="en-GB" sz="2000" dirty="0" smtClean="0">
                <a:solidFill>
                  <a:srgbClr val="0070C0"/>
                </a:solidFill>
                <a:latin typeface="Arial" pitchFamily="34" charset="0"/>
                <a:cs typeface="Arial" pitchFamily="34" charset="0"/>
              </a:rPr>
              <a:t>Why?</a:t>
            </a:r>
          </a:p>
          <a:p>
            <a:pPr marL="342900" indent="-342900">
              <a:buFont typeface="Arial" panose="020B0604020202020204" pitchFamily="34" charset="0"/>
              <a:buChar char="•"/>
            </a:pPr>
            <a:endParaRPr lang="en-GB" sz="2000" dirty="0">
              <a:solidFill>
                <a:srgbClr val="0070C0"/>
              </a:solidFill>
              <a:latin typeface="Arial" pitchFamily="34" charset="0"/>
              <a:cs typeface="Arial" pitchFamily="34" charset="0"/>
            </a:endParaRPr>
          </a:p>
          <a:p>
            <a:r>
              <a:rPr lang="en-GB" sz="2000" dirty="0" smtClean="0">
                <a:solidFill>
                  <a:srgbClr val="0070C0"/>
                </a:solidFill>
                <a:latin typeface="Arial" pitchFamily="34" charset="0"/>
                <a:cs typeface="Arial" pitchFamily="34" charset="0"/>
              </a:rPr>
              <a:t>Key challenge – how are you going to present your ideas at the end of the session?</a:t>
            </a:r>
          </a:p>
          <a:p>
            <a:pPr marL="285750" indent="-285750">
              <a:buFont typeface="Arial" panose="020B0604020202020204" pitchFamily="34" charset="0"/>
              <a:buChar char="•"/>
            </a:pPr>
            <a:endParaRPr lang="en-GB"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9527106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51520" y="332656"/>
            <a:ext cx="8532948" cy="584775"/>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Group challenge: UX in Dementia Care</a:t>
            </a:r>
            <a:endParaRPr lang="en-US" sz="3200" dirty="0">
              <a:solidFill>
                <a:srgbClr val="0070C0"/>
              </a:solidFill>
              <a:latin typeface="Arial" pitchFamily="34" charset="0"/>
              <a:cs typeface="Arial" pitchFamily="34" charset="0"/>
            </a:endParaRPr>
          </a:p>
        </p:txBody>
      </p:sp>
      <p:sp>
        <p:nvSpPr>
          <p:cNvPr id="36" name="TextBox 35"/>
          <p:cNvSpPr txBox="1"/>
          <p:nvPr/>
        </p:nvSpPr>
        <p:spPr>
          <a:xfrm>
            <a:off x="359532" y="1245767"/>
            <a:ext cx="8424936" cy="3754874"/>
          </a:xfrm>
          <a:prstGeom prst="rect">
            <a:avLst/>
          </a:prstGeom>
          <a:noFill/>
        </p:spPr>
        <p:txBody>
          <a:bodyPr wrap="square" rtlCol="0">
            <a:spAutoFit/>
          </a:bodyPr>
          <a:lstStyle/>
          <a:p>
            <a:r>
              <a:rPr lang="en-GB" sz="2000" dirty="0" smtClean="0">
                <a:solidFill>
                  <a:srgbClr val="0070C0"/>
                </a:solidFill>
                <a:latin typeface="Arial" pitchFamily="34" charset="0"/>
                <a:cs typeface="Arial" pitchFamily="34" charset="0"/>
              </a:rPr>
              <a:t>Your team has been brought in to help a home-care technology company that specialises in designing technology to help people living with dementia and their caregivers.</a:t>
            </a:r>
          </a:p>
          <a:p>
            <a:endParaRPr lang="en-GB" sz="2000" dirty="0">
              <a:solidFill>
                <a:srgbClr val="0070C0"/>
              </a:solidFill>
              <a:latin typeface="Arial" pitchFamily="34" charset="0"/>
              <a:cs typeface="Arial" pitchFamily="34" charset="0"/>
            </a:endParaRPr>
          </a:p>
          <a:p>
            <a:r>
              <a:rPr lang="en-GB" sz="2000" dirty="0" smtClean="0">
                <a:solidFill>
                  <a:srgbClr val="0070C0"/>
                </a:solidFill>
                <a:latin typeface="Arial" pitchFamily="34" charset="0"/>
                <a:cs typeface="Arial" pitchFamily="34" charset="0"/>
              </a:rPr>
              <a:t>Dementia is a global decline in cognitive ability caused by several diseases typically associated with ageing and affecting</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Memory – short term and long term</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Ability to perform tasks of daily living</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Emotional control</a:t>
            </a:r>
          </a:p>
          <a:p>
            <a:pPr marL="342900" indent="-342900">
              <a:buFont typeface="Arial" panose="020B0604020202020204" pitchFamily="34" charset="0"/>
              <a:buChar char="•"/>
            </a:pPr>
            <a:endParaRPr lang="en-GB" sz="2000" dirty="0" smtClean="0">
              <a:solidFill>
                <a:srgbClr val="0070C0"/>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rgbClr val="0070C0"/>
              </a:solidFill>
              <a:latin typeface="Arial" pitchFamily="34" charset="0"/>
              <a:cs typeface="Arial" pitchFamily="34" charset="0"/>
            </a:endParaRPr>
          </a:p>
          <a:p>
            <a:pPr marL="285750" indent="-285750">
              <a:buFont typeface="Arial" panose="020B0604020202020204" pitchFamily="34" charset="0"/>
              <a:buChar char="•"/>
            </a:pPr>
            <a:endParaRPr lang="en-GB"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18595208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51520" y="332656"/>
            <a:ext cx="8532948" cy="584775"/>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Group challenge: </a:t>
            </a:r>
            <a:r>
              <a:rPr lang="en-US" sz="3200" dirty="0" err="1" smtClean="0">
                <a:solidFill>
                  <a:srgbClr val="0070C0"/>
                </a:solidFill>
                <a:latin typeface="Arial" pitchFamily="34" charset="0"/>
                <a:cs typeface="Arial" pitchFamily="34" charset="0"/>
              </a:rPr>
              <a:t>UX</a:t>
            </a:r>
            <a:r>
              <a:rPr lang="en-US" sz="3200" dirty="0" smtClean="0">
                <a:solidFill>
                  <a:srgbClr val="0070C0"/>
                </a:solidFill>
                <a:latin typeface="Arial" pitchFamily="34" charset="0"/>
                <a:cs typeface="Arial" pitchFamily="34" charset="0"/>
              </a:rPr>
              <a:t> in Dementia Care</a:t>
            </a:r>
            <a:endParaRPr lang="en-US" sz="3200" dirty="0">
              <a:solidFill>
                <a:srgbClr val="0070C0"/>
              </a:solidFill>
              <a:latin typeface="Arial" pitchFamily="34" charset="0"/>
              <a:cs typeface="Arial" pitchFamily="34" charset="0"/>
            </a:endParaRPr>
          </a:p>
        </p:txBody>
      </p:sp>
      <p:sp>
        <p:nvSpPr>
          <p:cNvPr id="36" name="TextBox 35"/>
          <p:cNvSpPr txBox="1"/>
          <p:nvPr/>
        </p:nvSpPr>
        <p:spPr>
          <a:xfrm>
            <a:off x="359532" y="1245767"/>
            <a:ext cx="8424936" cy="4678204"/>
          </a:xfrm>
          <a:prstGeom prst="rect">
            <a:avLst/>
          </a:prstGeom>
          <a:noFill/>
        </p:spPr>
        <p:txBody>
          <a:bodyPr wrap="square" rtlCol="0">
            <a:spAutoFit/>
          </a:bodyPr>
          <a:lstStyle/>
          <a:p>
            <a:r>
              <a:rPr lang="en-GB" sz="2000" dirty="0" smtClean="0">
                <a:solidFill>
                  <a:srgbClr val="0070C0"/>
                </a:solidFill>
                <a:latin typeface="Arial" pitchFamily="34" charset="0"/>
                <a:cs typeface="Arial" pitchFamily="34" charset="0"/>
              </a:rPr>
              <a:t>Some common problems that people living with dementia and their caregivers face include:</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Completing Basic Activities of Daily Living</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Wandering Behaviour</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Social isolation and remembering peoples names and faces</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Entertainment and boredom </a:t>
            </a:r>
          </a:p>
          <a:p>
            <a:endParaRPr lang="en-GB" sz="1400" dirty="0" smtClean="0">
              <a:solidFill>
                <a:srgbClr val="0070C0"/>
              </a:solidFill>
              <a:latin typeface="Arial" pitchFamily="34" charset="0"/>
              <a:cs typeface="Arial" pitchFamily="34" charset="0"/>
            </a:endParaRPr>
          </a:p>
          <a:p>
            <a:r>
              <a:rPr lang="en-GB" sz="2000" dirty="0" smtClean="0">
                <a:solidFill>
                  <a:srgbClr val="0070C0"/>
                </a:solidFill>
                <a:latin typeface="Arial" pitchFamily="34" charset="0"/>
                <a:cs typeface="Arial" pitchFamily="34" charset="0"/>
              </a:rPr>
              <a:t>Some activities that people with dementia like to engage in include</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Reminiscence therapy </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Hobbies and crafts</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Singing and listening to music</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Safe Walking</a:t>
            </a:r>
          </a:p>
          <a:p>
            <a:pPr marL="342900" indent="-342900">
              <a:buFont typeface="Arial" panose="020B0604020202020204" pitchFamily="34" charset="0"/>
              <a:buChar char="•"/>
            </a:pPr>
            <a:endParaRPr lang="en-GB" sz="2000" dirty="0" smtClean="0">
              <a:solidFill>
                <a:srgbClr val="0070C0"/>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rgbClr val="0070C0"/>
              </a:solidFill>
              <a:latin typeface="Arial" pitchFamily="34" charset="0"/>
              <a:cs typeface="Arial" pitchFamily="34" charset="0"/>
            </a:endParaRPr>
          </a:p>
          <a:p>
            <a:pPr marL="285750" indent="-285750">
              <a:buFont typeface="Arial" panose="020B0604020202020204" pitchFamily="34" charset="0"/>
              <a:buChar char="•"/>
            </a:pPr>
            <a:endParaRPr lang="en-GB"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55288462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640960" cy="1077218"/>
          </a:xfrm>
          <a:prstGeom prst="rect">
            <a:avLst/>
          </a:prstGeom>
          <a:noFill/>
        </p:spPr>
        <p:txBody>
          <a:bodyPr wrap="square" rtlCol="0">
            <a:spAutoFit/>
          </a:bodyPr>
          <a:lstStyle/>
          <a:p>
            <a:endParaRPr lang="en-GB" sz="3200" dirty="0" smtClean="0">
              <a:solidFill>
                <a:srgbClr val="0070C0"/>
              </a:solidFill>
              <a:latin typeface="Arial" pitchFamily="34" charset="0"/>
              <a:cs typeface="Arial" pitchFamily="34" charset="0"/>
            </a:endParaRPr>
          </a:p>
          <a:p>
            <a:r>
              <a:rPr lang="en-GB" sz="3200" dirty="0" smtClean="0">
                <a:solidFill>
                  <a:srgbClr val="0070C0"/>
                </a:solidFill>
                <a:latin typeface="Arial" pitchFamily="34" charset="0"/>
                <a:cs typeface="Arial" pitchFamily="34" charset="0"/>
              </a:rPr>
              <a:t>Design Games: Pass </a:t>
            </a:r>
            <a:r>
              <a:rPr lang="en-GB" sz="3200" dirty="0" smtClean="0">
                <a:solidFill>
                  <a:srgbClr val="0070C0"/>
                </a:solidFill>
                <a:latin typeface="Arial" pitchFamily="34" charset="0"/>
                <a:cs typeface="Arial" pitchFamily="34" charset="0"/>
              </a:rPr>
              <a:t>the idea</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38608"/>
            <a:ext cx="8640960" cy="4462760"/>
          </a:xfrm>
          <a:prstGeom prst="rect">
            <a:avLst/>
          </a:prstGeom>
          <a:noFill/>
        </p:spPr>
        <p:txBody>
          <a:bodyPr wrap="square" rtlCol="0">
            <a:spAutoFit/>
          </a:bodyPr>
          <a:lstStyle/>
          <a:p>
            <a:pPr marL="457200" indent="-457200">
              <a:buAutoNum type="arabicPeriod"/>
            </a:pPr>
            <a:r>
              <a:rPr lang="en-GB" sz="2000" dirty="0" smtClean="0">
                <a:solidFill>
                  <a:schemeClr val="tx2">
                    <a:lumMod val="60000"/>
                    <a:lumOff val="40000"/>
                  </a:schemeClr>
                </a:solidFill>
                <a:latin typeface="Arial" pitchFamily="34" charset="0"/>
                <a:cs typeface="Arial" pitchFamily="34" charset="0"/>
              </a:rPr>
              <a:t>Each player has 2 minutes to document an idea as best as they can on paper</a:t>
            </a:r>
          </a:p>
          <a:p>
            <a:pPr marL="457200" indent="-457200">
              <a:buAutoNum type="arabicPeriod"/>
            </a:pPr>
            <a:endParaRPr lang="en-GB" sz="2000" dirty="0" smtClean="0">
              <a:solidFill>
                <a:schemeClr val="tx2">
                  <a:lumMod val="60000"/>
                  <a:lumOff val="40000"/>
                </a:schemeClr>
              </a:solidFill>
              <a:latin typeface="Arial" pitchFamily="34" charset="0"/>
              <a:cs typeface="Arial" pitchFamily="34" charset="0"/>
            </a:endParaRPr>
          </a:p>
          <a:p>
            <a:pPr marL="457200" indent="-457200">
              <a:buAutoNum type="arabicPeriod"/>
            </a:pPr>
            <a:r>
              <a:rPr lang="en-GB" sz="2000" dirty="0" smtClean="0">
                <a:solidFill>
                  <a:schemeClr val="tx2">
                    <a:lumMod val="60000"/>
                    <a:lumOff val="40000"/>
                  </a:schemeClr>
                </a:solidFill>
                <a:latin typeface="Arial" pitchFamily="34" charset="0"/>
                <a:cs typeface="Arial" pitchFamily="34" charset="0"/>
              </a:rPr>
              <a:t>After the time is up, you “pass the idea” around the circle until the music stops</a:t>
            </a:r>
          </a:p>
          <a:p>
            <a:pPr marL="457200" indent="-457200">
              <a:buAutoNum type="arabicPeriod"/>
            </a:pPr>
            <a:endParaRPr lang="en-GB" sz="2000" dirty="0" smtClean="0">
              <a:solidFill>
                <a:schemeClr val="tx2">
                  <a:lumMod val="60000"/>
                  <a:lumOff val="40000"/>
                </a:schemeClr>
              </a:solidFill>
              <a:latin typeface="Arial" pitchFamily="34" charset="0"/>
              <a:cs typeface="Arial" pitchFamily="34" charset="0"/>
            </a:endParaRPr>
          </a:p>
          <a:p>
            <a:pPr marL="457200" indent="-457200">
              <a:buAutoNum type="arabicPeriod"/>
            </a:pPr>
            <a:r>
              <a:rPr lang="en-GB" sz="2000" dirty="0" smtClean="0">
                <a:solidFill>
                  <a:schemeClr val="tx2">
                    <a:lumMod val="60000"/>
                    <a:lumOff val="40000"/>
                  </a:schemeClr>
                </a:solidFill>
                <a:latin typeface="Arial" pitchFamily="34" charset="0"/>
                <a:cs typeface="Arial" pitchFamily="34" charset="0"/>
              </a:rPr>
              <a:t>You now have a new idea to improve as much as you can in 2 minutes</a:t>
            </a:r>
          </a:p>
          <a:p>
            <a:pPr marL="457200" indent="-457200">
              <a:buAutoNum type="arabicPeriod"/>
            </a:pPr>
            <a:endParaRPr lang="en-GB" sz="2000" dirty="0" smtClean="0">
              <a:solidFill>
                <a:schemeClr val="tx2">
                  <a:lumMod val="60000"/>
                  <a:lumOff val="40000"/>
                </a:schemeClr>
              </a:solidFill>
              <a:latin typeface="Arial" pitchFamily="34" charset="0"/>
              <a:cs typeface="Arial" pitchFamily="34" charset="0"/>
            </a:endParaRPr>
          </a:p>
          <a:p>
            <a:pPr marL="457200" indent="-457200">
              <a:buAutoNum type="arabicPeriod"/>
            </a:pPr>
            <a:r>
              <a:rPr lang="en-GB" sz="2000" dirty="0" smtClean="0">
                <a:solidFill>
                  <a:schemeClr val="tx2">
                    <a:lumMod val="60000"/>
                    <a:lumOff val="40000"/>
                  </a:schemeClr>
                </a:solidFill>
                <a:latin typeface="Arial" pitchFamily="34" charset="0"/>
                <a:cs typeface="Arial" pitchFamily="34" charset="0"/>
              </a:rPr>
              <a:t>After improvement, you present the idea you received and improved to the group and vote on a winner  - the 2 people who made it both get 2 points</a:t>
            </a:r>
          </a:p>
          <a:p>
            <a:pPr algn="ctr"/>
            <a:r>
              <a:rPr lang="en-GB" sz="2000" i="1" dirty="0" smtClean="0">
                <a:solidFill>
                  <a:schemeClr val="tx2">
                    <a:lumMod val="60000"/>
                    <a:lumOff val="40000"/>
                  </a:schemeClr>
                </a:solidFill>
                <a:latin typeface="Arial" pitchFamily="34" charset="0"/>
                <a:cs typeface="Arial" pitchFamily="34" charset="0"/>
              </a:rPr>
              <a:t>Repeat as many times as appropriate</a:t>
            </a:r>
          </a:p>
          <a:p>
            <a:pPr marL="457200" indent="-457200">
              <a:buAutoNum type="arabicPeriod"/>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75058040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640960" cy="1077218"/>
          </a:xfrm>
          <a:prstGeom prst="rect">
            <a:avLst/>
          </a:prstGeom>
          <a:noFill/>
        </p:spPr>
        <p:txBody>
          <a:bodyPr wrap="square" rtlCol="0">
            <a:spAutoFit/>
          </a:bodyPr>
          <a:lstStyle/>
          <a:p>
            <a:endParaRPr lang="en-GB" sz="3200" dirty="0" smtClean="0">
              <a:solidFill>
                <a:srgbClr val="0070C0"/>
              </a:solidFill>
              <a:latin typeface="Arial" pitchFamily="34" charset="0"/>
              <a:cs typeface="Arial" pitchFamily="34" charset="0"/>
            </a:endParaRPr>
          </a:p>
          <a:p>
            <a:r>
              <a:rPr lang="en-GB" sz="3200" dirty="0" smtClean="0">
                <a:solidFill>
                  <a:srgbClr val="0070C0"/>
                </a:solidFill>
                <a:latin typeface="Arial" pitchFamily="34" charset="0"/>
                <a:cs typeface="Arial" pitchFamily="34" charset="0"/>
              </a:rPr>
              <a:t>Design Games: Card </a:t>
            </a:r>
            <a:r>
              <a:rPr lang="en-GB" sz="3200" dirty="0" smtClean="0">
                <a:solidFill>
                  <a:srgbClr val="0070C0"/>
                </a:solidFill>
                <a:latin typeface="Arial" pitchFamily="34" charset="0"/>
                <a:cs typeface="Arial" pitchFamily="34" charset="0"/>
              </a:rPr>
              <a:t>Sorting</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38608"/>
            <a:ext cx="8640960" cy="4770537"/>
          </a:xfrm>
          <a:prstGeom prst="rect">
            <a:avLst/>
          </a:prstGeom>
          <a:noFill/>
        </p:spPr>
        <p:txBody>
          <a:bodyPr wrap="square" rtlCol="0">
            <a:spAutoFit/>
          </a:bodyPr>
          <a:lstStyle/>
          <a:p>
            <a:pPr marL="457200" indent="-457200">
              <a:buFont typeface="+mj-lt"/>
              <a:buAutoNum type="arabicPeriod"/>
            </a:pPr>
            <a:endParaRPr lang="en-GB" sz="2000" dirty="0" smtClean="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Each person gets (Creates) a list of all of the </a:t>
            </a:r>
            <a:r>
              <a:rPr lang="en-GB" sz="2000" dirty="0" smtClean="0">
                <a:solidFill>
                  <a:schemeClr val="tx2">
                    <a:lumMod val="60000"/>
                    <a:lumOff val="40000"/>
                  </a:schemeClr>
                </a:solidFill>
                <a:latin typeface="Arial" pitchFamily="34" charset="0"/>
                <a:cs typeface="Arial" pitchFamily="34" charset="0"/>
              </a:rPr>
              <a:t>“things” that they can think of in relation to a topic on post-it notes (or </a:t>
            </a:r>
            <a:r>
              <a:rPr lang="en-GB" sz="2000" b="1" dirty="0" smtClean="0">
                <a:solidFill>
                  <a:schemeClr val="tx2">
                    <a:lumMod val="60000"/>
                    <a:lumOff val="40000"/>
                  </a:schemeClr>
                </a:solidFill>
                <a:latin typeface="Arial" pitchFamily="34" charset="0"/>
                <a:cs typeface="Arial" pitchFamily="34" charset="0"/>
              </a:rPr>
              <a:t>cards</a:t>
            </a:r>
            <a:r>
              <a:rPr lang="en-GB" sz="2000" dirty="0" smtClean="0">
                <a:solidFill>
                  <a:schemeClr val="tx2">
                    <a:lumMod val="60000"/>
                    <a:lumOff val="40000"/>
                  </a:schemeClr>
                </a:solidFill>
                <a:latin typeface="Arial" pitchFamily="34" charset="0"/>
                <a:cs typeface="Arial" pitchFamily="34" charset="0"/>
              </a:rPr>
              <a:t>)</a:t>
            </a: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Find a free chunk of wall and start to </a:t>
            </a:r>
            <a:r>
              <a:rPr lang="en-GB" sz="2000" dirty="0" smtClean="0">
                <a:solidFill>
                  <a:schemeClr val="tx2">
                    <a:lumMod val="60000"/>
                    <a:lumOff val="40000"/>
                  </a:schemeClr>
                </a:solidFill>
                <a:latin typeface="Arial" pitchFamily="34" charset="0"/>
                <a:cs typeface="Arial" pitchFamily="34" charset="0"/>
              </a:rPr>
              <a:t>put up </a:t>
            </a:r>
            <a:r>
              <a:rPr lang="en-GB" sz="2000" dirty="0" smtClean="0">
                <a:solidFill>
                  <a:schemeClr val="tx2">
                    <a:lumMod val="60000"/>
                    <a:lumOff val="40000"/>
                  </a:schemeClr>
                </a:solidFill>
                <a:latin typeface="Arial" pitchFamily="34" charset="0"/>
                <a:cs typeface="Arial" pitchFamily="34" charset="0"/>
              </a:rPr>
              <a:t>and group together your </a:t>
            </a:r>
            <a:r>
              <a:rPr lang="en-GB" sz="2000" dirty="0" smtClean="0">
                <a:solidFill>
                  <a:schemeClr val="tx2">
                    <a:lumMod val="60000"/>
                    <a:lumOff val="40000"/>
                  </a:schemeClr>
                </a:solidFill>
                <a:latin typeface="Arial" pitchFamily="34" charset="0"/>
                <a:cs typeface="Arial" pitchFamily="34" charset="0"/>
              </a:rPr>
              <a:t>post-its</a:t>
            </a: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Create </a:t>
            </a:r>
            <a:r>
              <a:rPr lang="en-GB" sz="2000" b="1" dirty="0" smtClean="0">
                <a:solidFill>
                  <a:schemeClr val="tx2">
                    <a:lumMod val="60000"/>
                    <a:lumOff val="40000"/>
                  </a:schemeClr>
                </a:solidFill>
                <a:latin typeface="Arial" pitchFamily="34" charset="0"/>
                <a:cs typeface="Arial" pitchFamily="34" charset="0"/>
              </a:rPr>
              <a:t>hierarchies</a:t>
            </a:r>
            <a:r>
              <a:rPr lang="en-GB" sz="2000" dirty="0" smtClean="0">
                <a:solidFill>
                  <a:schemeClr val="tx2">
                    <a:lumMod val="60000"/>
                    <a:lumOff val="40000"/>
                  </a:schemeClr>
                </a:solidFill>
                <a:latin typeface="Arial" pitchFamily="34" charset="0"/>
                <a:cs typeface="Arial" pitchFamily="34" charset="0"/>
              </a:rPr>
              <a:t> to sort the cards and agree on </a:t>
            </a:r>
            <a:r>
              <a:rPr lang="en-GB" sz="2000" b="1" dirty="0" smtClean="0">
                <a:solidFill>
                  <a:schemeClr val="tx2">
                    <a:lumMod val="60000"/>
                    <a:lumOff val="40000"/>
                  </a:schemeClr>
                </a:solidFill>
                <a:latin typeface="Arial" pitchFamily="34" charset="0"/>
                <a:cs typeface="Arial" pitchFamily="34" charset="0"/>
              </a:rPr>
              <a:t>labels</a:t>
            </a:r>
            <a:r>
              <a:rPr lang="en-GB" sz="2000" dirty="0" smtClean="0">
                <a:solidFill>
                  <a:schemeClr val="tx2">
                    <a:lumMod val="60000"/>
                    <a:lumOff val="40000"/>
                  </a:schemeClr>
                </a:solidFill>
                <a:latin typeface="Arial" pitchFamily="34" charset="0"/>
                <a:cs typeface="Arial" pitchFamily="34" charset="0"/>
              </a:rPr>
              <a:t> for </a:t>
            </a:r>
            <a:r>
              <a:rPr lang="en-GB" sz="2000" dirty="0" smtClean="0">
                <a:solidFill>
                  <a:schemeClr val="tx2">
                    <a:lumMod val="60000"/>
                    <a:lumOff val="40000"/>
                  </a:schemeClr>
                </a:solidFill>
                <a:latin typeface="Arial" pitchFamily="34" charset="0"/>
                <a:cs typeface="Arial" pitchFamily="34" charset="0"/>
              </a:rPr>
              <a:t>them</a:t>
            </a: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This system can be used </a:t>
            </a:r>
            <a:r>
              <a:rPr lang="en-GB" sz="2000" dirty="0" smtClean="0">
                <a:solidFill>
                  <a:schemeClr val="tx2">
                    <a:lumMod val="60000"/>
                    <a:lumOff val="40000"/>
                  </a:schemeClr>
                </a:solidFill>
                <a:latin typeface="Arial" pitchFamily="34" charset="0"/>
                <a:cs typeface="Arial" pitchFamily="34" charset="0"/>
              </a:rPr>
              <a:t>to</a:t>
            </a:r>
          </a:p>
          <a:p>
            <a:pPr marL="800100" lvl="1" indent="-342900">
              <a:buFont typeface="Arial"/>
              <a:buChar char="•"/>
            </a:pPr>
            <a:r>
              <a:rPr lang="en-GB" sz="2000" dirty="0">
                <a:solidFill>
                  <a:schemeClr val="tx2">
                    <a:lumMod val="60000"/>
                    <a:lumOff val="40000"/>
                  </a:schemeClr>
                </a:solidFill>
                <a:latin typeface="Arial" pitchFamily="34" charset="0"/>
                <a:cs typeface="Arial" pitchFamily="34" charset="0"/>
              </a:rPr>
              <a:t>G</a:t>
            </a:r>
            <a:r>
              <a:rPr lang="en-GB" sz="2000" dirty="0" smtClean="0">
                <a:solidFill>
                  <a:schemeClr val="tx2">
                    <a:lumMod val="60000"/>
                    <a:lumOff val="40000"/>
                  </a:schemeClr>
                </a:solidFill>
                <a:latin typeface="Arial" pitchFamily="34" charset="0"/>
                <a:cs typeface="Arial" pitchFamily="34" charset="0"/>
              </a:rPr>
              <a:t>enerate </a:t>
            </a:r>
            <a:r>
              <a:rPr lang="en-GB" sz="2000" dirty="0" smtClean="0">
                <a:solidFill>
                  <a:schemeClr val="tx2">
                    <a:lumMod val="60000"/>
                    <a:lumOff val="40000"/>
                  </a:schemeClr>
                </a:solidFill>
                <a:latin typeface="Arial" pitchFamily="34" charset="0"/>
                <a:cs typeface="Arial" pitchFamily="34" charset="0"/>
              </a:rPr>
              <a:t>a menu-system for your final </a:t>
            </a:r>
            <a:r>
              <a:rPr lang="en-GB" sz="2000" dirty="0" smtClean="0">
                <a:solidFill>
                  <a:schemeClr val="tx2">
                    <a:lumMod val="60000"/>
                    <a:lumOff val="40000"/>
                  </a:schemeClr>
                </a:solidFill>
                <a:latin typeface="Arial" pitchFamily="34" charset="0"/>
                <a:cs typeface="Arial" pitchFamily="34" charset="0"/>
              </a:rPr>
              <a:t>app</a:t>
            </a:r>
          </a:p>
          <a:p>
            <a:pPr marL="800100" lvl="1" indent="-342900">
              <a:buFont typeface="Arial"/>
              <a:buChar char="•"/>
            </a:pPr>
            <a:r>
              <a:rPr lang="en-GB" sz="2000" dirty="0" smtClean="0">
                <a:solidFill>
                  <a:schemeClr val="tx2">
                    <a:lumMod val="60000"/>
                    <a:lumOff val="40000"/>
                  </a:schemeClr>
                </a:solidFill>
                <a:latin typeface="Arial" pitchFamily="34" charset="0"/>
                <a:cs typeface="Arial" pitchFamily="34" charset="0"/>
              </a:rPr>
              <a:t>Decide priorities in a system</a:t>
            </a:r>
          </a:p>
          <a:p>
            <a:pPr marL="800100" lvl="1" indent="-342900">
              <a:buFont typeface="Arial"/>
              <a:buChar char="•"/>
            </a:pPr>
            <a:r>
              <a:rPr lang="en-GB" sz="2000" dirty="0" smtClean="0">
                <a:solidFill>
                  <a:schemeClr val="tx2">
                    <a:lumMod val="60000"/>
                    <a:lumOff val="40000"/>
                  </a:schemeClr>
                </a:solidFill>
                <a:latin typeface="Arial" pitchFamily="34" charset="0"/>
                <a:cs typeface="Arial" pitchFamily="34" charset="0"/>
              </a:rPr>
              <a:t>Create a topic-guide for an interview</a:t>
            </a:r>
          </a:p>
          <a:p>
            <a:pPr marL="800100" lvl="1" indent="-342900">
              <a:buFont typeface="Arial"/>
              <a:buChar char="•"/>
            </a:pPr>
            <a:r>
              <a:rPr lang="en-GB" sz="2000" dirty="0" smtClean="0">
                <a:solidFill>
                  <a:schemeClr val="tx2">
                    <a:lumMod val="60000"/>
                    <a:lumOff val="40000"/>
                  </a:schemeClr>
                </a:solidFill>
                <a:latin typeface="Arial" pitchFamily="34" charset="0"/>
                <a:cs typeface="Arial" pitchFamily="34" charset="0"/>
              </a:rPr>
              <a:t>Understand how people think about certain information</a:t>
            </a:r>
            <a:endParaRPr lang="en-GB" sz="2000" dirty="0" smtClean="0">
              <a:solidFill>
                <a:schemeClr val="tx2">
                  <a:lumMod val="60000"/>
                  <a:lumOff val="40000"/>
                </a:schemeClr>
              </a:solidFill>
              <a:latin typeface="Arial" pitchFamily="34" charset="0"/>
              <a:cs typeface="Arial" pitchFamily="34" charset="0"/>
            </a:endParaRPr>
          </a:p>
          <a:p>
            <a:pPr marL="457200" indent="-457200">
              <a:buFont typeface="+mj-lt"/>
              <a:buAutoNum type="arabicPeriod"/>
            </a:pP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endParaRPr lang="en-GB" sz="2000" dirty="0" smtClean="0">
              <a:solidFill>
                <a:schemeClr val="tx2">
                  <a:lumMod val="60000"/>
                  <a:lumOff val="40000"/>
                </a:schemeClr>
              </a:solidFill>
              <a:latin typeface="Arial" pitchFamily="34" charset="0"/>
              <a:cs typeface="Arial" pitchFamily="34" charset="0"/>
            </a:endParaRPr>
          </a:p>
          <a:p>
            <a:pPr marL="457200" indent="-457200">
              <a:buFont typeface="+mj-lt"/>
              <a:buAutoNum type="arabicPeriod"/>
            </a:pP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3031210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68407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 </a:t>
            </a:r>
          </a:p>
          <a:p>
            <a:r>
              <a:rPr lang="en-GB" sz="3200" dirty="0" smtClean="0">
                <a:solidFill>
                  <a:srgbClr val="0070C0"/>
                </a:solidFill>
                <a:latin typeface="Arial" pitchFamily="34" charset="0"/>
                <a:cs typeface="Arial" pitchFamily="34" charset="0"/>
              </a:rPr>
              <a:t>Design to Support </a:t>
            </a:r>
            <a:r>
              <a:rPr lang="en-GB" sz="3200" dirty="0">
                <a:solidFill>
                  <a:srgbClr val="0070C0"/>
                </a:solidFill>
                <a:latin typeface="Arial" pitchFamily="34" charset="0"/>
                <a:cs typeface="Arial" pitchFamily="34" charset="0"/>
              </a:rPr>
              <a:t>S</a:t>
            </a:r>
            <a:r>
              <a:rPr lang="en-GB" sz="3200" dirty="0" smtClean="0">
                <a:solidFill>
                  <a:srgbClr val="0070C0"/>
                </a:solidFill>
                <a:latin typeface="Arial" pitchFamily="34" charset="0"/>
                <a:cs typeface="Arial" pitchFamily="34" charset="0"/>
              </a:rPr>
              <a:t>tudy </a:t>
            </a:r>
            <a:r>
              <a:rPr lang="en-GB" sz="3200" dirty="0">
                <a:solidFill>
                  <a:srgbClr val="0070C0"/>
                </a:solidFill>
                <a:latin typeface="Arial" pitchFamily="34" charset="0"/>
                <a:cs typeface="Arial" pitchFamily="34" charset="0"/>
              </a:rPr>
              <a:t>O</a:t>
            </a:r>
            <a:r>
              <a:rPr lang="en-GB" sz="3200" dirty="0" smtClean="0">
                <a:solidFill>
                  <a:srgbClr val="0070C0"/>
                </a:solidFill>
                <a:latin typeface="Arial" pitchFamily="34" charset="0"/>
                <a:cs typeface="Arial" pitchFamily="34" charset="0"/>
              </a:rPr>
              <a:t>nline</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954929"/>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Student information services are typically not the best, they are divided across multiple platforms and often fail to prioritise the most relevant information. For this exercise, </a:t>
            </a:r>
            <a:r>
              <a:rPr lang="en-GB" sz="2400" b="1" i="1" dirty="0" smtClean="0">
                <a:solidFill>
                  <a:schemeClr val="tx2">
                    <a:lumMod val="60000"/>
                    <a:lumOff val="40000"/>
                  </a:schemeClr>
                </a:solidFill>
                <a:latin typeface="Arial" pitchFamily="34" charset="0"/>
                <a:cs typeface="Arial" pitchFamily="34" charset="0"/>
              </a:rPr>
              <a:t>sketch 10 novel ways </a:t>
            </a:r>
            <a:r>
              <a:rPr lang="en-GB" sz="2400" dirty="0" smtClean="0">
                <a:solidFill>
                  <a:schemeClr val="tx2">
                    <a:lumMod val="60000"/>
                    <a:lumOff val="40000"/>
                  </a:schemeClr>
                </a:solidFill>
                <a:latin typeface="Arial" pitchFamily="34" charset="0"/>
                <a:cs typeface="Arial" pitchFamily="34" charset="0"/>
              </a:rPr>
              <a:t>that you might improve on student information services. </a:t>
            </a:r>
          </a:p>
          <a:p>
            <a:endParaRPr lang="en-GB" sz="1100" i="1" dirty="0">
              <a:solidFill>
                <a:schemeClr val="tx2">
                  <a:lumMod val="60000"/>
                  <a:lumOff val="40000"/>
                </a:schemeClr>
              </a:solidFill>
              <a:latin typeface="Arial" pitchFamily="34" charset="0"/>
              <a:cs typeface="Arial" pitchFamily="34" charset="0"/>
            </a:endParaRPr>
          </a:p>
          <a:p>
            <a:r>
              <a:rPr lang="en-GB" sz="2400" i="1" dirty="0" smtClean="0">
                <a:solidFill>
                  <a:schemeClr val="tx2">
                    <a:lumMod val="60000"/>
                    <a:lumOff val="40000"/>
                  </a:schemeClr>
                </a:solidFill>
                <a:latin typeface="Arial" pitchFamily="34" charset="0"/>
                <a:cs typeface="Arial" pitchFamily="34" charset="0"/>
              </a:rPr>
              <a:t>Assumptions</a:t>
            </a:r>
          </a:p>
          <a:p>
            <a:pPr marL="342900" indent="-342900">
              <a:buFont typeface="Arial" panose="020B0604020202020204" pitchFamily="34" charset="0"/>
              <a:buChar char="•"/>
            </a:pPr>
            <a:r>
              <a:rPr lang="en-GB" sz="2400" i="1" dirty="0" smtClean="0">
                <a:solidFill>
                  <a:schemeClr val="tx2">
                    <a:lumMod val="60000"/>
                    <a:lumOff val="40000"/>
                  </a:schemeClr>
                </a:solidFill>
                <a:latin typeface="Arial" pitchFamily="34" charset="0"/>
                <a:cs typeface="Arial" pitchFamily="34" charset="0"/>
              </a:rPr>
              <a:t>Students all have access to any relevant technology</a:t>
            </a:r>
          </a:p>
          <a:p>
            <a:pPr marL="342900" indent="-342900">
              <a:buFont typeface="Arial" panose="020B0604020202020204" pitchFamily="34" charset="0"/>
              <a:buChar char="•"/>
            </a:pPr>
            <a:r>
              <a:rPr lang="en-GB" sz="2400" i="1" dirty="0" smtClean="0">
                <a:solidFill>
                  <a:schemeClr val="tx2">
                    <a:lumMod val="60000"/>
                    <a:lumOff val="40000"/>
                  </a:schemeClr>
                </a:solidFill>
                <a:latin typeface="Arial" pitchFamily="34" charset="0"/>
                <a:cs typeface="Arial" pitchFamily="34" charset="0"/>
              </a:rPr>
              <a:t>You can seamlessly grab data of interest as needed</a:t>
            </a: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6503921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640960" cy="1077218"/>
          </a:xfrm>
          <a:prstGeom prst="rect">
            <a:avLst/>
          </a:prstGeom>
          <a:noFill/>
        </p:spPr>
        <p:txBody>
          <a:bodyPr wrap="square" rtlCol="0">
            <a:spAutoFit/>
          </a:bodyPr>
          <a:lstStyle/>
          <a:p>
            <a:endParaRPr lang="en-GB" sz="3200" dirty="0" smtClean="0">
              <a:solidFill>
                <a:srgbClr val="0070C0"/>
              </a:solidFill>
              <a:latin typeface="Arial" pitchFamily="34" charset="0"/>
              <a:cs typeface="Arial" pitchFamily="34" charset="0"/>
            </a:endParaRPr>
          </a:p>
          <a:p>
            <a:r>
              <a:rPr lang="en-GB" sz="3200" dirty="0" smtClean="0">
                <a:solidFill>
                  <a:srgbClr val="0070C0"/>
                </a:solidFill>
                <a:latin typeface="Arial" pitchFamily="34" charset="0"/>
                <a:cs typeface="Arial" pitchFamily="34" charset="0"/>
              </a:rPr>
              <a:t>Design Games: Dividing </a:t>
            </a:r>
            <a:r>
              <a:rPr lang="en-GB" sz="3200" dirty="0" smtClean="0">
                <a:solidFill>
                  <a:srgbClr val="0070C0"/>
                </a:solidFill>
                <a:latin typeface="Arial" pitchFamily="34" charset="0"/>
                <a:cs typeface="Arial" pitchFamily="34" charset="0"/>
              </a:rPr>
              <a:t>the dollar</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38608"/>
            <a:ext cx="8640960" cy="3477875"/>
          </a:xfrm>
          <a:prstGeom prst="rect">
            <a:avLst/>
          </a:prstGeom>
          <a:noFill/>
        </p:spPr>
        <p:txBody>
          <a:bodyPr wrap="square" rtlCol="0">
            <a:spAutoFit/>
          </a:bodyPr>
          <a:lstStyle/>
          <a:p>
            <a:pPr marL="457200" indent="-457200">
              <a:buFont typeface="+mj-lt"/>
              <a:buAutoNum type="arabicPeriod"/>
            </a:pPr>
            <a:endParaRPr lang="en-GB" sz="2000" dirty="0" smtClean="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Create a list of possible features based off all of the features and ideas your group has developed so far in the previous sections </a:t>
            </a:r>
          </a:p>
          <a:p>
            <a:pPr marL="457200" indent="-457200">
              <a:buFont typeface="+mj-lt"/>
              <a:buAutoNum type="arabicPeriod"/>
            </a:pP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Everyone has £100 to divide between the features based on their priority and should create their distribution in private</a:t>
            </a:r>
          </a:p>
          <a:p>
            <a:pPr marL="457200" indent="-457200">
              <a:buFont typeface="+mj-lt"/>
              <a:buAutoNum type="arabicPeriod"/>
            </a:pP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Once you have divided your £100 across the features, use a large sheet of paper to collect all the distributions together and discuss them</a:t>
            </a:r>
          </a:p>
          <a:p>
            <a:pPr marL="457200" indent="-457200">
              <a:buFont typeface="+mj-lt"/>
              <a:buAutoNum type="arabicPeriod"/>
            </a:pP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Create a final distribution based on the agreed upon score of the group</a:t>
            </a:r>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47752084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tle Slide_FINAL.jpg"/>
          <p:cNvPicPr>
            <a:picLocks noChangeAspect="1"/>
          </p:cNvPicPr>
          <p:nvPr/>
        </p:nvPicPr>
        <p:blipFill>
          <a:blip r:embed="rId3" cstate="print"/>
          <a:stretch>
            <a:fillRect/>
          </a:stretch>
        </p:blipFill>
        <p:spPr>
          <a:xfrm>
            <a:off x="-228533" y="-153688"/>
            <a:ext cx="9372533" cy="7029400"/>
          </a:xfrm>
          <a:prstGeom prst="rect">
            <a:avLst/>
          </a:prstGeom>
        </p:spPr>
      </p:pic>
      <p:sp>
        <p:nvSpPr>
          <p:cNvPr id="8" name="TextBox 7"/>
          <p:cNvSpPr txBox="1"/>
          <p:nvPr/>
        </p:nvSpPr>
        <p:spPr>
          <a:xfrm>
            <a:off x="378383" y="699592"/>
            <a:ext cx="8158699" cy="707886"/>
          </a:xfrm>
          <a:prstGeom prst="rect">
            <a:avLst/>
          </a:prstGeom>
          <a:noFill/>
        </p:spPr>
        <p:txBody>
          <a:bodyPr wrap="square" rtlCol="0">
            <a:spAutoFit/>
          </a:bodyPr>
          <a:lstStyle/>
          <a:p>
            <a:r>
              <a:rPr lang="en-GB" sz="4000" dirty="0" err="1" smtClean="0">
                <a:solidFill>
                  <a:schemeClr val="bg1"/>
                </a:solidFill>
                <a:latin typeface="Arial" pitchFamily="34" charset="0"/>
                <a:cs typeface="Arial" pitchFamily="34" charset="0"/>
              </a:rPr>
              <a:t>CSC349</a:t>
            </a:r>
            <a:r>
              <a:rPr lang="en-GB" sz="4000" dirty="0" smtClean="0">
                <a:solidFill>
                  <a:schemeClr val="bg1"/>
                </a:solidFill>
                <a:latin typeface="Arial" pitchFamily="34" charset="0"/>
                <a:cs typeface="Arial" pitchFamily="34" charset="0"/>
              </a:rPr>
              <a:t> User Experience</a:t>
            </a:r>
            <a:endParaRPr lang="en-US" sz="4000" dirty="0">
              <a:solidFill>
                <a:schemeClr val="bg1"/>
              </a:solidFill>
              <a:latin typeface="Arial" pitchFamily="34" charset="0"/>
              <a:cs typeface="Arial" pitchFamily="34" charset="0"/>
            </a:endParaRPr>
          </a:p>
        </p:txBody>
      </p:sp>
      <p:sp>
        <p:nvSpPr>
          <p:cNvPr id="6" name="TextBox 5"/>
          <p:cNvSpPr txBox="1"/>
          <p:nvPr/>
        </p:nvSpPr>
        <p:spPr>
          <a:xfrm>
            <a:off x="382866" y="1510895"/>
            <a:ext cx="8158699" cy="707886"/>
          </a:xfrm>
          <a:prstGeom prst="rect">
            <a:avLst/>
          </a:prstGeom>
          <a:noFill/>
        </p:spPr>
        <p:txBody>
          <a:bodyPr wrap="square" rtlCol="0">
            <a:spAutoFit/>
          </a:bodyPr>
          <a:lstStyle/>
          <a:p>
            <a:r>
              <a:rPr lang="en-GB" sz="4000" dirty="0" smtClean="0">
                <a:solidFill>
                  <a:schemeClr val="bg1"/>
                </a:solidFill>
                <a:latin typeface="Arial" pitchFamily="34" charset="0"/>
                <a:cs typeface="Arial" pitchFamily="34" charset="0"/>
              </a:rPr>
              <a:t>Practical </a:t>
            </a:r>
            <a:r>
              <a:rPr lang="en-GB" sz="4000" dirty="0" smtClean="0">
                <a:solidFill>
                  <a:schemeClr val="bg1"/>
                </a:solidFill>
                <a:latin typeface="Arial" pitchFamily="34" charset="0"/>
                <a:cs typeface="Arial" pitchFamily="34" charset="0"/>
              </a:rPr>
              <a:t>3 </a:t>
            </a:r>
            <a:r>
              <a:rPr lang="en-GB" sz="4000" dirty="0" smtClean="0">
                <a:solidFill>
                  <a:schemeClr val="bg1"/>
                </a:solidFill>
                <a:latin typeface="Arial" pitchFamily="34" charset="0"/>
                <a:cs typeface="Arial" pitchFamily="34" charset="0"/>
              </a:rPr>
              <a:t>– </a:t>
            </a:r>
            <a:r>
              <a:rPr lang="en-GB" sz="4000" dirty="0" smtClean="0">
                <a:solidFill>
                  <a:schemeClr val="bg1"/>
                </a:solidFill>
                <a:latin typeface="Arial" pitchFamily="34" charset="0"/>
                <a:cs typeface="Arial" pitchFamily="34" charset="0"/>
              </a:rPr>
              <a:t>Scenarios in Design</a:t>
            </a:r>
            <a:endParaRPr lang="en-US" sz="40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74460862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The many applications of Scenarios in Design</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64859"/>
            <a:ext cx="8640960" cy="5878532"/>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Scenarios used for capturing data gathered in your scoping or other user engagement (sometimes called Requirements Capture in Software engineering):</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Scenarios (or Current </a:t>
            </a:r>
            <a:r>
              <a:rPr lang="en-GB" sz="2000" dirty="0">
                <a:solidFill>
                  <a:schemeClr val="tx2">
                    <a:lumMod val="60000"/>
                    <a:lumOff val="40000"/>
                  </a:schemeClr>
                </a:solidFill>
                <a:latin typeface="Arial" pitchFamily="34" charset="0"/>
                <a:cs typeface="Arial" pitchFamily="34" charset="0"/>
              </a:rPr>
              <a:t>S</a:t>
            </a:r>
            <a:r>
              <a:rPr lang="en-GB" sz="2000" dirty="0" smtClean="0">
                <a:solidFill>
                  <a:schemeClr val="tx2">
                    <a:lumMod val="60000"/>
                    <a:lumOff val="40000"/>
                  </a:schemeClr>
                </a:solidFill>
                <a:latin typeface="Arial" pitchFamily="34" charset="0"/>
                <a:cs typeface="Arial" pitchFamily="34" charset="0"/>
              </a:rPr>
              <a:t>cenarios)</a:t>
            </a: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Use </a:t>
            </a:r>
            <a:r>
              <a:rPr lang="en-GB" sz="2000" dirty="0" smtClean="0">
                <a:solidFill>
                  <a:schemeClr val="tx2">
                    <a:lumMod val="60000"/>
                    <a:lumOff val="40000"/>
                  </a:schemeClr>
                </a:solidFill>
                <a:latin typeface="Arial" pitchFamily="34" charset="0"/>
                <a:cs typeface="Arial" pitchFamily="34" charset="0"/>
              </a:rPr>
              <a:t>Cases and Use Case Diagrams</a:t>
            </a: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(Hierarchical) Task </a:t>
            </a:r>
            <a:r>
              <a:rPr lang="en-GB" sz="2000" dirty="0" smtClean="0">
                <a:solidFill>
                  <a:schemeClr val="tx2">
                    <a:lumMod val="60000"/>
                    <a:lumOff val="40000"/>
                  </a:schemeClr>
                </a:solidFill>
                <a:latin typeface="Arial" pitchFamily="34" charset="0"/>
                <a:cs typeface="Arial" pitchFamily="34" charset="0"/>
              </a:rPr>
              <a:t>Analysis</a:t>
            </a:r>
          </a:p>
          <a:p>
            <a:endParaRPr lang="en-GB" sz="1400" b="1"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Scenarios that are directly applied to help with the design and </a:t>
            </a:r>
            <a:r>
              <a:rPr lang="en-GB" sz="2000" dirty="0" err="1" smtClean="0">
                <a:solidFill>
                  <a:schemeClr val="tx2">
                    <a:lumMod val="60000"/>
                    <a:lumOff val="40000"/>
                  </a:schemeClr>
                </a:solidFill>
                <a:latin typeface="Arial" pitchFamily="34" charset="0"/>
                <a:cs typeface="Arial" pitchFamily="34" charset="0"/>
              </a:rPr>
              <a:t>envisionment</a:t>
            </a:r>
            <a:r>
              <a:rPr lang="en-GB" sz="2000" dirty="0" smtClean="0">
                <a:solidFill>
                  <a:schemeClr val="tx2">
                    <a:lumMod val="60000"/>
                    <a:lumOff val="40000"/>
                  </a:schemeClr>
                </a:solidFill>
                <a:latin typeface="Arial" pitchFamily="34" charset="0"/>
                <a:cs typeface="Arial" pitchFamily="34" charset="0"/>
              </a:rPr>
              <a:t> process and benefit from being more “sketchy”</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Future </a:t>
            </a:r>
            <a:r>
              <a:rPr lang="en-GB" sz="2000" dirty="0">
                <a:solidFill>
                  <a:schemeClr val="tx2">
                    <a:lumMod val="60000"/>
                    <a:lumOff val="40000"/>
                  </a:schemeClr>
                </a:solidFill>
                <a:latin typeface="Arial" pitchFamily="34" charset="0"/>
                <a:cs typeface="Arial" pitchFamily="34" charset="0"/>
              </a:rPr>
              <a:t>Scenarios</a:t>
            </a: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Storyboarding</a:t>
            </a: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Pastiche </a:t>
            </a:r>
            <a:r>
              <a:rPr lang="en-GB" sz="2000" dirty="0" smtClean="0">
                <a:solidFill>
                  <a:schemeClr val="tx2">
                    <a:lumMod val="60000"/>
                    <a:lumOff val="40000"/>
                  </a:schemeClr>
                </a:solidFill>
                <a:latin typeface="Arial" pitchFamily="34" charset="0"/>
                <a:cs typeface="Arial" pitchFamily="34" charset="0"/>
              </a:rPr>
              <a:t>Scenarios</a:t>
            </a: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endParaRPr lang="en-GB" sz="2000" dirty="0" smtClean="0">
              <a:solidFill>
                <a:schemeClr val="tx2">
                  <a:lumMod val="60000"/>
                  <a:lumOff val="40000"/>
                </a:schemeClr>
              </a:solidFill>
              <a:latin typeface="Arial" pitchFamily="34" charset="0"/>
              <a:cs typeface="Arial" pitchFamily="34" charset="0"/>
            </a:endParaRP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52975787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(Current) Scenarios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832092"/>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The original application of scenarios in design was by J Carroll and leverages the natural tendency of people to tell stories to explain their work or lives</a:t>
            </a:r>
          </a:p>
          <a:p>
            <a:endParaRPr lang="en-GB" sz="2000" dirty="0">
              <a:solidFill>
                <a:schemeClr val="tx2">
                  <a:lumMod val="60000"/>
                  <a:lumOff val="40000"/>
                </a:schemeClr>
              </a:solidFill>
              <a:latin typeface="Arial" pitchFamily="34" charset="0"/>
              <a:cs typeface="Arial" pitchFamily="34" charset="0"/>
            </a:endParaRPr>
          </a:p>
          <a:p>
            <a:r>
              <a:rPr lang="en-GB" sz="2000" b="1" dirty="0" smtClean="0">
                <a:solidFill>
                  <a:schemeClr val="tx2">
                    <a:lumMod val="60000"/>
                    <a:lumOff val="40000"/>
                  </a:schemeClr>
                </a:solidFill>
                <a:latin typeface="Arial" pitchFamily="34" charset="0"/>
                <a:cs typeface="Arial" pitchFamily="34" charset="0"/>
              </a:rPr>
              <a:t>Scenarios</a:t>
            </a:r>
            <a:r>
              <a:rPr lang="en-GB" sz="2000" dirty="0" smtClean="0">
                <a:solidFill>
                  <a:schemeClr val="tx2">
                    <a:lumMod val="60000"/>
                    <a:lumOff val="40000"/>
                  </a:schemeClr>
                </a:solidFill>
                <a:latin typeface="Arial" pitchFamily="34" charset="0"/>
                <a:cs typeface="Arial" pitchFamily="34" charset="0"/>
              </a:rPr>
              <a:t> consist of short, textual descriptions of a current common scenario in the space you are designing for </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Scenarios can be generated from observation, brainstorming  or other user scoping </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Scenarios can also be constructed in collaboration with your future users in workshops or focus groups as a form of shared output</a:t>
            </a: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95048902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Current Scenarios Example</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770537"/>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For a data entry team:</a:t>
            </a:r>
          </a:p>
          <a:p>
            <a:endParaRPr lang="en-GB" sz="2400" i="1" dirty="0">
              <a:solidFill>
                <a:schemeClr val="tx2">
                  <a:lumMod val="60000"/>
                  <a:lumOff val="40000"/>
                </a:schemeClr>
              </a:solidFill>
              <a:latin typeface="Arial" pitchFamily="34" charset="0"/>
              <a:cs typeface="Arial" pitchFamily="34" charset="0"/>
            </a:endParaRPr>
          </a:p>
          <a:p>
            <a:pPr algn="ctr"/>
            <a:r>
              <a:rPr lang="en-GB" sz="2400" i="1" dirty="0" smtClean="0">
                <a:solidFill>
                  <a:schemeClr val="tx2">
                    <a:lumMod val="60000"/>
                    <a:lumOff val="40000"/>
                  </a:schemeClr>
                </a:solidFill>
                <a:latin typeface="Arial" pitchFamily="34" charset="0"/>
                <a:cs typeface="Arial" pitchFamily="34" charset="0"/>
              </a:rPr>
              <a:t>“Well, this is where the admissions forms arrive. We receive about 50 a day during the peak application period. Brian will open the forms and check that they are complete that is all the documentation has been included. You see we require copies of relevant school exam results and evidence of work experience before we can process the applications. Depending on the results of this, we either pass them on to….”</a:t>
            </a:r>
            <a:endParaRPr lang="en-GB" sz="2400" i="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5809450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Current </a:t>
            </a:r>
            <a:r>
              <a:rPr lang="en-GB" sz="3200" dirty="0" smtClean="0">
                <a:solidFill>
                  <a:srgbClr val="0070C0"/>
                </a:solidFill>
                <a:latin typeface="Arial" pitchFamily="34" charset="0"/>
                <a:cs typeface="Arial" pitchFamily="34" charset="0"/>
              </a:rPr>
              <a:t>Scenarios </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1815882"/>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Pair up with a partner. </a:t>
            </a:r>
            <a:endParaRPr lang="en-GB" sz="2400" i="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03960179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Use Cases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5447645"/>
          </a:xfrm>
          <a:prstGeom prst="rect">
            <a:avLst/>
          </a:prstGeom>
          <a:noFill/>
        </p:spPr>
        <p:txBody>
          <a:bodyPr wrap="square" rtlCol="0">
            <a:spAutoFit/>
          </a:bodyPr>
          <a:lstStyle/>
          <a:p>
            <a:r>
              <a:rPr lang="en-GB" sz="2000" b="1" dirty="0" smtClean="0">
                <a:solidFill>
                  <a:schemeClr val="tx2">
                    <a:lumMod val="60000"/>
                    <a:lumOff val="40000"/>
                  </a:schemeClr>
                </a:solidFill>
                <a:latin typeface="Arial" pitchFamily="34" charset="0"/>
                <a:cs typeface="Arial" pitchFamily="34" charset="0"/>
              </a:rPr>
              <a:t>Use cases </a:t>
            </a:r>
            <a:r>
              <a:rPr lang="en-GB" sz="2000" dirty="0" smtClean="0">
                <a:solidFill>
                  <a:schemeClr val="tx2">
                    <a:lumMod val="60000"/>
                    <a:lumOff val="40000"/>
                  </a:schemeClr>
                </a:solidFill>
                <a:latin typeface="Arial" pitchFamily="34" charset="0"/>
                <a:cs typeface="Arial" pitchFamily="34" charset="0"/>
              </a:rPr>
              <a:t>focus on user goals and how this can be realised through user-system interaction</a:t>
            </a:r>
          </a:p>
          <a:p>
            <a:endParaRPr lang="en-GB" sz="20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Consider this use case for online shopping</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Search for items to purchase</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Select item to buy</a:t>
            </a:r>
          </a:p>
          <a:p>
            <a:pPr lvl="1"/>
            <a:r>
              <a:rPr lang="en-GB" sz="2000" dirty="0" smtClean="0">
                <a:solidFill>
                  <a:schemeClr val="tx2">
                    <a:lumMod val="60000"/>
                    <a:lumOff val="40000"/>
                  </a:schemeClr>
                </a:solidFill>
                <a:latin typeface="Arial" pitchFamily="34" charset="0"/>
                <a:cs typeface="Arial" pitchFamily="34" charset="0"/>
              </a:rPr>
              <a:t>2.1. If Item out of stock then return to step 1</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Enter purchase information</a:t>
            </a:r>
          </a:p>
          <a:p>
            <a:endParaRPr lang="en-GB" sz="20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Use cases have </a:t>
            </a:r>
            <a:r>
              <a:rPr lang="en-GB" sz="2000" i="1" dirty="0" smtClean="0">
                <a:solidFill>
                  <a:schemeClr val="tx2">
                    <a:lumMod val="60000"/>
                    <a:lumOff val="40000"/>
                  </a:schemeClr>
                </a:solidFill>
                <a:latin typeface="Arial" pitchFamily="34" charset="0"/>
                <a:cs typeface="Arial" pitchFamily="34" charset="0"/>
              </a:rPr>
              <a:t>actors </a:t>
            </a:r>
            <a:r>
              <a:rPr lang="en-GB" sz="2000" dirty="0" smtClean="0">
                <a:solidFill>
                  <a:schemeClr val="tx2">
                    <a:lumMod val="60000"/>
                    <a:lumOff val="40000"/>
                  </a:schemeClr>
                </a:solidFill>
                <a:latin typeface="Arial" pitchFamily="34" charset="0"/>
                <a:cs typeface="Arial" pitchFamily="34" charset="0"/>
              </a:rPr>
              <a:t>who do something in the system and a set of </a:t>
            </a:r>
            <a:r>
              <a:rPr lang="en-GB" sz="2000" i="1" dirty="0" smtClean="0">
                <a:solidFill>
                  <a:schemeClr val="tx2">
                    <a:lumMod val="60000"/>
                    <a:lumOff val="40000"/>
                  </a:schemeClr>
                </a:solidFill>
                <a:latin typeface="Arial" pitchFamily="34" charset="0"/>
                <a:cs typeface="Arial" pitchFamily="34" charset="0"/>
              </a:rPr>
              <a:t>actions </a:t>
            </a:r>
            <a:r>
              <a:rPr lang="en-GB" sz="2000" dirty="0" smtClean="0">
                <a:solidFill>
                  <a:schemeClr val="tx2">
                    <a:lumMod val="60000"/>
                    <a:lumOff val="40000"/>
                  </a:schemeClr>
                </a:solidFill>
                <a:latin typeface="Arial" pitchFamily="34" charset="0"/>
                <a:cs typeface="Arial" pitchFamily="34" charset="0"/>
              </a:rPr>
              <a:t>they will take while interacting with the system</a:t>
            </a:r>
          </a:p>
          <a:p>
            <a:endParaRPr lang="en-GB" sz="2000" dirty="0">
              <a:solidFill>
                <a:schemeClr val="tx2">
                  <a:lumMod val="60000"/>
                  <a:lumOff val="40000"/>
                </a:schemeClr>
              </a:solidFill>
              <a:latin typeface="Arial" pitchFamily="34" charset="0"/>
              <a:cs typeface="Arial" pitchFamily="34" charset="0"/>
            </a:endParaRP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05146265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uml-diagrams.org/examples/use-case-example-online-shopp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96" y="1196752"/>
            <a:ext cx="7272808" cy="5430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332656"/>
            <a:ext cx="86409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Use Case Diagrams (containing multiple use cases and actors)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1754326"/>
          </a:xfrm>
          <a:prstGeom prst="rect">
            <a:avLst/>
          </a:prstGeom>
          <a:noFill/>
        </p:spPr>
        <p:txBody>
          <a:bodyPr wrap="square" rtlCol="0">
            <a:spAutoFit/>
          </a:bodyPr>
          <a:lstStyle/>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424454850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Use Case Diagrams and Weaknesses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5447645"/>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The Use Case diagram represents all the actors and their use cases in your system so can be considered a more nuanced form of Stakeholder Identification</a:t>
            </a:r>
          </a:p>
          <a:p>
            <a:endParaRPr lang="en-GB" sz="20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Also shows the interaction between Use Cases so when more than one actor is involved directly in a Use Case</a:t>
            </a:r>
          </a:p>
          <a:p>
            <a:endParaRPr lang="en-GB" sz="20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Weaknesses of this approach are it’s implicit assumption that there is a system to interact with</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How would you capture an interaction where you need to phone up to register to use an online shopping system (common in </a:t>
            </a:r>
            <a:r>
              <a:rPr lang="en-GB" sz="2000" dirty="0" err="1" smtClean="0">
                <a:solidFill>
                  <a:schemeClr val="tx2">
                    <a:lumMod val="60000"/>
                    <a:lumOff val="40000"/>
                  </a:schemeClr>
                </a:solidFill>
                <a:latin typeface="Arial" pitchFamily="34" charset="0"/>
                <a:cs typeface="Arial" pitchFamily="34" charset="0"/>
              </a:rPr>
              <a:t>B2B</a:t>
            </a:r>
            <a:r>
              <a:rPr lang="en-GB" sz="2000" dirty="0" smtClean="0">
                <a:solidFill>
                  <a:schemeClr val="tx2">
                    <a:lumMod val="60000"/>
                    <a:lumOff val="40000"/>
                  </a:schemeClr>
                </a:solidFill>
                <a:latin typeface="Arial" pitchFamily="34" charset="0"/>
                <a:cs typeface="Arial" pitchFamily="34" charset="0"/>
              </a:rPr>
              <a:t>) </a:t>
            </a:r>
          </a:p>
          <a:p>
            <a:endParaRPr lang="en-GB" sz="2000" dirty="0">
              <a:solidFill>
                <a:schemeClr val="tx2">
                  <a:lumMod val="60000"/>
                  <a:lumOff val="40000"/>
                </a:schemeClr>
              </a:solidFill>
              <a:latin typeface="Arial" pitchFamily="34" charset="0"/>
              <a:cs typeface="Arial" pitchFamily="34" charset="0"/>
            </a:endParaRP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425003872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Task Analysis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332094"/>
            <a:ext cx="8640960" cy="5278368"/>
          </a:xfrm>
          <a:prstGeom prst="rect">
            <a:avLst/>
          </a:prstGeom>
          <a:noFill/>
        </p:spPr>
        <p:txBody>
          <a:bodyPr wrap="square" rtlCol="0">
            <a:spAutoFit/>
          </a:bodyPr>
          <a:lstStyle/>
          <a:p>
            <a:r>
              <a:rPr lang="en-GB" b="1" dirty="0" smtClean="0">
                <a:solidFill>
                  <a:schemeClr val="tx2">
                    <a:lumMod val="60000"/>
                    <a:lumOff val="40000"/>
                  </a:schemeClr>
                </a:solidFill>
                <a:latin typeface="Arial" pitchFamily="34" charset="0"/>
                <a:cs typeface="Arial" pitchFamily="34" charset="0"/>
              </a:rPr>
              <a:t>Task Analysis </a:t>
            </a:r>
            <a:r>
              <a:rPr lang="en-GB" dirty="0" smtClean="0">
                <a:solidFill>
                  <a:schemeClr val="tx2">
                    <a:lumMod val="60000"/>
                    <a:lumOff val="40000"/>
                  </a:schemeClr>
                </a:solidFill>
                <a:latin typeface="Arial" pitchFamily="34" charset="0"/>
                <a:cs typeface="Arial" pitchFamily="34" charset="0"/>
              </a:rPr>
              <a:t>is a structured investigation of how people go about achieving their goals in the real world </a:t>
            </a:r>
          </a:p>
          <a:p>
            <a:endParaRPr lang="en-GB" sz="1050" dirty="0" smtClean="0">
              <a:solidFill>
                <a:schemeClr val="tx2">
                  <a:lumMod val="60000"/>
                  <a:lumOff val="40000"/>
                </a:schemeClr>
              </a:solidFill>
              <a:latin typeface="Arial" pitchFamily="34" charset="0"/>
              <a:cs typeface="Arial" pitchFamily="34" charset="0"/>
            </a:endParaRPr>
          </a:p>
          <a:p>
            <a:r>
              <a:rPr lang="en-GB" dirty="0" smtClean="0">
                <a:solidFill>
                  <a:schemeClr val="tx2">
                    <a:lumMod val="60000"/>
                    <a:lumOff val="40000"/>
                  </a:schemeClr>
                </a:solidFill>
                <a:latin typeface="Arial" pitchFamily="34" charset="0"/>
                <a:cs typeface="Arial" pitchFamily="34" charset="0"/>
              </a:rPr>
              <a:t>There are many forms of Task Analysis but the most common is </a:t>
            </a:r>
            <a:r>
              <a:rPr lang="en-GB" b="1" dirty="0" smtClean="0">
                <a:solidFill>
                  <a:schemeClr val="tx2">
                    <a:lumMod val="60000"/>
                    <a:lumOff val="40000"/>
                  </a:schemeClr>
                </a:solidFill>
                <a:latin typeface="Arial" pitchFamily="34" charset="0"/>
                <a:cs typeface="Arial" pitchFamily="34" charset="0"/>
              </a:rPr>
              <a:t>Hierarchical Task Analysis </a:t>
            </a:r>
            <a:r>
              <a:rPr lang="en-GB" dirty="0" smtClean="0">
                <a:solidFill>
                  <a:schemeClr val="tx2">
                    <a:lumMod val="60000"/>
                    <a:lumOff val="40000"/>
                  </a:schemeClr>
                </a:solidFill>
                <a:latin typeface="Arial" pitchFamily="34" charset="0"/>
                <a:cs typeface="Arial" pitchFamily="34" charset="0"/>
              </a:rPr>
              <a:t>where steps are broken down into sub-steps</a:t>
            </a:r>
          </a:p>
          <a:p>
            <a:endParaRPr lang="en-GB" sz="1000" dirty="0">
              <a:solidFill>
                <a:schemeClr val="tx2">
                  <a:lumMod val="60000"/>
                  <a:lumOff val="40000"/>
                </a:schemeClr>
              </a:solidFill>
              <a:latin typeface="Arial" pitchFamily="34" charset="0"/>
              <a:cs typeface="Arial" pitchFamily="34" charset="0"/>
            </a:endParaRPr>
          </a:p>
          <a:p>
            <a:r>
              <a:rPr lang="en-GB" dirty="0" smtClean="0">
                <a:solidFill>
                  <a:schemeClr val="tx2">
                    <a:lumMod val="60000"/>
                    <a:lumOff val="40000"/>
                  </a:schemeClr>
                </a:solidFill>
                <a:latin typeface="Arial" pitchFamily="34" charset="0"/>
                <a:cs typeface="Arial" pitchFamily="34" charset="0"/>
              </a:rPr>
              <a:t>Strengths of Hierarchical Task Analysis are</a:t>
            </a:r>
          </a:p>
          <a:p>
            <a:pPr marL="342900" indent="-34290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Allowing an objective comparison of alternative designs</a:t>
            </a:r>
          </a:p>
          <a:p>
            <a:pPr marL="342900" indent="-34290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Allowing abstraction in detail for design discussions</a:t>
            </a:r>
          </a:p>
          <a:p>
            <a:pPr marL="342900" indent="-34290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Supporting design re-use</a:t>
            </a:r>
          </a:p>
          <a:p>
            <a:endParaRPr lang="en-GB" sz="1050" dirty="0">
              <a:solidFill>
                <a:schemeClr val="tx2">
                  <a:lumMod val="60000"/>
                  <a:lumOff val="40000"/>
                </a:schemeClr>
              </a:solidFill>
              <a:latin typeface="Arial" pitchFamily="34" charset="0"/>
              <a:cs typeface="Arial" pitchFamily="34" charset="0"/>
            </a:endParaRPr>
          </a:p>
          <a:p>
            <a:r>
              <a:rPr lang="en-GB" dirty="0" smtClean="0">
                <a:solidFill>
                  <a:schemeClr val="tx2">
                    <a:lumMod val="60000"/>
                    <a:lumOff val="40000"/>
                  </a:schemeClr>
                </a:solidFill>
                <a:latin typeface="Arial" pitchFamily="34" charset="0"/>
                <a:cs typeface="Arial" pitchFamily="34" charset="0"/>
              </a:rPr>
              <a:t>Weaknesses</a:t>
            </a:r>
          </a:p>
          <a:p>
            <a:pPr marL="285750" indent="-28575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Parallelisation not possible</a:t>
            </a:r>
          </a:p>
          <a:p>
            <a:pPr marL="285750" indent="-28575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Doesn’t scale well with complexity</a:t>
            </a: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40438459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28092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B: </a:t>
            </a:r>
          </a:p>
          <a:p>
            <a:r>
              <a:rPr lang="en-GB" sz="3200" dirty="0" smtClean="0">
                <a:solidFill>
                  <a:srgbClr val="0070C0"/>
                </a:solidFill>
                <a:latin typeface="Arial" pitchFamily="34" charset="0"/>
                <a:cs typeface="Arial" pitchFamily="34" charset="0"/>
              </a:rPr>
              <a:t>Improving Campus Computer Clusters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954929"/>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Student information services are typically not the best, they are divided across multiple platforms and often fail to prioritise the most relevant information. For this exercise, </a:t>
            </a:r>
            <a:r>
              <a:rPr lang="en-GB" sz="2400" b="1" i="1" dirty="0" smtClean="0">
                <a:solidFill>
                  <a:schemeClr val="tx2">
                    <a:lumMod val="60000"/>
                    <a:lumOff val="40000"/>
                  </a:schemeClr>
                </a:solidFill>
                <a:latin typeface="Arial" pitchFamily="34" charset="0"/>
                <a:cs typeface="Arial" pitchFamily="34" charset="0"/>
              </a:rPr>
              <a:t>sketch 10 novel ways </a:t>
            </a:r>
            <a:r>
              <a:rPr lang="en-GB" sz="2400" dirty="0" smtClean="0">
                <a:solidFill>
                  <a:schemeClr val="tx2">
                    <a:lumMod val="60000"/>
                    <a:lumOff val="40000"/>
                  </a:schemeClr>
                </a:solidFill>
                <a:latin typeface="Arial" pitchFamily="34" charset="0"/>
                <a:cs typeface="Arial" pitchFamily="34" charset="0"/>
              </a:rPr>
              <a:t>that you might improve on computer cluster access on campus</a:t>
            </a:r>
          </a:p>
          <a:p>
            <a:endParaRPr lang="en-GB" sz="1100" i="1" dirty="0">
              <a:solidFill>
                <a:schemeClr val="tx2">
                  <a:lumMod val="60000"/>
                  <a:lumOff val="40000"/>
                </a:schemeClr>
              </a:solidFill>
              <a:latin typeface="Arial" pitchFamily="34" charset="0"/>
              <a:cs typeface="Arial" pitchFamily="34" charset="0"/>
            </a:endParaRPr>
          </a:p>
          <a:p>
            <a:r>
              <a:rPr lang="en-GB" sz="2400" i="1" dirty="0" smtClean="0">
                <a:solidFill>
                  <a:schemeClr val="tx2">
                    <a:lumMod val="60000"/>
                    <a:lumOff val="40000"/>
                  </a:schemeClr>
                </a:solidFill>
                <a:latin typeface="Arial" pitchFamily="34" charset="0"/>
                <a:cs typeface="Arial" pitchFamily="34" charset="0"/>
              </a:rPr>
              <a:t>Assumptions</a:t>
            </a:r>
          </a:p>
          <a:p>
            <a:pPr marL="342900" indent="-342900">
              <a:buFont typeface="Arial" panose="020B0604020202020204" pitchFamily="34" charset="0"/>
              <a:buChar char="•"/>
            </a:pPr>
            <a:r>
              <a:rPr lang="en-GB" sz="2400" i="1" dirty="0" smtClean="0">
                <a:solidFill>
                  <a:schemeClr val="tx2">
                    <a:lumMod val="60000"/>
                    <a:lumOff val="40000"/>
                  </a:schemeClr>
                </a:solidFill>
                <a:latin typeface="Arial" pitchFamily="34" charset="0"/>
                <a:cs typeface="Arial" pitchFamily="34" charset="0"/>
              </a:rPr>
              <a:t>Students all have access to any relevant technology</a:t>
            </a:r>
          </a:p>
          <a:p>
            <a:pPr marL="342900" indent="-342900">
              <a:buFont typeface="Arial" panose="020B0604020202020204" pitchFamily="34" charset="0"/>
              <a:buChar char="•"/>
            </a:pPr>
            <a:r>
              <a:rPr lang="en-GB" sz="2400" i="1" dirty="0" smtClean="0">
                <a:solidFill>
                  <a:schemeClr val="tx2">
                    <a:lumMod val="60000"/>
                    <a:lumOff val="40000"/>
                  </a:schemeClr>
                </a:solidFill>
                <a:latin typeface="Arial" pitchFamily="34" charset="0"/>
                <a:cs typeface="Arial" pitchFamily="34" charset="0"/>
              </a:rPr>
              <a:t>You can seamlessly grab data of interest as needed</a:t>
            </a: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57271834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122" name="Picture 2" descr="http://www.it.uu.se/edu/course/homepage/hcinet/ht04/lectures/lecture11/hta_bibl_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23909"/>
            <a:ext cx="8448939"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29302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Future Scenarios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893647"/>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A common alternative to the Current Scenario approach that rapidly emerged</a:t>
            </a:r>
          </a:p>
          <a:p>
            <a:endParaRPr lang="en-GB" sz="1400" b="1"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Simple, textual descriptions of how a person might interact with a future piece of technology that motivate how you can design and develop the technology</a:t>
            </a:r>
          </a:p>
          <a:p>
            <a:endParaRPr lang="en-GB" sz="14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Excellent for placing a strong emphasis on the </a:t>
            </a:r>
            <a:r>
              <a:rPr lang="en-GB" sz="2000" dirty="0" err="1" smtClean="0">
                <a:solidFill>
                  <a:schemeClr val="tx2">
                    <a:lumMod val="60000"/>
                    <a:lumOff val="40000"/>
                  </a:schemeClr>
                </a:solidFill>
                <a:latin typeface="Arial" pitchFamily="34" charset="0"/>
                <a:cs typeface="Arial" pitchFamily="34" charset="0"/>
              </a:rPr>
              <a:t>UX</a:t>
            </a:r>
            <a:r>
              <a:rPr lang="en-GB" sz="2000" dirty="0" smtClean="0">
                <a:solidFill>
                  <a:schemeClr val="tx2">
                    <a:lumMod val="60000"/>
                    <a:lumOff val="40000"/>
                  </a:schemeClr>
                </a:solidFill>
                <a:latin typeface="Arial" pitchFamily="34" charset="0"/>
                <a:cs typeface="Arial" pitchFamily="34" charset="0"/>
              </a:rPr>
              <a:t> of a product because you tell a story about it </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And can focus on negative as well as positive </a:t>
            </a:r>
            <a:r>
              <a:rPr lang="en-GB" sz="2000" dirty="0" err="1" smtClean="0">
                <a:solidFill>
                  <a:schemeClr val="tx2">
                    <a:lumMod val="60000"/>
                    <a:lumOff val="40000"/>
                  </a:schemeClr>
                </a:solidFill>
                <a:latin typeface="Arial" pitchFamily="34" charset="0"/>
                <a:cs typeface="Arial" pitchFamily="34" charset="0"/>
              </a:rPr>
              <a:t>UX</a:t>
            </a:r>
            <a:r>
              <a:rPr lang="en-GB" sz="2000" dirty="0" smtClean="0">
                <a:solidFill>
                  <a:schemeClr val="tx2">
                    <a:lumMod val="60000"/>
                    <a:lumOff val="40000"/>
                  </a:schemeClr>
                </a:solidFill>
                <a:latin typeface="Arial" pitchFamily="34" charset="0"/>
                <a:cs typeface="Arial" pitchFamily="34" charset="0"/>
              </a:rPr>
              <a:t> to motivate design</a:t>
            </a:r>
          </a:p>
          <a:p>
            <a:endParaRPr lang="en-GB" sz="14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Strong crossover with Persona in Future Scenario work</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69279404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Future Scenarios Example: </a:t>
            </a:r>
            <a:r>
              <a:rPr lang="en-GB" sz="3200" dirty="0" err="1" smtClean="0">
                <a:solidFill>
                  <a:srgbClr val="0070C0"/>
                </a:solidFill>
                <a:latin typeface="Arial" pitchFamily="34" charset="0"/>
                <a:cs typeface="Arial" pitchFamily="34" charset="0"/>
              </a:rPr>
              <a:t>Skinput</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318647"/>
            <a:ext cx="4176464" cy="4955203"/>
          </a:xfrm>
          <a:prstGeom prst="rect">
            <a:avLst/>
          </a:prstGeom>
          <a:noFill/>
        </p:spPr>
        <p:txBody>
          <a:bodyPr wrap="square" rtlCol="0">
            <a:spAutoFit/>
          </a:bodyPr>
          <a:lstStyle/>
          <a:p>
            <a:r>
              <a:rPr lang="en-GB" sz="1900" i="1" dirty="0" smtClean="0">
                <a:solidFill>
                  <a:schemeClr val="tx2">
                    <a:lumMod val="60000"/>
                    <a:lumOff val="40000"/>
                  </a:schemeClr>
                </a:solidFill>
                <a:latin typeface="Arial" pitchFamily="34" charset="0"/>
                <a:cs typeface="Arial" pitchFamily="34" charset="0"/>
              </a:rPr>
              <a:t>“Neal has just finished his run, he likes listening to music and has been playing his favourite piece. </a:t>
            </a:r>
            <a:r>
              <a:rPr lang="en-GB" sz="1900" dirty="0" err="1" smtClean="0">
                <a:solidFill>
                  <a:schemeClr val="tx2">
                    <a:lumMod val="60000"/>
                    <a:lumOff val="40000"/>
                  </a:schemeClr>
                </a:solidFill>
                <a:latin typeface="Arial" pitchFamily="34" charset="0"/>
                <a:cs typeface="Arial" pitchFamily="34" charset="0"/>
              </a:rPr>
              <a:t>Skinput</a:t>
            </a:r>
            <a:r>
              <a:rPr lang="en-GB" sz="1900" i="1" dirty="0" smtClean="0">
                <a:solidFill>
                  <a:schemeClr val="tx2">
                    <a:lumMod val="60000"/>
                    <a:lumOff val="40000"/>
                  </a:schemeClr>
                </a:solidFill>
                <a:latin typeface="Arial" pitchFamily="34" charset="0"/>
                <a:cs typeface="Arial" pitchFamily="34" charset="0"/>
              </a:rPr>
              <a:t> is great for him, he can focus on running while scrolling through songs. With a flick of his fingers, he turns off the music and opens up the TV remote on his forearm and selects his favourite show. Feeling hungry, he pulls up a list of potential recipes on his arm based off the food currently in his kitchen…”</a:t>
            </a:r>
            <a:endParaRPr lang="en-GB" sz="1900" i="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pic>
        <p:nvPicPr>
          <p:cNvPr id="7170" name="Picture 2" descr="http://www.bitrebels.com/wp-content/uploads/2010/03/Skinput-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262428"/>
            <a:ext cx="4457700" cy="382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37385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251520" y="1143836"/>
            <a:ext cx="8640960" cy="3662541"/>
          </a:xfrm>
          <a:prstGeom prst="rect">
            <a:avLst/>
          </a:prstGeom>
          <a:noFill/>
        </p:spPr>
        <p:txBody>
          <a:bodyPr wrap="square" rtlCol="0">
            <a:spAutoFit/>
          </a:bodyPr>
          <a:lstStyle/>
          <a:p>
            <a:endParaRPr lang="en-GB" sz="3200" i="1"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3200" i="1" dirty="0" smtClean="0">
              <a:solidFill>
                <a:schemeClr val="tx2">
                  <a:lumMod val="60000"/>
                  <a:lumOff val="40000"/>
                </a:schemeClr>
              </a:solidFill>
              <a:latin typeface="Arial" pitchFamily="34" charset="0"/>
              <a:cs typeface="Arial" pitchFamily="34" charset="0"/>
            </a:endParaRPr>
          </a:p>
          <a:p>
            <a:endParaRPr lang="en-GB" sz="3200" i="1" dirty="0">
              <a:solidFill>
                <a:schemeClr val="tx2">
                  <a:lumMod val="60000"/>
                  <a:lumOff val="40000"/>
                </a:schemeClr>
              </a:solidFill>
              <a:latin typeface="Arial" pitchFamily="34" charset="0"/>
              <a:cs typeface="Arial" pitchFamily="34" charset="0"/>
            </a:endParaRPr>
          </a:p>
          <a:p>
            <a:pPr algn="ctr"/>
            <a:r>
              <a:rPr lang="en-GB" sz="3200" i="1" dirty="0" smtClean="0">
                <a:solidFill>
                  <a:schemeClr val="tx2">
                    <a:lumMod val="60000"/>
                    <a:lumOff val="40000"/>
                  </a:schemeClr>
                </a:solidFill>
                <a:latin typeface="Arial" pitchFamily="34" charset="0"/>
                <a:cs typeface="Arial" pitchFamily="34" charset="0"/>
              </a:rPr>
              <a:t>What have we been missing out on in all our previous design techniques?</a:t>
            </a:r>
          </a:p>
          <a:p>
            <a:endParaRPr lang="en-GB" sz="3600" i="1" dirty="0">
              <a:solidFill>
                <a:schemeClr val="tx2">
                  <a:lumMod val="60000"/>
                  <a:lumOff val="40000"/>
                </a:schemeClr>
              </a:solidFill>
              <a:latin typeface="Arial" pitchFamily="34" charset="0"/>
              <a:cs typeface="Arial" pitchFamily="34" charset="0"/>
            </a:endParaRPr>
          </a:p>
          <a:p>
            <a:endParaRPr lang="en-GB" sz="3600" i="1"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58390361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8196" name="Picture 4" descr="http://andrele.com/wp-content/uploads/2014/08/UsabilityLa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3699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Storyboarding</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05314"/>
            <a:ext cx="8640960" cy="5524589"/>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A further, specific refinement to future scenarios in which designers sketch imagined experiences with a </a:t>
            </a:r>
            <a:r>
              <a:rPr lang="en-GB" sz="2000" dirty="0" smtClean="0">
                <a:solidFill>
                  <a:schemeClr val="tx2">
                    <a:lumMod val="60000"/>
                    <a:lumOff val="40000"/>
                  </a:schemeClr>
                </a:solidFill>
                <a:latin typeface="Arial" pitchFamily="34" charset="0"/>
                <a:cs typeface="Arial" pitchFamily="34" charset="0"/>
              </a:rPr>
              <a:t>design</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One of the most prevalent types of design activity, intuitively understood by many people  </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SO far, we have talked about ways to document </a:t>
            </a:r>
            <a:r>
              <a:rPr lang="en-GB" sz="2000" dirty="0" err="1" smtClean="0">
                <a:solidFill>
                  <a:schemeClr val="tx2">
                    <a:lumMod val="60000"/>
                    <a:lumOff val="40000"/>
                  </a:schemeClr>
                </a:solidFill>
                <a:latin typeface="Arial" pitchFamily="34" charset="0"/>
                <a:cs typeface="Arial" pitchFamily="34" charset="0"/>
              </a:rPr>
              <a:t>desing</a:t>
            </a:r>
            <a:r>
              <a:rPr lang="en-GB" sz="2000" dirty="0" smtClean="0">
                <a:solidFill>
                  <a:schemeClr val="tx2">
                    <a:lumMod val="60000"/>
                    <a:lumOff val="40000"/>
                  </a:schemeClr>
                </a:solidFill>
                <a:latin typeface="Arial" pitchFamily="34" charset="0"/>
                <a:cs typeface="Arial" pitchFamily="34" charset="0"/>
              </a:rPr>
              <a:t> concepts and share them with other designers but how do we present our results to end users?</a:t>
            </a:r>
            <a:endParaRPr lang="en-GB" sz="2000" dirty="0" smtClean="0">
              <a:solidFill>
                <a:schemeClr val="tx2">
                  <a:lumMod val="60000"/>
                  <a:lumOff val="40000"/>
                </a:schemeClr>
              </a:solidFill>
              <a:latin typeface="Arial" pitchFamily="34" charset="0"/>
              <a:cs typeface="Arial" pitchFamily="34" charset="0"/>
            </a:endParaRPr>
          </a:p>
          <a:p>
            <a:endParaRPr lang="en-GB" sz="1050" dirty="0" smtClean="0">
              <a:solidFill>
                <a:schemeClr val="tx2">
                  <a:lumMod val="60000"/>
                  <a:lumOff val="40000"/>
                </a:schemeClr>
              </a:solidFill>
              <a:latin typeface="Arial" pitchFamily="34" charset="0"/>
              <a:cs typeface="Arial" pitchFamily="34" charset="0"/>
            </a:endParaRPr>
          </a:p>
          <a:p>
            <a:pPr lvl="0"/>
            <a:r>
              <a:rPr lang="en-GB" sz="2000" dirty="0">
                <a:solidFill>
                  <a:srgbClr val="1F497D">
                    <a:lumMod val="60000"/>
                    <a:lumOff val="40000"/>
                  </a:srgbClr>
                </a:solidFill>
                <a:latin typeface="Arial" pitchFamily="34" charset="0"/>
                <a:cs typeface="Arial" pitchFamily="34" charset="0"/>
              </a:rPr>
              <a:t>As an approach, </a:t>
            </a:r>
            <a:r>
              <a:rPr lang="en-GB" sz="2000" dirty="0" smtClean="0">
                <a:solidFill>
                  <a:srgbClr val="1F497D">
                    <a:lumMod val="60000"/>
                    <a:lumOff val="40000"/>
                  </a:srgbClr>
                </a:solidFill>
                <a:latin typeface="Arial" pitchFamily="34" charset="0"/>
                <a:cs typeface="Arial" pitchFamily="34" charset="0"/>
              </a:rPr>
              <a:t>storyboarding benefits </a:t>
            </a:r>
            <a:r>
              <a:rPr lang="en-GB" sz="2000" dirty="0">
                <a:solidFill>
                  <a:srgbClr val="1F497D">
                    <a:lumMod val="60000"/>
                    <a:lumOff val="40000"/>
                  </a:srgbClr>
                </a:solidFill>
                <a:latin typeface="Arial" pitchFamily="34" charset="0"/>
                <a:cs typeface="Arial" pitchFamily="34" charset="0"/>
              </a:rPr>
              <a:t>from being “sketchy” but can also be a technique for presenting a finished design </a:t>
            </a:r>
          </a:p>
          <a:p>
            <a:pPr marL="342900" lvl="0" indent="-342900">
              <a:buFont typeface="Arial" panose="020B0604020202020204" pitchFamily="34" charset="0"/>
              <a:buChar char="•"/>
            </a:pPr>
            <a:r>
              <a:rPr lang="en-GB" sz="2000" dirty="0">
                <a:solidFill>
                  <a:srgbClr val="1F497D">
                    <a:lumMod val="60000"/>
                    <a:lumOff val="40000"/>
                  </a:srgbClr>
                </a:solidFill>
                <a:latin typeface="Arial" pitchFamily="34" charset="0"/>
                <a:cs typeface="Arial" pitchFamily="34" charset="0"/>
              </a:rPr>
              <a:t>Ambiguity, rapid production and refinement, openness to </a:t>
            </a:r>
            <a:r>
              <a:rPr lang="en-GB" sz="2000" dirty="0" smtClean="0">
                <a:solidFill>
                  <a:srgbClr val="1F497D">
                    <a:lumMod val="60000"/>
                    <a:lumOff val="40000"/>
                  </a:srgbClr>
                </a:solidFill>
                <a:latin typeface="Arial" pitchFamily="34" charset="0"/>
                <a:cs typeface="Arial" pitchFamily="34" charset="0"/>
              </a:rPr>
              <a:t>change</a:t>
            </a:r>
          </a:p>
          <a:p>
            <a:pPr marL="342900" lvl="0" indent="-342900">
              <a:buFont typeface="Arial" panose="020B0604020202020204" pitchFamily="34" charset="0"/>
              <a:buChar char="•"/>
            </a:pPr>
            <a:endParaRPr lang="en-GB" sz="2000" dirty="0">
              <a:solidFill>
                <a:srgbClr val="1F497D">
                  <a:lumMod val="60000"/>
                  <a:lumOff val="40000"/>
                </a:srgbClr>
              </a:solidFill>
              <a:latin typeface="Arial" pitchFamily="34" charset="0"/>
              <a:cs typeface="Arial" pitchFamily="34" charset="0"/>
            </a:endParaRPr>
          </a:p>
          <a:p>
            <a:endParaRPr lang="en-GB" sz="105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2075148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Storyboarding: Key Qualities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116171"/>
            <a:ext cx="8640960" cy="3901068"/>
          </a:xfrm>
          <a:prstGeom prst="rect">
            <a:avLst/>
          </a:prstGeom>
          <a:noFill/>
        </p:spPr>
        <p:txBody>
          <a:bodyPr wrap="square" rtlCol="0">
            <a:spAutoFit/>
          </a:bodyPr>
          <a:lstStyle/>
          <a:p>
            <a:endParaRPr lang="en-GB" sz="105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Help to place the focus not just on the design but also on:</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 wider </a:t>
            </a:r>
            <a:r>
              <a:rPr lang="en-GB" sz="2000" b="1" dirty="0" smtClean="0">
                <a:solidFill>
                  <a:schemeClr val="tx2">
                    <a:lumMod val="60000"/>
                    <a:lumOff val="40000"/>
                  </a:schemeClr>
                </a:solidFill>
                <a:latin typeface="Arial" pitchFamily="34" charset="0"/>
                <a:cs typeface="Arial" pitchFamily="34" charset="0"/>
              </a:rPr>
              <a:t>context</a:t>
            </a:r>
            <a:r>
              <a:rPr lang="en-GB" sz="2000" dirty="0" smtClean="0">
                <a:solidFill>
                  <a:schemeClr val="tx2">
                    <a:lumMod val="60000"/>
                    <a:lumOff val="40000"/>
                  </a:schemeClr>
                </a:solidFill>
                <a:latin typeface="Arial" pitchFamily="34" charset="0"/>
                <a:cs typeface="Arial" pitchFamily="34" charset="0"/>
              </a:rPr>
              <a:t> of use – where will this be used, who will be around you, what time of day is it, what are you doing at the same time as this task, etc. </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 panels </a:t>
            </a:r>
            <a:r>
              <a:rPr lang="en-GB" sz="2000" i="1" dirty="0" smtClean="0">
                <a:solidFill>
                  <a:schemeClr val="tx2">
                    <a:lumMod val="60000"/>
                    <a:lumOff val="40000"/>
                  </a:schemeClr>
                </a:solidFill>
                <a:latin typeface="Arial" pitchFamily="34" charset="0"/>
                <a:cs typeface="Arial" pitchFamily="34" charset="0"/>
              </a:rPr>
              <a:t>before</a:t>
            </a:r>
            <a:r>
              <a:rPr lang="en-GB" sz="2000" dirty="0" smtClean="0">
                <a:solidFill>
                  <a:schemeClr val="tx2">
                    <a:lumMod val="60000"/>
                    <a:lumOff val="40000"/>
                  </a:schemeClr>
                </a:solidFill>
                <a:latin typeface="Arial" pitchFamily="34" charset="0"/>
                <a:cs typeface="Arial" pitchFamily="34" charset="0"/>
              </a:rPr>
              <a:t> and </a:t>
            </a:r>
            <a:r>
              <a:rPr lang="en-GB" sz="2000" i="1" dirty="0" smtClean="0">
                <a:solidFill>
                  <a:schemeClr val="tx2">
                    <a:lumMod val="60000"/>
                    <a:lumOff val="40000"/>
                  </a:schemeClr>
                </a:solidFill>
                <a:latin typeface="Arial" pitchFamily="34" charset="0"/>
                <a:cs typeface="Arial" pitchFamily="34" charset="0"/>
              </a:rPr>
              <a:t>after</a:t>
            </a:r>
            <a:r>
              <a:rPr lang="en-GB" sz="2000" dirty="0" smtClean="0">
                <a:solidFill>
                  <a:schemeClr val="tx2">
                    <a:lumMod val="60000"/>
                    <a:lumOff val="40000"/>
                  </a:schemeClr>
                </a:solidFill>
                <a:latin typeface="Arial" pitchFamily="34" charset="0"/>
                <a:cs typeface="Arial" pitchFamily="34" charset="0"/>
              </a:rPr>
              <a:t> you use the technology are most important ones to focus on</a:t>
            </a: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 User Experience with a device again prioritised in this approach</a:t>
            </a:r>
          </a:p>
          <a:p>
            <a:endParaRPr lang="en-GB" sz="9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9784921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nickfassler.com/wp-content/uploads/2010/12/Storyboar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80690"/>
            <a:ext cx="9143999" cy="707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60672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A Novel Approach: Pastiche Scenarios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5816977"/>
          </a:xfrm>
          <a:prstGeom prst="rect">
            <a:avLst/>
          </a:prstGeom>
          <a:noFill/>
        </p:spPr>
        <p:txBody>
          <a:bodyPr wrap="square" rtlCol="0">
            <a:spAutoFit/>
          </a:bodyPr>
          <a:lstStyle/>
          <a:p>
            <a:r>
              <a:rPr lang="en-GB" sz="2000" b="1" dirty="0" smtClean="0">
                <a:solidFill>
                  <a:schemeClr val="tx2">
                    <a:lumMod val="60000"/>
                    <a:lumOff val="40000"/>
                  </a:schemeClr>
                </a:solidFill>
                <a:latin typeface="Arial" pitchFamily="34" charset="0"/>
                <a:cs typeface="Arial" pitchFamily="34" charset="0"/>
              </a:rPr>
              <a:t>Pastiche Scenarios </a:t>
            </a:r>
            <a:r>
              <a:rPr lang="en-GB" sz="2000" dirty="0" smtClean="0">
                <a:solidFill>
                  <a:schemeClr val="tx2">
                    <a:lumMod val="60000"/>
                    <a:lumOff val="40000"/>
                  </a:schemeClr>
                </a:solidFill>
                <a:latin typeface="Arial" pitchFamily="34" charset="0"/>
                <a:cs typeface="Arial" pitchFamily="34" charset="0"/>
              </a:rPr>
              <a:t>are short stories about famous, fictional characters using different designs, what does Scrooge </a:t>
            </a:r>
            <a:r>
              <a:rPr lang="en-GB" sz="2000" dirty="0" err="1" smtClean="0">
                <a:solidFill>
                  <a:schemeClr val="tx2">
                    <a:lumMod val="60000"/>
                    <a:lumOff val="40000"/>
                  </a:schemeClr>
                </a:solidFill>
                <a:latin typeface="Arial" pitchFamily="34" charset="0"/>
                <a:cs typeface="Arial" pitchFamily="34" charset="0"/>
              </a:rPr>
              <a:t>McDuck</a:t>
            </a:r>
            <a:r>
              <a:rPr lang="en-GB" sz="2000" dirty="0" smtClean="0">
                <a:solidFill>
                  <a:schemeClr val="tx2">
                    <a:lumMod val="60000"/>
                    <a:lumOff val="40000"/>
                  </a:schemeClr>
                </a:solidFill>
                <a:latin typeface="Arial" pitchFamily="34" charset="0"/>
                <a:cs typeface="Arial" pitchFamily="34" charset="0"/>
              </a:rPr>
              <a:t> think of online banking, </a:t>
            </a:r>
            <a:r>
              <a:rPr lang="en-GB" sz="2000" dirty="0">
                <a:solidFill>
                  <a:schemeClr val="tx2">
                    <a:lumMod val="60000"/>
                    <a:lumOff val="40000"/>
                  </a:schemeClr>
                </a:solidFill>
                <a:latin typeface="Arial" pitchFamily="34" charset="0"/>
                <a:cs typeface="Arial" pitchFamily="34" charset="0"/>
              </a:rPr>
              <a:t>how does Donald Trump (</a:t>
            </a:r>
            <a:r>
              <a:rPr lang="en-GB" sz="2000" i="1" dirty="0">
                <a:solidFill>
                  <a:schemeClr val="tx2">
                    <a:lumMod val="60000"/>
                    <a:lumOff val="40000"/>
                  </a:schemeClr>
                </a:solidFill>
                <a:latin typeface="Arial" pitchFamily="34" charset="0"/>
                <a:cs typeface="Arial" pitchFamily="34" charset="0"/>
              </a:rPr>
              <a:t>I choose to believe he’s a fictional character</a:t>
            </a:r>
            <a:r>
              <a:rPr lang="en-GB" sz="2000" dirty="0">
                <a:solidFill>
                  <a:schemeClr val="tx2">
                    <a:lumMod val="60000"/>
                    <a:lumOff val="40000"/>
                  </a:schemeClr>
                </a:solidFill>
                <a:latin typeface="Arial" pitchFamily="34" charset="0"/>
                <a:cs typeface="Arial" pitchFamily="34" charset="0"/>
              </a:rPr>
              <a:t>) feel about your companies </a:t>
            </a:r>
            <a:r>
              <a:rPr lang="en-GB" sz="2000" dirty="0" smtClean="0">
                <a:solidFill>
                  <a:schemeClr val="tx2">
                    <a:lumMod val="60000"/>
                    <a:lumOff val="40000"/>
                  </a:schemeClr>
                </a:solidFill>
                <a:latin typeface="Arial" pitchFamily="34" charset="0"/>
                <a:cs typeface="Arial" pitchFamily="34" charset="0"/>
              </a:rPr>
              <a:t>website?</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The benefits of the approach include</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More relatable, shareable characters and scenarios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Characters that are often imperfect in their use of technology</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Drawbacks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You need to have some basic writing ability</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Pastiches aren’t always seen as particularly serious</a:t>
            </a: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79358030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7" name="TextBox 6"/>
          <p:cNvSpPr txBox="1"/>
          <p:nvPr/>
        </p:nvSpPr>
        <p:spPr>
          <a:xfrm>
            <a:off x="184067" y="1412776"/>
            <a:ext cx="8424936" cy="3385542"/>
          </a:xfrm>
          <a:prstGeom prst="rect">
            <a:avLst/>
          </a:prstGeom>
          <a:noFill/>
        </p:spPr>
        <p:txBody>
          <a:bodyPr wrap="square" rtlCol="0">
            <a:spAutoFit/>
          </a:bodyPr>
          <a:lstStyle/>
          <a:p>
            <a:pPr algn="ctr"/>
            <a:r>
              <a:rPr lang="en-GB" sz="2800" i="1" dirty="0" smtClean="0">
                <a:solidFill>
                  <a:srgbClr val="0070C0"/>
                </a:solidFill>
                <a:latin typeface="Arial" pitchFamily="34" charset="0"/>
                <a:cs typeface="Arial" pitchFamily="34" charset="0"/>
              </a:rPr>
              <a:t>‘‘</a:t>
            </a:r>
            <a:r>
              <a:rPr lang="en-GB" sz="2800" i="1" dirty="0">
                <a:solidFill>
                  <a:srgbClr val="0070C0"/>
                </a:solidFill>
                <a:latin typeface="Arial" pitchFamily="34" charset="0"/>
                <a:cs typeface="Arial" pitchFamily="34" charset="0"/>
              </a:rPr>
              <a:t>Look around, around, around </a:t>
            </a:r>
            <a:r>
              <a:rPr lang="en-GB" sz="2800" i="1" dirty="0" err="1">
                <a:solidFill>
                  <a:srgbClr val="0070C0"/>
                </a:solidFill>
                <a:latin typeface="Arial" pitchFamily="34" charset="0"/>
                <a:cs typeface="Arial" pitchFamily="34" charset="0"/>
              </a:rPr>
              <a:t>around</a:t>
            </a:r>
            <a:r>
              <a:rPr lang="en-GB" sz="2800" i="1" dirty="0">
                <a:solidFill>
                  <a:srgbClr val="0070C0"/>
                </a:solidFill>
                <a:latin typeface="Arial" pitchFamily="34" charset="0"/>
                <a:cs typeface="Arial" pitchFamily="34" charset="0"/>
              </a:rPr>
              <a:t> round’ Beatles suggest. I do and </a:t>
            </a:r>
            <a:r>
              <a:rPr lang="en-GB" sz="2800" i="1" dirty="0" smtClean="0">
                <a:solidFill>
                  <a:srgbClr val="0070C0"/>
                </a:solidFill>
                <a:latin typeface="Arial" pitchFamily="34" charset="0"/>
                <a:cs typeface="Arial" pitchFamily="34" charset="0"/>
              </a:rPr>
              <a:t>the landscape </a:t>
            </a:r>
            <a:r>
              <a:rPr lang="en-GB" sz="2800" i="1" dirty="0">
                <a:solidFill>
                  <a:srgbClr val="0070C0"/>
                </a:solidFill>
                <a:latin typeface="Arial" pitchFamily="34" charset="0"/>
                <a:cs typeface="Arial" pitchFamily="34" charset="0"/>
              </a:rPr>
              <a:t>doesn’t seem so bleak. For a moment I feel all sixties. Yes, </a:t>
            </a:r>
            <a:r>
              <a:rPr lang="en-GB" sz="2800" i="1" dirty="0" smtClean="0">
                <a:solidFill>
                  <a:srgbClr val="0070C0"/>
                </a:solidFill>
                <a:latin typeface="Arial" pitchFamily="34" charset="0"/>
                <a:cs typeface="Arial" pitchFamily="34" charset="0"/>
              </a:rPr>
              <a:t>everything is </a:t>
            </a:r>
            <a:r>
              <a:rPr lang="en-GB" sz="2800" i="1" dirty="0">
                <a:solidFill>
                  <a:srgbClr val="0070C0"/>
                </a:solidFill>
                <a:latin typeface="Arial" pitchFamily="34" charset="0"/>
                <a:cs typeface="Arial" pitchFamily="34" charset="0"/>
              </a:rPr>
              <a:t>beautiful, even youth in front of me. And of course he’s not a </a:t>
            </a:r>
            <a:r>
              <a:rPr lang="en-GB" sz="2800" i="1" dirty="0" smtClean="0">
                <a:solidFill>
                  <a:srgbClr val="0070C0"/>
                </a:solidFill>
                <a:latin typeface="Arial" pitchFamily="34" charset="0"/>
                <a:cs typeface="Arial" pitchFamily="34" charset="0"/>
              </a:rPr>
              <a:t>mugger just </a:t>
            </a:r>
            <a:r>
              <a:rPr lang="en-GB" sz="2800" i="1" dirty="0">
                <a:solidFill>
                  <a:srgbClr val="0070C0"/>
                </a:solidFill>
                <a:latin typeface="Arial" pitchFamily="34" charset="0"/>
                <a:cs typeface="Arial" pitchFamily="34" charset="0"/>
              </a:rPr>
              <a:t>because he likes baseball caps. Peace, love, yes. Then abrupt stop. </a:t>
            </a:r>
            <a:r>
              <a:rPr lang="en-GB" sz="2800" i="1" dirty="0" smtClean="0">
                <a:solidFill>
                  <a:srgbClr val="0070C0"/>
                </a:solidFill>
                <a:latin typeface="Arial" pitchFamily="34" charset="0"/>
                <a:cs typeface="Arial" pitchFamily="34" charset="0"/>
              </a:rPr>
              <a:t>Forgotten </a:t>
            </a:r>
            <a:r>
              <a:rPr lang="en-GB" sz="2800" i="1" dirty="0">
                <a:solidFill>
                  <a:srgbClr val="0070C0"/>
                </a:solidFill>
                <a:latin typeface="Arial" pitchFamily="34" charset="0"/>
                <a:cs typeface="Arial" pitchFamily="34" charset="0"/>
              </a:rPr>
              <a:t>charge wretched iPod.’’</a:t>
            </a:r>
          </a:p>
          <a:p>
            <a:pPr algn="ctr"/>
            <a:r>
              <a:rPr lang="en-GB" i="1" dirty="0" smtClean="0">
                <a:solidFill>
                  <a:srgbClr val="0070C0"/>
                </a:solidFill>
                <a:latin typeface="Arial" pitchFamily="34" charset="0"/>
                <a:cs typeface="Arial" pitchFamily="34" charset="0"/>
              </a:rPr>
              <a:t> </a:t>
            </a:r>
            <a:endParaRPr lang="en-GB" i="1" dirty="0">
              <a:solidFill>
                <a:srgbClr val="0070C0"/>
              </a:solidFill>
              <a:latin typeface="Arial" pitchFamily="34" charset="0"/>
              <a:cs typeface="Arial" pitchFamily="34" charset="0"/>
            </a:endParaRPr>
          </a:p>
        </p:txBody>
      </p:sp>
      <p:sp>
        <p:nvSpPr>
          <p:cNvPr id="2" name="AutoShape 2" descr="http://www.1zoom.net/big2/39/128071-frederik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www.1zoom.net/big2/39/128071-frederik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6" descr="http://www.1zoom.net/big2/39/128071-frederika.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8" descr="http://www.1zoom.net/big2/39/128071-frederika.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10" descr="http://www.1zoom.net/big2/39/128071-frederika.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748698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Scoping Technique: Interviewing</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847207"/>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One-to-one or one to many conversations that are used to understand the area you need to work in </a:t>
            </a:r>
          </a:p>
          <a:p>
            <a:endParaRPr lang="en-GB" sz="20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Asking your participants questions and </a:t>
            </a:r>
            <a:r>
              <a:rPr lang="en-GB" sz="2000" i="1" dirty="0" smtClean="0">
                <a:solidFill>
                  <a:schemeClr val="tx2">
                    <a:lumMod val="60000"/>
                    <a:lumOff val="40000"/>
                  </a:schemeClr>
                </a:solidFill>
                <a:latin typeface="Arial" pitchFamily="34" charset="0"/>
                <a:cs typeface="Arial" pitchFamily="34" charset="0"/>
              </a:rPr>
              <a:t>recording</a:t>
            </a:r>
            <a:r>
              <a:rPr lang="en-GB" sz="2000" dirty="0" smtClean="0">
                <a:solidFill>
                  <a:schemeClr val="tx2">
                    <a:lumMod val="60000"/>
                    <a:lumOff val="40000"/>
                  </a:schemeClr>
                </a:solidFill>
                <a:latin typeface="Arial" pitchFamily="34" charset="0"/>
                <a:cs typeface="Arial" pitchFamily="34" charset="0"/>
              </a:rPr>
              <a:t> their answers</a:t>
            </a:r>
          </a:p>
          <a:p>
            <a:endParaRPr lang="en-GB" sz="20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Are also often used in </a:t>
            </a:r>
            <a:r>
              <a:rPr lang="en-GB" sz="2000" dirty="0">
                <a:solidFill>
                  <a:schemeClr val="tx2">
                    <a:lumMod val="60000"/>
                    <a:lumOff val="40000"/>
                  </a:schemeClr>
                </a:solidFill>
                <a:latin typeface="Arial" pitchFamily="34" charset="0"/>
                <a:cs typeface="Arial" pitchFamily="34" charset="0"/>
              </a:rPr>
              <a:t>conjunction </a:t>
            </a:r>
            <a:r>
              <a:rPr lang="en-GB" sz="2000" dirty="0" smtClean="0">
                <a:solidFill>
                  <a:schemeClr val="tx2">
                    <a:lumMod val="60000"/>
                    <a:lumOff val="40000"/>
                  </a:schemeClr>
                </a:solidFill>
                <a:latin typeface="Arial" pitchFamily="34" charset="0"/>
                <a:cs typeface="Arial" pitchFamily="34" charset="0"/>
              </a:rPr>
              <a:t>with</a:t>
            </a:r>
            <a:r>
              <a:rPr lang="en-GB" sz="2000" dirty="0">
                <a:solidFill>
                  <a:schemeClr val="tx2">
                    <a:lumMod val="60000"/>
                    <a:lumOff val="40000"/>
                  </a:schemeClr>
                </a:solidFill>
                <a:latin typeface="Arial" pitchFamily="34" charset="0"/>
                <a:cs typeface="Arial" pitchFamily="34" charset="0"/>
              </a:rPr>
              <a:t> </a:t>
            </a:r>
            <a:r>
              <a:rPr lang="en-GB" sz="2000" dirty="0" smtClean="0">
                <a:solidFill>
                  <a:schemeClr val="tx2">
                    <a:lumMod val="60000"/>
                    <a:lumOff val="40000"/>
                  </a:schemeClr>
                </a:solidFill>
                <a:latin typeface="Arial" pitchFamily="34" charset="0"/>
                <a:cs typeface="Arial" pitchFamily="34" charset="0"/>
              </a:rPr>
              <a:t>the following: </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Direct observations (since interviews are retrospectively subjective meaning people make sense of what happened)</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To </a:t>
            </a:r>
            <a:r>
              <a:rPr lang="en-GB" sz="2000" dirty="0">
                <a:solidFill>
                  <a:schemeClr val="tx2">
                    <a:lumMod val="60000"/>
                    <a:lumOff val="40000"/>
                  </a:schemeClr>
                </a:solidFill>
                <a:latin typeface="Arial" pitchFamily="34" charset="0"/>
                <a:cs typeface="Arial" pitchFamily="34" charset="0"/>
              </a:rPr>
              <a:t>elaborate on surveys (prompting material)</a:t>
            </a: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To discuss diaries</a:t>
            </a: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To augment the results of user studies</a:t>
            </a: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8619826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7" name="TextBox 6"/>
          <p:cNvSpPr txBox="1"/>
          <p:nvPr/>
        </p:nvSpPr>
        <p:spPr>
          <a:xfrm>
            <a:off x="184067" y="1412776"/>
            <a:ext cx="8424936" cy="2523768"/>
          </a:xfrm>
          <a:prstGeom prst="rect">
            <a:avLst/>
          </a:prstGeom>
          <a:noFill/>
        </p:spPr>
        <p:txBody>
          <a:bodyPr wrap="square" rtlCol="0">
            <a:spAutoFit/>
          </a:bodyPr>
          <a:lstStyle/>
          <a:p>
            <a:pPr algn="ctr"/>
            <a:endParaRPr lang="en-GB" sz="1400" i="1" dirty="0" smtClean="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r>
              <a:rPr lang="en-GB" i="1" dirty="0" smtClean="0">
                <a:solidFill>
                  <a:srgbClr val="0070C0"/>
                </a:solidFill>
                <a:latin typeface="Arial" pitchFamily="34" charset="0"/>
                <a:cs typeface="Arial" pitchFamily="34" charset="0"/>
              </a:rPr>
              <a:t> </a:t>
            </a:r>
            <a:endParaRPr lang="en-GB" i="1" dirty="0">
              <a:solidFill>
                <a:srgbClr val="0070C0"/>
              </a:solidFill>
              <a:latin typeface="Arial" pitchFamily="34" charset="0"/>
              <a:cs typeface="Arial" pitchFamily="34" charset="0"/>
            </a:endParaRPr>
          </a:p>
        </p:txBody>
      </p:sp>
      <p:sp>
        <p:nvSpPr>
          <p:cNvPr id="2" name="AutoShape 2" descr="http://www.1zoom.net/big2/39/128071-frederik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www.1zoom.net/big2/39/128071-frederik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6" descr="http://www.1zoom.net/big2/39/128071-frederika.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8" descr="http://www.1zoom.net/big2/39/128071-frederika.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10" descr="http://www.1zoom.net/big2/39/128071-frederika.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6" name="Picture 12" descr="https://natashastander.files.wordpress.com/2015/02/bridget-jones-post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6" y="0"/>
            <a:ext cx="9158736" cy="68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10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Interviewing: Types of questions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539430"/>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Open (any response) vs. closed (single word response) questions</a:t>
            </a:r>
          </a:p>
          <a:p>
            <a:endParaRPr lang="en-GB" sz="20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Keep them simple (no jargon/technical content)</a:t>
            </a:r>
          </a:p>
          <a:p>
            <a:endParaRPr lang="en-GB" sz="20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Avoid multi-part/extensively staggered questions (if this then that otherwise this etc.)</a:t>
            </a:r>
          </a:p>
          <a:p>
            <a:endParaRPr lang="en-GB" sz="20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Can use a mix of closed, then open questions </a:t>
            </a:r>
            <a:r>
              <a:rPr lang="en-GB" sz="2000" dirty="0" err="1" smtClean="0">
                <a:solidFill>
                  <a:schemeClr val="tx2">
                    <a:lumMod val="60000"/>
                    <a:lumOff val="40000"/>
                  </a:schemeClr>
                </a:solidFill>
                <a:latin typeface="Arial" pitchFamily="34" charset="0"/>
                <a:cs typeface="Arial" pitchFamily="34" charset="0"/>
              </a:rPr>
              <a:t>etc</a:t>
            </a:r>
            <a:endParaRPr lang="en-GB" sz="2000" dirty="0" smtClean="0">
              <a:solidFill>
                <a:schemeClr val="tx2">
                  <a:lumMod val="60000"/>
                  <a:lumOff val="40000"/>
                </a:schemeClr>
              </a:solidFill>
              <a:latin typeface="Arial" pitchFamily="34" charset="0"/>
              <a:cs typeface="Arial" pitchFamily="34" charset="0"/>
            </a:endParaRPr>
          </a:p>
          <a:p>
            <a:endParaRPr lang="en-GB" sz="20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Get people to do things, draw things out, show you round their workplace</a:t>
            </a: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611808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Interview Structures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978012"/>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Structured </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when studying ‘variation’ to your ‘constant’</a:t>
            </a: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most analytical and, can actually gather quantitative data (think Likert scale analysis) </a:t>
            </a:r>
          </a:p>
          <a:p>
            <a:endParaRPr lang="en-GB" sz="1050" dirty="0">
              <a:solidFill>
                <a:schemeClr val="tx2">
                  <a:lumMod val="60000"/>
                  <a:lumOff val="40000"/>
                </a:schemeClr>
              </a:solidFill>
              <a:latin typeface="Arial" pitchFamily="34" charset="0"/>
              <a:cs typeface="Arial" pitchFamily="34" charset="0"/>
            </a:endParaRPr>
          </a:p>
          <a:p>
            <a:r>
              <a:rPr lang="en-GB" sz="2000" dirty="0">
                <a:solidFill>
                  <a:schemeClr val="tx2">
                    <a:lumMod val="60000"/>
                    <a:lumOff val="40000"/>
                  </a:schemeClr>
                </a:solidFill>
                <a:latin typeface="Arial" pitchFamily="34" charset="0"/>
                <a:cs typeface="Arial" pitchFamily="34" charset="0"/>
              </a:rPr>
              <a:t>Semi-structured</a:t>
            </a: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most common</a:t>
            </a: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allows for pre-determined topics and follow-ups</a:t>
            </a:r>
          </a:p>
          <a:p>
            <a:endParaRPr lang="en-GB" sz="1100" dirty="0">
              <a:solidFill>
                <a:schemeClr val="tx2">
                  <a:lumMod val="60000"/>
                  <a:lumOff val="40000"/>
                </a:schemeClr>
              </a:solidFill>
              <a:latin typeface="Arial" pitchFamily="34" charset="0"/>
              <a:cs typeface="Arial" pitchFamily="34" charset="0"/>
            </a:endParaRPr>
          </a:p>
          <a:p>
            <a:r>
              <a:rPr lang="en-GB" sz="2000" dirty="0">
                <a:solidFill>
                  <a:schemeClr val="tx2">
                    <a:lumMod val="60000"/>
                    <a:lumOff val="40000"/>
                  </a:schemeClr>
                </a:solidFill>
                <a:latin typeface="Arial" pitchFamily="34" charset="0"/>
                <a:cs typeface="Arial" pitchFamily="34" charset="0"/>
              </a:rPr>
              <a:t>Exploratory </a:t>
            </a:r>
          </a:p>
          <a:p>
            <a:pPr marL="342900" indent="-342900">
              <a:buFont typeface="Arial" panose="020B0604020202020204" pitchFamily="34" charset="0"/>
              <a:buChar char="•"/>
            </a:pPr>
            <a:r>
              <a:rPr lang="en-GB" sz="2000" dirty="0">
                <a:solidFill>
                  <a:schemeClr val="tx2">
                    <a:lumMod val="60000"/>
                    <a:lumOff val="40000"/>
                  </a:schemeClr>
                </a:solidFill>
                <a:latin typeface="Arial" pitchFamily="34" charset="0"/>
                <a:cs typeface="Arial" pitchFamily="34" charset="0"/>
              </a:rPr>
              <a:t>often used </a:t>
            </a:r>
            <a:r>
              <a:rPr lang="en-GB" sz="2000" dirty="0" smtClean="0">
                <a:solidFill>
                  <a:schemeClr val="tx2">
                    <a:lumMod val="60000"/>
                    <a:lumOff val="40000"/>
                  </a:schemeClr>
                </a:solidFill>
                <a:latin typeface="Arial" pitchFamily="34" charset="0"/>
                <a:cs typeface="Arial" pitchFamily="34" charset="0"/>
              </a:rPr>
              <a:t>pre-study for early-research when you don’t know exactly what to ask people</a:t>
            </a:r>
            <a:endParaRPr lang="en-GB" sz="20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8380845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136904"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Semi structured interview: Topic Guide</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785652"/>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Used to guide your discussion with the participants of a study</a:t>
            </a:r>
          </a:p>
          <a:p>
            <a:endParaRPr lang="en-GB" sz="2400" dirty="0" smtClean="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What do you want to know?</a:t>
            </a:r>
          </a:p>
          <a:p>
            <a:endParaRPr lang="en-GB" sz="2400" dirty="0" smtClean="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Alternatively, how important are the different topics you want to discuss?</a:t>
            </a:r>
          </a:p>
          <a:p>
            <a:endParaRPr lang="en-GB" sz="2400" dirty="0" smtClean="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Sort topics by ease of discussion (so long as the interview isn’t going to go on for to long)</a:t>
            </a: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9428707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68407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Interviews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524315"/>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Continuing on the same topic, you are now going to work in pairs to run a semi-structured interview. You will run 1 x 5 minute Interview and be Interviewed as a user (not designer) for 5 minutes. </a:t>
            </a:r>
          </a:p>
          <a:p>
            <a:endParaRPr lang="en-GB" sz="2400" dirty="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Create a Topic Guide remembering the basic principles we have been over: </a:t>
            </a: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open vs closed questions</a:t>
            </a:r>
            <a:endParaRPr lang="en-GB" sz="2400" dirty="0">
              <a:solidFill>
                <a:schemeClr val="tx2">
                  <a:lumMod val="60000"/>
                  <a:lumOff val="40000"/>
                </a:schemeClr>
              </a:solidFill>
              <a:latin typeface="Arial" pitchFamily="34" charset="0"/>
              <a:cs typeface="Arial" pitchFamily="34" charset="0"/>
            </a:endParaRP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not leading people with questions</a:t>
            </a:r>
            <a:endParaRPr lang="en-GB" sz="2400" dirty="0">
              <a:solidFill>
                <a:schemeClr val="tx2">
                  <a:lumMod val="60000"/>
                  <a:lumOff val="40000"/>
                </a:schemeClr>
              </a:solidFill>
              <a:latin typeface="Arial" pitchFamily="34" charset="0"/>
              <a:cs typeface="Arial" pitchFamily="34" charset="0"/>
            </a:endParaRP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creating lot’s of variations on a topic</a:t>
            </a:r>
            <a:endParaRPr lang="en-GB" sz="2400" i="1"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1768974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32972</TotalTime>
  <Words>3308</Words>
  <Application>Microsoft Macintosh PowerPoint</Application>
  <PresentationFormat>On-screen Show (4:3)</PresentationFormat>
  <Paragraphs>458</Paragraphs>
  <Slides>50</Slides>
  <Notes>45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Stephen Lindsay</cp:lastModifiedBy>
  <cp:revision>154</cp:revision>
  <cp:lastPrinted>2013-10-01T13:50:46Z</cp:lastPrinted>
  <dcterms:created xsi:type="dcterms:W3CDTF">2011-12-07T14:20:20Z</dcterms:created>
  <dcterms:modified xsi:type="dcterms:W3CDTF">2017-03-07T12:49:26Z</dcterms:modified>
</cp:coreProperties>
</file>