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3" d="100"/>
          <a:sy n="43" d="100"/>
        </p:scale>
        <p:origin x="-13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17E7A-5BAB-E94F-891C-8055C33C0A7C}" type="datetimeFigureOut">
              <a:rPr lang="en-US" smtClean="0"/>
              <a:t>21/03/17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DBC3F-04FA-F04E-97A8-9429453E58E5}" type="slidenum">
              <a:rPr lang="en-US" smtClean="0"/>
              <a:t>‹#›</a:t>
            </a:fld>
            <a:endParaRPr lang="en-US"/>
          </a:p>
        </p:txBody>
      </p:sp>
    </p:spTree>
    <p:extLst>
      <p:ext uri="{BB962C8B-B14F-4D97-AF65-F5344CB8AC3E}">
        <p14:creationId xmlns:p14="http://schemas.microsoft.com/office/powerpoint/2010/main" val="3167757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1</a:t>
            </a:fld>
            <a:endParaRPr lang="en-GB" dirty="0"/>
          </a:p>
        </p:txBody>
      </p:sp>
    </p:spTree>
    <p:extLst>
      <p:ext uri="{BB962C8B-B14F-4D97-AF65-F5344CB8AC3E}">
        <p14:creationId xmlns:p14="http://schemas.microsoft.com/office/powerpoint/2010/main" val="335592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10</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11</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12</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17</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18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19</a:t>
            </a:fld>
            <a:endParaRPr lang="en-GB"/>
          </a:p>
        </p:txBody>
      </p:sp>
    </p:spTree>
    <p:extLst>
      <p:ext uri="{BB962C8B-B14F-4D97-AF65-F5344CB8AC3E}">
        <p14:creationId xmlns:p14="http://schemas.microsoft.com/office/powerpoint/2010/main" val="360364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20</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21</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 file sharing websites</a:t>
            </a:r>
            <a:r>
              <a:rPr lang="en-GB" baseline="0" dirty="0" smtClean="0"/>
              <a:t> and copyright</a:t>
            </a:r>
          </a:p>
          <a:p>
            <a:endParaRPr lang="en-GB" baseline="0" dirty="0" smtClean="0"/>
          </a:p>
          <a:p>
            <a:r>
              <a:rPr lang="en-GB" baseline="0" dirty="0" smtClean="0"/>
              <a:t>Markets – The CD player staayed looong past it’s sell by date because the market wanted it to</a:t>
            </a:r>
          </a:p>
          <a:p>
            <a:endParaRPr lang="en-GB" dirty="0" smtClean="0"/>
          </a:p>
          <a:p>
            <a:r>
              <a:rPr lang="en-GB" dirty="0" smtClean="0"/>
              <a:t>Social norm that effects</a:t>
            </a:r>
            <a:r>
              <a:rPr lang="en-GB" baseline="0" dirty="0" smtClean="0"/>
              <a:t> technology – mobile phones in Japan</a:t>
            </a:r>
          </a:p>
          <a:p>
            <a:endParaRPr lang="en-GB" baseline="0" dirty="0" smtClean="0"/>
          </a:p>
          <a:p>
            <a:r>
              <a:rPr lang="en-GB" dirty="0" smtClean="0"/>
              <a:t>Architecture – high</a:t>
            </a:r>
            <a:r>
              <a:rPr lang="en-GB" baseline="0" dirty="0" smtClean="0"/>
              <a:t> speed broadband availability and movie streaming</a:t>
            </a:r>
          </a:p>
          <a:p>
            <a:endParaRPr lang="en-GB" baseline="0" dirty="0" smtClean="0"/>
          </a:p>
          <a:p>
            <a:r>
              <a:rPr lang="en-GB" baseline="0" dirty="0" smtClean="0"/>
              <a:t>TRAN: Let’s talk about law and law making a little more</a:t>
            </a:r>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22</a:t>
            </a:fld>
            <a:endParaRPr lang="en-GB" dirty="0"/>
          </a:p>
        </p:txBody>
      </p:sp>
    </p:spTree>
    <p:extLst>
      <p:ext uri="{BB962C8B-B14F-4D97-AF65-F5344CB8AC3E}">
        <p14:creationId xmlns:p14="http://schemas.microsoft.com/office/powerpoint/2010/main" val="460891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Law – file sharing websites</a:t>
            </a:r>
            <a:r>
              <a:rPr lang="en-GB" baseline="0" dirty="0" smtClean="0"/>
              <a:t> and copyright</a:t>
            </a:r>
          </a:p>
          <a:p>
            <a:endParaRPr lang="en-GB" baseline="0" dirty="0" smtClean="0"/>
          </a:p>
          <a:p>
            <a:r>
              <a:rPr lang="en-GB" baseline="0" dirty="0" smtClean="0"/>
              <a:t>Markets – The CD player staayed looong past it’s sell by date because the market wanted it to</a:t>
            </a:r>
          </a:p>
          <a:p>
            <a:endParaRPr lang="en-GB" dirty="0" smtClean="0"/>
          </a:p>
          <a:p>
            <a:r>
              <a:rPr lang="en-GB" dirty="0" smtClean="0"/>
              <a:t>Social norm that effects</a:t>
            </a:r>
            <a:r>
              <a:rPr lang="en-GB" baseline="0" dirty="0" smtClean="0"/>
              <a:t> technology – mobile phones in Japan</a:t>
            </a:r>
          </a:p>
          <a:p>
            <a:endParaRPr lang="en-GB" baseline="0" dirty="0" smtClean="0"/>
          </a:p>
          <a:p>
            <a:r>
              <a:rPr lang="en-GB" dirty="0" smtClean="0"/>
              <a:t>Architecture – high</a:t>
            </a:r>
            <a:r>
              <a:rPr lang="en-GB" baseline="0" dirty="0" smtClean="0"/>
              <a:t> speed broadband availability and movie streaming</a:t>
            </a:r>
          </a:p>
          <a:p>
            <a:endParaRPr lang="en-GB" baseline="0" dirty="0" smtClean="0"/>
          </a:p>
          <a:p>
            <a:r>
              <a:rPr lang="en-GB" baseline="0" dirty="0" smtClean="0"/>
              <a:t>TRAN: Let’s talk about law and law making a little more</a:t>
            </a:r>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23</a:t>
            </a:fld>
            <a:endParaRPr lang="en-GB" dirty="0"/>
          </a:p>
        </p:txBody>
      </p:sp>
    </p:spTree>
    <p:extLst>
      <p:ext uri="{BB962C8B-B14F-4D97-AF65-F5344CB8AC3E}">
        <p14:creationId xmlns:p14="http://schemas.microsoft.com/office/powerpoint/2010/main" val="460891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24</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25</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26</a:t>
            </a:fld>
            <a:endParaRPr lang="en-GB" dirty="0"/>
          </a:p>
        </p:txBody>
      </p:sp>
    </p:spTree>
    <p:extLst>
      <p:ext uri="{BB962C8B-B14F-4D97-AF65-F5344CB8AC3E}">
        <p14:creationId xmlns:p14="http://schemas.microsoft.com/office/powerpoint/2010/main" val="132461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3</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FBEE8B-EDCB-49EA-BC52-4761DCDB10DE}" type="slidenum">
              <a:rPr lang="en-GB" smtClean="0"/>
              <a:t>4</a:t>
            </a:fld>
            <a:endParaRPr lang="en-GB" dirty="0"/>
          </a:p>
        </p:txBody>
      </p:sp>
    </p:spTree>
    <p:extLst>
      <p:ext uri="{BB962C8B-B14F-4D97-AF65-F5344CB8AC3E}">
        <p14:creationId xmlns:p14="http://schemas.microsoft.com/office/powerpoint/2010/main" val="46089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5</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what happens? We have a raft of issues to address </a:t>
            </a:r>
          </a:p>
          <a:p>
            <a:r>
              <a:rPr lang="en-GB" dirty="0" smtClean="0"/>
              <a:t/>
            </a:r>
            <a:br>
              <a:rPr lang="en-GB" dirty="0" smtClean="0"/>
            </a:br>
            <a:r>
              <a:rPr lang="en-GB" dirty="0" smtClean="0"/>
              <a:t>three's no clear cut law of emergence vs. convergence</a:t>
            </a:r>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6</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7</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8</a:t>
            </a:fld>
            <a:endParaRPr lang="en-GB"/>
          </a:p>
        </p:txBody>
      </p:sp>
    </p:spTree>
    <p:extLst>
      <p:ext uri="{BB962C8B-B14F-4D97-AF65-F5344CB8AC3E}">
        <p14:creationId xmlns:p14="http://schemas.microsoft.com/office/powerpoint/2010/main" val="249667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A14FFB-8685-4FAD-B310-5A4A049238FF}" type="slidenum">
              <a:rPr lang="en-GB" smtClean="0"/>
              <a:t>9</a:t>
            </a:fld>
            <a:endParaRPr lang="en-GB"/>
          </a:p>
        </p:txBody>
      </p:sp>
    </p:spTree>
    <p:extLst>
      <p:ext uri="{BB962C8B-B14F-4D97-AF65-F5344CB8AC3E}">
        <p14:creationId xmlns:p14="http://schemas.microsoft.com/office/powerpoint/2010/main" val="249667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BE15ACD-A6D8-E546-8ED6-B0FCFA7A6AA4}" type="datetimeFigureOut">
              <a:rPr lang="en-US" smtClean="0"/>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105827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BE15ACD-A6D8-E546-8ED6-B0FCFA7A6AA4}" type="datetimeFigureOut">
              <a:rPr lang="en-US" smtClean="0"/>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113031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BE15ACD-A6D8-E546-8ED6-B0FCFA7A6AA4}" type="datetimeFigureOut">
              <a:rPr lang="en-US" smtClean="0"/>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257915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BE15ACD-A6D8-E546-8ED6-B0FCFA7A6AA4}" type="datetimeFigureOut">
              <a:rPr lang="en-US" smtClean="0"/>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3533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BE15ACD-A6D8-E546-8ED6-B0FCFA7A6AA4}" type="datetimeFigureOut">
              <a:rPr lang="en-US" smtClean="0"/>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304286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BE15ACD-A6D8-E546-8ED6-B0FCFA7A6AA4}" type="datetimeFigureOut">
              <a:rPr lang="en-US" smtClean="0"/>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31874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BE15ACD-A6D8-E546-8ED6-B0FCFA7A6AA4}" type="datetimeFigureOut">
              <a:rPr lang="en-US" smtClean="0"/>
              <a:t>21/03/17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342470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BE15ACD-A6D8-E546-8ED6-B0FCFA7A6AA4}" type="datetimeFigureOut">
              <a:rPr lang="en-US" smtClean="0"/>
              <a:t>21/03/17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188603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15ACD-A6D8-E546-8ED6-B0FCFA7A6AA4}" type="datetimeFigureOut">
              <a:rPr lang="en-US" smtClean="0"/>
              <a:t>21/03/17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199227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BE15ACD-A6D8-E546-8ED6-B0FCFA7A6AA4}" type="datetimeFigureOut">
              <a:rPr lang="en-US" smtClean="0"/>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251734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BE15ACD-A6D8-E546-8ED6-B0FCFA7A6AA4}" type="datetimeFigureOut">
              <a:rPr lang="en-US" smtClean="0"/>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908DC-6D6B-5B46-BA26-7654A5EEC7DD}" type="slidenum">
              <a:rPr lang="en-US" smtClean="0"/>
              <a:t>‹#›</a:t>
            </a:fld>
            <a:endParaRPr lang="en-US"/>
          </a:p>
        </p:txBody>
      </p:sp>
    </p:spTree>
    <p:extLst>
      <p:ext uri="{BB962C8B-B14F-4D97-AF65-F5344CB8AC3E}">
        <p14:creationId xmlns:p14="http://schemas.microsoft.com/office/powerpoint/2010/main" val="2522255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15ACD-A6D8-E546-8ED6-B0FCFA7A6AA4}" type="datetimeFigureOut">
              <a:rPr lang="en-US" smtClean="0"/>
              <a:t>21/03/17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908DC-6D6B-5B46-BA26-7654A5EEC7DD}" type="slidenum">
              <a:rPr lang="en-US" smtClean="0"/>
              <a:t>‹#›</a:t>
            </a:fld>
            <a:endParaRPr lang="en-US"/>
          </a:p>
        </p:txBody>
      </p:sp>
    </p:spTree>
    <p:extLst>
      <p:ext uri="{BB962C8B-B14F-4D97-AF65-F5344CB8AC3E}">
        <p14:creationId xmlns:p14="http://schemas.microsoft.com/office/powerpoint/2010/main" val="4254123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 Slide_FINAL.jpg"/>
          <p:cNvPicPr>
            <a:picLocks noChangeAspect="1"/>
          </p:cNvPicPr>
          <p:nvPr/>
        </p:nvPicPr>
        <p:blipFill>
          <a:blip r:embed="rId3" cstate="print"/>
          <a:stretch>
            <a:fillRect/>
          </a:stretch>
        </p:blipFill>
        <p:spPr>
          <a:xfrm>
            <a:off x="-228533" y="-153688"/>
            <a:ext cx="9372533" cy="7029400"/>
          </a:xfrm>
          <a:prstGeom prst="rect">
            <a:avLst/>
          </a:prstGeom>
        </p:spPr>
      </p:pic>
      <p:sp>
        <p:nvSpPr>
          <p:cNvPr id="8" name="TextBox 7"/>
          <p:cNvSpPr txBox="1"/>
          <p:nvPr/>
        </p:nvSpPr>
        <p:spPr>
          <a:xfrm>
            <a:off x="378383" y="699592"/>
            <a:ext cx="8158699" cy="707886"/>
          </a:xfrm>
          <a:prstGeom prst="rect">
            <a:avLst/>
          </a:prstGeom>
          <a:noFill/>
        </p:spPr>
        <p:txBody>
          <a:bodyPr wrap="square" rtlCol="0">
            <a:spAutoFit/>
          </a:bodyPr>
          <a:lstStyle/>
          <a:p>
            <a:r>
              <a:rPr lang="en-GB" sz="4000" dirty="0" err="1" smtClean="0">
                <a:solidFill>
                  <a:schemeClr val="bg1"/>
                </a:solidFill>
                <a:latin typeface="Arial" pitchFamily="34" charset="0"/>
                <a:cs typeface="Arial" pitchFamily="34" charset="0"/>
              </a:rPr>
              <a:t>CSC349</a:t>
            </a:r>
            <a:r>
              <a:rPr lang="en-GB" sz="4000" dirty="0" smtClean="0">
                <a:solidFill>
                  <a:schemeClr val="bg1"/>
                </a:solidFill>
                <a:latin typeface="Arial" pitchFamily="34" charset="0"/>
                <a:cs typeface="Arial" pitchFamily="34" charset="0"/>
              </a:rPr>
              <a:t> User Experience</a:t>
            </a:r>
            <a:endParaRPr lang="en-US" sz="4000" dirty="0">
              <a:solidFill>
                <a:schemeClr val="bg1"/>
              </a:solidFill>
              <a:latin typeface="Arial" pitchFamily="34" charset="0"/>
              <a:cs typeface="Arial" pitchFamily="34" charset="0"/>
            </a:endParaRPr>
          </a:p>
        </p:txBody>
      </p:sp>
      <p:sp>
        <p:nvSpPr>
          <p:cNvPr id="6" name="TextBox 5"/>
          <p:cNvSpPr txBox="1"/>
          <p:nvPr/>
        </p:nvSpPr>
        <p:spPr>
          <a:xfrm>
            <a:off x="382866" y="1510895"/>
            <a:ext cx="8158699" cy="707886"/>
          </a:xfrm>
          <a:prstGeom prst="rect">
            <a:avLst/>
          </a:prstGeom>
          <a:noFill/>
        </p:spPr>
        <p:txBody>
          <a:bodyPr wrap="square" rtlCol="0">
            <a:spAutoFit/>
          </a:bodyPr>
          <a:lstStyle/>
          <a:p>
            <a:r>
              <a:rPr lang="en-GB" sz="4000" dirty="0" smtClean="0">
                <a:solidFill>
                  <a:schemeClr val="bg1"/>
                </a:solidFill>
                <a:latin typeface="Arial" pitchFamily="34" charset="0"/>
                <a:cs typeface="Arial" pitchFamily="34" charset="0"/>
              </a:rPr>
              <a:t>Practical 3 – Scenarios in Design</a:t>
            </a:r>
            <a:endParaRPr lang="en-US" sz="4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374662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 Diagrams and Weaknesses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509200"/>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The Use Case diagram represents all the actors and their use cases in your system so can be considered a more nuanced form of Stakeholder Identification</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Also shows the interaction between Use Cases so when more than one actor is involved directly in a Use Case clashes can be caught</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Weaknesses of this approach are it’s implicit assumption that there is a system to interact with</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How would you capture an interaction where you need to phone up to register to use an online shopping system (common in Business2Business services) </a:t>
            </a:r>
          </a:p>
          <a:p>
            <a:endParaRPr lang="en-GB" sz="2000" dirty="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9241566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3" name="TextBox 2"/>
          <p:cNvSpPr txBox="1"/>
          <p:nvPr/>
        </p:nvSpPr>
        <p:spPr>
          <a:xfrm>
            <a:off x="251520" y="1412776"/>
            <a:ext cx="8640960" cy="4278094"/>
          </a:xfrm>
          <a:prstGeom prst="rect">
            <a:avLst/>
          </a:prstGeom>
          <a:noFill/>
        </p:spPr>
        <p:txBody>
          <a:bodyPr wrap="square" rtlCol="0">
            <a:spAutoFit/>
          </a:bodyPr>
          <a:lstStyle/>
          <a:p>
            <a:pPr algn="ctr"/>
            <a:endParaRPr lang="en-GB" sz="3600" dirty="0" smtClean="0">
              <a:solidFill>
                <a:schemeClr val="tx2">
                  <a:lumMod val="60000"/>
                  <a:lumOff val="40000"/>
                </a:schemeClr>
              </a:solidFill>
              <a:latin typeface="Arial" pitchFamily="34" charset="0"/>
              <a:cs typeface="Arial" pitchFamily="34" charset="0"/>
            </a:endParaRPr>
          </a:p>
          <a:p>
            <a:pPr algn="ctr"/>
            <a:endParaRPr lang="en-GB" sz="3600" dirty="0">
              <a:solidFill>
                <a:schemeClr val="tx2">
                  <a:lumMod val="60000"/>
                  <a:lumOff val="40000"/>
                </a:schemeClr>
              </a:solidFill>
              <a:latin typeface="Arial" pitchFamily="34" charset="0"/>
              <a:cs typeface="Arial" pitchFamily="34" charset="0"/>
            </a:endParaRPr>
          </a:p>
          <a:p>
            <a:pPr algn="ctr"/>
            <a:r>
              <a:rPr lang="en-GB" sz="3600" dirty="0" smtClean="0">
                <a:solidFill>
                  <a:schemeClr val="tx2">
                    <a:lumMod val="60000"/>
                    <a:lumOff val="40000"/>
                  </a:schemeClr>
                </a:solidFill>
                <a:latin typeface="Arial" pitchFamily="34" charset="0"/>
                <a:cs typeface="Arial" pitchFamily="34" charset="0"/>
              </a:rPr>
              <a:t>What’s the biggest weakness of Use Cases from our perspective? </a:t>
            </a:r>
          </a:p>
          <a:p>
            <a:endParaRPr lang="en-GB" sz="2000" dirty="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3140162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Task Analysis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332094"/>
            <a:ext cx="8640960" cy="5278368"/>
          </a:xfrm>
          <a:prstGeom prst="rect">
            <a:avLst/>
          </a:prstGeom>
          <a:noFill/>
        </p:spPr>
        <p:txBody>
          <a:bodyPr wrap="square" rtlCol="0">
            <a:spAutoFit/>
          </a:bodyPr>
          <a:lstStyle/>
          <a:p>
            <a:r>
              <a:rPr lang="en-GB" b="1" dirty="0" smtClean="0">
                <a:solidFill>
                  <a:schemeClr val="tx2">
                    <a:lumMod val="60000"/>
                    <a:lumOff val="40000"/>
                  </a:schemeClr>
                </a:solidFill>
                <a:latin typeface="Arial" pitchFamily="34" charset="0"/>
                <a:cs typeface="Arial" pitchFamily="34" charset="0"/>
              </a:rPr>
              <a:t>Task Analysis </a:t>
            </a:r>
            <a:r>
              <a:rPr lang="en-GB" dirty="0" smtClean="0">
                <a:solidFill>
                  <a:schemeClr val="tx2">
                    <a:lumMod val="60000"/>
                    <a:lumOff val="40000"/>
                  </a:schemeClr>
                </a:solidFill>
                <a:latin typeface="Arial" pitchFamily="34" charset="0"/>
                <a:cs typeface="Arial" pitchFamily="34" charset="0"/>
              </a:rPr>
              <a:t>is a structured investigation of how people go about achieving their goals in the real world </a:t>
            </a:r>
          </a:p>
          <a:p>
            <a:endParaRPr lang="en-GB" sz="1050" dirty="0" smtClean="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There are many forms of Task Analysis but the most common is </a:t>
            </a:r>
            <a:r>
              <a:rPr lang="en-GB" b="1" dirty="0" smtClean="0">
                <a:solidFill>
                  <a:schemeClr val="tx2">
                    <a:lumMod val="60000"/>
                    <a:lumOff val="40000"/>
                  </a:schemeClr>
                </a:solidFill>
                <a:latin typeface="Arial" pitchFamily="34" charset="0"/>
                <a:cs typeface="Arial" pitchFamily="34" charset="0"/>
              </a:rPr>
              <a:t>Hierarchical Task Analysis </a:t>
            </a:r>
            <a:r>
              <a:rPr lang="en-GB" dirty="0" smtClean="0">
                <a:solidFill>
                  <a:schemeClr val="tx2">
                    <a:lumMod val="60000"/>
                    <a:lumOff val="40000"/>
                  </a:schemeClr>
                </a:solidFill>
                <a:latin typeface="Arial" pitchFamily="34" charset="0"/>
                <a:cs typeface="Arial" pitchFamily="34" charset="0"/>
              </a:rPr>
              <a:t>where steps are broken down into sub-steps</a:t>
            </a:r>
          </a:p>
          <a:p>
            <a:endParaRPr lang="en-GB" sz="1000" dirty="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Strengths of Hierarchical Task Analysis are</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Allowing an objective comparison of alternative designs</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Allowing abstraction in detail for design discussions</a:t>
            </a:r>
          </a:p>
          <a:p>
            <a:pPr marL="342900" indent="-34290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Supporting design re-use</a:t>
            </a:r>
          </a:p>
          <a:p>
            <a:endParaRPr lang="en-GB" sz="1050" dirty="0">
              <a:solidFill>
                <a:schemeClr val="tx2">
                  <a:lumMod val="60000"/>
                  <a:lumOff val="40000"/>
                </a:schemeClr>
              </a:solidFill>
              <a:latin typeface="Arial" pitchFamily="34" charset="0"/>
              <a:cs typeface="Arial" pitchFamily="34" charset="0"/>
            </a:endParaRPr>
          </a:p>
          <a:p>
            <a:r>
              <a:rPr lang="en-GB" dirty="0" smtClean="0">
                <a:solidFill>
                  <a:schemeClr val="tx2">
                    <a:lumMod val="60000"/>
                    <a:lumOff val="40000"/>
                  </a:schemeClr>
                </a:solidFill>
                <a:latin typeface="Arial" pitchFamily="34" charset="0"/>
                <a:cs typeface="Arial" pitchFamily="34" charset="0"/>
              </a:rPr>
              <a:t>Weaknesses</a:t>
            </a:r>
          </a:p>
          <a:p>
            <a:pPr marL="285750" indent="-28575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Parallelisation not possible</a:t>
            </a:r>
          </a:p>
          <a:p>
            <a:pPr marL="285750" indent="-285750">
              <a:buFont typeface="Arial" panose="020B0604020202020204" pitchFamily="34" charset="0"/>
              <a:buChar char="•"/>
            </a:pPr>
            <a:r>
              <a:rPr lang="en-GB" dirty="0" smtClean="0">
                <a:solidFill>
                  <a:schemeClr val="tx2">
                    <a:lumMod val="60000"/>
                    <a:lumOff val="40000"/>
                  </a:schemeClr>
                </a:solidFill>
                <a:latin typeface="Arial" pitchFamily="34" charset="0"/>
                <a:cs typeface="Arial" pitchFamily="34" charset="0"/>
              </a:rPr>
              <a:t>Doesn’t scale well with complexity</a:t>
            </a: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9100703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descr="http://www.it.uu.se/edu/course/homepage/hcinet/ht04/lectures/lecture11/hta_bibl_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23909"/>
            <a:ext cx="8448939"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8493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Future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893647"/>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A common alternative to the Current Scenario approach that rapidly emerged</a:t>
            </a:r>
          </a:p>
          <a:p>
            <a:endParaRPr lang="en-GB" sz="1400" b="1"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Simple, textual descriptions of how a person might interact with a future piece of technology that motivate how you can design and develop the technology</a:t>
            </a:r>
          </a:p>
          <a:p>
            <a:endParaRPr lang="en-GB" sz="14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Excellent for placing a strong emphasis on the </a:t>
            </a:r>
            <a:r>
              <a:rPr lang="en-GB" sz="2000" dirty="0" err="1" smtClean="0">
                <a:solidFill>
                  <a:schemeClr val="tx2">
                    <a:lumMod val="60000"/>
                    <a:lumOff val="40000"/>
                  </a:schemeClr>
                </a:solidFill>
                <a:latin typeface="Arial" pitchFamily="34" charset="0"/>
                <a:cs typeface="Arial" pitchFamily="34" charset="0"/>
              </a:rPr>
              <a:t>UX</a:t>
            </a:r>
            <a:r>
              <a:rPr lang="en-GB" sz="2000" dirty="0" smtClean="0">
                <a:solidFill>
                  <a:schemeClr val="tx2">
                    <a:lumMod val="60000"/>
                    <a:lumOff val="40000"/>
                  </a:schemeClr>
                </a:solidFill>
                <a:latin typeface="Arial" pitchFamily="34" charset="0"/>
                <a:cs typeface="Arial" pitchFamily="34" charset="0"/>
              </a:rPr>
              <a:t> of a product because you tell a story about it </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And can focus on negative as well as positive </a:t>
            </a:r>
            <a:r>
              <a:rPr lang="en-GB" sz="2000" dirty="0" err="1" smtClean="0">
                <a:solidFill>
                  <a:schemeClr val="tx2">
                    <a:lumMod val="60000"/>
                    <a:lumOff val="40000"/>
                  </a:schemeClr>
                </a:solidFill>
                <a:latin typeface="Arial" pitchFamily="34" charset="0"/>
                <a:cs typeface="Arial" pitchFamily="34" charset="0"/>
              </a:rPr>
              <a:t>UX</a:t>
            </a:r>
            <a:r>
              <a:rPr lang="en-GB" sz="2000" dirty="0" smtClean="0">
                <a:solidFill>
                  <a:schemeClr val="tx2">
                    <a:lumMod val="60000"/>
                    <a:lumOff val="40000"/>
                  </a:schemeClr>
                </a:solidFill>
                <a:latin typeface="Arial" pitchFamily="34" charset="0"/>
                <a:cs typeface="Arial" pitchFamily="34" charset="0"/>
              </a:rPr>
              <a:t> to motivate design</a:t>
            </a:r>
          </a:p>
          <a:p>
            <a:endParaRPr lang="en-GB" sz="14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Strong crossover with Persona in Future Scenario work</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332028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Future Scenarios Example: </a:t>
            </a:r>
            <a:r>
              <a:rPr lang="en-GB" sz="3200" dirty="0" err="1" smtClean="0">
                <a:solidFill>
                  <a:srgbClr val="0070C0"/>
                </a:solidFill>
                <a:latin typeface="Arial" pitchFamily="34" charset="0"/>
                <a:cs typeface="Arial" pitchFamily="34" charset="0"/>
              </a:rPr>
              <a:t>Skinput</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318647"/>
            <a:ext cx="4176464" cy="4955203"/>
          </a:xfrm>
          <a:prstGeom prst="rect">
            <a:avLst/>
          </a:prstGeom>
          <a:noFill/>
        </p:spPr>
        <p:txBody>
          <a:bodyPr wrap="square" rtlCol="0">
            <a:spAutoFit/>
          </a:bodyPr>
          <a:lstStyle/>
          <a:p>
            <a:r>
              <a:rPr lang="en-GB" sz="1900" i="1" dirty="0" smtClean="0">
                <a:solidFill>
                  <a:schemeClr val="tx2">
                    <a:lumMod val="60000"/>
                    <a:lumOff val="40000"/>
                  </a:schemeClr>
                </a:solidFill>
                <a:latin typeface="Arial" pitchFamily="34" charset="0"/>
                <a:cs typeface="Arial" pitchFamily="34" charset="0"/>
              </a:rPr>
              <a:t>“Neal has just finished his run, he likes listening to music and has been playing his favourite piece. </a:t>
            </a:r>
            <a:r>
              <a:rPr lang="en-GB" sz="1900" dirty="0" err="1" smtClean="0">
                <a:solidFill>
                  <a:schemeClr val="tx2">
                    <a:lumMod val="60000"/>
                    <a:lumOff val="40000"/>
                  </a:schemeClr>
                </a:solidFill>
                <a:latin typeface="Arial" pitchFamily="34" charset="0"/>
                <a:cs typeface="Arial" pitchFamily="34" charset="0"/>
              </a:rPr>
              <a:t>Skinput</a:t>
            </a:r>
            <a:r>
              <a:rPr lang="en-GB" sz="1900" i="1" dirty="0" smtClean="0">
                <a:solidFill>
                  <a:schemeClr val="tx2">
                    <a:lumMod val="60000"/>
                    <a:lumOff val="40000"/>
                  </a:schemeClr>
                </a:solidFill>
                <a:latin typeface="Arial" pitchFamily="34" charset="0"/>
                <a:cs typeface="Arial" pitchFamily="34" charset="0"/>
              </a:rPr>
              <a:t> is great for him, he can focus on running while scrolling through songs. With a flick of his fingers, he turns off the music and opens up the TV remote on his forearm and selects his favourite show. Feeling hungry, he pulls up a list of potential recipes on his arm based off the food currently in his kitchen…”</a:t>
            </a:r>
            <a:endParaRPr lang="en-GB" sz="1900" i="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pic>
        <p:nvPicPr>
          <p:cNvPr id="7170" name="Picture 2" descr="http://www.bitrebels.com/wp-content/uploads/2010/03/Skinput-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262428"/>
            <a:ext cx="4457700" cy="382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2730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496944"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Location-Driven Social Media</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954929"/>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Construct 3 fictional persona who might use your future social media platform breaking them down along key characteristics that you envision.  </a:t>
            </a:r>
          </a:p>
          <a:p>
            <a:endParaRPr lang="en-GB" sz="2400" dirty="0" smtClean="0">
              <a:solidFill>
                <a:schemeClr val="tx2">
                  <a:lumMod val="60000"/>
                  <a:lumOff val="40000"/>
                </a:schemeClr>
              </a:solidFill>
              <a:latin typeface="Arial" pitchFamily="34" charset="0"/>
              <a:cs typeface="Arial" pitchFamily="34" charset="0"/>
            </a:endParaRPr>
          </a:p>
          <a:p>
            <a:r>
              <a:rPr lang="en-GB" sz="2400" dirty="0" smtClean="0">
                <a:solidFill>
                  <a:schemeClr val="tx2">
                    <a:lumMod val="60000"/>
                    <a:lumOff val="40000"/>
                  </a:schemeClr>
                </a:solidFill>
                <a:latin typeface="Arial" pitchFamily="34" charset="0"/>
                <a:cs typeface="Arial" pitchFamily="34" charset="0"/>
              </a:rPr>
              <a:t>Construct a future scenario for your social media platform as a group. This should take the form of a short story that shows some of the most interesting elements of the platform. Bring at least one of your personas into the story as you construct it. </a:t>
            </a:r>
          </a:p>
          <a:p>
            <a:endParaRPr lang="en-GB" sz="1100" i="1"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5039570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Storyboarding</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05314"/>
            <a:ext cx="8640960" cy="5216813"/>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A further, specific refinement to future scenarios in which designers sketch imagined experiences with a design</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One of the most prevalent types of design activity, intuitively understood by many people  </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So far, we have talked about ways to document design concepts and share them with other designers but how do we present our results to end users?</a:t>
            </a:r>
          </a:p>
          <a:p>
            <a:endParaRPr lang="en-GB" sz="1050" dirty="0" smtClean="0">
              <a:solidFill>
                <a:schemeClr val="tx2">
                  <a:lumMod val="60000"/>
                  <a:lumOff val="40000"/>
                </a:schemeClr>
              </a:solidFill>
              <a:latin typeface="Arial" pitchFamily="34" charset="0"/>
              <a:cs typeface="Arial" pitchFamily="34" charset="0"/>
            </a:endParaRPr>
          </a:p>
          <a:p>
            <a:pPr lvl="0"/>
            <a:r>
              <a:rPr lang="en-GB" sz="2000" dirty="0">
                <a:solidFill>
                  <a:srgbClr val="1F497D">
                    <a:lumMod val="60000"/>
                    <a:lumOff val="40000"/>
                  </a:srgbClr>
                </a:solidFill>
                <a:latin typeface="Arial" pitchFamily="34" charset="0"/>
                <a:cs typeface="Arial" pitchFamily="34" charset="0"/>
              </a:rPr>
              <a:t>As an approach, </a:t>
            </a:r>
            <a:r>
              <a:rPr lang="en-GB" sz="2000" dirty="0" smtClean="0">
                <a:solidFill>
                  <a:srgbClr val="1F497D">
                    <a:lumMod val="60000"/>
                    <a:lumOff val="40000"/>
                  </a:srgbClr>
                </a:solidFill>
                <a:latin typeface="Arial" pitchFamily="34" charset="0"/>
                <a:cs typeface="Arial" pitchFamily="34" charset="0"/>
              </a:rPr>
              <a:t>storyboarding benefits </a:t>
            </a:r>
            <a:r>
              <a:rPr lang="en-GB" sz="2000" dirty="0">
                <a:solidFill>
                  <a:srgbClr val="1F497D">
                    <a:lumMod val="60000"/>
                    <a:lumOff val="40000"/>
                  </a:srgbClr>
                </a:solidFill>
                <a:latin typeface="Arial" pitchFamily="34" charset="0"/>
                <a:cs typeface="Arial" pitchFamily="34" charset="0"/>
              </a:rPr>
              <a:t>from being “sketchy” but can also be a technique for presenting a finished design </a:t>
            </a:r>
          </a:p>
          <a:p>
            <a:pPr marL="342900" lvl="0" indent="-342900">
              <a:buFont typeface="Arial" panose="020B0604020202020204" pitchFamily="34" charset="0"/>
              <a:buChar char="•"/>
            </a:pPr>
            <a:r>
              <a:rPr lang="en-GB" sz="2000" dirty="0">
                <a:solidFill>
                  <a:srgbClr val="1F497D">
                    <a:lumMod val="60000"/>
                    <a:lumOff val="40000"/>
                  </a:srgbClr>
                </a:solidFill>
                <a:latin typeface="Arial" pitchFamily="34" charset="0"/>
                <a:cs typeface="Arial" pitchFamily="34" charset="0"/>
              </a:rPr>
              <a:t>Ambiguity, rapid production and refinement, openness to </a:t>
            </a:r>
            <a:r>
              <a:rPr lang="en-GB" sz="2000" dirty="0" smtClean="0">
                <a:solidFill>
                  <a:srgbClr val="1F497D">
                    <a:lumMod val="60000"/>
                    <a:lumOff val="40000"/>
                  </a:srgbClr>
                </a:solidFill>
                <a:latin typeface="Arial" pitchFamily="34" charset="0"/>
                <a:cs typeface="Arial" pitchFamily="34" charset="0"/>
              </a:rPr>
              <a:t>change</a:t>
            </a:r>
          </a:p>
          <a:p>
            <a:pPr marL="342900" lvl="0" indent="-342900">
              <a:buFont typeface="Arial" panose="020B0604020202020204" pitchFamily="34" charset="0"/>
              <a:buChar char="•"/>
            </a:pPr>
            <a:endParaRPr lang="en-GB" sz="2000" dirty="0">
              <a:solidFill>
                <a:srgbClr val="1F497D">
                  <a:lumMod val="60000"/>
                  <a:lumOff val="40000"/>
                </a:srgbClr>
              </a:solidFill>
              <a:latin typeface="Arial" pitchFamily="34" charset="0"/>
              <a:cs typeface="Arial" pitchFamily="34" charset="0"/>
            </a:endParaRPr>
          </a:p>
          <a:p>
            <a:endParaRPr lang="en-GB" sz="105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8864008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Storyboarding: Key Qualities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980728"/>
            <a:ext cx="8640960" cy="5439950"/>
          </a:xfrm>
          <a:prstGeom prst="rect">
            <a:avLst/>
          </a:prstGeom>
          <a:noFill/>
        </p:spPr>
        <p:txBody>
          <a:bodyPr wrap="square" rtlCol="0">
            <a:spAutoFit/>
          </a:bodyPr>
          <a:lstStyle/>
          <a:p>
            <a:endParaRPr lang="en-GB" sz="105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Help to place the focus not just on the design but also on:</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wider </a:t>
            </a:r>
            <a:r>
              <a:rPr lang="en-GB" sz="2000" b="1" dirty="0" smtClean="0">
                <a:solidFill>
                  <a:schemeClr val="tx2">
                    <a:lumMod val="60000"/>
                    <a:lumOff val="40000"/>
                  </a:schemeClr>
                </a:solidFill>
                <a:latin typeface="Arial" pitchFamily="34" charset="0"/>
                <a:cs typeface="Arial" pitchFamily="34" charset="0"/>
              </a:rPr>
              <a:t>context</a:t>
            </a:r>
            <a:r>
              <a:rPr lang="en-GB" sz="2000" dirty="0" smtClean="0">
                <a:solidFill>
                  <a:schemeClr val="tx2">
                    <a:lumMod val="60000"/>
                    <a:lumOff val="40000"/>
                  </a:schemeClr>
                </a:solidFill>
                <a:latin typeface="Arial" pitchFamily="34" charset="0"/>
                <a:cs typeface="Arial" pitchFamily="34" charset="0"/>
              </a:rPr>
              <a:t> of use – where will this be used, who will be around you, what time of day is it, what are you doing at the same time as this task, etc.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panels </a:t>
            </a:r>
            <a:r>
              <a:rPr lang="en-GB" sz="2000" i="1" dirty="0" smtClean="0">
                <a:solidFill>
                  <a:schemeClr val="tx2">
                    <a:lumMod val="60000"/>
                    <a:lumOff val="40000"/>
                  </a:schemeClr>
                </a:solidFill>
                <a:latin typeface="Arial" pitchFamily="34" charset="0"/>
                <a:cs typeface="Arial" pitchFamily="34" charset="0"/>
              </a:rPr>
              <a:t>before</a:t>
            </a:r>
            <a:r>
              <a:rPr lang="en-GB" sz="2000" dirty="0" smtClean="0">
                <a:solidFill>
                  <a:schemeClr val="tx2">
                    <a:lumMod val="60000"/>
                    <a:lumOff val="40000"/>
                  </a:schemeClr>
                </a:solidFill>
                <a:latin typeface="Arial" pitchFamily="34" charset="0"/>
                <a:cs typeface="Arial" pitchFamily="34" charset="0"/>
              </a:rPr>
              <a:t> and </a:t>
            </a:r>
            <a:r>
              <a:rPr lang="en-GB" sz="2000" i="1" dirty="0" smtClean="0">
                <a:solidFill>
                  <a:schemeClr val="tx2">
                    <a:lumMod val="60000"/>
                    <a:lumOff val="40000"/>
                  </a:schemeClr>
                </a:solidFill>
                <a:latin typeface="Arial" pitchFamily="34" charset="0"/>
                <a:cs typeface="Arial" pitchFamily="34" charset="0"/>
              </a:rPr>
              <a:t>after</a:t>
            </a:r>
            <a:r>
              <a:rPr lang="en-GB" sz="2000" dirty="0" smtClean="0">
                <a:solidFill>
                  <a:schemeClr val="tx2">
                    <a:lumMod val="60000"/>
                    <a:lumOff val="40000"/>
                  </a:schemeClr>
                </a:solidFill>
                <a:latin typeface="Arial" pitchFamily="34" charset="0"/>
                <a:cs typeface="Arial" pitchFamily="34" charset="0"/>
              </a:rPr>
              <a:t> you use the technology are most important ones to focus on</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The User Experience with a device becomes prioritised in this approach if done correctly</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Capture the good and the bad in a storyboard </a:t>
            </a:r>
            <a:r>
              <a:rPr lang="en-GB" sz="2000" dirty="0">
                <a:solidFill>
                  <a:schemeClr val="tx2">
                    <a:lumMod val="60000"/>
                    <a:lumOff val="40000"/>
                  </a:schemeClr>
                </a:solidFill>
                <a:latin typeface="Arial" pitchFamily="34" charset="0"/>
                <a:cs typeface="Arial" pitchFamily="34" charset="0"/>
              </a:rPr>
              <a:t>t</a:t>
            </a:r>
            <a:r>
              <a:rPr lang="en-GB" sz="2000" dirty="0" smtClean="0">
                <a:solidFill>
                  <a:schemeClr val="tx2">
                    <a:lumMod val="60000"/>
                    <a:lumOff val="40000"/>
                  </a:schemeClr>
                </a:solidFill>
                <a:latin typeface="Arial" pitchFamily="34" charset="0"/>
                <a:cs typeface="Arial" pitchFamily="34" charset="0"/>
              </a:rPr>
              <a:t>hough branching paths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Storyboards can be a way to share design ideas as well as do design work </a:t>
            </a:r>
          </a:p>
          <a:p>
            <a:pPr marL="800100" lvl="1"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Although they should not be both </a:t>
            </a:r>
            <a:r>
              <a:rPr lang="mr-IN" sz="2000" dirty="0" smtClean="0">
                <a:solidFill>
                  <a:schemeClr val="tx2">
                    <a:lumMod val="60000"/>
                    <a:lumOff val="40000"/>
                  </a:schemeClr>
                </a:solidFill>
                <a:latin typeface="Arial" pitchFamily="34" charset="0"/>
                <a:cs typeface="Arial" pitchFamily="34" charset="0"/>
              </a:rPr>
              <a:t>–</a:t>
            </a:r>
            <a:r>
              <a:rPr lang="en-GB" sz="2000" dirty="0" smtClean="0">
                <a:solidFill>
                  <a:schemeClr val="tx2">
                    <a:lumMod val="60000"/>
                    <a:lumOff val="40000"/>
                  </a:schemeClr>
                </a:solidFill>
                <a:latin typeface="Arial" pitchFamily="34" charset="0"/>
                <a:cs typeface="Arial" pitchFamily="34" charset="0"/>
              </a:rPr>
              <a:t> why?</a:t>
            </a:r>
          </a:p>
          <a:p>
            <a:endParaRPr lang="en-GB" sz="9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4397772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nickfassler.com/wp-content/uploads/2010/12/Storyboar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80690"/>
            <a:ext cx="9143999" cy="707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183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496944"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Location-Driven Social Media</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954929"/>
          </a:xfrm>
          <a:prstGeom prst="rect">
            <a:avLst/>
          </a:prstGeom>
          <a:noFill/>
        </p:spPr>
        <p:txBody>
          <a:bodyPr wrap="square" rtlCol="0">
            <a:spAutoFit/>
          </a:bodyPr>
          <a:lstStyle/>
          <a:p>
            <a:r>
              <a:rPr lang="en-GB" sz="2400" dirty="0" smtClean="0">
                <a:solidFill>
                  <a:schemeClr val="tx2">
                    <a:lumMod val="60000"/>
                    <a:lumOff val="40000"/>
                  </a:schemeClr>
                </a:solidFill>
                <a:latin typeface="Arial" pitchFamily="34" charset="0"/>
                <a:cs typeface="Arial" pitchFamily="34" charset="0"/>
              </a:rPr>
              <a:t>Many different types of social media make use of your location data in some way but new advances in location services have not been fully leveraged. For this exercise, </a:t>
            </a:r>
            <a:r>
              <a:rPr lang="en-GB" sz="2400" b="1" i="1" dirty="0" smtClean="0">
                <a:solidFill>
                  <a:schemeClr val="tx2">
                    <a:lumMod val="60000"/>
                    <a:lumOff val="40000"/>
                  </a:schemeClr>
                </a:solidFill>
                <a:latin typeface="Arial" pitchFamily="34" charset="0"/>
                <a:cs typeface="Arial" pitchFamily="34" charset="0"/>
              </a:rPr>
              <a:t>sketch 10 novel ways </a:t>
            </a:r>
            <a:r>
              <a:rPr lang="en-GB" sz="2400" dirty="0" smtClean="0">
                <a:solidFill>
                  <a:schemeClr val="tx2">
                    <a:lumMod val="60000"/>
                    <a:lumOff val="40000"/>
                  </a:schemeClr>
                </a:solidFill>
                <a:latin typeface="Arial" pitchFamily="34" charset="0"/>
                <a:cs typeface="Arial" pitchFamily="34" charset="0"/>
              </a:rPr>
              <a:t>that you might design a social media platform that is fully location aware. </a:t>
            </a:r>
          </a:p>
          <a:p>
            <a:endParaRPr lang="en-GB" sz="1100" i="1" dirty="0">
              <a:solidFill>
                <a:schemeClr val="tx2">
                  <a:lumMod val="60000"/>
                  <a:lumOff val="40000"/>
                </a:schemeClr>
              </a:solidFill>
              <a:latin typeface="Arial" pitchFamily="34" charset="0"/>
              <a:cs typeface="Arial" pitchFamily="34" charset="0"/>
            </a:endParaRPr>
          </a:p>
          <a:p>
            <a:r>
              <a:rPr lang="en-GB" sz="2400" b="1" dirty="0" smtClean="0">
                <a:solidFill>
                  <a:schemeClr val="tx2">
                    <a:lumMod val="60000"/>
                    <a:lumOff val="40000"/>
                  </a:schemeClr>
                </a:solidFill>
                <a:latin typeface="Arial" pitchFamily="34" charset="0"/>
                <a:cs typeface="Arial" pitchFamily="34" charset="0"/>
              </a:rPr>
              <a:t>Assumptions</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You know peoples location down to the room they are in</a:t>
            </a:r>
          </a:p>
          <a:p>
            <a:pPr marL="342900" indent="-342900">
              <a:buFont typeface="Arial" panose="020B0604020202020204" pitchFamily="34" charset="0"/>
              <a:buChar char="•"/>
            </a:pPr>
            <a:r>
              <a:rPr lang="en-GB" sz="2400" i="1" dirty="0" smtClean="0">
                <a:solidFill>
                  <a:schemeClr val="tx2">
                    <a:lumMod val="60000"/>
                    <a:lumOff val="40000"/>
                  </a:schemeClr>
                </a:solidFill>
                <a:latin typeface="Arial" pitchFamily="34" charset="0"/>
                <a:cs typeface="Arial" pitchFamily="34" charset="0"/>
              </a:rPr>
              <a:t>You have a critical mass of users available to you </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4372223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496944"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Location-Driven Social Media</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154983"/>
          </a:xfrm>
          <a:prstGeom prst="rect">
            <a:avLst/>
          </a:prstGeom>
          <a:noFill/>
        </p:spPr>
        <p:txBody>
          <a:bodyPr wrap="square" rtlCol="0">
            <a:spAutoFit/>
          </a:bodyPr>
          <a:lstStyle/>
          <a:p>
            <a:r>
              <a:rPr lang="en-GB" sz="2400" b="1" i="1" dirty="0" smtClean="0">
                <a:solidFill>
                  <a:schemeClr val="tx2">
                    <a:lumMod val="60000"/>
                    <a:lumOff val="40000"/>
                  </a:schemeClr>
                </a:solidFill>
                <a:latin typeface="Arial" pitchFamily="34" charset="0"/>
                <a:cs typeface="Arial" pitchFamily="34" charset="0"/>
              </a:rPr>
              <a:t>Do design work</a:t>
            </a:r>
            <a:r>
              <a:rPr lang="en-GB" sz="2400" dirty="0" smtClean="0">
                <a:solidFill>
                  <a:schemeClr val="tx2">
                    <a:lumMod val="60000"/>
                    <a:lumOff val="40000"/>
                  </a:schemeClr>
                </a:solidFill>
                <a:latin typeface="Arial" pitchFamily="34" charset="0"/>
                <a:cs typeface="Arial" pitchFamily="34" charset="0"/>
              </a:rPr>
              <a:t>: As a group, build a few examples of storyboards that you can use to illustrate your ideas about the location driven social media platform. Make sure</a:t>
            </a:r>
            <a:r>
              <a:rPr lang="en-GB" sz="2400" i="1" dirty="0" smtClean="0">
                <a:solidFill>
                  <a:schemeClr val="tx2">
                    <a:lumMod val="60000"/>
                    <a:lumOff val="40000"/>
                  </a:schemeClr>
                </a:solidFill>
                <a:latin typeface="Arial" pitchFamily="34" charset="0"/>
                <a:cs typeface="Arial" pitchFamily="34" charset="0"/>
              </a:rPr>
              <a:t> </a:t>
            </a:r>
            <a:r>
              <a:rPr lang="en-GB" sz="2400" dirty="0" smtClean="0">
                <a:solidFill>
                  <a:schemeClr val="tx2">
                    <a:lumMod val="60000"/>
                    <a:lumOff val="40000"/>
                  </a:schemeClr>
                </a:solidFill>
                <a:latin typeface="Arial" pitchFamily="34" charset="0"/>
                <a:cs typeface="Arial" pitchFamily="34" charset="0"/>
              </a:rPr>
              <a:t>that you capture the key details around what happens before and after people use technology and try to place an emphasis on UX.</a:t>
            </a:r>
          </a:p>
          <a:p>
            <a:endParaRPr lang="en-GB" sz="2400" dirty="0">
              <a:solidFill>
                <a:schemeClr val="tx2">
                  <a:lumMod val="60000"/>
                  <a:lumOff val="40000"/>
                </a:schemeClr>
              </a:solidFill>
              <a:latin typeface="Arial" pitchFamily="34" charset="0"/>
              <a:cs typeface="Arial" pitchFamily="34" charset="0"/>
            </a:endParaRPr>
          </a:p>
          <a:p>
            <a:r>
              <a:rPr lang="en-GB" sz="2400" b="1" i="1" dirty="0" smtClean="0">
                <a:solidFill>
                  <a:schemeClr val="tx2">
                    <a:lumMod val="60000"/>
                    <a:lumOff val="40000"/>
                  </a:schemeClr>
                </a:solidFill>
                <a:latin typeface="Arial" pitchFamily="34" charset="0"/>
                <a:cs typeface="Arial" pitchFamily="34" charset="0"/>
              </a:rPr>
              <a:t>Share design work: </a:t>
            </a:r>
            <a:r>
              <a:rPr lang="en-GB" sz="2400" dirty="0" smtClean="0">
                <a:solidFill>
                  <a:schemeClr val="tx2">
                    <a:lumMod val="60000"/>
                    <a:lumOff val="40000"/>
                  </a:schemeClr>
                </a:solidFill>
                <a:latin typeface="Arial" pitchFamily="34" charset="0"/>
                <a:cs typeface="Arial" pitchFamily="34" charset="0"/>
              </a:rPr>
              <a:t>Once you have done this, devise one storyboard to illustrate your overall concept. Think about how this needs to be different to your sketched storyboards.  </a:t>
            </a:r>
            <a:endParaRPr lang="en-GB" sz="1100" i="1"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7394679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A Novel Approach: Pastiche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509200"/>
          </a:xfrm>
          <a:prstGeom prst="rect">
            <a:avLst/>
          </a:prstGeom>
          <a:noFill/>
        </p:spPr>
        <p:txBody>
          <a:bodyPr wrap="square" rtlCol="0">
            <a:spAutoFit/>
          </a:bodyPr>
          <a:lstStyle/>
          <a:p>
            <a:r>
              <a:rPr lang="en-GB" sz="2000" b="1" dirty="0" smtClean="0">
                <a:solidFill>
                  <a:schemeClr val="tx2">
                    <a:lumMod val="60000"/>
                    <a:lumOff val="40000"/>
                  </a:schemeClr>
                </a:solidFill>
                <a:latin typeface="Arial" pitchFamily="34" charset="0"/>
                <a:cs typeface="Arial" pitchFamily="34" charset="0"/>
              </a:rPr>
              <a:t>Pastiche Scenarios </a:t>
            </a:r>
            <a:r>
              <a:rPr lang="en-GB" sz="2000" dirty="0" smtClean="0">
                <a:solidFill>
                  <a:schemeClr val="tx2">
                    <a:lumMod val="60000"/>
                    <a:lumOff val="40000"/>
                  </a:schemeClr>
                </a:solidFill>
                <a:latin typeface="Arial" pitchFamily="34" charset="0"/>
                <a:cs typeface="Arial" pitchFamily="34" charset="0"/>
              </a:rPr>
              <a:t>are short stories about famous, fictional characters using different designs, what does Scrooge </a:t>
            </a:r>
            <a:r>
              <a:rPr lang="en-GB" sz="2000" dirty="0" err="1" smtClean="0">
                <a:solidFill>
                  <a:schemeClr val="tx2">
                    <a:lumMod val="60000"/>
                    <a:lumOff val="40000"/>
                  </a:schemeClr>
                </a:solidFill>
                <a:latin typeface="Arial" pitchFamily="34" charset="0"/>
                <a:cs typeface="Arial" pitchFamily="34" charset="0"/>
              </a:rPr>
              <a:t>McDuck</a:t>
            </a:r>
            <a:r>
              <a:rPr lang="en-GB" sz="2000" dirty="0" smtClean="0">
                <a:solidFill>
                  <a:schemeClr val="tx2">
                    <a:lumMod val="60000"/>
                    <a:lumOff val="40000"/>
                  </a:schemeClr>
                </a:solidFill>
                <a:latin typeface="Arial" pitchFamily="34" charset="0"/>
                <a:cs typeface="Arial" pitchFamily="34" charset="0"/>
              </a:rPr>
              <a:t> think of online banking, </a:t>
            </a:r>
            <a:r>
              <a:rPr lang="en-GB" sz="2000" dirty="0">
                <a:solidFill>
                  <a:schemeClr val="tx2">
                    <a:lumMod val="60000"/>
                    <a:lumOff val="40000"/>
                  </a:schemeClr>
                </a:solidFill>
                <a:latin typeface="Arial" pitchFamily="34" charset="0"/>
                <a:cs typeface="Arial" pitchFamily="34" charset="0"/>
              </a:rPr>
              <a:t>how does </a:t>
            </a:r>
            <a:r>
              <a:rPr lang="en-GB" sz="2000" dirty="0" smtClean="0">
                <a:solidFill>
                  <a:schemeClr val="tx2">
                    <a:lumMod val="60000"/>
                    <a:lumOff val="40000"/>
                  </a:schemeClr>
                </a:solidFill>
                <a:latin typeface="Arial" pitchFamily="34" charset="0"/>
                <a:cs typeface="Arial" pitchFamily="34" charset="0"/>
              </a:rPr>
              <a:t>Indiana Jones feel about you Google maps rival?</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The benefits of the approach include</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More relatable, shareable characters and scenarios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Characters that are often imperfect in their use of technology</a:t>
            </a:r>
          </a:p>
          <a:p>
            <a:endParaRPr lang="en-GB" sz="12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Drawbacks</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You need to have some basic writing ability</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Pastiches aren’t always seen as particularly serious</a:t>
            </a: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897248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184067" y="1412776"/>
            <a:ext cx="8424936" cy="3385542"/>
          </a:xfrm>
          <a:prstGeom prst="rect">
            <a:avLst/>
          </a:prstGeom>
          <a:noFill/>
        </p:spPr>
        <p:txBody>
          <a:bodyPr wrap="square" rtlCol="0">
            <a:spAutoFit/>
          </a:bodyPr>
          <a:lstStyle/>
          <a:p>
            <a:pPr algn="ctr"/>
            <a:r>
              <a:rPr lang="en-GB" sz="2800" i="1" dirty="0" smtClean="0">
                <a:solidFill>
                  <a:srgbClr val="0070C0"/>
                </a:solidFill>
                <a:latin typeface="Arial" pitchFamily="34" charset="0"/>
                <a:cs typeface="Arial" pitchFamily="34" charset="0"/>
              </a:rPr>
              <a:t>‘‘</a:t>
            </a:r>
            <a:r>
              <a:rPr lang="en-GB" sz="2800" i="1" dirty="0">
                <a:solidFill>
                  <a:srgbClr val="0070C0"/>
                </a:solidFill>
                <a:latin typeface="Arial" pitchFamily="34" charset="0"/>
                <a:cs typeface="Arial" pitchFamily="34" charset="0"/>
              </a:rPr>
              <a:t>Look around, around, around </a:t>
            </a:r>
            <a:r>
              <a:rPr lang="en-GB" sz="2800" i="1" dirty="0" err="1">
                <a:solidFill>
                  <a:srgbClr val="0070C0"/>
                </a:solidFill>
                <a:latin typeface="Arial" pitchFamily="34" charset="0"/>
                <a:cs typeface="Arial" pitchFamily="34" charset="0"/>
              </a:rPr>
              <a:t>around</a:t>
            </a:r>
            <a:r>
              <a:rPr lang="en-GB" sz="2800" i="1" dirty="0">
                <a:solidFill>
                  <a:srgbClr val="0070C0"/>
                </a:solidFill>
                <a:latin typeface="Arial" pitchFamily="34" charset="0"/>
                <a:cs typeface="Arial" pitchFamily="34" charset="0"/>
              </a:rPr>
              <a:t> round’ Beatles suggest. I do and </a:t>
            </a:r>
            <a:r>
              <a:rPr lang="en-GB" sz="2800" i="1" dirty="0" smtClean="0">
                <a:solidFill>
                  <a:srgbClr val="0070C0"/>
                </a:solidFill>
                <a:latin typeface="Arial" pitchFamily="34" charset="0"/>
                <a:cs typeface="Arial" pitchFamily="34" charset="0"/>
              </a:rPr>
              <a:t>the landscape </a:t>
            </a:r>
            <a:r>
              <a:rPr lang="en-GB" sz="2800" i="1" dirty="0">
                <a:solidFill>
                  <a:srgbClr val="0070C0"/>
                </a:solidFill>
                <a:latin typeface="Arial" pitchFamily="34" charset="0"/>
                <a:cs typeface="Arial" pitchFamily="34" charset="0"/>
              </a:rPr>
              <a:t>doesn’t seem so bleak. For a moment I feel all sixties. Yes, </a:t>
            </a:r>
            <a:r>
              <a:rPr lang="en-GB" sz="2800" i="1" dirty="0" smtClean="0">
                <a:solidFill>
                  <a:srgbClr val="0070C0"/>
                </a:solidFill>
                <a:latin typeface="Arial" pitchFamily="34" charset="0"/>
                <a:cs typeface="Arial" pitchFamily="34" charset="0"/>
              </a:rPr>
              <a:t>everything is </a:t>
            </a:r>
            <a:r>
              <a:rPr lang="en-GB" sz="2800" i="1" dirty="0">
                <a:solidFill>
                  <a:srgbClr val="0070C0"/>
                </a:solidFill>
                <a:latin typeface="Arial" pitchFamily="34" charset="0"/>
                <a:cs typeface="Arial" pitchFamily="34" charset="0"/>
              </a:rPr>
              <a:t>beautiful, even youth in front of me. And of course he’s not a </a:t>
            </a:r>
            <a:r>
              <a:rPr lang="en-GB" sz="2800" i="1" dirty="0" smtClean="0">
                <a:solidFill>
                  <a:srgbClr val="0070C0"/>
                </a:solidFill>
                <a:latin typeface="Arial" pitchFamily="34" charset="0"/>
                <a:cs typeface="Arial" pitchFamily="34" charset="0"/>
              </a:rPr>
              <a:t>mugger just </a:t>
            </a:r>
            <a:r>
              <a:rPr lang="en-GB" sz="2800" i="1" dirty="0">
                <a:solidFill>
                  <a:srgbClr val="0070C0"/>
                </a:solidFill>
                <a:latin typeface="Arial" pitchFamily="34" charset="0"/>
                <a:cs typeface="Arial" pitchFamily="34" charset="0"/>
              </a:rPr>
              <a:t>because he likes baseball caps. Peace, love, yes. Then abrupt stop. </a:t>
            </a:r>
            <a:r>
              <a:rPr lang="en-GB" sz="2800" i="1" dirty="0" smtClean="0">
                <a:solidFill>
                  <a:srgbClr val="0070C0"/>
                </a:solidFill>
                <a:latin typeface="Arial" pitchFamily="34" charset="0"/>
                <a:cs typeface="Arial" pitchFamily="34" charset="0"/>
              </a:rPr>
              <a:t>Forgotten </a:t>
            </a:r>
            <a:r>
              <a:rPr lang="en-GB" sz="2800" i="1" dirty="0">
                <a:solidFill>
                  <a:srgbClr val="0070C0"/>
                </a:solidFill>
                <a:latin typeface="Arial" pitchFamily="34" charset="0"/>
                <a:cs typeface="Arial" pitchFamily="34" charset="0"/>
              </a:rPr>
              <a:t>charge wretched iPod.’’</a:t>
            </a:r>
          </a:p>
          <a:p>
            <a:pPr algn="ctr"/>
            <a:r>
              <a:rPr lang="en-GB" i="1" dirty="0" smtClean="0">
                <a:solidFill>
                  <a:srgbClr val="0070C0"/>
                </a:solidFill>
                <a:latin typeface="Arial" pitchFamily="34" charset="0"/>
                <a:cs typeface="Arial" pitchFamily="34" charset="0"/>
              </a:rPr>
              <a:t> </a:t>
            </a:r>
            <a:endParaRPr lang="en-GB" i="1" dirty="0">
              <a:solidFill>
                <a:srgbClr val="0070C0"/>
              </a:solidFill>
              <a:latin typeface="Arial" pitchFamily="34" charset="0"/>
              <a:cs typeface="Arial" pitchFamily="34" charset="0"/>
            </a:endParaRPr>
          </a:p>
        </p:txBody>
      </p:sp>
      <p:sp>
        <p:nvSpPr>
          <p:cNvPr id="2" name="AutoShape 2" descr="http://www.1zoom.net/big2/39/128071-frederik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www.1zoom.net/big2/39/128071-frederik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http://www.1zoom.net/big2/39/128071-frederika.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http://www.1zoom.net/big2/39/128071-frederika.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1zoom.net/big2/39/128071-frederika.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803941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184067" y="1412776"/>
            <a:ext cx="8424936" cy="2523768"/>
          </a:xfrm>
          <a:prstGeom prst="rect">
            <a:avLst/>
          </a:prstGeom>
          <a:noFill/>
        </p:spPr>
        <p:txBody>
          <a:bodyPr wrap="square" rtlCol="0">
            <a:spAutoFit/>
          </a:bodyPr>
          <a:lstStyle/>
          <a:p>
            <a:pPr algn="ctr"/>
            <a:endParaRPr lang="en-GB" sz="1400"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endParaRPr lang="en-GB" i="1" dirty="0" smtClean="0">
              <a:solidFill>
                <a:srgbClr val="0070C0"/>
              </a:solidFill>
              <a:latin typeface="Arial" pitchFamily="34" charset="0"/>
              <a:cs typeface="Arial" pitchFamily="34" charset="0"/>
            </a:endParaRPr>
          </a:p>
          <a:p>
            <a:pPr algn="ctr"/>
            <a:r>
              <a:rPr lang="en-GB" i="1" dirty="0" smtClean="0">
                <a:solidFill>
                  <a:srgbClr val="0070C0"/>
                </a:solidFill>
                <a:latin typeface="Arial" pitchFamily="34" charset="0"/>
                <a:cs typeface="Arial" pitchFamily="34" charset="0"/>
              </a:rPr>
              <a:t> </a:t>
            </a:r>
            <a:endParaRPr lang="en-GB" i="1" dirty="0">
              <a:solidFill>
                <a:srgbClr val="0070C0"/>
              </a:solidFill>
              <a:latin typeface="Arial" pitchFamily="34" charset="0"/>
              <a:cs typeface="Arial" pitchFamily="34" charset="0"/>
            </a:endParaRPr>
          </a:p>
        </p:txBody>
      </p:sp>
      <p:sp>
        <p:nvSpPr>
          <p:cNvPr id="2" name="AutoShape 2" descr="http://www.1zoom.net/big2/39/128071-frederika.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http://www.1zoom.net/big2/39/128071-frederika.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6" descr="http://www.1zoom.net/big2/39/128071-frederika.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8" descr="http://www.1zoom.net/big2/39/128071-frederika.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1zoom.net/big2/39/128071-frederika.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6" name="Picture 12" descr="https://natashastander.files.wordpress.com/2015/02/bridget-jones-post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6" y="0"/>
            <a:ext cx="9158736" cy="68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73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104057"/>
            <a:ext cx="8496944"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Design challenge 1: </a:t>
            </a:r>
          </a:p>
          <a:p>
            <a:r>
              <a:rPr lang="en-GB" sz="3200" dirty="0" smtClean="0">
                <a:solidFill>
                  <a:srgbClr val="0070C0"/>
                </a:solidFill>
                <a:latin typeface="Arial" pitchFamily="34" charset="0"/>
                <a:cs typeface="Arial" pitchFamily="34" charset="0"/>
              </a:rPr>
              <a:t>Location-Driven Social Media</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154983"/>
          </a:xfrm>
          <a:prstGeom prst="rect">
            <a:avLst/>
          </a:prstGeom>
          <a:noFill/>
        </p:spPr>
        <p:txBody>
          <a:bodyPr wrap="square" rtlCol="0">
            <a:spAutoFit/>
          </a:bodyPr>
          <a:lstStyle/>
          <a:p>
            <a:r>
              <a:rPr lang="en-GB" sz="2400" b="1" i="1" dirty="0" smtClean="0">
                <a:solidFill>
                  <a:schemeClr val="tx2">
                    <a:lumMod val="60000"/>
                    <a:lumOff val="40000"/>
                  </a:schemeClr>
                </a:solidFill>
                <a:latin typeface="Arial" pitchFamily="34" charset="0"/>
                <a:cs typeface="Arial" pitchFamily="34" charset="0"/>
              </a:rPr>
              <a:t>Do design work</a:t>
            </a:r>
            <a:r>
              <a:rPr lang="en-GB" sz="2400" dirty="0" smtClean="0">
                <a:solidFill>
                  <a:schemeClr val="tx2">
                    <a:lumMod val="60000"/>
                    <a:lumOff val="40000"/>
                  </a:schemeClr>
                </a:solidFill>
                <a:latin typeface="Arial" pitchFamily="34" charset="0"/>
                <a:cs typeface="Arial" pitchFamily="34" charset="0"/>
              </a:rPr>
              <a:t>: As a group, select a few fictional characters and write about how they might feel using your location driven social media platform </a:t>
            </a:r>
            <a:r>
              <a:rPr lang="mr-IN" sz="2400" dirty="0" smtClean="0">
                <a:solidFill>
                  <a:schemeClr val="tx2">
                    <a:lumMod val="60000"/>
                    <a:lumOff val="40000"/>
                  </a:schemeClr>
                </a:solidFill>
                <a:latin typeface="Arial" pitchFamily="34" charset="0"/>
                <a:cs typeface="Arial" pitchFamily="34" charset="0"/>
              </a:rPr>
              <a:t>–</a:t>
            </a:r>
            <a:r>
              <a:rPr lang="en-GB" sz="2400" dirty="0" smtClean="0">
                <a:solidFill>
                  <a:schemeClr val="tx2">
                    <a:lumMod val="60000"/>
                    <a:lumOff val="40000"/>
                  </a:schemeClr>
                </a:solidFill>
                <a:latin typeface="Arial" pitchFamily="34" charset="0"/>
                <a:cs typeface="Arial" pitchFamily="34" charset="0"/>
              </a:rPr>
              <a:t> ask yourself who you are picking and why you are picking them. </a:t>
            </a:r>
          </a:p>
          <a:p>
            <a:endParaRPr lang="en-GB" sz="2400" dirty="0">
              <a:solidFill>
                <a:schemeClr val="tx2">
                  <a:lumMod val="60000"/>
                  <a:lumOff val="40000"/>
                </a:schemeClr>
              </a:solidFill>
              <a:latin typeface="Arial" pitchFamily="34" charset="0"/>
              <a:cs typeface="Arial" pitchFamily="34" charset="0"/>
            </a:endParaRP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Pay attention to useful </a:t>
            </a:r>
            <a:r>
              <a:rPr lang="en-GB" sz="2400" i="1" dirty="0" smtClean="0">
                <a:solidFill>
                  <a:schemeClr val="tx2">
                    <a:lumMod val="60000"/>
                    <a:lumOff val="40000"/>
                  </a:schemeClr>
                </a:solidFill>
                <a:latin typeface="Arial" pitchFamily="34" charset="0"/>
                <a:cs typeface="Arial" pitchFamily="34" charset="0"/>
              </a:rPr>
              <a:t>larger than life</a:t>
            </a:r>
            <a:r>
              <a:rPr lang="en-GB" sz="2400" dirty="0" smtClean="0">
                <a:solidFill>
                  <a:schemeClr val="tx2">
                    <a:lumMod val="60000"/>
                    <a:lumOff val="40000"/>
                  </a:schemeClr>
                </a:solidFill>
                <a:latin typeface="Arial" pitchFamily="34" charset="0"/>
                <a:cs typeface="Arial" pitchFamily="34" charset="0"/>
              </a:rPr>
              <a:t> characteristics</a:t>
            </a:r>
          </a:p>
          <a:p>
            <a:pPr marL="342900" indent="-342900">
              <a:buFont typeface="Arial"/>
              <a:buChar char="•"/>
            </a:pPr>
            <a:r>
              <a:rPr lang="en-GB" sz="2400" dirty="0" smtClean="0">
                <a:solidFill>
                  <a:schemeClr val="tx2">
                    <a:lumMod val="60000"/>
                    <a:lumOff val="40000"/>
                  </a:schemeClr>
                </a:solidFill>
                <a:latin typeface="Arial" pitchFamily="34" charset="0"/>
                <a:cs typeface="Arial" pitchFamily="34" charset="0"/>
              </a:rPr>
              <a:t>Consider how this person compares to your personas in this situation </a:t>
            </a:r>
            <a:r>
              <a:rPr lang="mr-IN" sz="2400" dirty="0" smtClean="0">
                <a:solidFill>
                  <a:schemeClr val="tx2">
                    <a:lumMod val="60000"/>
                    <a:lumOff val="40000"/>
                  </a:schemeClr>
                </a:solidFill>
                <a:latin typeface="Arial" pitchFamily="34" charset="0"/>
                <a:cs typeface="Arial" pitchFamily="34" charset="0"/>
              </a:rPr>
              <a:t>–</a:t>
            </a:r>
            <a:r>
              <a:rPr lang="en-GB" sz="2400" dirty="0" smtClean="0">
                <a:solidFill>
                  <a:schemeClr val="tx2">
                    <a:lumMod val="60000"/>
                    <a:lumOff val="40000"/>
                  </a:schemeClr>
                </a:solidFill>
                <a:latin typeface="Arial" pitchFamily="34" charset="0"/>
                <a:cs typeface="Arial" pitchFamily="34" charset="0"/>
              </a:rPr>
              <a:t> what is helpful, what is not</a:t>
            </a: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40651314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8532948"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Group challenge: </a:t>
            </a:r>
            <a:r>
              <a:rPr lang="en-US" sz="3200" smtClean="0">
                <a:solidFill>
                  <a:srgbClr val="0070C0"/>
                </a:solidFill>
                <a:latin typeface="Arial" pitchFamily="34" charset="0"/>
                <a:cs typeface="Arial" pitchFamily="34" charset="0"/>
              </a:rPr>
              <a:t>Council Services</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4062651"/>
          </a:xfrm>
          <a:prstGeom prst="rect">
            <a:avLst/>
          </a:prstGeom>
          <a:noFill/>
        </p:spPr>
        <p:txBody>
          <a:bodyPr wrap="square" rtlCol="0">
            <a:spAutoFit/>
          </a:bodyPr>
          <a:lstStyle/>
          <a:p>
            <a:r>
              <a:rPr lang="en-GB" sz="2000" dirty="0" smtClean="0">
                <a:solidFill>
                  <a:srgbClr val="0070C0"/>
                </a:solidFill>
                <a:latin typeface="Arial" pitchFamily="34" charset="0"/>
                <a:cs typeface="Arial" pitchFamily="34" charset="0"/>
              </a:rPr>
              <a:t>A local council is having trouble with engaging the people living within it’s boundaries. For example, they struggle to get people to vote at council elections with very low turnout and they have trouble passing basic information on to people like, for example, when their bins are being collected.</a:t>
            </a:r>
          </a:p>
          <a:p>
            <a:endParaRPr lang="en-GB" sz="2000" dirty="0">
              <a:solidFill>
                <a:srgbClr val="0070C0"/>
              </a:solidFill>
              <a:latin typeface="Arial" pitchFamily="34" charset="0"/>
              <a:cs typeface="Arial" pitchFamily="34" charset="0"/>
            </a:endParaRPr>
          </a:p>
          <a:p>
            <a:r>
              <a:rPr lang="en-GB" sz="2000" dirty="0" smtClean="0">
                <a:solidFill>
                  <a:srgbClr val="0070C0"/>
                </a:solidFill>
                <a:latin typeface="Arial" pitchFamily="34" charset="0"/>
                <a:cs typeface="Arial" pitchFamily="34" charset="0"/>
              </a:rPr>
              <a:t>Your UX design team have been brought in to brainstorm some solutions to this problem and present them to the council leaders. Be aware that these are not very technically-minded or design-minded people so you will need to present your ideas to them very carefully. </a:t>
            </a: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rgbClr val="0070C0"/>
              </a:solidFill>
              <a:latin typeface="Arial" pitchFamily="34" charset="0"/>
              <a:cs typeface="Arial" pitchFamily="34" charset="0"/>
            </a:endParaRP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0369129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6" name="TextBox 5"/>
          <p:cNvSpPr txBox="1"/>
          <p:nvPr/>
        </p:nvSpPr>
        <p:spPr>
          <a:xfrm>
            <a:off x="251520" y="332656"/>
            <a:ext cx="6840760"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Group challenge </a:t>
            </a:r>
            <a:endParaRPr lang="en-US" sz="3200" dirty="0">
              <a:solidFill>
                <a:srgbClr val="0070C0"/>
              </a:solidFill>
              <a:latin typeface="Arial" pitchFamily="34" charset="0"/>
              <a:cs typeface="Arial" pitchFamily="34" charset="0"/>
            </a:endParaRPr>
          </a:p>
        </p:txBody>
      </p:sp>
      <p:sp>
        <p:nvSpPr>
          <p:cNvPr id="36" name="TextBox 35"/>
          <p:cNvSpPr txBox="1"/>
          <p:nvPr/>
        </p:nvSpPr>
        <p:spPr>
          <a:xfrm>
            <a:off x="359532" y="1245767"/>
            <a:ext cx="8424936" cy="3754874"/>
          </a:xfrm>
          <a:prstGeom prst="rect">
            <a:avLst/>
          </a:prstGeom>
          <a:noFill/>
        </p:spPr>
        <p:txBody>
          <a:bodyPr wrap="square" rtlCol="0">
            <a:spAutoFit/>
          </a:bodyPr>
          <a:lstStyle/>
          <a:p>
            <a:r>
              <a:rPr lang="en-GB" sz="2000" dirty="0" smtClean="0">
                <a:solidFill>
                  <a:srgbClr val="0070C0"/>
                </a:solidFill>
                <a:latin typeface="Arial" pitchFamily="34" charset="0"/>
                <a:cs typeface="Arial" pitchFamily="34" charset="0"/>
              </a:rPr>
              <a:t>You will be working your groups of 6-8 for this task.</a:t>
            </a:r>
          </a:p>
          <a:p>
            <a:r>
              <a:rPr lang="en-GB" sz="2000" dirty="0">
                <a:solidFill>
                  <a:srgbClr val="0070C0"/>
                </a:solidFill>
                <a:latin typeface="Arial" pitchFamily="34" charset="0"/>
                <a:cs typeface="Arial" pitchFamily="34" charset="0"/>
              </a:rPr>
              <a:t/>
            </a:r>
            <a:br>
              <a:rPr lang="en-GB" sz="2000" dirty="0">
                <a:solidFill>
                  <a:srgbClr val="0070C0"/>
                </a:solidFill>
                <a:latin typeface="Arial" pitchFamily="34" charset="0"/>
                <a:cs typeface="Arial" pitchFamily="34" charset="0"/>
              </a:rPr>
            </a:br>
            <a:r>
              <a:rPr lang="en-GB" sz="2000" dirty="0" smtClean="0">
                <a:solidFill>
                  <a:srgbClr val="0070C0"/>
                </a:solidFill>
                <a:latin typeface="Arial" pitchFamily="34" charset="0"/>
                <a:cs typeface="Arial" pitchFamily="34" charset="0"/>
              </a:rPr>
              <a:t>I would recommend starting out by sketching out designs individually like you did in the first exercise but where do you go from there? </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Pass the idea</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Dividing the dollar?</a:t>
            </a:r>
          </a:p>
          <a:p>
            <a:pPr marL="342900" indent="-342900">
              <a:buFont typeface="Arial" panose="020B0604020202020204" pitchFamily="34" charset="0"/>
              <a:buChar char="•"/>
            </a:pPr>
            <a:r>
              <a:rPr lang="en-GB" sz="2000" dirty="0" smtClean="0">
                <a:solidFill>
                  <a:srgbClr val="0070C0"/>
                </a:solidFill>
                <a:latin typeface="Arial" pitchFamily="34" charset="0"/>
                <a:cs typeface="Arial" pitchFamily="34" charset="0"/>
              </a:rPr>
              <a:t>Card sorting? </a:t>
            </a:r>
            <a:endParaRPr lang="en-GB" sz="2000" dirty="0">
              <a:solidFill>
                <a:srgbClr val="0070C0"/>
              </a:solidFill>
              <a:latin typeface="Arial" pitchFamily="34" charset="0"/>
              <a:cs typeface="Arial" pitchFamily="34" charset="0"/>
            </a:endParaRPr>
          </a:p>
          <a:p>
            <a:pPr algn="ctr"/>
            <a:r>
              <a:rPr lang="en-GB" sz="2000" dirty="0" smtClean="0">
                <a:solidFill>
                  <a:srgbClr val="0070C0"/>
                </a:solidFill>
                <a:latin typeface="Arial" pitchFamily="34" charset="0"/>
                <a:cs typeface="Arial" pitchFamily="34" charset="0"/>
              </a:rPr>
              <a:t>Why?</a:t>
            </a:r>
          </a:p>
          <a:p>
            <a:pPr marL="342900" indent="-342900">
              <a:buFont typeface="Arial" panose="020B0604020202020204" pitchFamily="34" charset="0"/>
              <a:buChar char="•"/>
            </a:pPr>
            <a:endParaRPr lang="en-GB" sz="2000" dirty="0">
              <a:solidFill>
                <a:srgbClr val="0070C0"/>
              </a:solidFill>
              <a:latin typeface="Arial" pitchFamily="34" charset="0"/>
              <a:cs typeface="Arial" pitchFamily="34" charset="0"/>
            </a:endParaRPr>
          </a:p>
          <a:p>
            <a:r>
              <a:rPr lang="en-GB" sz="2000" dirty="0" smtClean="0">
                <a:solidFill>
                  <a:srgbClr val="0070C0"/>
                </a:solidFill>
                <a:latin typeface="Arial" pitchFamily="34" charset="0"/>
                <a:cs typeface="Arial" pitchFamily="34" charset="0"/>
              </a:rPr>
              <a:t>Key challenge – how are you going to present your ideas at the end of the session?</a:t>
            </a:r>
          </a:p>
          <a:p>
            <a:pPr marL="285750" indent="-285750">
              <a:buFont typeface="Arial" panose="020B0604020202020204" pitchFamily="34" charset="0"/>
              <a:buChar char="•"/>
            </a:pPr>
            <a:endParaRPr lang="en-GB" dirty="0" smtClean="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15979951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265421"/>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Reminder: Personas Qualities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3816429"/>
          </a:xfrm>
          <a:prstGeom prst="rect">
            <a:avLst/>
          </a:prstGeom>
          <a:noFill/>
        </p:spPr>
        <p:txBody>
          <a:bodyPr wrap="square" rtlCol="0">
            <a:spAutoFit/>
          </a:bodyPr>
          <a:lstStyle/>
          <a:p>
            <a:pPr>
              <a:spcAft>
                <a:spcPts val="1200"/>
              </a:spcAft>
            </a:pPr>
            <a:r>
              <a:rPr lang="en-GB" sz="2400" dirty="0" smtClean="0">
                <a:solidFill>
                  <a:schemeClr val="tx2">
                    <a:lumMod val="60000"/>
                    <a:lumOff val="40000"/>
                  </a:schemeClr>
                </a:solidFill>
                <a:latin typeface="Arial" pitchFamily="34" charset="0"/>
                <a:cs typeface="Arial" pitchFamily="34" charset="0"/>
              </a:rPr>
              <a:t>1. Represent </a:t>
            </a:r>
            <a:r>
              <a:rPr lang="en-GB" sz="2400" dirty="0">
                <a:solidFill>
                  <a:schemeClr val="tx2">
                    <a:lumMod val="60000"/>
                    <a:lumOff val="40000"/>
                  </a:schemeClr>
                </a:solidFill>
                <a:latin typeface="Arial" pitchFamily="34" charset="0"/>
                <a:cs typeface="Arial" pitchFamily="34" charset="0"/>
              </a:rPr>
              <a:t>a major user group for your </a:t>
            </a:r>
            <a:r>
              <a:rPr lang="en-GB" sz="2400" dirty="0" smtClean="0">
                <a:solidFill>
                  <a:schemeClr val="tx2">
                    <a:lumMod val="60000"/>
                    <a:lumOff val="40000"/>
                  </a:schemeClr>
                </a:solidFill>
                <a:latin typeface="Arial" pitchFamily="34" charset="0"/>
                <a:cs typeface="Arial" pitchFamily="34" charset="0"/>
              </a:rPr>
              <a:t>product</a:t>
            </a:r>
            <a:endParaRPr lang="en-GB" sz="2400" dirty="0">
              <a:solidFill>
                <a:schemeClr val="tx2">
                  <a:lumMod val="60000"/>
                  <a:lumOff val="40000"/>
                </a:schemeClr>
              </a:solidFill>
              <a:latin typeface="Arial" pitchFamily="34" charset="0"/>
              <a:cs typeface="Arial" pitchFamily="34" charset="0"/>
            </a:endParaRPr>
          </a:p>
          <a:p>
            <a:pPr>
              <a:spcAft>
                <a:spcPts val="1200"/>
              </a:spcAft>
            </a:pPr>
            <a:r>
              <a:rPr lang="en-GB" sz="2400" dirty="0" smtClean="0">
                <a:solidFill>
                  <a:schemeClr val="tx2">
                    <a:lumMod val="60000"/>
                    <a:lumOff val="40000"/>
                  </a:schemeClr>
                </a:solidFill>
                <a:latin typeface="Arial" pitchFamily="34" charset="0"/>
                <a:cs typeface="Arial" pitchFamily="34" charset="0"/>
              </a:rPr>
              <a:t>2. Express </a:t>
            </a:r>
            <a:r>
              <a:rPr lang="en-GB" sz="2400" dirty="0">
                <a:solidFill>
                  <a:schemeClr val="tx2">
                    <a:lumMod val="60000"/>
                    <a:lumOff val="40000"/>
                  </a:schemeClr>
                </a:solidFill>
                <a:latin typeface="Arial" pitchFamily="34" charset="0"/>
                <a:cs typeface="Arial" pitchFamily="34" charset="0"/>
              </a:rPr>
              <a:t>and focus on the major needs and expectations of the most important user groups</a:t>
            </a:r>
          </a:p>
          <a:p>
            <a:pPr>
              <a:spcAft>
                <a:spcPts val="1200"/>
              </a:spcAft>
            </a:pPr>
            <a:r>
              <a:rPr lang="en-GB" sz="2400" dirty="0" smtClean="0">
                <a:solidFill>
                  <a:schemeClr val="tx2">
                    <a:lumMod val="60000"/>
                    <a:lumOff val="40000"/>
                  </a:schemeClr>
                </a:solidFill>
                <a:latin typeface="Arial" pitchFamily="34" charset="0"/>
                <a:cs typeface="Arial" pitchFamily="34" charset="0"/>
              </a:rPr>
              <a:t>3. Give </a:t>
            </a:r>
            <a:r>
              <a:rPr lang="en-GB" sz="2400" dirty="0">
                <a:solidFill>
                  <a:schemeClr val="tx2">
                    <a:lumMod val="60000"/>
                    <a:lumOff val="40000"/>
                  </a:schemeClr>
                </a:solidFill>
                <a:latin typeface="Arial" pitchFamily="34" charset="0"/>
                <a:cs typeface="Arial" pitchFamily="34" charset="0"/>
              </a:rPr>
              <a:t>a clear picture of the user's expectations and how </a:t>
            </a:r>
            <a:r>
              <a:rPr lang="en-GB" sz="2400" dirty="0" smtClean="0">
                <a:solidFill>
                  <a:schemeClr val="tx2">
                    <a:lumMod val="60000"/>
                    <a:lumOff val="40000"/>
                  </a:schemeClr>
                </a:solidFill>
                <a:latin typeface="Arial" pitchFamily="34" charset="0"/>
                <a:cs typeface="Arial" pitchFamily="34" charset="0"/>
              </a:rPr>
              <a:t>they're </a:t>
            </a:r>
            <a:r>
              <a:rPr lang="en-GB" sz="2400" dirty="0">
                <a:solidFill>
                  <a:schemeClr val="tx2">
                    <a:lumMod val="60000"/>
                    <a:lumOff val="40000"/>
                  </a:schemeClr>
                </a:solidFill>
                <a:latin typeface="Arial" pitchFamily="34" charset="0"/>
                <a:cs typeface="Arial" pitchFamily="34" charset="0"/>
              </a:rPr>
              <a:t>likely to use the </a:t>
            </a:r>
            <a:r>
              <a:rPr lang="en-GB" sz="2400" dirty="0" smtClean="0">
                <a:solidFill>
                  <a:schemeClr val="tx2">
                    <a:lumMod val="60000"/>
                    <a:lumOff val="40000"/>
                  </a:schemeClr>
                </a:solidFill>
                <a:latin typeface="Arial" pitchFamily="34" charset="0"/>
                <a:cs typeface="Arial" pitchFamily="34" charset="0"/>
              </a:rPr>
              <a:t>product</a:t>
            </a:r>
            <a:endParaRPr lang="en-GB" sz="2400" dirty="0">
              <a:solidFill>
                <a:schemeClr val="tx2">
                  <a:lumMod val="60000"/>
                  <a:lumOff val="40000"/>
                </a:schemeClr>
              </a:solidFill>
              <a:latin typeface="Arial" pitchFamily="34" charset="0"/>
              <a:cs typeface="Arial" pitchFamily="34" charset="0"/>
            </a:endParaRPr>
          </a:p>
          <a:p>
            <a:pPr>
              <a:spcAft>
                <a:spcPts val="1200"/>
              </a:spcAft>
            </a:pPr>
            <a:r>
              <a:rPr lang="en-GB" sz="2400" dirty="0" smtClean="0">
                <a:solidFill>
                  <a:schemeClr val="tx2">
                    <a:lumMod val="60000"/>
                    <a:lumOff val="40000"/>
                  </a:schemeClr>
                </a:solidFill>
                <a:latin typeface="Arial" pitchFamily="34" charset="0"/>
                <a:cs typeface="Arial" pitchFamily="34" charset="0"/>
              </a:rPr>
              <a:t>4. Aid </a:t>
            </a:r>
            <a:r>
              <a:rPr lang="en-GB" sz="2400" dirty="0">
                <a:solidFill>
                  <a:schemeClr val="tx2">
                    <a:lumMod val="60000"/>
                    <a:lumOff val="40000"/>
                  </a:schemeClr>
                </a:solidFill>
                <a:latin typeface="Arial" pitchFamily="34" charset="0"/>
                <a:cs typeface="Arial" pitchFamily="34" charset="0"/>
              </a:rPr>
              <a:t>in uncovering universal features and functionality</a:t>
            </a:r>
          </a:p>
          <a:p>
            <a:pPr>
              <a:spcAft>
                <a:spcPts val="1200"/>
              </a:spcAft>
            </a:pPr>
            <a:r>
              <a:rPr lang="en-GB" sz="2400" dirty="0" smtClean="0">
                <a:solidFill>
                  <a:schemeClr val="tx2">
                    <a:lumMod val="60000"/>
                    <a:lumOff val="40000"/>
                  </a:schemeClr>
                </a:solidFill>
                <a:latin typeface="Arial" pitchFamily="34" charset="0"/>
                <a:cs typeface="Arial" pitchFamily="34" charset="0"/>
              </a:rPr>
              <a:t>5. Describe </a:t>
            </a:r>
            <a:r>
              <a:rPr lang="en-GB" sz="2400" dirty="0">
                <a:solidFill>
                  <a:schemeClr val="tx2">
                    <a:lumMod val="60000"/>
                    <a:lumOff val="40000"/>
                  </a:schemeClr>
                </a:solidFill>
                <a:latin typeface="Arial" pitchFamily="34" charset="0"/>
                <a:cs typeface="Arial" pitchFamily="34" charset="0"/>
              </a:rPr>
              <a:t>real people with backgrounds, goals, and values</a:t>
            </a: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285363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184067" y="1412776"/>
            <a:ext cx="8424936" cy="3908762"/>
          </a:xfrm>
          <a:prstGeom prst="rect">
            <a:avLst/>
          </a:prstGeom>
          <a:noFill/>
        </p:spPr>
        <p:txBody>
          <a:bodyPr wrap="square" rtlCol="0">
            <a:spAutoFit/>
          </a:bodyPr>
          <a:lstStyle/>
          <a:p>
            <a:pPr algn="ctr"/>
            <a:endParaRPr lang="en-GB" sz="2400" i="1" dirty="0" smtClean="0">
              <a:solidFill>
                <a:srgbClr val="0070C0"/>
              </a:solidFill>
              <a:latin typeface="Arial" pitchFamily="34" charset="0"/>
              <a:cs typeface="Arial" pitchFamily="34" charset="0"/>
            </a:endParaRPr>
          </a:p>
          <a:p>
            <a:pPr algn="ctr"/>
            <a:r>
              <a:rPr lang="en-GB" sz="3200" i="1" dirty="0" smtClean="0">
                <a:solidFill>
                  <a:srgbClr val="0070C0"/>
                </a:solidFill>
                <a:latin typeface="Arial" pitchFamily="34" charset="0"/>
                <a:cs typeface="Arial" pitchFamily="34" charset="0"/>
              </a:rPr>
              <a:t>From a practical perspective, why do you think we </a:t>
            </a:r>
            <a:r>
              <a:rPr lang="en-GB" sz="3200" b="1" i="1" dirty="0" smtClean="0">
                <a:solidFill>
                  <a:srgbClr val="0070C0"/>
                </a:solidFill>
                <a:latin typeface="Arial" pitchFamily="34" charset="0"/>
                <a:cs typeface="Arial" pitchFamily="34" charset="0"/>
              </a:rPr>
              <a:t>really</a:t>
            </a:r>
            <a:r>
              <a:rPr lang="en-GB" sz="3200" i="1" dirty="0" smtClean="0">
                <a:solidFill>
                  <a:srgbClr val="0070C0"/>
                </a:solidFill>
                <a:latin typeface="Arial" pitchFamily="34" charset="0"/>
                <a:cs typeface="Arial" pitchFamily="34" charset="0"/>
              </a:rPr>
              <a:t> use persona?</a:t>
            </a:r>
          </a:p>
          <a:p>
            <a:pPr algn="ctr"/>
            <a:endParaRPr lang="en-GB" sz="3200" i="1" dirty="0">
              <a:solidFill>
                <a:srgbClr val="0070C0"/>
              </a:solidFill>
              <a:latin typeface="Arial" pitchFamily="34" charset="0"/>
              <a:cs typeface="Arial" pitchFamily="34" charset="0"/>
            </a:endParaRPr>
          </a:p>
          <a:p>
            <a:pPr algn="ctr"/>
            <a:r>
              <a:rPr lang="en-GB" sz="3200" i="1" dirty="0" smtClean="0">
                <a:solidFill>
                  <a:srgbClr val="0070C0"/>
                </a:solidFill>
                <a:latin typeface="Arial" pitchFamily="34" charset="0"/>
                <a:cs typeface="Arial" pitchFamily="34" charset="0"/>
              </a:rPr>
              <a:t>How good is this approach to design, how does it compare to other approaches?</a:t>
            </a:r>
          </a:p>
          <a:p>
            <a:pPr algn="ctr"/>
            <a:endParaRPr lang="en-GB" sz="3200" i="1" dirty="0">
              <a:solidFill>
                <a:srgbClr val="0070C0"/>
              </a:solidFill>
              <a:latin typeface="Arial" pitchFamily="34" charset="0"/>
              <a:cs typeface="Arial" pitchFamily="34" charset="0"/>
            </a:endParaRPr>
          </a:p>
          <a:p>
            <a:pPr algn="ctr"/>
            <a:r>
              <a:rPr lang="en-GB" sz="3200" i="1" dirty="0" smtClean="0">
                <a:solidFill>
                  <a:srgbClr val="0070C0"/>
                </a:solidFill>
                <a:latin typeface="Arial" pitchFamily="34" charset="0"/>
                <a:cs typeface="Arial" pitchFamily="34" charset="0"/>
              </a:rPr>
              <a:t> </a:t>
            </a:r>
            <a:endParaRPr lang="en-GB" sz="3200" i="1"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9414761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The many applications of Scenarios in Design</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264859"/>
            <a:ext cx="8640960" cy="5878532"/>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Scenarios used for capturing data gathered in your scoping or other user engagement sometimes called Requirements Capture in Software engineering:</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Scenarios (or Current </a:t>
            </a:r>
            <a:r>
              <a:rPr lang="en-GB" sz="2000" dirty="0">
                <a:solidFill>
                  <a:schemeClr val="tx2">
                    <a:lumMod val="60000"/>
                    <a:lumOff val="40000"/>
                  </a:schemeClr>
                </a:solidFill>
                <a:latin typeface="Arial" pitchFamily="34" charset="0"/>
                <a:cs typeface="Arial" pitchFamily="34" charset="0"/>
              </a:rPr>
              <a:t>S</a:t>
            </a:r>
            <a:r>
              <a:rPr lang="en-GB" sz="2000" dirty="0" smtClean="0">
                <a:solidFill>
                  <a:schemeClr val="tx2">
                    <a:lumMod val="60000"/>
                    <a:lumOff val="40000"/>
                  </a:schemeClr>
                </a:solidFill>
                <a:latin typeface="Arial" pitchFamily="34" charset="0"/>
                <a:cs typeface="Arial" pitchFamily="34" charset="0"/>
              </a:rPr>
              <a:t>cenarios)</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Use </a:t>
            </a:r>
            <a:r>
              <a:rPr lang="en-GB" sz="2000" dirty="0" smtClean="0">
                <a:solidFill>
                  <a:schemeClr val="tx2">
                    <a:lumMod val="60000"/>
                    <a:lumOff val="40000"/>
                  </a:schemeClr>
                </a:solidFill>
                <a:latin typeface="Arial" pitchFamily="34" charset="0"/>
                <a:cs typeface="Arial" pitchFamily="34" charset="0"/>
              </a:rPr>
              <a:t>Cases and Use Case Diagrams</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(Hierarchical) Task </a:t>
            </a:r>
            <a:r>
              <a:rPr lang="en-GB" sz="2000" dirty="0" smtClean="0">
                <a:solidFill>
                  <a:schemeClr val="tx2">
                    <a:lumMod val="60000"/>
                    <a:lumOff val="40000"/>
                  </a:schemeClr>
                </a:solidFill>
                <a:latin typeface="Arial" pitchFamily="34" charset="0"/>
                <a:cs typeface="Arial" pitchFamily="34" charset="0"/>
              </a:rPr>
              <a:t>Analysis</a:t>
            </a:r>
          </a:p>
          <a:p>
            <a:endParaRPr lang="en-GB" sz="1400" b="1"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Scenarios that are directly applied to help with the design and </a:t>
            </a:r>
            <a:r>
              <a:rPr lang="en-GB" sz="2000" dirty="0" err="1" smtClean="0">
                <a:solidFill>
                  <a:schemeClr val="tx2">
                    <a:lumMod val="60000"/>
                    <a:lumOff val="40000"/>
                  </a:schemeClr>
                </a:solidFill>
                <a:latin typeface="Arial" pitchFamily="34" charset="0"/>
                <a:cs typeface="Arial" pitchFamily="34" charset="0"/>
              </a:rPr>
              <a:t>envisionment</a:t>
            </a:r>
            <a:r>
              <a:rPr lang="en-GB" sz="2000" dirty="0" smtClean="0">
                <a:solidFill>
                  <a:schemeClr val="tx2">
                    <a:lumMod val="60000"/>
                    <a:lumOff val="40000"/>
                  </a:schemeClr>
                </a:solidFill>
                <a:latin typeface="Arial" pitchFamily="34" charset="0"/>
                <a:cs typeface="Arial" pitchFamily="34" charset="0"/>
              </a:rPr>
              <a:t> process and benefit from being more “sketchy”</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Future </a:t>
            </a:r>
            <a:r>
              <a:rPr lang="en-GB" sz="2000" dirty="0">
                <a:solidFill>
                  <a:schemeClr val="tx2">
                    <a:lumMod val="60000"/>
                    <a:lumOff val="40000"/>
                  </a:schemeClr>
                </a:solidFill>
                <a:latin typeface="Arial" pitchFamily="34" charset="0"/>
                <a:cs typeface="Arial" pitchFamily="34" charset="0"/>
              </a:rPr>
              <a:t>Scenarios</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Storyboarding</a:t>
            </a:r>
          </a:p>
          <a:p>
            <a:pPr marL="457200" indent="-457200">
              <a:buFont typeface="+mj-lt"/>
              <a:buAutoNum type="arabicPeriod"/>
            </a:pPr>
            <a:r>
              <a:rPr lang="en-GB" sz="2000" dirty="0">
                <a:solidFill>
                  <a:schemeClr val="tx2">
                    <a:lumMod val="60000"/>
                    <a:lumOff val="40000"/>
                  </a:schemeClr>
                </a:solidFill>
                <a:latin typeface="Arial" pitchFamily="34" charset="0"/>
                <a:cs typeface="Arial" pitchFamily="34" charset="0"/>
              </a:rPr>
              <a:t>Pastiche </a:t>
            </a:r>
            <a:r>
              <a:rPr lang="en-GB" sz="2000" dirty="0" smtClean="0">
                <a:solidFill>
                  <a:schemeClr val="tx2">
                    <a:lumMod val="60000"/>
                    <a:lumOff val="40000"/>
                  </a:schemeClr>
                </a:solidFill>
                <a:latin typeface="Arial" pitchFamily="34" charset="0"/>
                <a:cs typeface="Arial" pitchFamily="34" charset="0"/>
              </a:rPr>
              <a:t>Scenarios</a:t>
            </a:r>
            <a:endParaRPr lang="en-GB" sz="2000" dirty="0">
              <a:solidFill>
                <a:schemeClr val="tx2">
                  <a:lumMod val="60000"/>
                  <a:lumOff val="40000"/>
                </a:schemeClr>
              </a:solidFill>
              <a:latin typeface="Arial" pitchFamily="34" charset="0"/>
              <a:cs typeface="Arial" pitchFamily="34" charset="0"/>
            </a:endParaRPr>
          </a:p>
          <a:p>
            <a:pPr marL="457200" indent="-457200">
              <a:buFont typeface="+mj-lt"/>
              <a:buAutoNum type="arabicPeriod"/>
            </a:pPr>
            <a:endParaRPr lang="en-GB" sz="2000" dirty="0" smtClean="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9309045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(Current) Scenarios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139868"/>
          </a:xfrm>
          <a:prstGeom prst="rect">
            <a:avLst/>
          </a:prstGeom>
          <a:noFill/>
        </p:spPr>
        <p:txBody>
          <a:bodyPr wrap="square" rtlCol="0">
            <a:spAutoFit/>
          </a:bodyPr>
          <a:lstStyle/>
          <a:p>
            <a:r>
              <a:rPr lang="en-GB" sz="2000" dirty="0" smtClean="0">
                <a:solidFill>
                  <a:schemeClr val="tx2">
                    <a:lumMod val="60000"/>
                    <a:lumOff val="40000"/>
                  </a:schemeClr>
                </a:solidFill>
                <a:latin typeface="Arial" pitchFamily="34" charset="0"/>
                <a:cs typeface="Arial" pitchFamily="34" charset="0"/>
              </a:rPr>
              <a:t>The original application of scenarios in design was by J Carroll and leverages the natural tendency of people to tell stories to explain their work or lives</a:t>
            </a:r>
          </a:p>
          <a:p>
            <a:endParaRPr lang="en-GB" sz="2000" dirty="0">
              <a:solidFill>
                <a:schemeClr val="tx2">
                  <a:lumMod val="60000"/>
                  <a:lumOff val="40000"/>
                </a:schemeClr>
              </a:solidFill>
              <a:latin typeface="Arial" pitchFamily="34" charset="0"/>
              <a:cs typeface="Arial" pitchFamily="34" charset="0"/>
            </a:endParaRPr>
          </a:p>
          <a:p>
            <a:r>
              <a:rPr lang="en-GB" sz="2000" b="1" dirty="0" smtClean="0">
                <a:solidFill>
                  <a:schemeClr val="tx2">
                    <a:lumMod val="60000"/>
                    <a:lumOff val="40000"/>
                  </a:schemeClr>
                </a:solidFill>
                <a:latin typeface="Arial" pitchFamily="34" charset="0"/>
                <a:cs typeface="Arial" pitchFamily="34" charset="0"/>
              </a:rPr>
              <a:t>Scenarios</a:t>
            </a:r>
            <a:r>
              <a:rPr lang="en-GB" sz="2000" dirty="0" smtClean="0">
                <a:solidFill>
                  <a:schemeClr val="tx2">
                    <a:lumMod val="60000"/>
                    <a:lumOff val="40000"/>
                  </a:schemeClr>
                </a:solidFill>
                <a:latin typeface="Arial" pitchFamily="34" charset="0"/>
                <a:cs typeface="Arial" pitchFamily="34" charset="0"/>
              </a:rPr>
              <a:t> consist of short, textual descriptions of a current common scenario in the space you are designing for </a:t>
            </a:r>
            <a:endParaRPr lang="en-GB" sz="2000"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Scenarios can be generated from observation, brainstorming  or other user scoping </a:t>
            </a:r>
          </a:p>
          <a:p>
            <a:pPr marL="342900" indent="-342900">
              <a:buFont typeface="Arial" panose="020B0604020202020204" pitchFamily="34" charset="0"/>
              <a:buChar char="•"/>
            </a:pPr>
            <a:r>
              <a:rPr lang="en-GB" sz="2000" dirty="0" smtClean="0">
                <a:solidFill>
                  <a:schemeClr val="tx2">
                    <a:lumMod val="60000"/>
                    <a:lumOff val="40000"/>
                  </a:schemeClr>
                </a:solidFill>
                <a:latin typeface="Arial" pitchFamily="34" charset="0"/>
                <a:cs typeface="Arial" pitchFamily="34" charset="0"/>
              </a:rPr>
              <a:t>Scenarios can also be constructed in collaboration with your future users in workshops or focus groups as a form of shared output</a:t>
            </a:r>
          </a:p>
          <a:p>
            <a:pPr marL="342900" indent="-342900">
              <a:buFont typeface="Arial" panose="020B0604020202020204" pitchFamily="34" charset="0"/>
              <a:buChar char="•"/>
            </a:pPr>
            <a:r>
              <a:rPr lang="en-GB" sz="2000" b="1" dirty="0" smtClean="0">
                <a:solidFill>
                  <a:schemeClr val="tx2">
                    <a:lumMod val="60000"/>
                    <a:lumOff val="40000"/>
                  </a:schemeClr>
                </a:solidFill>
                <a:latin typeface="Arial" pitchFamily="34" charset="0"/>
                <a:cs typeface="Arial" pitchFamily="34" charset="0"/>
              </a:rPr>
              <a:t>Personas</a:t>
            </a:r>
            <a:r>
              <a:rPr lang="en-GB" sz="2000" dirty="0" smtClean="0">
                <a:solidFill>
                  <a:schemeClr val="tx2">
                    <a:lumMod val="60000"/>
                    <a:lumOff val="40000"/>
                  </a:schemeClr>
                </a:solidFill>
                <a:latin typeface="Arial" pitchFamily="34" charset="0"/>
                <a:cs typeface="Arial" pitchFamily="34" charset="0"/>
              </a:rPr>
              <a:t> can be the actors in a scenario</a:t>
            </a: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29935266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Current Scenarios Example</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4832092"/>
          </a:xfrm>
          <a:prstGeom prst="rect">
            <a:avLst/>
          </a:prstGeom>
          <a:noFill/>
        </p:spPr>
        <p:txBody>
          <a:bodyPr wrap="square" rtlCol="0">
            <a:spAutoFit/>
          </a:bodyPr>
          <a:lstStyle/>
          <a:p>
            <a:r>
              <a:rPr lang="en-GB" sz="2200" dirty="0" smtClean="0">
                <a:solidFill>
                  <a:schemeClr val="tx2">
                    <a:lumMod val="60000"/>
                    <a:lumOff val="40000"/>
                  </a:schemeClr>
                </a:solidFill>
                <a:latin typeface="Arial" pitchFamily="34" charset="0"/>
                <a:cs typeface="Arial" pitchFamily="34" charset="0"/>
              </a:rPr>
              <a:t>For a data entry team:</a:t>
            </a:r>
          </a:p>
          <a:p>
            <a:endParaRPr lang="en-GB" sz="2200" i="1" dirty="0">
              <a:solidFill>
                <a:schemeClr val="tx2">
                  <a:lumMod val="60000"/>
                  <a:lumOff val="40000"/>
                </a:schemeClr>
              </a:solidFill>
              <a:latin typeface="Arial" pitchFamily="34" charset="0"/>
              <a:cs typeface="Arial" pitchFamily="34" charset="0"/>
            </a:endParaRPr>
          </a:p>
          <a:p>
            <a:pPr algn="ctr"/>
            <a:r>
              <a:rPr lang="en-GB" sz="2200" i="1" dirty="0" smtClean="0">
                <a:solidFill>
                  <a:schemeClr val="tx2">
                    <a:lumMod val="60000"/>
                    <a:lumOff val="40000"/>
                  </a:schemeClr>
                </a:solidFill>
                <a:latin typeface="Arial" pitchFamily="34" charset="0"/>
                <a:cs typeface="Arial" pitchFamily="34" charset="0"/>
              </a:rPr>
              <a:t>“Well, this is where the admissions forms arrive. We receive about 50 a day during the peak application period. Brian (a persona that represents new staff with some tech savvy but little experience) will open the forms and check that they are complete that is all the documentation has been included. You see we require copies of relevant school exam results and evidence of work experience before we can process the applications. Depending on the results of this, we either pass them on to….”</a:t>
            </a:r>
            <a:endParaRPr lang="en-GB" sz="2200" i="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3679452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5447645"/>
          </a:xfrm>
          <a:prstGeom prst="rect">
            <a:avLst/>
          </a:prstGeom>
          <a:noFill/>
        </p:spPr>
        <p:txBody>
          <a:bodyPr wrap="square" rtlCol="0">
            <a:spAutoFit/>
          </a:bodyPr>
          <a:lstStyle/>
          <a:p>
            <a:r>
              <a:rPr lang="en-GB" sz="2000" b="1" dirty="0" smtClean="0">
                <a:solidFill>
                  <a:schemeClr val="tx2">
                    <a:lumMod val="60000"/>
                    <a:lumOff val="40000"/>
                  </a:schemeClr>
                </a:solidFill>
                <a:latin typeface="Arial" pitchFamily="34" charset="0"/>
                <a:cs typeface="Arial" pitchFamily="34" charset="0"/>
              </a:rPr>
              <a:t>Use cases </a:t>
            </a:r>
            <a:r>
              <a:rPr lang="en-GB" sz="2000" dirty="0" smtClean="0">
                <a:solidFill>
                  <a:schemeClr val="tx2">
                    <a:lumMod val="60000"/>
                    <a:lumOff val="40000"/>
                  </a:schemeClr>
                </a:solidFill>
                <a:latin typeface="Arial" pitchFamily="34" charset="0"/>
                <a:cs typeface="Arial" pitchFamily="34" charset="0"/>
              </a:rPr>
              <a:t>focus on user goals and how this can be realised through user-system interaction</a:t>
            </a:r>
          </a:p>
          <a:p>
            <a:endParaRPr lang="en-GB" sz="2000" dirty="0" smtClean="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Consider this use case for online shopping</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Search for items to purchase</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Select item to buy</a:t>
            </a:r>
          </a:p>
          <a:p>
            <a:pPr lvl="1"/>
            <a:r>
              <a:rPr lang="en-GB" sz="2000" dirty="0" smtClean="0">
                <a:solidFill>
                  <a:schemeClr val="tx2">
                    <a:lumMod val="60000"/>
                    <a:lumOff val="40000"/>
                  </a:schemeClr>
                </a:solidFill>
                <a:latin typeface="Arial" pitchFamily="34" charset="0"/>
                <a:cs typeface="Arial" pitchFamily="34" charset="0"/>
              </a:rPr>
              <a:t>2.1. If Item out of stock then return to step 1</a:t>
            </a:r>
          </a:p>
          <a:p>
            <a:pPr marL="457200" indent="-457200">
              <a:buFont typeface="+mj-lt"/>
              <a:buAutoNum type="arabicPeriod"/>
            </a:pPr>
            <a:r>
              <a:rPr lang="en-GB" sz="2000" dirty="0" smtClean="0">
                <a:solidFill>
                  <a:schemeClr val="tx2">
                    <a:lumMod val="60000"/>
                    <a:lumOff val="40000"/>
                  </a:schemeClr>
                </a:solidFill>
                <a:latin typeface="Arial" pitchFamily="34" charset="0"/>
                <a:cs typeface="Arial" pitchFamily="34" charset="0"/>
              </a:rPr>
              <a:t>Enter purchase information</a:t>
            </a:r>
          </a:p>
          <a:p>
            <a:endParaRPr lang="en-GB" sz="2000" dirty="0">
              <a:solidFill>
                <a:schemeClr val="tx2">
                  <a:lumMod val="60000"/>
                  <a:lumOff val="40000"/>
                </a:schemeClr>
              </a:solidFill>
              <a:latin typeface="Arial" pitchFamily="34" charset="0"/>
              <a:cs typeface="Arial" pitchFamily="34" charset="0"/>
            </a:endParaRPr>
          </a:p>
          <a:p>
            <a:r>
              <a:rPr lang="en-GB" sz="2000" dirty="0" smtClean="0">
                <a:solidFill>
                  <a:schemeClr val="tx2">
                    <a:lumMod val="60000"/>
                    <a:lumOff val="40000"/>
                  </a:schemeClr>
                </a:solidFill>
                <a:latin typeface="Arial" pitchFamily="34" charset="0"/>
                <a:cs typeface="Arial" pitchFamily="34" charset="0"/>
              </a:rPr>
              <a:t>Use cases have </a:t>
            </a:r>
            <a:r>
              <a:rPr lang="en-GB" sz="2000" i="1" dirty="0" smtClean="0">
                <a:solidFill>
                  <a:schemeClr val="tx2">
                    <a:lumMod val="60000"/>
                    <a:lumOff val="40000"/>
                  </a:schemeClr>
                </a:solidFill>
                <a:latin typeface="Arial" pitchFamily="34" charset="0"/>
                <a:cs typeface="Arial" pitchFamily="34" charset="0"/>
              </a:rPr>
              <a:t>actors </a:t>
            </a:r>
            <a:r>
              <a:rPr lang="en-GB" sz="2000" dirty="0" smtClean="0">
                <a:solidFill>
                  <a:schemeClr val="tx2">
                    <a:lumMod val="60000"/>
                    <a:lumOff val="40000"/>
                  </a:schemeClr>
                </a:solidFill>
                <a:latin typeface="Arial" pitchFamily="34" charset="0"/>
                <a:cs typeface="Arial" pitchFamily="34" charset="0"/>
              </a:rPr>
              <a:t>who do something in the system and a set of </a:t>
            </a:r>
            <a:r>
              <a:rPr lang="en-GB" sz="2000" i="1" dirty="0" smtClean="0">
                <a:solidFill>
                  <a:schemeClr val="tx2">
                    <a:lumMod val="60000"/>
                    <a:lumOff val="40000"/>
                  </a:schemeClr>
                </a:solidFill>
                <a:latin typeface="Arial" pitchFamily="34" charset="0"/>
                <a:cs typeface="Arial" pitchFamily="34" charset="0"/>
              </a:rPr>
              <a:t>actions </a:t>
            </a:r>
            <a:r>
              <a:rPr lang="en-GB" sz="2000" dirty="0" smtClean="0">
                <a:solidFill>
                  <a:schemeClr val="tx2">
                    <a:lumMod val="60000"/>
                    <a:lumOff val="40000"/>
                  </a:schemeClr>
                </a:solidFill>
                <a:latin typeface="Arial" pitchFamily="34" charset="0"/>
                <a:cs typeface="Arial" pitchFamily="34" charset="0"/>
              </a:rPr>
              <a:t>they will take while interacting with the system</a:t>
            </a:r>
          </a:p>
          <a:p>
            <a:endParaRPr lang="en-GB" sz="2000" dirty="0">
              <a:solidFill>
                <a:schemeClr val="tx2">
                  <a:lumMod val="60000"/>
                  <a:lumOff val="40000"/>
                </a:schemeClr>
              </a:solidFill>
              <a:latin typeface="Arial" pitchFamily="34" charset="0"/>
              <a:cs typeface="Arial" pitchFamily="34" charset="0"/>
            </a:endParaRPr>
          </a:p>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812313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uml-diagrams.org/examples/use-case-example-online-shopp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96" y="1196752"/>
            <a:ext cx="7272808" cy="5430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332656"/>
            <a:ext cx="8640960" cy="1077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Use Case Diagrams (containing multiple use cases and actors)</a:t>
            </a:r>
            <a:endParaRPr lang="en-US" sz="3200" dirty="0">
              <a:solidFill>
                <a:srgbClr val="0070C0"/>
              </a:solidFill>
              <a:latin typeface="Arial" pitchFamily="34" charset="0"/>
              <a:cs typeface="Arial" pitchFamily="34" charset="0"/>
            </a:endParaRPr>
          </a:p>
        </p:txBody>
      </p:sp>
      <p:sp>
        <p:nvSpPr>
          <p:cNvPr id="3" name="TextBox 2"/>
          <p:cNvSpPr txBox="1"/>
          <p:nvPr/>
        </p:nvSpPr>
        <p:spPr>
          <a:xfrm>
            <a:off x="251520" y="1412776"/>
            <a:ext cx="8640960" cy="1754326"/>
          </a:xfrm>
          <a:prstGeom prst="rect">
            <a:avLst/>
          </a:prstGeom>
          <a:noFill/>
        </p:spPr>
        <p:txBody>
          <a:bodyPr wrap="square" rtlCol="0">
            <a:spAutoFit/>
          </a:bodyPr>
          <a:lstStyle/>
          <a:p>
            <a:endParaRPr lang="en-GB" sz="2000" b="1" dirty="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pPr marL="342900" indent="-342900">
              <a:buFont typeface="Arial" panose="020B0604020202020204" pitchFamily="34" charset="0"/>
              <a:buChar char="•"/>
            </a:pPr>
            <a:endParaRPr lang="en-GB" sz="2000" dirty="0" smtClean="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a:p>
            <a:endParaRPr lang="en-GB" sz="2400" dirty="0">
              <a:solidFill>
                <a:schemeClr val="tx2">
                  <a:lumMod val="60000"/>
                  <a:lumOff val="40000"/>
                </a:schemeClr>
              </a:solidFill>
              <a:latin typeface="Arial" pitchFamily="34" charset="0"/>
              <a:cs typeface="Arial" pitchFamily="34" charset="0"/>
            </a:endParaRPr>
          </a:p>
        </p:txBody>
      </p:sp>
    </p:spTree>
    <p:extLst>
      <p:ext uri="{BB962C8B-B14F-4D97-AF65-F5344CB8AC3E}">
        <p14:creationId xmlns:p14="http://schemas.microsoft.com/office/powerpoint/2010/main" val="10196416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1827</Words>
  <Application>Microsoft Macintosh PowerPoint</Application>
  <PresentationFormat>On-screen Show (4:3)</PresentationFormat>
  <Paragraphs>250</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Swansea University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Lindsay</dc:creator>
  <cp:lastModifiedBy>Stephen Lindsay</cp:lastModifiedBy>
  <cp:revision>1</cp:revision>
  <dcterms:created xsi:type="dcterms:W3CDTF">2017-03-21T11:43:17Z</dcterms:created>
  <dcterms:modified xsi:type="dcterms:W3CDTF">2017-03-21T11:43:42Z</dcterms:modified>
</cp:coreProperties>
</file>