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69" r:id="rId2"/>
    <p:sldId id="370" r:id="rId3"/>
    <p:sldId id="372" r:id="rId4"/>
    <p:sldId id="373" r:id="rId5"/>
    <p:sldId id="374" r:id="rId6"/>
    <p:sldId id="375" r:id="rId7"/>
    <p:sldId id="376" r:id="rId8"/>
    <p:sldId id="300" r:id="rId9"/>
    <p:sldId id="298" r:id="rId10"/>
    <p:sldId id="301" r:id="rId11"/>
    <p:sldId id="302" r:id="rId12"/>
    <p:sldId id="304" r:id="rId13"/>
    <p:sldId id="303" r:id="rId14"/>
    <p:sldId id="307" r:id="rId15"/>
    <p:sldId id="306" r:id="rId16"/>
    <p:sldId id="296" r:id="rId17"/>
    <p:sldId id="308" r:id="rId18"/>
    <p:sldId id="309" r:id="rId19"/>
    <p:sldId id="310" r:id="rId20"/>
    <p:sldId id="381" r:id="rId21"/>
    <p:sldId id="379" r:id="rId22"/>
    <p:sldId id="380" r:id="rId23"/>
    <p:sldId id="382" r:id="rId24"/>
    <p:sldId id="383" r:id="rId25"/>
    <p:sldId id="384" r:id="rId26"/>
    <p:sldId id="385" r:id="rId27"/>
    <p:sldId id="377" r:id="rId28"/>
    <p:sldId id="378" r:id="rId29"/>
    <p:sldId id="295" r:id="rId30"/>
    <p:sldId id="352" r:id="rId31"/>
    <p:sldId id="353" r:id="rId32"/>
    <p:sldId id="354" r:id="rId33"/>
    <p:sldId id="351" r:id="rId34"/>
    <p:sldId id="365" r:id="rId35"/>
    <p:sldId id="359" r:id="rId36"/>
    <p:sldId id="320" r:id="rId37"/>
    <p:sldId id="364" r:id="rId38"/>
    <p:sldId id="360" r:id="rId39"/>
    <p:sldId id="361" r:id="rId40"/>
    <p:sldId id="366" r:id="rId41"/>
    <p:sldId id="362" r:id="rId42"/>
    <p:sldId id="363" r:id="rId43"/>
    <p:sldId id="367" r:id="rId44"/>
    <p:sldId id="368" r:id="rId45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4" autoAdjust="0"/>
    <p:restoredTop sz="64989" autoAdjust="0"/>
  </p:normalViewPr>
  <p:slideViewPr>
    <p:cSldViewPr>
      <p:cViewPr>
        <p:scale>
          <a:sx n="100" d="100"/>
          <a:sy n="100" d="100"/>
        </p:scale>
        <p:origin x="-96" y="1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ED054-1113-4796-BB40-A928CE4BCC69}" type="datetimeFigureOut">
              <a:rPr lang="en-GB" smtClean="0"/>
              <a:t>23/03/17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274C7-7F60-4162-A69F-B40FAACEF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540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01C6C-31AA-4188-A75A-8029239908F8}" type="datetimeFigureOut">
              <a:rPr lang="en-GB" smtClean="0"/>
              <a:t>23/03/17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EE8B-EDCB-49EA-BC52-4761DCDB1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94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Welcome to CS-130</a:t>
            </a:r>
          </a:p>
          <a:p>
            <a:endParaRPr lang="en-GB" dirty="0" smtClean="0"/>
          </a:p>
          <a:p>
            <a:r>
              <a:rPr lang="en-GB" dirty="0" smtClean="0"/>
              <a:t>Should be fun!</a:t>
            </a:r>
          </a:p>
          <a:p>
            <a:endParaRPr lang="en-GB" dirty="0" smtClean="0"/>
          </a:p>
          <a:p>
            <a:r>
              <a:rPr lang="en-GB" dirty="0" smtClean="0"/>
              <a:t>The</a:t>
            </a:r>
            <a:r>
              <a:rPr lang="en-GB" baseline="0" dirty="0" smtClean="0"/>
              <a:t> “just don’t get caught module”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Teach how to program,</a:t>
            </a:r>
            <a:r>
              <a:rPr lang="en-GB" baseline="0" dirty="0" smtClean="0"/>
              <a:t> teach you how to design stuff, teach you how to work in teams, what’s the point of this module?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926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891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We don’t know is the short answer to point one</a:t>
            </a:r>
          </a:p>
          <a:p>
            <a:endParaRPr lang="en-GB" dirty="0" smtClean="0"/>
          </a:p>
          <a:p>
            <a:r>
              <a:rPr lang="en-GB" dirty="0" smtClean="0"/>
              <a:t>Not just career but life!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Dr.s</a:t>
            </a:r>
            <a:r>
              <a:rPr lang="en-GB" baseline="0" dirty="0" smtClean="0"/>
              <a:t> and Lawyers</a:t>
            </a:r>
            <a:endParaRPr lang="en-GB" dirty="0" smtClean="0"/>
          </a:p>
          <a:p>
            <a:r>
              <a:rPr lang="en-GB" dirty="0" smtClean="0"/>
              <a:t>	Argument about professional obligations</a:t>
            </a:r>
          </a:p>
          <a:p>
            <a:r>
              <a:rPr lang="en-GB" dirty="0" smtClean="0"/>
              <a:t>	</a:t>
            </a:r>
          </a:p>
          <a:p>
            <a:r>
              <a:rPr lang="en-GB" dirty="0" smtClean="0"/>
              <a:t>This is going on around you as</a:t>
            </a:r>
            <a:r>
              <a:rPr lang="en-GB" baseline="0" dirty="0" smtClean="0"/>
              <a:t> we speak!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ITS ALSO ABOUT SKILLS DEVELOMMENT – RESEARCH AND CRITICAL APPRAISAL</a:t>
            </a:r>
          </a:p>
          <a:p>
            <a:endParaRPr lang="en-GB" baseline="0" dirty="0" smtClean="0"/>
          </a:p>
          <a:p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TRANSITION: What’s going on in this lecture?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We don’t know is the short answer to point one</a:t>
            </a:r>
          </a:p>
          <a:p>
            <a:endParaRPr lang="en-GB" dirty="0" smtClean="0"/>
          </a:p>
          <a:p>
            <a:r>
              <a:rPr lang="en-GB" dirty="0" smtClean="0"/>
              <a:t>Not just career but life!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Dr.s</a:t>
            </a:r>
            <a:r>
              <a:rPr lang="en-GB" baseline="0" dirty="0" smtClean="0"/>
              <a:t> and Lawyers</a:t>
            </a:r>
            <a:endParaRPr lang="en-GB" dirty="0" smtClean="0"/>
          </a:p>
          <a:p>
            <a:r>
              <a:rPr lang="en-GB" dirty="0" smtClean="0"/>
              <a:t>	Argument about professional obligations</a:t>
            </a:r>
          </a:p>
          <a:p>
            <a:r>
              <a:rPr lang="en-GB" dirty="0" smtClean="0"/>
              <a:t>	</a:t>
            </a:r>
          </a:p>
          <a:p>
            <a:r>
              <a:rPr lang="en-GB" dirty="0" smtClean="0"/>
              <a:t>This is going on around you as</a:t>
            </a:r>
            <a:r>
              <a:rPr lang="en-GB" baseline="0" dirty="0" smtClean="0"/>
              <a:t> we speak!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ITS ALSO ABOUT SKILLS DEVELOMMENT – RESEARCH AND CRITICAL APPRAISAL</a:t>
            </a:r>
          </a:p>
          <a:p>
            <a:endParaRPr lang="en-GB" baseline="0" dirty="0" smtClean="0"/>
          </a:p>
          <a:p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TRANSITION: What’s going on in this lecture?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We don’t know is the short answer to point one</a:t>
            </a:r>
          </a:p>
          <a:p>
            <a:endParaRPr lang="en-GB" dirty="0" smtClean="0"/>
          </a:p>
          <a:p>
            <a:r>
              <a:rPr lang="en-GB" dirty="0" smtClean="0"/>
              <a:t>Not just career but life!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Dr.s</a:t>
            </a:r>
            <a:r>
              <a:rPr lang="en-GB" baseline="0" dirty="0" smtClean="0"/>
              <a:t> and Lawyers</a:t>
            </a:r>
            <a:endParaRPr lang="en-GB" dirty="0" smtClean="0"/>
          </a:p>
          <a:p>
            <a:r>
              <a:rPr lang="en-GB" dirty="0" smtClean="0"/>
              <a:t>	Argument about professional obligations</a:t>
            </a:r>
          </a:p>
          <a:p>
            <a:r>
              <a:rPr lang="en-GB" dirty="0" smtClean="0"/>
              <a:t>	</a:t>
            </a:r>
          </a:p>
          <a:p>
            <a:r>
              <a:rPr lang="en-GB" dirty="0" smtClean="0"/>
              <a:t>This is going on around you as</a:t>
            </a:r>
            <a:r>
              <a:rPr lang="en-GB" baseline="0" dirty="0" smtClean="0"/>
              <a:t> we speak!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ITS ALSO ABOUT SKILLS DEVELOMMENT – RESEARCH AND CRITICAL APPRAISAL</a:t>
            </a:r>
          </a:p>
          <a:p>
            <a:endParaRPr lang="en-GB" baseline="0" dirty="0" smtClean="0"/>
          </a:p>
          <a:p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TRANSITION: What’s going on in this lecture?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We don’t know is the short answer to point one</a:t>
            </a:r>
          </a:p>
          <a:p>
            <a:endParaRPr lang="en-GB" dirty="0" smtClean="0"/>
          </a:p>
          <a:p>
            <a:r>
              <a:rPr lang="en-GB" dirty="0" smtClean="0"/>
              <a:t>Not just career but life!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Dr.s</a:t>
            </a:r>
            <a:r>
              <a:rPr lang="en-GB" baseline="0" dirty="0" smtClean="0"/>
              <a:t> and Lawyers</a:t>
            </a:r>
            <a:endParaRPr lang="en-GB" dirty="0" smtClean="0"/>
          </a:p>
          <a:p>
            <a:r>
              <a:rPr lang="en-GB" dirty="0" smtClean="0"/>
              <a:t>	Argument about professional obligations</a:t>
            </a:r>
          </a:p>
          <a:p>
            <a:r>
              <a:rPr lang="en-GB" dirty="0" smtClean="0"/>
              <a:t>	</a:t>
            </a:r>
          </a:p>
          <a:p>
            <a:r>
              <a:rPr lang="en-GB" dirty="0" smtClean="0"/>
              <a:t>This is going on around you as</a:t>
            </a:r>
            <a:r>
              <a:rPr lang="en-GB" baseline="0" dirty="0" smtClean="0"/>
              <a:t> we speak!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ITS ALSO ABOUT SKILLS DEVELOMMENT – RESEARCH AND CRITICAL APPRAISAL</a:t>
            </a:r>
          </a:p>
          <a:p>
            <a:endParaRPr lang="en-GB" baseline="0" dirty="0" smtClean="0"/>
          </a:p>
          <a:p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TRANSITION: What’s going on in this lecture?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Why have we not used “Discrete” in top row?</a:t>
            </a:r>
          </a:p>
          <a:p>
            <a:endParaRPr lang="en-GB" dirty="0" smtClean="0"/>
          </a:p>
          <a:p>
            <a:r>
              <a:rPr lang="en-GB" dirty="0" smtClean="0"/>
              <a:t>Power of</a:t>
            </a:r>
            <a:r>
              <a:rPr lang="en-GB" baseline="0" dirty="0" smtClean="0"/>
              <a:t> a test, low power good/ bad</a:t>
            </a:r>
          </a:p>
          <a:p>
            <a:r>
              <a:rPr lang="en-GB" baseline="0" dirty="0" smtClean="0"/>
              <a:t>	Low power in </a:t>
            </a:r>
            <a:r>
              <a:rPr lang="en-GB" baseline="0" dirty="0" err="1" smtClean="0"/>
              <a:t>hci</a:t>
            </a:r>
            <a:r>
              <a:rPr lang="en-GB" baseline="0" dirty="0" smtClean="0"/>
              <a:t>!</a:t>
            </a:r>
          </a:p>
          <a:p>
            <a:endParaRPr lang="en-GB" baseline="0" dirty="0" smtClean="0"/>
          </a:p>
          <a:p>
            <a:r>
              <a:rPr lang="en-GB" baseline="0" dirty="0" smtClean="0"/>
              <a:t>Dimensions when selecting a test</a:t>
            </a:r>
          </a:p>
          <a:p>
            <a:endParaRPr lang="en-GB" baseline="0" dirty="0" smtClean="0"/>
          </a:p>
          <a:p>
            <a:r>
              <a:rPr lang="en-GB" baseline="0" dirty="0" smtClean="0"/>
              <a:t>You can do a degree in stats!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387E6-4C28-4F0E-B3BD-0600FE9BA9C6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280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Why have we not used “Discrete” in top row?</a:t>
            </a:r>
          </a:p>
          <a:p>
            <a:endParaRPr lang="en-GB" dirty="0" smtClean="0"/>
          </a:p>
          <a:p>
            <a:r>
              <a:rPr lang="en-GB" dirty="0" smtClean="0"/>
              <a:t>Power of</a:t>
            </a:r>
            <a:r>
              <a:rPr lang="en-GB" baseline="0" dirty="0" smtClean="0"/>
              <a:t> a test, low power good/ bad</a:t>
            </a:r>
          </a:p>
          <a:p>
            <a:r>
              <a:rPr lang="en-GB" baseline="0" dirty="0" smtClean="0"/>
              <a:t>	Low power in </a:t>
            </a:r>
            <a:r>
              <a:rPr lang="en-GB" baseline="0" dirty="0" err="1" smtClean="0"/>
              <a:t>hci</a:t>
            </a:r>
            <a:r>
              <a:rPr lang="en-GB" baseline="0" dirty="0" smtClean="0"/>
              <a:t>!</a:t>
            </a:r>
          </a:p>
          <a:p>
            <a:endParaRPr lang="en-GB" baseline="0" dirty="0" smtClean="0"/>
          </a:p>
          <a:p>
            <a:r>
              <a:rPr lang="en-GB" baseline="0" dirty="0" smtClean="0"/>
              <a:t>Dimensions when selecting a test</a:t>
            </a:r>
          </a:p>
          <a:p>
            <a:endParaRPr lang="en-GB" baseline="0" dirty="0" smtClean="0"/>
          </a:p>
          <a:p>
            <a:r>
              <a:rPr lang="en-GB" baseline="0" dirty="0" smtClean="0"/>
              <a:t>You can do a degree in stats!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387E6-4C28-4F0E-B3BD-0600FE9BA9C6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280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We don’t know is the short answer to point one</a:t>
            </a:r>
          </a:p>
          <a:p>
            <a:endParaRPr lang="en-GB" dirty="0" smtClean="0"/>
          </a:p>
          <a:p>
            <a:r>
              <a:rPr lang="en-GB" dirty="0" smtClean="0"/>
              <a:t>Not just career but life!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Dr.s</a:t>
            </a:r>
            <a:r>
              <a:rPr lang="en-GB" baseline="0" dirty="0" smtClean="0"/>
              <a:t> and Lawyers</a:t>
            </a:r>
            <a:endParaRPr lang="en-GB" dirty="0" smtClean="0"/>
          </a:p>
          <a:p>
            <a:r>
              <a:rPr lang="en-GB" dirty="0" smtClean="0"/>
              <a:t>	Argument about professional obligations</a:t>
            </a:r>
          </a:p>
          <a:p>
            <a:r>
              <a:rPr lang="en-GB" dirty="0" smtClean="0"/>
              <a:t>	</a:t>
            </a:r>
          </a:p>
          <a:p>
            <a:r>
              <a:rPr lang="en-GB" dirty="0" smtClean="0"/>
              <a:t>This is going on around you as</a:t>
            </a:r>
            <a:r>
              <a:rPr lang="en-GB" baseline="0" dirty="0" smtClean="0"/>
              <a:t> we speak!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ITS ALSO ABOUT SKILLS DEVELOMMENT – RESEARCH AND CRITICAL APPRAISAL</a:t>
            </a:r>
          </a:p>
          <a:p>
            <a:endParaRPr lang="en-GB" baseline="0" dirty="0" smtClean="0"/>
          </a:p>
          <a:p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TRANSITION: What’s going on in this lecture?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We don’t know is the short answer to point one</a:t>
            </a:r>
          </a:p>
          <a:p>
            <a:endParaRPr lang="en-GB" dirty="0" smtClean="0"/>
          </a:p>
          <a:p>
            <a:r>
              <a:rPr lang="en-GB" dirty="0" smtClean="0"/>
              <a:t>Not just career but life!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Dr.s</a:t>
            </a:r>
            <a:r>
              <a:rPr lang="en-GB" baseline="0" dirty="0" smtClean="0"/>
              <a:t> and Lawyers</a:t>
            </a:r>
            <a:endParaRPr lang="en-GB" dirty="0" smtClean="0"/>
          </a:p>
          <a:p>
            <a:r>
              <a:rPr lang="en-GB" dirty="0" smtClean="0"/>
              <a:t>	Argument about professional obligations</a:t>
            </a:r>
          </a:p>
          <a:p>
            <a:r>
              <a:rPr lang="en-GB" dirty="0" smtClean="0"/>
              <a:t>	</a:t>
            </a:r>
          </a:p>
          <a:p>
            <a:r>
              <a:rPr lang="en-GB" dirty="0" smtClean="0"/>
              <a:t>This is going on around you as</a:t>
            </a:r>
            <a:r>
              <a:rPr lang="en-GB" baseline="0" dirty="0" smtClean="0"/>
              <a:t> we speak!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ITS ALSO ABOUT SKILLS DEVELOMMENT – RESEARCH AND CRITICAL APPRAISAL</a:t>
            </a:r>
          </a:p>
          <a:p>
            <a:endParaRPr lang="en-GB" baseline="0" dirty="0" smtClean="0"/>
          </a:p>
          <a:p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TRANSITION: What’s going on in this lecture?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Welcome to CS-130</a:t>
            </a:r>
          </a:p>
          <a:p>
            <a:endParaRPr lang="en-GB" dirty="0" smtClean="0"/>
          </a:p>
          <a:p>
            <a:r>
              <a:rPr lang="en-GB" dirty="0" smtClean="0"/>
              <a:t>Should be fun!</a:t>
            </a:r>
          </a:p>
          <a:p>
            <a:endParaRPr lang="en-GB" dirty="0" smtClean="0"/>
          </a:p>
          <a:p>
            <a:r>
              <a:rPr lang="en-GB" dirty="0" smtClean="0"/>
              <a:t>The</a:t>
            </a:r>
            <a:r>
              <a:rPr lang="en-GB" baseline="0" dirty="0" smtClean="0"/>
              <a:t> “just don’t get caught module”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Teach how to program,</a:t>
            </a:r>
            <a:r>
              <a:rPr lang="en-GB" baseline="0" dirty="0" smtClean="0"/>
              <a:t> teach you how to design stuff, teach you how to work in teams, what’s the point of this module?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926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We don’t know is the short answer to point one</a:t>
            </a:r>
          </a:p>
          <a:p>
            <a:endParaRPr lang="en-GB" dirty="0" smtClean="0"/>
          </a:p>
          <a:p>
            <a:r>
              <a:rPr lang="en-GB" dirty="0" smtClean="0"/>
              <a:t>Not just career but life!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Dr.s</a:t>
            </a:r>
            <a:r>
              <a:rPr lang="en-GB" baseline="0" dirty="0" smtClean="0"/>
              <a:t> and Lawyers</a:t>
            </a:r>
            <a:endParaRPr lang="en-GB" dirty="0" smtClean="0"/>
          </a:p>
          <a:p>
            <a:r>
              <a:rPr lang="en-GB" dirty="0" smtClean="0"/>
              <a:t>	Argument about professional obligations</a:t>
            </a:r>
          </a:p>
          <a:p>
            <a:r>
              <a:rPr lang="en-GB" dirty="0" smtClean="0"/>
              <a:t>	</a:t>
            </a:r>
          </a:p>
          <a:p>
            <a:r>
              <a:rPr lang="en-GB" dirty="0" smtClean="0"/>
              <a:t>This is going on around you as</a:t>
            </a:r>
            <a:r>
              <a:rPr lang="en-GB" baseline="0" dirty="0" smtClean="0"/>
              <a:t> we speak!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ITS ALSO ABOUT SKILLS DEVELOMMENT – RESEARCH AND CRITICAL APPRAISAL</a:t>
            </a:r>
          </a:p>
          <a:p>
            <a:endParaRPr lang="en-GB" baseline="0" dirty="0" smtClean="0"/>
          </a:p>
          <a:p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TRANSITION: What’s going on in this lecture?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We don’t know is the short answer to point one</a:t>
            </a:r>
          </a:p>
          <a:p>
            <a:endParaRPr lang="en-GB" dirty="0" smtClean="0"/>
          </a:p>
          <a:p>
            <a:r>
              <a:rPr lang="en-GB" dirty="0" smtClean="0"/>
              <a:t>Not just career but life!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Dr.s</a:t>
            </a:r>
            <a:r>
              <a:rPr lang="en-GB" baseline="0" dirty="0" smtClean="0"/>
              <a:t> and Lawyers</a:t>
            </a:r>
            <a:endParaRPr lang="en-GB" dirty="0" smtClean="0"/>
          </a:p>
          <a:p>
            <a:r>
              <a:rPr lang="en-GB" dirty="0" smtClean="0"/>
              <a:t>	Argument about professional obligations</a:t>
            </a:r>
          </a:p>
          <a:p>
            <a:r>
              <a:rPr lang="en-GB" dirty="0" smtClean="0"/>
              <a:t>	</a:t>
            </a:r>
          </a:p>
          <a:p>
            <a:r>
              <a:rPr lang="en-GB" dirty="0" smtClean="0"/>
              <a:t>This is going on around you as</a:t>
            </a:r>
            <a:r>
              <a:rPr lang="en-GB" baseline="0" dirty="0" smtClean="0"/>
              <a:t> we speak!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ITS ALSO ABOUT SKILLS DEVELOMMENT – RESEARCH AND CRITICAL APPRAISAL</a:t>
            </a:r>
          </a:p>
          <a:p>
            <a:endParaRPr lang="en-GB" baseline="0" dirty="0" smtClean="0"/>
          </a:p>
          <a:p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TRANSITION: What’s going on in this lecture?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We don’t know is the short answer to point one</a:t>
            </a:r>
          </a:p>
          <a:p>
            <a:endParaRPr lang="en-GB" dirty="0" smtClean="0"/>
          </a:p>
          <a:p>
            <a:r>
              <a:rPr lang="en-GB" dirty="0" smtClean="0"/>
              <a:t>Not just career but life!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Dr.s</a:t>
            </a:r>
            <a:r>
              <a:rPr lang="en-GB" baseline="0" dirty="0" smtClean="0"/>
              <a:t> and Lawyers</a:t>
            </a:r>
            <a:endParaRPr lang="en-GB" dirty="0" smtClean="0"/>
          </a:p>
          <a:p>
            <a:r>
              <a:rPr lang="en-GB" dirty="0" smtClean="0"/>
              <a:t>	Argument about professional obligations</a:t>
            </a:r>
          </a:p>
          <a:p>
            <a:r>
              <a:rPr lang="en-GB" dirty="0" smtClean="0"/>
              <a:t>	</a:t>
            </a:r>
          </a:p>
          <a:p>
            <a:r>
              <a:rPr lang="en-GB" dirty="0" smtClean="0"/>
              <a:t>This is going on around you as</a:t>
            </a:r>
            <a:r>
              <a:rPr lang="en-GB" baseline="0" dirty="0" smtClean="0"/>
              <a:t> we speak!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ITS ALSO ABOUT SKILLS DEVELOMMENT – RESEARCH AND CRITICAL APPRAISAL</a:t>
            </a:r>
          </a:p>
          <a:p>
            <a:endParaRPr lang="en-GB" baseline="0" dirty="0" smtClean="0"/>
          </a:p>
          <a:p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TRANSITION: What’s going on in this lecture?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Why have we not used “Discrete” in top row?</a:t>
            </a:r>
          </a:p>
          <a:p>
            <a:endParaRPr lang="en-GB" dirty="0" smtClean="0"/>
          </a:p>
          <a:p>
            <a:r>
              <a:rPr lang="en-GB" dirty="0" smtClean="0"/>
              <a:t>Power of</a:t>
            </a:r>
            <a:r>
              <a:rPr lang="en-GB" baseline="0" dirty="0" smtClean="0"/>
              <a:t> a test, low power good/ bad</a:t>
            </a:r>
          </a:p>
          <a:p>
            <a:r>
              <a:rPr lang="en-GB" baseline="0" dirty="0" smtClean="0"/>
              <a:t>	Low power in </a:t>
            </a:r>
            <a:r>
              <a:rPr lang="en-GB" baseline="0" dirty="0" err="1" smtClean="0"/>
              <a:t>hci</a:t>
            </a:r>
            <a:r>
              <a:rPr lang="en-GB" baseline="0" dirty="0" smtClean="0"/>
              <a:t>!</a:t>
            </a:r>
          </a:p>
          <a:p>
            <a:endParaRPr lang="en-GB" baseline="0" dirty="0" smtClean="0"/>
          </a:p>
          <a:p>
            <a:r>
              <a:rPr lang="en-GB" baseline="0" dirty="0" smtClean="0"/>
              <a:t>Dimensions when selecting a test</a:t>
            </a:r>
          </a:p>
          <a:p>
            <a:endParaRPr lang="en-GB" baseline="0" dirty="0" smtClean="0"/>
          </a:p>
          <a:p>
            <a:r>
              <a:rPr lang="en-GB" baseline="0" dirty="0" smtClean="0"/>
              <a:t>You can do a degree in stats!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387E6-4C28-4F0E-B3BD-0600FE9BA9C6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2803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Why have we not used “Discrete” in top row?</a:t>
            </a:r>
          </a:p>
          <a:p>
            <a:endParaRPr lang="en-GB" dirty="0" smtClean="0"/>
          </a:p>
          <a:p>
            <a:r>
              <a:rPr lang="en-GB" dirty="0" smtClean="0"/>
              <a:t>Power of</a:t>
            </a:r>
            <a:r>
              <a:rPr lang="en-GB" baseline="0" dirty="0" smtClean="0"/>
              <a:t> a test, low power good/ bad</a:t>
            </a:r>
          </a:p>
          <a:p>
            <a:r>
              <a:rPr lang="en-GB" baseline="0" dirty="0" smtClean="0"/>
              <a:t>	Low power in </a:t>
            </a:r>
            <a:r>
              <a:rPr lang="en-GB" baseline="0" dirty="0" err="1" smtClean="0"/>
              <a:t>hci</a:t>
            </a:r>
            <a:r>
              <a:rPr lang="en-GB" baseline="0" dirty="0" smtClean="0"/>
              <a:t>!</a:t>
            </a:r>
          </a:p>
          <a:p>
            <a:endParaRPr lang="en-GB" baseline="0" dirty="0" smtClean="0"/>
          </a:p>
          <a:p>
            <a:r>
              <a:rPr lang="en-GB" baseline="0" dirty="0" smtClean="0"/>
              <a:t>Dimensions when selecting a test</a:t>
            </a:r>
          </a:p>
          <a:p>
            <a:endParaRPr lang="en-GB" baseline="0" dirty="0" smtClean="0"/>
          </a:p>
          <a:p>
            <a:r>
              <a:rPr lang="en-GB" baseline="0" dirty="0" smtClean="0"/>
              <a:t>You can do a degree in stats!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387E6-4C28-4F0E-B3BD-0600FE9BA9C6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2803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We don’t know is the short answer to point one</a:t>
            </a:r>
          </a:p>
          <a:p>
            <a:endParaRPr lang="en-GB" dirty="0" smtClean="0"/>
          </a:p>
          <a:p>
            <a:r>
              <a:rPr lang="en-GB" dirty="0" smtClean="0"/>
              <a:t>Not just career but life!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Dr.s</a:t>
            </a:r>
            <a:r>
              <a:rPr lang="en-GB" baseline="0" dirty="0" smtClean="0"/>
              <a:t> and Lawyers</a:t>
            </a:r>
            <a:endParaRPr lang="en-GB" dirty="0" smtClean="0"/>
          </a:p>
          <a:p>
            <a:r>
              <a:rPr lang="en-GB" dirty="0" smtClean="0"/>
              <a:t>	Argument about professional obligations</a:t>
            </a:r>
          </a:p>
          <a:p>
            <a:r>
              <a:rPr lang="en-GB" dirty="0" smtClean="0"/>
              <a:t>	</a:t>
            </a:r>
          </a:p>
          <a:p>
            <a:r>
              <a:rPr lang="en-GB" dirty="0" smtClean="0"/>
              <a:t>This is going on around you as</a:t>
            </a:r>
            <a:r>
              <a:rPr lang="en-GB" baseline="0" dirty="0" smtClean="0"/>
              <a:t> we speak!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ITS ALSO ABOUT SKILLS DEVELOMMENT – RESEARCH AND CRITICAL APPRAISAL</a:t>
            </a:r>
          </a:p>
          <a:p>
            <a:endParaRPr lang="en-GB" baseline="0" dirty="0" smtClean="0"/>
          </a:p>
          <a:p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TRANSITION: What’s going on in this lecture?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Why have we not used “Discrete” in top row?</a:t>
            </a:r>
          </a:p>
          <a:p>
            <a:endParaRPr lang="en-GB" dirty="0" smtClean="0"/>
          </a:p>
          <a:p>
            <a:r>
              <a:rPr lang="en-GB" dirty="0" smtClean="0"/>
              <a:t>Power of</a:t>
            </a:r>
            <a:r>
              <a:rPr lang="en-GB" baseline="0" dirty="0" smtClean="0"/>
              <a:t> a test, low power good/ bad</a:t>
            </a:r>
          </a:p>
          <a:p>
            <a:r>
              <a:rPr lang="en-GB" baseline="0" dirty="0" smtClean="0"/>
              <a:t>	Low power in </a:t>
            </a:r>
            <a:r>
              <a:rPr lang="en-GB" baseline="0" dirty="0" err="1" smtClean="0"/>
              <a:t>hci</a:t>
            </a:r>
            <a:r>
              <a:rPr lang="en-GB" baseline="0" dirty="0" smtClean="0"/>
              <a:t>!</a:t>
            </a:r>
          </a:p>
          <a:p>
            <a:endParaRPr lang="en-GB" baseline="0" dirty="0" smtClean="0"/>
          </a:p>
          <a:p>
            <a:r>
              <a:rPr lang="en-GB" baseline="0" dirty="0" smtClean="0"/>
              <a:t>Dimensions when selecting a test</a:t>
            </a:r>
          </a:p>
          <a:p>
            <a:endParaRPr lang="en-GB" baseline="0" dirty="0" smtClean="0"/>
          </a:p>
          <a:p>
            <a:r>
              <a:rPr lang="en-GB" baseline="0" dirty="0" smtClean="0"/>
              <a:t>You can do a degree in stats!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387E6-4C28-4F0E-B3BD-0600FE9BA9C6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2803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We don’t know is the short answer to point one</a:t>
            </a:r>
          </a:p>
          <a:p>
            <a:endParaRPr lang="en-GB" dirty="0" smtClean="0"/>
          </a:p>
          <a:p>
            <a:r>
              <a:rPr lang="en-GB" dirty="0" smtClean="0"/>
              <a:t>Not just career but life!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Dr.s</a:t>
            </a:r>
            <a:r>
              <a:rPr lang="en-GB" baseline="0" dirty="0" smtClean="0"/>
              <a:t> and Lawyers</a:t>
            </a:r>
            <a:endParaRPr lang="en-GB" dirty="0" smtClean="0"/>
          </a:p>
          <a:p>
            <a:r>
              <a:rPr lang="en-GB" dirty="0" smtClean="0"/>
              <a:t>	Argument about professional obligations</a:t>
            </a:r>
          </a:p>
          <a:p>
            <a:r>
              <a:rPr lang="en-GB" dirty="0" smtClean="0"/>
              <a:t>	</a:t>
            </a:r>
          </a:p>
          <a:p>
            <a:r>
              <a:rPr lang="en-GB" dirty="0" smtClean="0"/>
              <a:t>This is going on around you as</a:t>
            </a:r>
            <a:r>
              <a:rPr lang="en-GB" baseline="0" dirty="0" smtClean="0"/>
              <a:t> we speak!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ITS ALSO ABOUT SKILLS DEVELOMMENT – RESEARCH AND CRITICAL APPRAISAL</a:t>
            </a:r>
          </a:p>
          <a:p>
            <a:endParaRPr lang="en-GB" baseline="0" dirty="0" smtClean="0"/>
          </a:p>
          <a:p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TRANSITION: What’s going on in this lecture?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We don’t know is the short answer to point one</a:t>
            </a:r>
          </a:p>
          <a:p>
            <a:endParaRPr lang="en-GB" dirty="0" smtClean="0"/>
          </a:p>
          <a:p>
            <a:r>
              <a:rPr lang="en-GB" dirty="0" smtClean="0"/>
              <a:t>Not just career but life!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Dr.s</a:t>
            </a:r>
            <a:r>
              <a:rPr lang="en-GB" baseline="0" dirty="0" smtClean="0"/>
              <a:t> and Lawyers</a:t>
            </a:r>
            <a:endParaRPr lang="en-GB" dirty="0" smtClean="0"/>
          </a:p>
          <a:p>
            <a:r>
              <a:rPr lang="en-GB" dirty="0" smtClean="0"/>
              <a:t>	Argument about professional obligations</a:t>
            </a:r>
          </a:p>
          <a:p>
            <a:r>
              <a:rPr lang="en-GB" dirty="0" smtClean="0"/>
              <a:t>	</a:t>
            </a:r>
          </a:p>
          <a:p>
            <a:r>
              <a:rPr lang="en-GB" dirty="0" smtClean="0"/>
              <a:t>This is going on around you as</a:t>
            </a:r>
            <a:r>
              <a:rPr lang="en-GB" baseline="0" dirty="0" smtClean="0"/>
              <a:t> we speak!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ITS ALSO ABOUT SKILLS DEVELOMMENT – RESEARCH AND CRITICAL APPRAISAL</a:t>
            </a:r>
          </a:p>
          <a:p>
            <a:endParaRPr lang="en-GB" baseline="0" dirty="0" smtClean="0"/>
          </a:p>
          <a:p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TRANSITION: What’s going on in this lecture?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Why have we not used “Discrete” in top row?</a:t>
            </a:r>
          </a:p>
          <a:p>
            <a:endParaRPr lang="en-GB" dirty="0" smtClean="0"/>
          </a:p>
          <a:p>
            <a:r>
              <a:rPr lang="en-GB" dirty="0" smtClean="0"/>
              <a:t>Power of</a:t>
            </a:r>
            <a:r>
              <a:rPr lang="en-GB" baseline="0" dirty="0" smtClean="0"/>
              <a:t> a test, low power good/ bad</a:t>
            </a:r>
          </a:p>
          <a:p>
            <a:r>
              <a:rPr lang="en-GB" baseline="0" dirty="0" smtClean="0"/>
              <a:t>	Low power in </a:t>
            </a:r>
            <a:r>
              <a:rPr lang="en-GB" baseline="0" dirty="0" err="1" smtClean="0"/>
              <a:t>hci</a:t>
            </a:r>
            <a:r>
              <a:rPr lang="en-GB" baseline="0" dirty="0" smtClean="0"/>
              <a:t>!</a:t>
            </a:r>
          </a:p>
          <a:p>
            <a:endParaRPr lang="en-GB" baseline="0" dirty="0" smtClean="0"/>
          </a:p>
          <a:p>
            <a:r>
              <a:rPr lang="en-GB" baseline="0" dirty="0" smtClean="0"/>
              <a:t>Dimensions when selecting a test</a:t>
            </a:r>
          </a:p>
          <a:p>
            <a:endParaRPr lang="en-GB" baseline="0" dirty="0" smtClean="0"/>
          </a:p>
          <a:p>
            <a:r>
              <a:rPr lang="en-GB" baseline="0" dirty="0" smtClean="0"/>
              <a:t>You can do a degree in stats!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387E6-4C28-4F0E-B3BD-0600FE9BA9C6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280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We don’t know is the short answer to point one</a:t>
            </a:r>
          </a:p>
          <a:p>
            <a:endParaRPr lang="en-GB" dirty="0" smtClean="0"/>
          </a:p>
          <a:p>
            <a:r>
              <a:rPr lang="en-GB" dirty="0" smtClean="0"/>
              <a:t>Not just career but life!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Dr.s</a:t>
            </a:r>
            <a:r>
              <a:rPr lang="en-GB" baseline="0" dirty="0" smtClean="0"/>
              <a:t> and Lawyers</a:t>
            </a:r>
            <a:endParaRPr lang="en-GB" dirty="0" smtClean="0"/>
          </a:p>
          <a:p>
            <a:r>
              <a:rPr lang="en-GB" dirty="0" smtClean="0"/>
              <a:t>	Argument about professional obligations</a:t>
            </a:r>
          </a:p>
          <a:p>
            <a:r>
              <a:rPr lang="en-GB" dirty="0" smtClean="0"/>
              <a:t>	</a:t>
            </a:r>
          </a:p>
          <a:p>
            <a:r>
              <a:rPr lang="en-GB" dirty="0" smtClean="0"/>
              <a:t>This is going on around you as</a:t>
            </a:r>
            <a:r>
              <a:rPr lang="en-GB" baseline="0" dirty="0" smtClean="0"/>
              <a:t> we speak!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ITS ALSO ABOUT SKILLS DEVELOMMENT – RESEARCH AND CRITICAL APPRAISAL</a:t>
            </a:r>
          </a:p>
          <a:p>
            <a:endParaRPr lang="en-GB" baseline="0" dirty="0" smtClean="0"/>
          </a:p>
          <a:p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TRANSITION: What’s going on in this lecture?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We don’t know is the short answer to point one</a:t>
            </a:r>
          </a:p>
          <a:p>
            <a:endParaRPr lang="en-GB" dirty="0" smtClean="0"/>
          </a:p>
          <a:p>
            <a:r>
              <a:rPr lang="en-GB" dirty="0" smtClean="0"/>
              <a:t>Not just career but life!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Dr.s</a:t>
            </a:r>
            <a:r>
              <a:rPr lang="en-GB" baseline="0" dirty="0" smtClean="0"/>
              <a:t> and Lawyers</a:t>
            </a:r>
            <a:endParaRPr lang="en-GB" dirty="0" smtClean="0"/>
          </a:p>
          <a:p>
            <a:r>
              <a:rPr lang="en-GB" dirty="0" smtClean="0"/>
              <a:t>	Argument about professional obligations</a:t>
            </a:r>
          </a:p>
          <a:p>
            <a:r>
              <a:rPr lang="en-GB" dirty="0" smtClean="0"/>
              <a:t>	</a:t>
            </a:r>
          </a:p>
          <a:p>
            <a:r>
              <a:rPr lang="en-GB" dirty="0" smtClean="0"/>
              <a:t>This is going on around you as</a:t>
            </a:r>
            <a:r>
              <a:rPr lang="en-GB" baseline="0" dirty="0" smtClean="0"/>
              <a:t> we speak!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ITS ALSO ABOUT SKILLS DEVELOMMENT – RESEARCH AND CRITICAL APPRAISAL</a:t>
            </a:r>
          </a:p>
          <a:p>
            <a:endParaRPr lang="en-GB" baseline="0" dirty="0" smtClean="0"/>
          </a:p>
          <a:p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TRANSITION: What’s going on in this lecture?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We don’t know is the short answer to point one</a:t>
            </a:r>
          </a:p>
          <a:p>
            <a:endParaRPr lang="en-GB" dirty="0" smtClean="0"/>
          </a:p>
          <a:p>
            <a:r>
              <a:rPr lang="en-GB" dirty="0" smtClean="0"/>
              <a:t>Not just career but life!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Dr.s</a:t>
            </a:r>
            <a:r>
              <a:rPr lang="en-GB" baseline="0" dirty="0" smtClean="0"/>
              <a:t> and Lawyers</a:t>
            </a:r>
            <a:endParaRPr lang="en-GB" dirty="0" smtClean="0"/>
          </a:p>
          <a:p>
            <a:r>
              <a:rPr lang="en-GB" dirty="0" smtClean="0"/>
              <a:t>	Argument about professional obligations</a:t>
            </a:r>
          </a:p>
          <a:p>
            <a:r>
              <a:rPr lang="en-GB" dirty="0" smtClean="0"/>
              <a:t>	</a:t>
            </a:r>
          </a:p>
          <a:p>
            <a:r>
              <a:rPr lang="en-GB" dirty="0" smtClean="0"/>
              <a:t>This is going on around you as</a:t>
            </a:r>
            <a:r>
              <a:rPr lang="en-GB" baseline="0" dirty="0" smtClean="0"/>
              <a:t> we speak!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ITS ALSO ABOUT SKILLS DEVELOMMENT – RESEARCH AND CRITICAL APPRAISAL</a:t>
            </a:r>
          </a:p>
          <a:p>
            <a:endParaRPr lang="en-GB" baseline="0" dirty="0" smtClean="0"/>
          </a:p>
          <a:p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TRANSITION: What’s going on in this lecture?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We don’t know is the short answer to point one</a:t>
            </a:r>
          </a:p>
          <a:p>
            <a:endParaRPr lang="en-GB" dirty="0" smtClean="0"/>
          </a:p>
          <a:p>
            <a:r>
              <a:rPr lang="en-GB" dirty="0" smtClean="0"/>
              <a:t>Not just career but life!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Dr.s</a:t>
            </a:r>
            <a:r>
              <a:rPr lang="en-GB" baseline="0" dirty="0" smtClean="0"/>
              <a:t> and Lawyers</a:t>
            </a:r>
            <a:endParaRPr lang="en-GB" dirty="0" smtClean="0"/>
          </a:p>
          <a:p>
            <a:r>
              <a:rPr lang="en-GB" dirty="0" smtClean="0"/>
              <a:t>	Argument about professional obligations</a:t>
            </a:r>
          </a:p>
          <a:p>
            <a:r>
              <a:rPr lang="en-GB" dirty="0" smtClean="0"/>
              <a:t>	</a:t>
            </a:r>
          </a:p>
          <a:p>
            <a:r>
              <a:rPr lang="en-GB" dirty="0" smtClean="0"/>
              <a:t>This is going on around you as</a:t>
            </a:r>
            <a:r>
              <a:rPr lang="en-GB" baseline="0" dirty="0" smtClean="0"/>
              <a:t> we speak!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ITS ALSO ABOUT SKILLS DEVELOMMENT – RESEARCH AND CRITICAL APPRAISAL</a:t>
            </a:r>
          </a:p>
          <a:p>
            <a:endParaRPr lang="en-GB" baseline="0" dirty="0" smtClean="0"/>
          </a:p>
          <a:p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TRANSITION: What’s going on in this lecture?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We don’t know is the short answer to point one</a:t>
            </a:r>
          </a:p>
          <a:p>
            <a:endParaRPr lang="en-GB" dirty="0" smtClean="0"/>
          </a:p>
          <a:p>
            <a:r>
              <a:rPr lang="en-GB" dirty="0" smtClean="0"/>
              <a:t>Not just career but life!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Dr.s</a:t>
            </a:r>
            <a:r>
              <a:rPr lang="en-GB" baseline="0" dirty="0" smtClean="0"/>
              <a:t> and Lawyers</a:t>
            </a:r>
            <a:endParaRPr lang="en-GB" dirty="0" smtClean="0"/>
          </a:p>
          <a:p>
            <a:r>
              <a:rPr lang="en-GB" dirty="0" smtClean="0"/>
              <a:t>	Argument about professional obligations</a:t>
            </a:r>
          </a:p>
          <a:p>
            <a:r>
              <a:rPr lang="en-GB" dirty="0" smtClean="0"/>
              <a:t>	</a:t>
            </a:r>
          </a:p>
          <a:p>
            <a:r>
              <a:rPr lang="en-GB" dirty="0" smtClean="0"/>
              <a:t>This is going on around you as</a:t>
            </a:r>
            <a:r>
              <a:rPr lang="en-GB" baseline="0" dirty="0" smtClean="0"/>
              <a:t> we speak!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ITS ALSO ABOUT SKILLS DEVELOMMENT – RESEARCH AND CRITICAL APPRAISAL</a:t>
            </a:r>
          </a:p>
          <a:p>
            <a:endParaRPr lang="en-GB" baseline="0" dirty="0" smtClean="0"/>
          </a:p>
          <a:p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TRANSITION: What’s going on in this lecture?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We don’t know is the short answer to point one</a:t>
            </a:r>
          </a:p>
          <a:p>
            <a:endParaRPr lang="en-GB" dirty="0" smtClean="0"/>
          </a:p>
          <a:p>
            <a:r>
              <a:rPr lang="en-GB" dirty="0" smtClean="0"/>
              <a:t>Not just career but life!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Dr.s</a:t>
            </a:r>
            <a:r>
              <a:rPr lang="en-GB" baseline="0" dirty="0" smtClean="0"/>
              <a:t> and Lawyers</a:t>
            </a:r>
            <a:endParaRPr lang="en-GB" dirty="0" smtClean="0"/>
          </a:p>
          <a:p>
            <a:r>
              <a:rPr lang="en-GB" dirty="0" smtClean="0"/>
              <a:t>	Argument about professional obligations</a:t>
            </a:r>
          </a:p>
          <a:p>
            <a:r>
              <a:rPr lang="en-GB" dirty="0" smtClean="0"/>
              <a:t>	</a:t>
            </a:r>
          </a:p>
          <a:p>
            <a:r>
              <a:rPr lang="en-GB" dirty="0" smtClean="0"/>
              <a:t>This is going on around you as</a:t>
            </a:r>
            <a:r>
              <a:rPr lang="en-GB" baseline="0" dirty="0" smtClean="0"/>
              <a:t> we speak!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ITS ALSO ABOUT SKILLS DEVELOMMENT – RESEARCH AND CRITICAL APPRAISAL</a:t>
            </a:r>
          </a:p>
          <a:p>
            <a:endParaRPr lang="en-GB" baseline="0" dirty="0" smtClean="0"/>
          </a:p>
          <a:p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TRANSITION: What’s going on in this lecture?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We don’t know is the short answer to point one</a:t>
            </a:r>
          </a:p>
          <a:p>
            <a:endParaRPr lang="en-GB" dirty="0" smtClean="0"/>
          </a:p>
          <a:p>
            <a:r>
              <a:rPr lang="en-GB" dirty="0" smtClean="0"/>
              <a:t>Not just career but life!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Dr.s</a:t>
            </a:r>
            <a:r>
              <a:rPr lang="en-GB" baseline="0" dirty="0" smtClean="0"/>
              <a:t> and Lawyers</a:t>
            </a:r>
            <a:endParaRPr lang="en-GB" dirty="0" smtClean="0"/>
          </a:p>
          <a:p>
            <a:r>
              <a:rPr lang="en-GB" dirty="0" smtClean="0"/>
              <a:t>	Argument about professional obligations</a:t>
            </a:r>
          </a:p>
          <a:p>
            <a:r>
              <a:rPr lang="en-GB" dirty="0" smtClean="0"/>
              <a:t>	</a:t>
            </a:r>
          </a:p>
          <a:p>
            <a:r>
              <a:rPr lang="en-GB" dirty="0" smtClean="0"/>
              <a:t>This is going on around you as</a:t>
            </a:r>
            <a:r>
              <a:rPr lang="en-GB" baseline="0" dirty="0" smtClean="0"/>
              <a:t> we speak!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ITS ALSO ABOUT SKILLS DEVELOMMENT – RESEARCH AND CRITICAL APPRAISAL</a:t>
            </a:r>
          </a:p>
          <a:p>
            <a:endParaRPr lang="en-GB" baseline="0" dirty="0" smtClean="0"/>
          </a:p>
          <a:p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TRANSITION: What’s going on in this lecture?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We don’t know is the short answer to point one</a:t>
            </a:r>
          </a:p>
          <a:p>
            <a:endParaRPr lang="en-GB" dirty="0" smtClean="0"/>
          </a:p>
          <a:p>
            <a:r>
              <a:rPr lang="en-GB" dirty="0" smtClean="0"/>
              <a:t>Not just career but life!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Dr.s</a:t>
            </a:r>
            <a:r>
              <a:rPr lang="en-GB" baseline="0" dirty="0" smtClean="0"/>
              <a:t> and Lawyers</a:t>
            </a:r>
            <a:endParaRPr lang="en-GB" dirty="0" smtClean="0"/>
          </a:p>
          <a:p>
            <a:r>
              <a:rPr lang="en-GB" dirty="0" smtClean="0"/>
              <a:t>	Argument about professional obligations</a:t>
            </a:r>
          </a:p>
          <a:p>
            <a:r>
              <a:rPr lang="en-GB" dirty="0" smtClean="0"/>
              <a:t>	</a:t>
            </a:r>
          </a:p>
          <a:p>
            <a:r>
              <a:rPr lang="en-GB" dirty="0" smtClean="0"/>
              <a:t>This is going on around you as</a:t>
            </a:r>
            <a:r>
              <a:rPr lang="en-GB" baseline="0" dirty="0" smtClean="0"/>
              <a:t> we speak!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ITS ALSO ABOUT SKILLS DEVELOMMENT – RESEARCH AND CRITICAL APPRAISAL</a:t>
            </a:r>
          </a:p>
          <a:p>
            <a:endParaRPr lang="en-GB" baseline="0" dirty="0" smtClean="0"/>
          </a:p>
          <a:p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TRANSITION: What’s going on in this lecture?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23/03/17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23/03/17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23/03/17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23/03/17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23/03/17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23/03/17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217B-9690-4ABE-B668-69F34A096475}" type="datetimeFigureOut">
              <a:rPr lang="en-US" smtClean="0"/>
              <a:pPr/>
              <a:t>23/03/17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gif"/><Relationship Id="rId5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 Slid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8533" y="-153688"/>
            <a:ext cx="9372533" cy="702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383" y="699592"/>
            <a:ext cx="8158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CSC349</a:t>
            </a:r>
            <a:r>
              <a:rPr lang="en-GB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User Experience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628800"/>
            <a:ext cx="8158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Statistical Tests: </a:t>
            </a:r>
            <a:r>
              <a:rPr lang="en-GB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Designing A</a:t>
            </a:r>
            <a:r>
              <a:rPr lang="en-GB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/B </a:t>
            </a:r>
            <a:r>
              <a:rPr lang="en-GB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 Quantitative </a:t>
            </a:r>
            <a:r>
              <a:rPr lang="en-GB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Analysis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73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Basic visualisation - histograms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1205986"/>
            <a:ext cx="5112568" cy="3509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3396" y="4574799"/>
            <a:ext cx="3654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F81BD"/>
                </a:solidFill>
              </a:rPr>
              <a:t>Time to complete (seconds)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564904"/>
            <a:ext cx="149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F81BD"/>
                </a:solidFill>
              </a:rPr>
              <a:t>Frequency</a:t>
            </a: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1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84969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Increasing the complexity – some science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Imagine that we have gathered together a large 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olume (100s of samples) of data on a given topic 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Maybe we measured the height of people walking through the library at 2 different times of day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Maybe we measured the speed at which people with green t-shirts sorted some cards compared to people in red</a:t>
            </a:r>
          </a:p>
          <a:p>
            <a:endParaRPr lang="en-GB" sz="14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Assume there is a difference in the averages of our 2 sets of samples. How can we be sure that this difference is not the result of random chance in our sampling?</a:t>
            </a:r>
            <a:endParaRPr lang="en-GB" sz="2400" i="1" dirty="0">
              <a:solidFill>
                <a:srgbClr val="4F81BD"/>
              </a:solidFill>
            </a:endParaRPr>
          </a:p>
          <a:p>
            <a:endParaRPr lang="en-GB" sz="2400" dirty="0"/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5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105851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Understand the problem: Sample vs. population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Population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– all the people you want to 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observe and know about</a:t>
            </a:r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Sample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– a group of people drawn from the population for the purposes of your 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experiment because you can’t work with everyone.. usually</a:t>
            </a:r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14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Assume there is a difference in the averages of our 2 sets of samples. </a:t>
            </a:r>
            <a:r>
              <a:rPr lang="en-GB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ow can we be sure that this difference is not the result of random chance in our sampling?</a:t>
            </a:r>
            <a:endParaRPr lang="en-GB" sz="2400" i="1" dirty="0">
              <a:solidFill>
                <a:srgbClr val="4F81BD"/>
              </a:solidFill>
            </a:endParaRPr>
          </a:p>
          <a:p>
            <a:endParaRPr lang="en-GB" sz="2400" dirty="0"/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10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13726"/>
            <a:ext cx="8712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Make an assumption – populations have a normal distribution 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6" descr="http://www.itl.nist.gov/div898/handbook/pmc/section5/gifs/norma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4968552" cy="353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63888" y="472514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4F81BD"/>
                </a:solidFill>
                <a:latin typeface="Arial"/>
                <a:cs typeface="Arial"/>
              </a:rPr>
              <a:t>Measure (units)</a:t>
            </a:r>
            <a:endParaRPr lang="en-GB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2564904"/>
            <a:ext cx="203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4F81BD"/>
                </a:solidFill>
                <a:latin typeface="Arial"/>
                <a:cs typeface="Arial"/>
              </a:rPr>
              <a:t>Frequency</a:t>
            </a:r>
          </a:p>
          <a:p>
            <a:r>
              <a:rPr lang="en-GB" sz="2400" dirty="0" smtClean="0">
                <a:solidFill>
                  <a:srgbClr val="4F81BD"/>
                </a:solidFill>
                <a:latin typeface="Arial"/>
                <a:cs typeface="Arial"/>
              </a:rPr>
              <a:t>   (count)</a:t>
            </a:r>
            <a:endParaRPr lang="en-GB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544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15121"/>
            <a:ext cx="87129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Null hypothesis – there is no difference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6" descr="http://www.itl.nist.gov/div898/handbook/pmc/section5/gifs/norma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4968552" cy="353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63888" y="472514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4F81BD"/>
                </a:solidFill>
                <a:latin typeface="Arial"/>
                <a:cs typeface="Arial"/>
              </a:rPr>
              <a:t>Measure (units)</a:t>
            </a:r>
            <a:endParaRPr lang="en-GB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2564904"/>
            <a:ext cx="203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4F81BD"/>
                </a:solidFill>
                <a:latin typeface="Arial"/>
                <a:cs typeface="Arial"/>
              </a:rPr>
              <a:t>Frequency</a:t>
            </a:r>
          </a:p>
          <a:p>
            <a:r>
              <a:rPr lang="en-GB" sz="2400" dirty="0" smtClean="0">
                <a:solidFill>
                  <a:srgbClr val="4F81BD"/>
                </a:solidFill>
                <a:latin typeface="Arial"/>
                <a:cs typeface="Arial"/>
              </a:rPr>
              <a:t>   (count)</a:t>
            </a:r>
            <a:endParaRPr lang="en-GB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3915420" y="4282354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915420" y="4400373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031816" y="4393809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139828" y="4400373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275460" y="4400373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139828" y="4282354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851524" y="4396190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851524" y="428235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696442" y="4393809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3483372" y="428235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483372" y="4393809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3267348" y="4393809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/>
          <p:cNvSpPr/>
          <p:nvPr/>
        </p:nvSpPr>
        <p:spPr>
          <a:xfrm>
            <a:off x="3379192" y="4393809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3701626" y="4281132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275460" y="4282354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4635500" y="4400373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4491484" y="4393809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/>
          <p:cNvSpPr/>
          <p:nvPr/>
        </p:nvSpPr>
        <p:spPr>
          <a:xfrm>
            <a:off x="4635500" y="4281132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/>
          <p:cNvSpPr/>
          <p:nvPr/>
        </p:nvSpPr>
        <p:spPr>
          <a:xfrm>
            <a:off x="4851524" y="4166220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4995540" y="4393809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/>
          <p:cNvSpPr/>
          <p:nvPr/>
        </p:nvSpPr>
        <p:spPr>
          <a:xfrm>
            <a:off x="5139556" y="4393809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/>
          <p:cNvSpPr/>
          <p:nvPr/>
        </p:nvSpPr>
        <p:spPr>
          <a:xfrm>
            <a:off x="5283572" y="4403913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5499596" y="4388118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5751623" y="4397349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5751623" y="4281132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4275460" y="4180085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3806528" y="4393809"/>
            <a:ext cx="65462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4275460" y="4064568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4275460" y="3946549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/>
          <p:cNvSpPr/>
          <p:nvPr/>
        </p:nvSpPr>
        <p:spPr>
          <a:xfrm>
            <a:off x="4275460" y="3844280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/>
          <p:cNvSpPr/>
          <p:nvPr/>
        </p:nvSpPr>
        <p:spPr>
          <a:xfrm>
            <a:off x="4491484" y="428376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4491484" y="4165748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Oval 42"/>
          <p:cNvSpPr/>
          <p:nvPr/>
        </p:nvSpPr>
        <p:spPr>
          <a:xfrm>
            <a:off x="4491484" y="4063479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/>
          <p:cNvSpPr/>
          <p:nvPr/>
        </p:nvSpPr>
        <p:spPr>
          <a:xfrm>
            <a:off x="4635500" y="4170484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4635500" y="4052465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4635500" y="3950196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Oval 46"/>
          <p:cNvSpPr/>
          <p:nvPr/>
        </p:nvSpPr>
        <p:spPr>
          <a:xfrm>
            <a:off x="4491484" y="39459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4491484" y="3827933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Oval 48"/>
          <p:cNvSpPr/>
          <p:nvPr/>
        </p:nvSpPr>
        <p:spPr>
          <a:xfrm>
            <a:off x="4491484" y="3725664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 49"/>
          <p:cNvSpPr/>
          <p:nvPr/>
        </p:nvSpPr>
        <p:spPr>
          <a:xfrm>
            <a:off x="4030861" y="4280592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4030861" y="4162573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4030861" y="4060304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 52"/>
          <p:cNvSpPr/>
          <p:nvPr/>
        </p:nvSpPr>
        <p:spPr>
          <a:xfrm>
            <a:off x="4851524" y="404869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851524" y="3930674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Oval 54"/>
          <p:cNvSpPr/>
          <p:nvPr/>
        </p:nvSpPr>
        <p:spPr>
          <a:xfrm>
            <a:off x="4851524" y="3828405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/>
          <p:cNvSpPr/>
          <p:nvPr/>
        </p:nvSpPr>
        <p:spPr>
          <a:xfrm>
            <a:off x="4131444" y="417048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4131444" y="4052465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Oval 57"/>
          <p:cNvSpPr/>
          <p:nvPr/>
        </p:nvSpPr>
        <p:spPr>
          <a:xfrm>
            <a:off x="4131444" y="3950196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 58"/>
          <p:cNvSpPr/>
          <p:nvPr/>
        </p:nvSpPr>
        <p:spPr>
          <a:xfrm>
            <a:off x="4275460" y="373843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4275460" y="3620417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 60"/>
          <p:cNvSpPr/>
          <p:nvPr/>
        </p:nvSpPr>
        <p:spPr>
          <a:xfrm>
            <a:off x="4275460" y="3518148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68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82809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H1– there is a real difference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472514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4F81BD"/>
                </a:solidFill>
                <a:latin typeface="Arial"/>
                <a:cs typeface="Arial"/>
              </a:rPr>
              <a:t>Measure (units)</a:t>
            </a:r>
            <a:endParaRPr lang="en-GB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2564904"/>
            <a:ext cx="203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4F81BD"/>
                </a:solidFill>
                <a:latin typeface="Arial"/>
                <a:cs typeface="Arial"/>
              </a:rPr>
              <a:t>Frequency</a:t>
            </a:r>
          </a:p>
          <a:p>
            <a:r>
              <a:rPr lang="en-GB" sz="2400" dirty="0" smtClean="0">
                <a:solidFill>
                  <a:srgbClr val="4F81BD"/>
                </a:solidFill>
                <a:latin typeface="Arial"/>
                <a:cs typeface="Arial"/>
              </a:rPr>
              <a:t>   (count)</a:t>
            </a:r>
            <a:endParaRPr lang="en-GB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29" y="1486711"/>
            <a:ext cx="5306166" cy="2962689"/>
          </a:xfrm>
          <a:prstGeom prst="rect">
            <a:avLst/>
          </a:prstGeom>
        </p:spPr>
      </p:pic>
      <p:pic>
        <p:nvPicPr>
          <p:cNvPr id="12" name="Picture 6" descr="http://www.itl.nist.gov/div898/handbook/pmc/section5/gifs/normal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13892"/>
            <a:ext cx="4968552" cy="353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3851920" y="4218854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851920" y="4336873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968316" y="4330309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076328" y="4336873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211960" y="4336873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076328" y="4218854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788024" y="4332690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788024" y="421885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632942" y="4330309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3419872" y="421885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419872" y="4330309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203848" y="4330309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3315692" y="4330309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3638126" y="4217632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4211960" y="4218854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/>
          <p:cNvSpPr/>
          <p:nvPr/>
        </p:nvSpPr>
        <p:spPr>
          <a:xfrm>
            <a:off x="4572000" y="4336873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/>
          <p:cNvSpPr/>
          <p:nvPr/>
        </p:nvSpPr>
        <p:spPr>
          <a:xfrm>
            <a:off x="4427984" y="4330309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4572000" y="4217632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/>
          <p:cNvSpPr/>
          <p:nvPr/>
        </p:nvSpPr>
        <p:spPr>
          <a:xfrm>
            <a:off x="4788024" y="4102720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/>
          <p:cNvSpPr/>
          <p:nvPr/>
        </p:nvSpPr>
        <p:spPr>
          <a:xfrm>
            <a:off x="4932040" y="4330309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5076056" y="4330309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5220072" y="4340413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5436096" y="4324618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5688123" y="4333849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5688123" y="4217632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4211960" y="4116585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Oval 38"/>
          <p:cNvSpPr/>
          <p:nvPr/>
        </p:nvSpPr>
        <p:spPr>
          <a:xfrm>
            <a:off x="3743028" y="4330309"/>
            <a:ext cx="65462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/>
          <p:cNvSpPr/>
          <p:nvPr/>
        </p:nvSpPr>
        <p:spPr>
          <a:xfrm>
            <a:off x="4211960" y="4001068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4211960" y="3883049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Oval 42"/>
          <p:cNvSpPr/>
          <p:nvPr/>
        </p:nvSpPr>
        <p:spPr>
          <a:xfrm>
            <a:off x="4211960" y="3780780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/>
          <p:cNvSpPr/>
          <p:nvPr/>
        </p:nvSpPr>
        <p:spPr>
          <a:xfrm>
            <a:off x="4427984" y="422026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4427984" y="4102248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4427984" y="3999979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Oval 46"/>
          <p:cNvSpPr/>
          <p:nvPr/>
        </p:nvSpPr>
        <p:spPr>
          <a:xfrm>
            <a:off x="4572000" y="4106984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4572000" y="3988965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Oval 48"/>
          <p:cNvSpPr/>
          <p:nvPr/>
        </p:nvSpPr>
        <p:spPr>
          <a:xfrm>
            <a:off x="4572000" y="3886696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 49"/>
          <p:cNvSpPr/>
          <p:nvPr/>
        </p:nvSpPr>
        <p:spPr>
          <a:xfrm>
            <a:off x="4427984" y="38824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4427984" y="3764433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4427984" y="3662164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/>
          <p:cNvSpPr/>
          <p:nvPr/>
        </p:nvSpPr>
        <p:spPr>
          <a:xfrm>
            <a:off x="3967361" y="4217092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3967361" y="4099073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Oval 57"/>
          <p:cNvSpPr/>
          <p:nvPr/>
        </p:nvSpPr>
        <p:spPr>
          <a:xfrm>
            <a:off x="3967361" y="3996804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 58"/>
          <p:cNvSpPr/>
          <p:nvPr/>
        </p:nvSpPr>
        <p:spPr>
          <a:xfrm>
            <a:off x="4788024" y="398519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4788024" y="3867174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 60"/>
          <p:cNvSpPr/>
          <p:nvPr/>
        </p:nvSpPr>
        <p:spPr>
          <a:xfrm>
            <a:off x="4788024" y="3764905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Oval 61"/>
          <p:cNvSpPr/>
          <p:nvPr/>
        </p:nvSpPr>
        <p:spPr>
          <a:xfrm>
            <a:off x="4067944" y="410698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4067944" y="3988965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 63"/>
          <p:cNvSpPr/>
          <p:nvPr/>
        </p:nvSpPr>
        <p:spPr>
          <a:xfrm>
            <a:off x="4067944" y="3886696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Oval 64"/>
          <p:cNvSpPr/>
          <p:nvPr/>
        </p:nvSpPr>
        <p:spPr>
          <a:xfrm>
            <a:off x="4211960" y="367493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4211960" y="3556917"/>
            <a:ext cx="72008" cy="720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Oval 66"/>
          <p:cNvSpPr/>
          <p:nvPr/>
        </p:nvSpPr>
        <p:spPr>
          <a:xfrm>
            <a:off x="4211960" y="3454648"/>
            <a:ext cx="72008" cy="720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21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184067" y="1412776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sz="2400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sz="2400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32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</a:t>
            </a:r>
            <a:r>
              <a:rPr lang="is-IS" sz="32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… can we prove that there is a difference in populations from the stats tests that we use?</a:t>
            </a:r>
            <a:endParaRPr lang="en-GB" sz="3200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1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Statistical Significance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339661"/>
            <a:ext cx="8424936" cy="355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Statistical </a:t>
            </a:r>
            <a:r>
              <a:rPr lang="en-GB" sz="23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Significance Tests </a:t>
            </a:r>
            <a:r>
              <a:rPr lang="en-GB" sz="23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describes how likely </a:t>
            </a:r>
            <a:r>
              <a:rPr lang="en-GB" sz="23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it </a:t>
            </a:r>
            <a:r>
              <a:rPr lang="en-GB" sz="23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is that the difference observed between two samples is because of natural variation within a single population they are drawn </a:t>
            </a:r>
            <a:r>
              <a:rPr lang="en-GB" sz="23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from</a:t>
            </a:r>
          </a:p>
          <a:p>
            <a:endParaRPr lang="en-GB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3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Tests are influenced by </a:t>
            </a:r>
          </a:p>
          <a:p>
            <a:pPr marL="342900" indent="-342900">
              <a:buFont typeface="Arial"/>
              <a:buChar char="•"/>
            </a:pPr>
            <a:r>
              <a:rPr lang="en-GB" sz="23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means </a:t>
            </a:r>
            <a:r>
              <a:rPr lang="en-GB" sz="23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of the groups </a:t>
            </a:r>
          </a:p>
          <a:p>
            <a:pPr marL="342900" indent="-342900">
              <a:buFont typeface="Arial"/>
              <a:buChar char="•"/>
            </a:pPr>
            <a:r>
              <a:rPr lang="en-GB" sz="23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their standard deviation </a:t>
            </a:r>
          </a:p>
          <a:p>
            <a:pPr marL="342900" indent="-342900">
              <a:buFont typeface="Arial"/>
              <a:buChar char="•"/>
            </a:pPr>
            <a:r>
              <a:rPr lang="en-GB" sz="23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size of the sample (often in HCI this equates to the number of participants and the number of conditions they are shown</a:t>
            </a:r>
            <a:r>
              <a:rPr lang="en-GB" sz="23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GB" sz="23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Statistical Significance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339661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 1:</a:t>
            </a: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GB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two close averages (3.2, 3.1) and large std. dev.(2.0, 1.8) probability that two samples are from the same population is high</a:t>
            </a: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 2:</a:t>
            </a: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When averages </a:t>
            </a:r>
            <a:r>
              <a:rPr lang="en-GB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are </a:t>
            </a: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far apart (</a:t>
            </a:r>
            <a:r>
              <a:rPr lang="en-GB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2.6, 4.2) and std. dev. Low (1.3, 1.1) then the likelihood that they are from the same population is low!</a:t>
            </a:r>
          </a:p>
        </p:txBody>
      </p:sp>
    </p:spTree>
    <p:extLst>
      <p:ext uri="{BB962C8B-B14F-4D97-AF65-F5344CB8AC3E}">
        <p14:creationId xmlns:p14="http://schemas.microsoft.com/office/powerpoint/2010/main" val="142526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Statistical Significance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339661"/>
            <a:ext cx="842493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We </a:t>
            </a:r>
            <a:r>
              <a:rPr lang="en-GB" sz="2200" dirty="0">
                <a:solidFill>
                  <a:srgbClr val="4F81BD"/>
                </a:solidFill>
                <a:latin typeface="Arial" pitchFamily="34" charset="0"/>
                <a:cs typeface="Arial" pitchFamily="34" charset="0"/>
              </a:rPr>
              <a:t>usually seek to have statistical significance at the 5% probability level</a:t>
            </a:r>
          </a:p>
          <a:p>
            <a:pPr marL="342900" indent="-342900">
              <a:buFont typeface="Arial"/>
              <a:buChar char="•"/>
            </a:pPr>
            <a:r>
              <a:rPr lang="en-GB" sz="2200" dirty="0">
                <a:solidFill>
                  <a:srgbClr val="4F81BD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sz="2200" dirty="0" smtClean="0">
                <a:solidFill>
                  <a:srgbClr val="4F81BD"/>
                </a:solidFill>
                <a:latin typeface="Arial" pitchFamily="34" charset="0"/>
                <a:cs typeface="Arial" pitchFamily="34" charset="0"/>
              </a:rPr>
              <a:t>f </a:t>
            </a:r>
            <a:r>
              <a:rPr lang="en-GB" sz="2200" dirty="0">
                <a:solidFill>
                  <a:srgbClr val="4F81BD"/>
                </a:solidFill>
                <a:latin typeface="Arial" pitchFamily="34" charset="0"/>
                <a:cs typeface="Arial" pitchFamily="34" charset="0"/>
              </a:rPr>
              <a:t>there is a difference found in an experiment, we’re 95% certain it is </a:t>
            </a:r>
            <a:r>
              <a:rPr lang="en-GB" sz="2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not observed because of variation in </a:t>
            </a:r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sampling the population</a:t>
            </a:r>
            <a:r>
              <a:rPr lang="en-GB" sz="2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GB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Higher results are seldom acceptable</a:t>
            </a:r>
          </a:p>
          <a:p>
            <a:pPr marL="342900" indent="-342900">
              <a:buFont typeface="Arial"/>
              <a:buChar char="•"/>
            </a:pPr>
            <a:r>
              <a:rPr lang="en-GB" sz="2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But this number is arbitrary!</a:t>
            </a:r>
          </a:p>
          <a:p>
            <a:endParaRPr lang="en-GB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provisional  </a:t>
            </a:r>
            <a:r>
              <a:rPr lang="en-GB" sz="2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studies, descriptive statistics alone may be sufficient</a:t>
            </a:r>
          </a:p>
        </p:txBody>
      </p:sp>
    </p:spTree>
    <p:extLst>
      <p:ext uri="{BB962C8B-B14F-4D97-AF65-F5344CB8AC3E}">
        <p14:creationId xmlns:p14="http://schemas.microsoft.com/office/powerpoint/2010/main" val="208044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Lecture Overview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339661"/>
            <a:ext cx="84249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We have frequently mentioned A/B testing in this lecture series but we really should more formally define it</a:t>
            </a:r>
          </a:p>
          <a:p>
            <a:endParaRPr lang="en-GB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We’ll discuss what it is, different measures of it and some famous examples</a:t>
            </a:r>
          </a:p>
          <a:p>
            <a:endParaRPr lang="en-GB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We’ll also compare it to classical stats tests </a:t>
            </a:r>
          </a:p>
          <a:p>
            <a:endParaRPr lang="en-GB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Finally, we’ll talk about a common trap in stats and A/B testing: data dredging</a:t>
            </a:r>
          </a:p>
        </p:txBody>
      </p:sp>
    </p:spTree>
    <p:extLst>
      <p:ext uri="{BB962C8B-B14F-4D97-AF65-F5344CB8AC3E}">
        <p14:creationId xmlns:p14="http://schemas.microsoft.com/office/powerpoint/2010/main" val="423717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t-test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83768" y="1340768"/>
            <a:ext cx="6336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It </a:t>
            </a: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assumes that the results being analysed are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Normally distributed (bell-curve) (mean = mode = median)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Dependent 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Variable (the thing you are measuring in response to what you change) </a:t>
            </a: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is Continuous 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Results are split across two 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conditions </a:t>
            </a:r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4" descr="http://www.statsdirect.com/help/content/image/stat0154_wmf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2101852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www.statsdirect.com/help/content/image/stat0155_wmf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89040"/>
            <a:ext cx="3384376" cy="110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51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t-test Table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339661"/>
            <a:ext cx="8424936" cy="3908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You look up by (total number of results – number of groups), and it will tell you a minimum ‘t-value’ for significance</a:t>
            </a: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		e.g</a:t>
            </a: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6 results - 2 groups -&gt; 4 degrees of 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freedom</a:t>
            </a:r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682101" cy="270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54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Major categories of t-test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5536" y="1339661"/>
            <a:ext cx="8424936" cy="361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Equal sample sizes, equal variance</a:t>
            </a:r>
          </a:p>
          <a:p>
            <a:endParaRPr lang="en-GB" sz="105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Unequal sample sizes, equal variance</a:t>
            </a:r>
          </a:p>
          <a:p>
            <a:pPr marL="342900" indent="-342900">
              <a:buFont typeface="Arial"/>
              <a:buChar char="•"/>
            </a:pP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Unequal (or equal) sample sizes, unequal variances</a:t>
            </a:r>
          </a:p>
          <a:p>
            <a:pPr marL="342900" indent="-342900">
              <a:buFont typeface="Arial"/>
              <a:buChar char="•"/>
            </a:pPr>
            <a:endParaRPr lang="en-GB" sz="105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Unpaired (we just did) – where the user has done both experimental conditions</a:t>
            </a:r>
          </a:p>
          <a:p>
            <a:pPr marL="342900" indent="-342900">
              <a:buFont typeface="Arial"/>
              <a:buChar char="•"/>
            </a:pPr>
            <a:endParaRPr lang="en-GB" sz="105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“Paired” – when comparing two samples of the same thing (e.g. 10 users, each using system A and B)</a:t>
            </a:r>
          </a:p>
          <a:p>
            <a:pPr marL="800100" lvl="1" indent="-342900">
              <a:buFont typeface="Arial"/>
              <a:buChar char="•"/>
            </a:pP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This can be thought of as the test to use when someone undergoes a treatment</a:t>
            </a:r>
          </a:p>
        </p:txBody>
      </p:sp>
    </p:spTree>
    <p:extLst>
      <p:ext uri="{BB962C8B-B14F-4D97-AF65-F5344CB8AC3E}">
        <p14:creationId xmlns:p14="http://schemas.microsoft.com/office/powerpoint/2010/main" val="153295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3-23 at 12.28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1156" y="0"/>
            <a:ext cx="12238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81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8250943"/>
              </p:ext>
            </p:extLst>
          </p:nvPr>
        </p:nvGraphicFramePr>
        <p:xfrm>
          <a:off x="188020" y="51792"/>
          <a:ext cx="8679060" cy="5249416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169765"/>
                <a:gridCol w="2169765"/>
                <a:gridCol w="2169765"/>
                <a:gridCol w="2169765"/>
              </a:tblGrid>
              <a:tr h="134454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Independent \</a:t>
                      </a:r>
                      <a:endParaRPr lang="en-GB" sz="2400" b="1" dirty="0" smtClean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Dependent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Continuous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time)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Ranked 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</a:t>
                      </a:r>
                      <a:r>
                        <a:rPr lang="en-GB" sz="2400" b="1" baseline="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Likert scale)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Frequencies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pass/fail)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</a:tr>
              <a:tr h="971321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-condition</a:t>
                      </a:r>
                      <a:endParaRPr lang="en-GB" sz="2400" b="1" dirty="0" smtClean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2 UI’s)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2400" i="1" kern="1200" dirty="0" smtClean="0">
                          <a:solidFill>
                            <a:srgbClr val="4F81BD"/>
                          </a:solidFill>
                          <a:latin typeface="Arial"/>
                          <a:ea typeface="+mn-ea"/>
                          <a:cs typeface="Arial"/>
                        </a:rPr>
                        <a:t>t-test</a:t>
                      </a:r>
                      <a:endParaRPr kumimoji="0" lang="en-GB" sz="2400" i="1" kern="1200" dirty="0">
                        <a:solidFill>
                          <a:srgbClr val="4F81BD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i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Wilcoxon</a:t>
                      </a:r>
                      <a:endParaRPr lang="en-GB" sz="2400" i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400" i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chi-squared</a:t>
                      </a:r>
                      <a:endParaRPr lang="en-GB" sz="2400" i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</a:tr>
              <a:tr h="134454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Discrete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3 difficulties)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i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ANOVA</a:t>
                      </a:r>
                      <a:endParaRPr lang="en-GB" sz="2400" i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i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Rank-Sums</a:t>
                      </a:r>
                      <a:endParaRPr lang="en-GB" sz="2400" i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158900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Continuous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height)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i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Regression Analysis</a:t>
                      </a:r>
                      <a:endParaRPr lang="en-GB" sz="2400" i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i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Spearman's </a:t>
                      </a:r>
                    </a:p>
                    <a:p>
                      <a:pPr algn="ctr"/>
                      <a:r>
                        <a:rPr lang="en-GB" sz="2400" i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rank</a:t>
                      </a:r>
                      <a:endParaRPr lang="en-GB" sz="2400" i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i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Group then do </a:t>
                      </a:r>
                    </a:p>
                    <a:p>
                      <a:pPr algn="ctr"/>
                      <a:r>
                        <a:rPr lang="en-GB" sz="2400" i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chi-squared</a:t>
                      </a:r>
                      <a:endParaRPr lang="en-GB" sz="2400" i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90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34210288"/>
              </p:ext>
            </p:extLst>
          </p:nvPr>
        </p:nvGraphicFramePr>
        <p:xfrm>
          <a:off x="683568" y="1268760"/>
          <a:ext cx="7463432" cy="4104456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865858"/>
                <a:gridCol w="1865858"/>
                <a:gridCol w="1865858"/>
                <a:gridCol w="1865858"/>
              </a:tblGrid>
              <a:tr h="1051283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Independent\</a:t>
                      </a:r>
                    </a:p>
                    <a:p>
                      <a:pPr algn="ctr"/>
                      <a:r>
                        <a:rPr lang="en-GB" sz="20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Dependent</a:t>
                      </a:r>
                      <a:endParaRPr lang="en-GB" sz="20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Continuous</a:t>
                      </a:r>
                    </a:p>
                    <a:p>
                      <a:pPr algn="ctr"/>
                      <a:r>
                        <a:rPr lang="en-GB" sz="20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time)</a:t>
                      </a:r>
                      <a:endParaRPr lang="en-GB" sz="20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Ranked </a:t>
                      </a:r>
                    </a:p>
                    <a:p>
                      <a:pPr algn="ctr"/>
                      <a:r>
                        <a:rPr lang="en-GB" sz="20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</a:t>
                      </a:r>
                      <a:r>
                        <a:rPr lang="en-GB" sz="2000" b="1" baseline="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Likert scale)</a:t>
                      </a:r>
                      <a:endParaRPr lang="en-GB" sz="20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Frequencies</a:t>
                      </a:r>
                    </a:p>
                    <a:p>
                      <a:pPr algn="ctr"/>
                      <a:r>
                        <a:rPr lang="en-GB" sz="20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pass/fail)</a:t>
                      </a:r>
                      <a:endParaRPr lang="en-GB" sz="20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</a:tr>
              <a:tr h="759464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lang="en-GB" sz="20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-conditions</a:t>
                      </a:r>
                      <a:endParaRPr lang="en-GB" sz="2000" b="1" dirty="0" smtClean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  <a:p>
                      <a:pPr algn="ctr"/>
                      <a:r>
                        <a:rPr lang="en-GB" sz="20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2 UI’s)</a:t>
                      </a:r>
                      <a:endParaRPr lang="en-GB" sz="20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2000" i="1" kern="1200" dirty="0" smtClean="0">
                          <a:solidFill>
                            <a:srgbClr val="4F81BD"/>
                          </a:solidFill>
                          <a:latin typeface="Arial"/>
                          <a:ea typeface="+mn-ea"/>
                          <a:cs typeface="Arial"/>
                        </a:rPr>
                        <a:t>t-test</a:t>
                      </a:r>
                      <a:endParaRPr kumimoji="0" lang="en-GB" sz="2000" i="1" kern="1200" dirty="0">
                        <a:solidFill>
                          <a:srgbClr val="4F81BD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Wilcoxon</a:t>
                      </a:r>
                      <a:endParaRPr lang="en-GB" sz="2000" i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i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chi-squared</a:t>
                      </a:r>
                      <a:endParaRPr lang="en-GB" sz="2000" i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</a:tr>
              <a:tr h="1051283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Discrete</a:t>
                      </a:r>
                    </a:p>
                    <a:p>
                      <a:pPr algn="ctr"/>
                      <a:r>
                        <a:rPr lang="en-GB" sz="20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3 difficulties)</a:t>
                      </a:r>
                      <a:endParaRPr lang="en-GB" sz="20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ANOVA</a:t>
                      </a:r>
                      <a:endParaRPr lang="en-GB" sz="2000" i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Rank-Sums</a:t>
                      </a:r>
                      <a:endParaRPr lang="en-GB" sz="2000" i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1242426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Continuous</a:t>
                      </a:r>
                    </a:p>
                    <a:p>
                      <a:pPr algn="ctr"/>
                      <a:r>
                        <a:rPr lang="en-GB" sz="20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height)</a:t>
                      </a:r>
                      <a:endParaRPr lang="en-GB" sz="20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Regression Analysis</a:t>
                      </a:r>
                      <a:endParaRPr lang="en-GB" sz="2000" i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Spearman's </a:t>
                      </a:r>
                    </a:p>
                    <a:p>
                      <a:pPr algn="ctr"/>
                      <a:r>
                        <a:rPr lang="en-GB" sz="2000" i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rank</a:t>
                      </a:r>
                      <a:endParaRPr lang="en-GB" sz="2000" i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Group then do </a:t>
                      </a:r>
                    </a:p>
                    <a:p>
                      <a:pPr algn="ctr"/>
                      <a:r>
                        <a:rPr lang="en-GB" sz="2000" i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chi-squared</a:t>
                      </a:r>
                      <a:endParaRPr lang="en-GB" sz="2000" i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 rot="9082298">
            <a:off x="3344414" y="2850483"/>
            <a:ext cx="3528392" cy="2088232"/>
          </a:xfrm>
          <a:prstGeom prst="rightArrow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332656"/>
            <a:ext cx="820891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Power in Statistics Tests 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6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Power and S</a:t>
            </a:r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electing the Right </a:t>
            </a:r>
            <a:r>
              <a:rPr lang="en-US" sz="3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est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339661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 Conditions </a:t>
            </a:r>
            <a:r>
              <a:rPr lang="mr-IN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No numerical relationship between the conditions</a:t>
            </a:r>
          </a:p>
          <a:p>
            <a:r>
              <a:rPr lang="en-GB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Discrete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mr-IN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does a relationship hold across these?</a:t>
            </a:r>
          </a:p>
          <a:p>
            <a:r>
              <a:rPr lang="en-GB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Continuous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mr-IN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how strong is the relationship between these two numbers</a:t>
            </a: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Depending on the type of data you gather, you use different statistical tests 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result of a test is invalid if you use a test that is too powerful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You can get away with a smaller number of samples if you use a more powerful test</a:t>
            </a: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0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Taken together this means you should design tests to be as powerful as possible</a:t>
            </a:r>
            <a:endParaRPr lang="en-GB" sz="2000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8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0"/>
            <a:ext cx="2472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8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Final note of caution: Data Dredging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339661"/>
            <a:ext cx="842493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You must define your hypothesis prior to running your study</a:t>
            </a:r>
          </a:p>
          <a:p>
            <a:endParaRPr lang="en-GB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If you wish to analyse a large volume of data looking to find links in it you need to adjust for this</a:t>
            </a:r>
          </a:p>
          <a:p>
            <a:endParaRPr lang="en-GB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If you have many hypothesis the simple correction is to divide the p value by the number of hypothesis (</a:t>
            </a:r>
            <a:r>
              <a:rPr lang="en-GB" sz="20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Bonferroni</a:t>
            </a: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correction)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There are more elegant solutions though </a:t>
            </a:r>
          </a:p>
          <a:p>
            <a:endParaRPr lang="en-GB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If you simply want to examine data there re other ways of doing it – post-hoc analysis 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 differences are in the reporting and interpretation of the analysis</a:t>
            </a:r>
          </a:p>
          <a:p>
            <a:pPr algn="ctr"/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6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Lecture Summary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Statistics are one of the fundamental ways that we gather evidence about our work</a:t>
            </a:r>
          </a:p>
          <a:p>
            <a:endParaRPr lang="en-GB" sz="1400" i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Descriptive statistics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can be used to summarise a large volume of data or describe it without looking at it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We can also visualise the data using techniques like histograms</a:t>
            </a:r>
          </a:p>
          <a:p>
            <a:endParaRPr lang="en-GB" sz="1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Sample vs. population problem lies at the heart of more complex stats</a:t>
            </a:r>
          </a:p>
          <a:p>
            <a:endParaRPr lang="en-GB" sz="1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We need to understand that 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significance tests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tell us the probability of the random sampling giving rise to an observed difference given the null hypothesis</a:t>
            </a:r>
            <a:endParaRPr lang="en-GB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08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A/B testing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339661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 UX design and research </a:t>
            </a:r>
            <a:r>
              <a:rPr lang="en-GB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A/B testing </a:t>
            </a: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refers to the practice of splitting user of a live product into two groups (A and B) and exposing them to differing design choices </a:t>
            </a:r>
            <a:endParaRPr lang="en-GB" sz="2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This is a common technique that allows us to gather strong evidence for our design choices</a:t>
            </a: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Core question to decide: </a:t>
            </a:r>
            <a:r>
              <a:rPr lang="en-GB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 I need to do stats?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Key to answering this question is knowing if you are working with a population or with a sample?</a:t>
            </a:r>
          </a:p>
          <a:p>
            <a:endParaRPr lang="en-GB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2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 Slid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8533" y="-72008"/>
            <a:ext cx="9372533" cy="702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383" y="699592"/>
            <a:ext cx="8158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CSC349</a:t>
            </a:r>
            <a:r>
              <a:rPr lang="en-GB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User Experience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56" y="1510895"/>
            <a:ext cx="936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Statistical Tests of Significance: t-tests, chi-squared, ANOVA and others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3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Lecture Overview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339661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 this lecture we will try to understand some more simple stats terms that will enable us to understand the fundamental elements of more complex tests</a:t>
            </a: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We will look at how to choose between several different tests without loosing any </a:t>
            </a:r>
            <a:r>
              <a:rPr lang="en-GB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statistical power </a:t>
            </a: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unnecessarily</a:t>
            </a: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We will talk specifically about </a:t>
            </a:r>
            <a:r>
              <a:rPr lang="en-GB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Chi-squared tests</a:t>
            </a: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t-tests </a:t>
            </a: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GB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ANOVA</a:t>
            </a:r>
          </a:p>
        </p:txBody>
      </p:sp>
    </p:spTree>
    <p:extLst>
      <p:ext uri="{BB962C8B-B14F-4D97-AF65-F5344CB8AC3E}">
        <p14:creationId xmlns:p14="http://schemas.microsoft.com/office/powerpoint/2010/main" val="106240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Statistical power and selection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339661"/>
            <a:ext cx="8424936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Certain stats tests are only applicable to certain types of data 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or example, you can’t do a t-test on data unless they are continuous </a:t>
            </a:r>
          </a:p>
          <a:p>
            <a:endParaRPr lang="en-GB" sz="1050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Tests that can work on ranked or even frequency data are typically less powerful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This means that they are less likely to find a statistically significant difference even when there really is one </a:t>
            </a:r>
          </a:p>
          <a:p>
            <a:endParaRPr lang="en-GB" sz="105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As such, we always want to choose the most powerful test we can</a:t>
            </a:r>
          </a:p>
        </p:txBody>
      </p:sp>
    </p:spTree>
    <p:extLst>
      <p:ext uri="{BB962C8B-B14F-4D97-AF65-F5344CB8AC3E}">
        <p14:creationId xmlns:p14="http://schemas.microsoft.com/office/powerpoint/2010/main" val="237173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45074968"/>
              </p:ext>
            </p:extLst>
          </p:nvPr>
        </p:nvGraphicFramePr>
        <p:xfrm>
          <a:off x="188020" y="51792"/>
          <a:ext cx="8679060" cy="5249416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169765"/>
                <a:gridCol w="2169765"/>
                <a:gridCol w="2169765"/>
                <a:gridCol w="2169765"/>
              </a:tblGrid>
              <a:tr h="134454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Independent/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Dependent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Continuous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time)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Ranked 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</a:t>
                      </a:r>
                      <a:r>
                        <a:rPr lang="en-GB" sz="2400" b="1" baseline="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Likert scale)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Frequencies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pass/fail)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</a:tr>
              <a:tr h="971321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2-valued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2 UI’s)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2400" kern="1200" dirty="0" smtClean="0">
                          <a:solidFill>
                            <a:srgbClr val="4F81BD"/>
                          </a:solidFill>
                          <a:latin typeface="Arial"/>
                          <a:ea typeface="+mn-ea"/>
                          <a:cs typeface="Arial"/>
                        </a:rPr>
                        <a:t>t-test</a:t>
                      </a:r>
                      <a:endParaRPr kumimoji="0" lang="en-GB" sz="2400" kern="1200" dirty="0">
                        <a:solidFill>
                          <a:srgbClr val="4F81BD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Wilcoxon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chi-squared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</a:tr>
              <a:tr h="134454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Discrete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3 difficulties)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ANOVA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Rank-Sums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158900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Continuous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height)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Regression Analysis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Spearman's </a:t>
                      </a:r>
                    </a:p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rank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Group then do </a:t>
                      </a:r>
                    </a:p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chi-squared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 rot="9082298">
            <a:off x="2984376" y="1986385"/>
            <a:ext cx="3528392" cy="2088232"/>
          </a:xfrm>
          <a:prstGeom prst="rightArrow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95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69773480"/>
              </p:ext>
            </p:extLst>
          </p:nvPr>
        </p:nvGraphicFramePr>
        <p:xfrm>
          <a:off x="188020" y="51792"/>
          <a:ext cx="8679060" cy="5249416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169765"/>
                <a:gridCol w="2169765"/>
                <a:gridCol w="2169765"/>
                <a:gridCol w="2169765"/>
              </a:tblGrid>
              <a:tr h="134454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Independent/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Dependent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Continuous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time)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Ranked 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</a:t>
                      </a:r>
                      <a:r>
                        <a:rPr lang="en-GB" sz="2400" b="1" baseline="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Likert scale)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Frequencies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pass/fail)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</a:tr>
              <a:tr h="971321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2-valued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2 UI’s)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4400" b="1" kern="1200" dirty="0" smtClean="0">
                          <a:solidFill>
                            <a:schemeClr val="accent2"/>
                          </a:solidFill>
                          <a:latin typeface="Arial"/>
                          <a:ea typeface="+mn-ea"/>
                          <a:cs typeface="Arial"/>
                        </a:rPr>
                        <a:t>t-test</a:t>
                      </a:r>
                      <a:endParaRPr kumimoji="0" lang="en-GB" sz="4400" b="1" kern="1200" dirty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Wilcoxon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chi-squared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</a:tr>
              <a:tr h="134454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Discrete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3 difficulties)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ANOVA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Rank-Sums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158900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Continuous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height)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Regression Analysis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Spearman's </a:t>
                      </a:r>
                    </a:p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rank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Group then do </a:t>
                      </a:r>
                    </a:p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chi-squared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59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Statistical power and selection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339661"/>
            <a:ext cx="842493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Every statistical test has conventions about how it is reported that allow you to check they were done correctly</a:t>
            </a:r>
          </a:p>
          <a:p>
            <a:endParaRPr lang="en-GB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When reporting </a:t>
            </a:r>
            <a:r>
              <a:rPr lang="en-GB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t-</a:t>
            </a: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test:</a:t>
            </a:r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sz="16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t(</a:t>
            </a:r>
            <a:r>
              <a:rPr lang="en-GB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df</a:t>
            </a:r>
            <a:r>
              <a:rPr lang="en-GB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= score, p&lt;p-score</a:t>
            </a:r>
          </a:p>
          <a:p>
            <a:pPr algn="ctr"/>
            <a:endParaRPr lang="en-GB" sz="12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(4)=4.8990, p&lt;0.008</a:t>
            </a:r>
          </a:p>
          <a:p>
            <a:endParaRPr lang="en-GB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More on reporting: </a:t>
            </a: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http</a:t>
            </a:r>
            <a:r>
              <a:rPr lang="en-GB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://</a:t>
            </a:r>
            <a:r>
              <a:rPr lang="en-GB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my.ilstu.edu</a:t>
            </a:r>
            <a:r>
              <a:rPr lang="en-GB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/~</a:t>
            </a:r>
            <a:r>
              <a:rPr lang="en-GB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jhkahn</a:t>
            </a:r>
            <a:r>
              <a:rPr lang="en-GB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GB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apastats.html</a:t>
            </a:r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6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07"/>
            <a:ext cx="9107116" cy="858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11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98426669"/>
              </p:ext>
            </p:extLst>
          </p:nvPr>
        </p:nvGraphicFramePr>
        <p:xfrm>
          <a:off x="188020" y="51792"/>
          <a:ext cx="8679060" cy="5249416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169765"/>
                <a:gridCol w="2169765"/>
                <a:gridCol w="2169765"/>
                <a:gridCol w="2169765"/>
              </a:tblGrid>
              <a:tr h="134454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Independent/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Dependent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Continuous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time)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Ranked 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</a:t>
                      </a:r>
                      <a:r>
                        <a:rPr lang="en-GB" sz="2400" b="1" baseline="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Likert scale)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Frequencies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pass/fail)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</a:tr>
              <a:tr h="971321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2-valued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2 UI’s)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2400" kern="1200" dirty="0" smtClean="0">
                          <a:solidFill>
                            <a:srgbClr val="4F81BD"/>
                          </a:solidFill>
                          <a:latin typeface="Arial"/>
                          <a:ea typeface="+mn-ea"/>
                          <a:cs typeface="Arial"/>
                        </a:rPr>
                        <a:t>t-test</a:t>
                      </a:r>
                      <a:endParaRPr kumimoji="0" lang="en-GB" sz="2400" kern="1200" dirty="0">
                        <a:solidFill>
                          <a:srgbClr val="4F81BD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Wilcoxon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chi-squared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</a:tr>
              <a:tr h="134454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Discrete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3 difficulties)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b="1" dirty="0" smtClean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ANOVA</a:t>
                      </a:r>
                      <a:endParaRPr lang="en-GB" sz="4400" b="1" dirty="0">
                        <a:solidFill>
                          <a:srgbClr val="C0504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Rank-Sums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158900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Continuous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height)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Regression Analysis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Spearman's </a:t>
                      </a:r>
                    </a:p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rank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Group then do </a:t>
                      </a:r>
                    </a:p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chi-squared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59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ANOVA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339661"/>
            <a:ext cx="842493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ANalysis</a:t>
            </a:r>
            <a:r>
              <a:rPr lang="en-GB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Of  </a:t>
            </a:r>
            <a:r>
              <a:rPr lang="en-GB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VAriance</a:t>
            </a:r>
            <a:endParaRPr lang="en-GB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Like a t-test is for a simple and a hard user interfaces, an ANOVA is for 3+ user interfaces</a:t>
            </a:r>
          </a:p>
          <a:p>
            <a:endParaRPr lang="en-GB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But only tells you if the OVERALL TREND is significant</a:t>
            </a:r>
          </a:p>
          <a:p>
            <a:endParaRPr lang="en-GB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post-hoc </a:t>
            </a:r>
            <a:r>
              <a:rPr lang="en-GB" sz="20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Tukey</a:t>
            </a: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test tells you which DVs are significantly more impactful than any others in that 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trend</a:t>
            </a:r>
          </a:p>
          <a:p>
            <a:endParaRPr lang="it-IT" sz="16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it-IT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Reporting: </a:t>
            </a:r>
            <a:r>
              <a:rPr lang="it-IT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it-IT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(df1,df2)=</a:t>
            </a:r>
            <a:r>
              <a:rPr lang="it-IT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it-IT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-score, </a:t>
            </a:r>
            <a:r>
              <a:rPr lang="it-IT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it-IT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it-IT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it-IT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-score</a:t>
            </a:r>
          </a:p>
          <a:p>
            <a:pPr algn="ctr"/>
            <a:r>
              <a:rPr lang="it-IT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e.g. </a:t>
            </a:r>
            <a:r>
              <a:rPr lang="it-IT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it-IT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(1,145)=5.43, </a:t>
            </a:r>
            <a:r>
              <a:rPr lang="it-IT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it-IT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&lt;0.05</a:t>
            </a:r>
          </a:p>
          <a:p>
            <a:pPr algn="ctr"/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30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ANOVA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339661"/>
            <a:ext cx="84249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-way ANOVA - determine whether there are any significant differences between the means of three or more independent (unrelated) groups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If it’s just 2 then we use a t-test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Assumes that there is 1 Independent Variable </a:t>
            </a: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Multiple </a:t>
            </a: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ANOVA - when you want to check on 6 UIs (</a:t>
            </a:r>
            <a:r>
              <a:rPr lang="en-GB" sz="20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Ivs</a:t>
            </a: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differing in 2  DVs(e.g. font size (big or small) and background colour (white/ blue/grey)) </a:t>
            </a:r>
            <a:r>
              <a:rPr lang="en-GB" sz="20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vs</a:t>
            </a: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speed and accuracy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Gets complicated fast, very reliant on having a well distributed sample</a:t>
            </a:r>
          </a:p>
          <a:p>
            <a:pPr algn="ctr"/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53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Some A/B metrics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339661"/>
            <a:ext cx="842493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Am I retaining my website users?</a:t>
            </a:r>
          </a:p>
          <a:p>
            <a:pPr marL="342900" indent="-342900">
              <a:buFont typeface="Arial"/>
              <a:buChar char="•"/>
            </a:pPr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Measure the time on the site </a:t>
            </a:r>
          </a:p>
          <a:p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Is this making my product faster to use</a:t>
            </a:r>
          </a:p>
          <a:p>
            <a:pPr marL="342900" indent="-342900">
              <a:buFont typeface="Arial"/>
              <a:buChar char="•"/>
            </a:pPr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Measure time to complete tasks </a:t>
            </a:r>
          </a:p>
          <a:p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 my users make less mistakes</a:t>
            </a:r>
          </a:p>
          <a:p>
            <a:pPr marL="342900" indent="-342900">
              <a:buFont typeface="Arial"/>
              <a:buChar char="•"/>
            </a:pPr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Number of times that a user has to undo</a:t>
            </a:r>
            <a:endParaRPr lang="is-IS" sz="22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Can my users find features the first time they need them</a:t>
            </a:r>
          </a:p>
          <a:p>
            <a:pPr marL="342900" indent="-342900">
              <a:buFont typeface="Arial"/>
              <a:buChar char="•"/>
            </a:pPr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Count the times they use help or back button </a:t>
            </a:r>
          </a:p>
          <a:p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 my users  learn to use the interface</a:t>
            </a:r>
          </a:p>
          <a:p>
            <a:pPr marL="342900" indent="-342900">
              <a:buFont typeface="Arial"/>
              <a:buChar char="•"/>
            </a:pPr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Repeat users better at tasks than new users </a:t>
            </a:r>
          </a:p>
          <a:p>
            <a:endParaRPr lang="en-GB" sz="2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92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30784357"/>
              </p:ext>
            </p:extLst>
          </p:nvPr>
        </p:nvGraphicFramePr>
        <p:xfrm>
          <a:off x="188020" y="51792"/>
          <a:ext cx="8679060" cy="5249416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169765"/>
                <a:gridCol w="2169765"/>
                <a:gridCol w="2169765"/>
                <a:gridCol w="2169765"/>
              </a:tblGrid>
              <a:tr h="134454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Independent/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Dependent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Continuous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time)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Ranked 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</a:t>
                      </a:r>
                      <a:r>
                        <a:rPr lang="en-GB" sz="2400" b="1" baseline="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Likert scale)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Frequencies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pass/fail)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</a:tr>
              <a:tr h="971321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2-valued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2 UI’s)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2400" kern="1200" dirty="0" smtClean="0">
                          <a:solidFill>
                            <a:srgbClr val="4F81BD"/>
                          </a:solidFill>
                          <a:latin typeface="Arial"/>
                          <a:ea typeface="+mn-ea"/>
                          <a:cs typeface="Arial"/>
                        </a:rPr>
                        <a:t>t-test</a:t>
                      </a:r>
                      <a:endParaRPr kumimoji="0" lang="en-GB" sz="2400" kern="1200" dirty="0">
                        <a:solidFill>
                          <a:srgbClr val="4F81BD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Wilcoxon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4000" b="1" dirty="0" smtClean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Chi-squared</a:t>
                      </a:r>
                      <a:endParaRPr lang="en-GB" sz="4000" b="1" dirty="0">
                        <a:solidFill>
                          <a:srgbClr val="C0504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</a:tr>
              <a:tr h="134454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Discrete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3 difficulties)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ANOVA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Rank-Sums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158900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Continuous</a:t>
                      </a:r>
                    </a:p>
                    <a:p>
                      <a:pPr algn="ctr"/>
                      <a:r>
                        <a:rPr lang="en-GB" sz="2400" b="1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(e.g. height)</a:t>
                      </a:r>
                      <a:endParaRPr lang="en-GB" sz="2400" b="1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Regression Analysis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Spearman's </a:t>
                      </a:r>
                    </a:p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rank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Group then do </a:t>
                      </a:r>
                    </a:p>
                    <a:p>
                      <a:pPr algn="ctr"/>
                      <a:r>
                        <a:rPr lang="en-GB" sz="2400" dirty="0" smtClean="0">
                          <a:solidFill>
                            <a:srgbClr val="4F81BD"/>
                          </a:solidFill>
                          <a:latin typeface="Arial"/>
                          <a:cs typeface="Arial"/>
                        </a:rPr>
                        <a:t>chi-squared</a:t>
                      </a:r>
                      <a:endParaRPr lang="en-GB" sz="2400" dirty="0">
                        <a:solidFill>
                          <a:srgbClr val="4F81BD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pattFill prst="pct50">
                      <a:fgClr>
                        <a:schemeClr val="bg1"/>
                      </a:fgClr>
                      <a:bgClr>
                        <a:prstClr val="white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59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Chi-Squared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339661"/>
            <a:ext cx="84249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“Pearson’s Chi-squared test of goodness of fit” to give it the full name 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Assume it is this if the full name is not specified</a:t>
            </a: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Calculate the expected value for each 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cell</a:t>
            </a:r>
          </a:p>
          <a:p>
            <a:endParaRPr lang="en-GB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expected value = (row total x col total) / n</a:t>
            </a:r>
          </a:p>
          <a:p>
            <a:pPr algn="ctr"/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33004"/>
              </p:ext>
            </p:extLst>
          </p:nvPr>
        </p:nvGraphicFramePr>
        <p:xfrm>
          <a:off x="1763688" y="2780928"/>
          <a:ext cx="554461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6154"/>
                <a:gridCol w="1386154"/>
                <a:gridCol w="1386154"/>
                <a:gridCol w="1386154"/>
              </a:tblGrid>
              <a:tr h="507434">
                <a:tc>
                  <a:txBody>
                    <a:bodyPr/>
                    <a:lstStyle/>
                    <a:p>
                      <a:pPr algn="ctr"/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 smtClean="0"/>
                    </a:p>
                    <a:p>
                      <a:pPr algn="ctr"/>
                      <a:r>
                        <a:rPr lang="en-GB" b="1" dirty="0" smtClean="0"/>
                        <a:t>Pass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 smtClean="0"/>
                    </a:p>
                    <a:p>
                      <a:pPr algn="ctr"/>
                      <a:r>
                        <a:rPr lang="en-GB" b="1" dirty="0" smtClean="0"/>
                        <a:t>Fail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 smtClean="0"/>
                    </a:p>
                    <a:p>
                      <a:pPr algn="ctr"/>
                      <a:r>
                        <a:rPr lang="en-GB" b="1" dirty="0" smtClean="0"/>
                        <a:t>Total</a:t>
                      </a:r>
                      <a:endParaRPr lang="en-GB" b="1" dirty="0"/>
                    </a:p>
                  </a:txBody>
                  <a:tcPr/>
                </a:tc>
              </a:tr>
              <a:tr h="289962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B</a:t>
                      </a:r>
                      <a:r>
                        <a:rPr lang="en-GB" b="1" baseline="0" dirty="0" smtClean="0"/>
                        <a:t>oys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35 (39.3)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50 (45.6)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85</a:t>
                      </a:r>
                      <a:endParaRPr lang="en-GB" dirty="0"/>
                    </a:p>
                  </a:txBody>
                  <a:tcPr/>
                </a:tc>
              </a:tr>
              <a:tr h="289962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Girls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41 (36.6)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38 (42.4)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79</a:t>
                      </a:r>
                      <a:endParaRPr lang="en-GB" dirty="0"/>
                    </a:p>
                  </a:txBody>
                  <a:tcPr/>
                </a:tc>
              </a:tr>
              <a:tr h="289962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Total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164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105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Chi-Squared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339661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chi-squared = SUM OF: </a:t>
            </a:r>
            <a:r>
              <a:rPr lang="en-US" sz="20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(observed - expected) ^ 2</a:t>
            </a:r>
          </a:p>
          <a:p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                                expected</a:t>
            </a:r>
          </a:p>
          <a:p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=1.89 in this example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DF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 (#rows-1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x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(#cols-1) =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then see if X2 &gt; score in table</a:t>
            </a:r>
          </a:p>
          <a:p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not very significant this time</a:t>
            </a:r>
          </a:p>
          <a:p>
            <a:pPr algn="ctr"/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420888"/>
            <a:ext cx="5292080" cy="464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36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Final note of caution: Data Dredging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339661"/>
            <a:ext cx="842493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You must define your hypothesis prior to running your study</a:t>
            </a:r>
          </a:p>
          <a:p>
            <a:endParaRPr lang="en-GB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If you wish to analyse a large volume of data looking to find links in it you need to adjust for this</a:t>
            </a:r>
          </a:p>
          <a:p>
            <a:endParaRPr lang="en-GB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If you have many hypothesis the simple correction is to divide the p value by the number of hypothesis (</a:t>
            </a:r>
            <a:r>
              <a:rPr lang="en-GB" sz="20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Bonferroni</a:t>
            </a: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correction)</a:t>
            </a:r>
          </a:p>
          <a:p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There are more elegant solutions though </a:t>
            </a:r>
          </a:p>
          <a:p>
            <a:endParaRPr lang="en-GB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If you simply want to examine data there re other ways of doing it – post-hoc analysis 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 differences are in the reporting and interpretation of the analysis</a:t>
            </a:r>
          </a:p>
          <a:p>
            <a:pPr algn="ctr"/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339661"/>
            <a:ext cx="84249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Choosing an appropriate stats test means understanding types of data you are collecting for Independent and Dependent variables</a:t>
            </a: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Sadly, I cannot teach you all of the details of testing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Statistics is a degree in of itself!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Once you have a rough idea you need to do research yourself </a:t>
            </a: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Fortunately, there are many, many great tools on the web and resources to help you with this</a:t>
            </a:r>
          </a:p>
          <a:p>
            <a:pPr algn="ctr"/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77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Some A/B metrics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339661"/>
            <a:ext cx="842493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Am I retaining my website users?</a:t>
            </a:r>
          </a:p>
          <a:p>
            <a:pPr marL="342900" indent="-342900">
              <a:buFont typeface="Arial"/>
              <a:buChar char="•"/>
            </a:pPr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Measure the time on the site (</a:t>
            </a:r>
            <a:r>
              <a:rPr lang="en-GB" sz="22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satisfaction</a:t>
            </a:r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Is this making my product faster to use</a:t>
            </a:r>
          </a:p>
          <a:p>
            <a:pPr marL="342900" indent="-342900">
              <a:buFont typeface="Arial"/>
              <a:buChar char="•"/>
            </a:pPr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Measure time to complete tasks (</a:t>
            </a:r>
            <a:r>
              <a:rPr lang="en-GB" sz="22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efficiency</a:t>
            </a:r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 my users make less mistakes</a:t>
            </a:r>
          </a:p>
          <a:p>
            <a:pPr marL="342900" indent="-342900">
              <a:buFont typeface="Arial"/>
              <a:buChar char="•"/>
            </a:pPr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Number of times that a user has to undo </a:t>
            </a:r>
            <a:r>
              <a:rPr lang="is-IS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is-IS" sz="2200" dirty="0" smtClean="0">
                <a:solidFill>
                  <a:srgbClr val="F79646"/>
                </a:solidFill>
                <a:latin typeface="Arial" pitchFamily="34" charset="0"/>
                <a:cs typeface="Arial" pitchFamily="34" charset="0"/>
              </a:rPr>
              <a:t>error recovery</a:t>
            </a:r>
            <a:r>
              <a:rPr lang="is-IS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Can my users find features the first time they need them</a:t>
            </a:r>
          </a:p>
          <a:p>
            <a:pPr marL="342900" indent="-342900">
              <a:buFont typeface="Arial"/>
              <a:buChar char="•"/>
            </a:pPr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Count the times they use help or back button (</a:t>
            </a:r>
            <a:r>
              <a:rPr lang="en-GB" sz="2200" dirty="0" smtClean="0">
                <a:solidFill>
                  <a:srgbClr val="F79646"/>
                </a:solidFill>
                <a:latin typeface="Arial" pitchFamily="34" charset="0"/>
                <a:cs typeface="Arial" pitchFamily="34" charset="0"/>
              </a:rPr>
              <a:t>learnability</a:t>
            </a:r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 my users  learn to use the interface</a:t>
            </a:r>
          </a:p>
          <a:p>
            <a:pPr marL="342900" indent="-342900">
              <a:buFont typeface="Arial"/>
              <a:buChar char="•"/>
            </a:pPr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Repeat users better at tasks than new users (</a:t>
            </a:r>
            <a:r>
              <a:rPr lang="en-GB" sz="2200" dirty="0" smtClean="0">
                <a:solidFill>
                  <a:srgbClr val="F79646"/>
                </a:solidFill>
                <a:latin typeface="Arial" pitchFamily="34" charset="0"/>
                <a:cs typeface="Arial" pitchFamily="34" charset="0"/>
              </a:rPr>
              <a:t>memorability</a:t>
            </a:r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GB" sz="2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0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Measuring metrics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339661"/>
            <a:ext cx="8424936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How do you divide users and how do you collect information?</a:t>
            </a:r>
          </a:p>
          <a:p>
            <a:endParaRPr lang="en-GB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Division</a:t>
            </a:r>
          </a:p>
          <a:p>
            <a:pPr marL="342900" indent="-342900">
              <a:buFont typeface="Arial"/>
              <a:buChar char="•"/>
            </a:pPr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Technical questions (app store change, website redirection, etc.)</a:t>
            </a:r>
          </a:p>
          <a:p>
            <a:pPr marL="342900" indent="-342900">
              <a:buFont typeface="Arial"/>
              <a:buChar char="•"/>
            </a:pPr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Study validity questions (random sampling method, representative samples needed?)</a:t>
            </a:r>
          </a:p>
          <a:p>
            <a:pPr marL="342900" indent="-342900">
              <a:buFont typeface="Arial"/>
              <a:buChar char="•"/>
            </a:pPr>
            <a:endParaRPr lang="en-GB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Collecting information</a:t>
            </a:r>
          </a:p>
          <a:p>
            <a:pPr marL="342900" indent="-342900">
              <a:buFont typeface="Arial"/>
              <a:buChar char="•"/>
            </a:pPr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Software logging</a:t>
            </a:r>
          </a:p>
          <a:p>
            <a:pPr marL="342900" indent="-342900">
              <a:buFont typeface="Arial"/>
              <a:buChar char="•"/>
            </a:pPr>
            <a:r>
              <a:rPr lang="en-GB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Questionnaires</a:t>
            </a:r>
          </a:p>
          <a:p>
            <a:endParaRPr lang="en-GB" sz="2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3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11737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Real world A/B testing examples (both UX and not)</a:t>
            </a:r>
            <a:endParaRPr lang="en-US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339661"/>
            <a:ext cx="8424936" cy="393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Dating websites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Determining the price someone will pay for a service or how often people meet up</a:t>
            </a:r>
            <a:endParaRPr lang="en-GB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Online retailers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Purchases per 100,000 visits</a:t>
            </a:r>
            <a:endParaRPr lang="en-GB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Complex software systems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Adobe looking at the variety of features people use before and after a new set </a:t>
            </a:r>
            <a:r>
              <a:rPr lang="en-GB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GB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tooltips </a:t>
            </a:r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were </a:t>
            </a:r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added</a:t>
            </a:r>
          </a:p>
          <a:p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Social media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Facebook’s deliberate mood altering studies used A/B testing </a:t>
            </a:r>
            <a:endParaRPr lang="en-GB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These raise questions about how ethical you think this practice is, the process is (probably) legal </a:t>
            </a:r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but</a:t>
            </a:r>
            <a:r>
              <a:rPr lang="mr-IN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..</a:t>
            </a:r>
            <a:endParaRPr lang="en-GB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2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Descriptive statistics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Imagine that we have gathered together a large 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olume (100s of samples) of data on a given topic 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Maybe we measured the number of times that people made a mistake with our interface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Maybe we measured the time it took people to complete a simple task using our system</a:t>
            </a:r>
          </a:p>
          <a:p>
            <a:endParaRPr lang="en-GB" sz="24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How might we present these results to people in a quick, summarised format that let’s them reason about the data we have gathered?</a:t>
            </a:r>
            <a:endParaRPr lang="en-GB" sz="2400" i="1" dirty="0">
              <a:solidFill>
                <a:srgbClr val="4F81BD"/>
              </a:solidFill>
            </a:endParaRPr>
          </a:p>
          <a:p>
            <a:endParaRPr lang="en-GB" sz="2400" dirty="0"/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975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Basic descriptive stats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4924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Some of the words that we commonly use are actually from the domain of statistics</a:t>
            </a:r>
          </a:p>
          <a:p>
            <a:endParaRPr lang="en-GB" dirty="0">
              <a:solidFill>
                <a:srgbClr val="4F81B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200" b="1" dirty="0">
                <a:solidFill>
                  <a:srgbClr val="4F81BD"/>
                </a:solidFill>
              </a:rPr>
              <a:t>Mean</a:t>
            </a:r>
            <a:r>
              <a:rPr lang="en-GB" sz="2200" dirty="0">
                <a:solidFill>
                  <a:srgbClr val="4F81BD"/>
                </a:solidFill>
              </a:rPr>
              <a:t> - sum of all results in a set, divided by number of </a:t>
            </a:r>
            <a:r>
              <a:rPr lang="en-GB" sz="2200" dirty="0" smtClean="0">
                <a:solidFill>
                  <a:srgbClr val="4F81BD"/>
                </a:solidFill>
              </a:rPr>
              <a:t>results</a:t>
            </a:r>
            <a:endParaRPr lang="en-GB" sz="2200" dirty="0">
              <a:solidFill>
                <a:srgbClr val="4F81BD"/>
              </a:solidFill>
            </a:endParaRPr>
          </a:p>
          <a:p>
            <a:pPr algn="ctr"/>
            <a:r>
              <a:rPr lang="en-GB" sz="2200" dirty="0">
                <a:solidFill>
                  <a:srgbClr val="4F81BD"/>
                </a:solidFill>
              </a:rPr>
              <a:t>It’s </a:t>
            </a:r>
            <a:r>
              <a:rPr lang="en-GB" sz="2200" b="1" i="1" dirty="0">
                <a:solidFill>
                  <a:srgbClr val="4F81BD"/>
                </a:solidFill>
              </a:rPr>
              <a:t>mean</a:t>
            </a:r>
            <a:r>
              <a:rPr lang="en-GB" sz="2200" dirty="0">
                <a:solidFill>
                  <a:srgbClr val="4F81BD"/>
                </a:solidFill>
              </a:rPr>
              <a:t> because it’s the hardest to calculate!</a:t>
            </a:r>
          </a:p>
          <a:p>
            <a:pPr algn="ctr"/>
            <a:endParaRPr lang="en-GB" dirty="0">
              <a:solidFill>
                <a:srgbClr val="4F81BD"/>
              </a:solidFill>
            </a:endParaRPr>
          </a:p>
          <a:p>
            <a:r>
              <a:rPr lang="en-GB" sz="2200" b="1" dirty="0">
                <a:solidFill>
                  <a:srgbClr val="4F81BD"/>
                </a:solidFill>
              </a:rPr>
              <a:t>Median</a:t>
            </a:r>
            <a:r>
              <a:rPr lang="en-GB" sz="2200" i="1" dirty="0">
                <a:solidFill>
                  <a:srgbClr val="4F81BD"/>
                </a:solidFill>
              </a:rPr>
              <a:t> </a:t>
            </a:r>
            <a:r>
              <a:rPr lang="en-GB" sz="2200" dirty="0">
                <a:solidFill>
                  <a:srgbClr val="4F81BD"/>
                </a:solidFill>
              </a:rPr>
              <a:t>– the value of the number in the middle of an ordered result set </a:t>
            </a:r>
          </a:p>
          <a:p>
            <a:pPr algn="ctr"/>
            <a:r>
              <a:rPr lang="en-GB" sz="2200" dirty="0">
                <a:solidFill>
                  <a:srgbClr val="4F81BD"/>
                </a:solidFill>
              </a:rPr>
              <a:t>It’s the </a:t>
            </a:r>
            <a:r>
              <a:rPr lang="en-GB" sz="2200" b="1" i="1" dirty="0" err="1">
                <a:solidFill>
                  <a:srgbClr val="4F81BD"/>
                </a:solidFill>
              </a:rPr>
              <a:t>meedle</a:t>
            </a:r>
            <a:r>
              <a:rPr lang="en-GB" sz="2200" dirty="0">
                <a:solidFill>
                  <a:srgbClr val="4F81BD"/>
                </a:solidFill>
              </a:rPr>
              <a:t> value</a:t>
            </a:r>
          </a:p>
          <a:p>
            <a:pPr algn="ctr"/>
            <a:endParaRPr lang="en-GB" dirty="0">
              <a:solidFill>
                <a:srgbClr val="4F81BD"/>
              </a:solidFill>
            </a:endParaRPr>
          </a:p>
          <a:p>
            <a:r>
              <a:rPr lang="en-GB" sz="2200" b="1" dirty="0">
                <a:solidFill>
                  <a:srgbClr val="4F81BD"/>
                </a:solidFill>
              </a:rPr>
              <a:t>Mode</a:t>
            </a:r>
            <a:r>
              <a:rPr lang="en-GB" sz="2200" dirty="0">
                <a:solidFill>
                  <a:srgbClr val="4F81BD"/>
                </a:solidFill>
              </a:rPr>
              <a:t>- the most common number in the result </a:t>
            </a:r>
            <a:r>
              <a:rPr lang="en-GB" sz="2200" dirty="0" smtClean="0">
                <a:solidFill>
                  <a:srgbClr val="4F81BD"/>
                </a:solidFill>
              </a:rPr>
              <a:t>set</a:t>
            </a:r>
            <a:endParaRPr lang="en-GB" sz="2200" dirty="0">
              <a:solidFill>
                <a:srgbClr val="4F81BD"/>
              </a:solidFill>
            </a:endParaRPr>
          </a:p>
          <a:p>
            <a:pPr algn="ctr"/>
            <a:r>
              <a:rPr lang="en-GB" sz="2200" dirty="0">
                <a:solidFill>
                  <a:srgbClr val="4F81BD"/>
                </a:solidFill>
              </a:rPr>
              <a:t>It’s the </a:t>
            </a:r>
            <a:r>
              <a:rPr lang="en-GB" sz="2200" b="1" i="1" dirty="0">
                <a:solidFill>
                  <a:srgbClr val="4F81BD"/>
                </a:solidFill>
              </a:rPr>
              <a:t>most</a:t>
            </a:r>
            <a:r>
              <a:rPr lang="en-GB" sz="2200" dirty="0">
                <a:solidFill>
                  <a:srgbClr val="4F81BD"/>
                </a:solidFill>
              </a:rPr>
              <a:t> common number</a:t>
            </a:r>
          </a:p>
          <a:p>
            <a:endParaRPr lang="en-GB" sz="2400" dirty="0"/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9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30649</TotalTime>
  <Words>3317</Words>
  <Application>Microsoft Macintosh PowerPoint</Application>
  <PresentationFormat>On-screen Show (4:3)</PresentationFormat>
  <Paragraphs>805</Paragraphs>
  <Slides>44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User1</dc:creator>
  <cp:lastModifiedBy>Stephen Lindsay</cp:lastModifiedBy>
  <cp:revision>141</cp:revision>
  <cp:lastPrinted>2016-04-18T12:40:01Z</cp:lastPrinted>
  <dcterms:created xsi:type="dcterms:W3CDTF">2011-12-07T14:20:20Z</dcterms:created>
  <dcterms:modified xsi:type="dcterms:W3CDTF">2017-03-24T13:14:07Z</dcterms:modified>
</cp:coreProperties>
</file>