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99" r:id="rId14"/>
    <p:sldId id="295" r:id="rId15"/>
    <p:sldId id="296" r:id="rId16"/>
    <p:sldId id="297" r:id="rId17"/>
    <p:sldId id="298" r:id="rId18"/>
    <p:sldId id="300" r:id="rId19"/>
    <p:sldId id="301" r:id="rId20"/>
    <p:sldId id="269" r:id="rId21"/>
    <p:sldId id="277" r:id="rId22"/>
    <p:sldId id="286" r:id="rId23"/>
    <p:sldId id="279" r:id="rId24"/>
    <p:sldId id="280" r:id="rId25"/>
    <p:sldId id="282" r:id="rId26"/>
    <p:sldId id="283"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32A63B-9203-4782-820E-EF10ABC9C514}"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en-US"/>
        </a:p>
      </dgm:t>
    </dgm:pt>
    <dgm:pt modelId="{8F89F931-B12A-40FB-8B5A-77BD341D0E1C}">
      <dgm:prSet phldrT="[Text]"/>
      <dgm:spPr>
        <a:solidFill>
          <a:srgbClr val="002060"/>
        </a:solidFill>
        <a:ln>
          <a:solidFill>
            <a:schemeClr val="bg1"/>
          </a:solidFill>
        </a:ln>
      </dgm:spPr>
      <dgm:t>
        <a:bodyPr/>
        <a:lstStyle/>
        <a:p>
          <a:r>
            <a:rPr lang="en-US" dirty="0"/>
            <a:t>review1</a:t>
          </a:r>
        </a:p>
      </dgm:t>
    </dgm:pt>
    <dgm:pt modelId="{C67CC60A-FF18-47A5-BBF0-D96C523BF882}" type="parTrans" cxnId="{A1BE7C5D-5562-4C7A-B81A-2DDFB440BD46}">
      <dgm:prSet/>
      <dgm:spPr/>
      <dgm:t>
        <a:bodyPr/>
        <a:lstStyle/>
        <a:p>
          <a:endParaRPr lang="en-US"/>
        </a:p>
      </dgm:t>
    </dgm:pt>
    <dgm:pt modelId="{3E7F439A-18C4-4E0B-96A5-D7AE14E5E858}" type="sibTrans" cxnId="{A1BE7C5D-5562-4C7A-B81A-2DDFB440BD46}">
      <dgm:prSet/>
      <dgm:spPr/>
      <dgm:t>
        <a:bodyPr/>
        <a:lstStyle/>
        <a:p>
          <a:endParaRPr lang="en-US"/>
        </a:p>
      </dgm:t>
    </dgm:pt>
    <dgm:pt modelId="{5F22BFEF-F7B7-488A-9E25-E16834F00B9B}">
      <dgm:prSet phldrT="[Text]"/>
      <dgm:spPr>
        <a:solidFill>
          <a:schemeClr val="tx2">
            <a:lumMod val="20000"/>
            <a:lumOff val="80000"/>
            <a:alpha val="90000"/>
          </a:schemeClr>
        </a:solidFill>
        <a:ln>
          <a:solidFill>
            <a:schemeClr val="bg1"/>
          </a:solidFill>
        </a:ln>
      </dgm:spPr>
      <dgm:t>
        <a:bodyPr/>
        <a:lstStyle/>
        <a:p>
          <a:r>
            <a:rPr lang="en-US" dirty="0"/>
            <a:t> TITLE CONFORMATION </a:t>
          </a:r>
        </a:p>
      </dgm:t>
    </dgm:pt>
    <dgm:pt modelId="{BF88B630-636D-4F20-BACC-58D0924DD3A7}" type="parTrans" cxnId="{720BF488-BFA6-4C1B-90AA-3254ACAE7F6B}">
      <dgm:prSet/>
      <dgm:spPr/>
      <dgm:t>
        <a:bodyPr/>
        <a:lstStyle/>
        <a:p>
          <a:endParaRPr lang="en-US"/>
        </a:p>
      </dgm:t>
    </dgm:pt>
    <dgm:pt modelId="{48DF5F1D-7D0F-4324-8E7A-DE11BB03D751}" type="sibTrans" cxnId="{720BF488-BFA6-4C1B-90AA-3254ACAE7F6B}">
      <dgm:prSet/>
      <dgm:spPr/>
      <dgm:t>
        <a:bodyPr/>
        <a:lstStyle/>
        <a:p>
          <a:endParaRPr lang="en-US"/>
        </a:p>
      </dgm:t>
    </dgm:pt>
    <dgm:pt modelId="{2E67908E-159F-47CB-A28E-EFB116066B11}">
      <dgm:prSet phldrT="[Text]"/>
      <dgm:spPr>
        <a:solidFill>
          <a:schemeClr val="tx2">
            <a:lumMod val="20000"/>
            <a:lumOff val="80000"/>
            <a:alpha val="90000"/>
          </a:schemeClr>
        </a:solidFill>
        <a:ln>
          <a:solidFill>
            <a:schemeClr val="bg1"/>
          </a:solidFill>
        </a:ln>
      </dgm:spPr>
      <dgm:t>
        <a:bodyPr/>
        <a:lstStyle/>
        <a:p>
          <a:r>
            <a:rPr lang="en-US" dirty="0"/>
            <a:t>GATHERING COMPONENTS AND SOFTWARE REQUIRED</a:t>
          </a:r>
        </a:p>
      </dgm:t>
    </dgm:pt>
    <dgm:pt modelId="{69C9355A-D012-4D95-85AF-B5B8CFFB94CA}" type="parTrans" cxnId="{0CAC6848-CCD0-41E4-B2A0-FD760C0DA58B}">
      <dgm:prSet/>
      <dgm:spPr/>
      <dgm:t>
        <a:bodyPr/>
        <a:lstStyle/>
        <a:p>
          <a:endParaRPr lang="en-US"/>
        </a:p>
      </dgm:t>
    </dgm:pt>
    <dgm:pt modelId="{15A16D59-E72F-4D84-9E70-885D0726300D}" type="sibTrans" cxnId="{0CAC6848-CCD0-41E4-B2A0-FD760C0DA58B}">
      <dgm:prSet/>
      <dgm:spPr/>
      <dgm:t>
        <a:bodyPr/>
        <a:lstStyle/>
        <a:p>
          <a:endParaRPr lang="en-US"/>
        </a:p>
      </dgm:t>
    </dgm:pt>
    <dgm:pt modelId="{394ECDBC-273C-4CB9-84DA-0BAAD92161B8}">
      <dgm:prSet phldrT="[Text]"/>
      <dgm:spPr>
        <a:solidFill>
          <a:srgbClr val="002060"/>
        </a:solidFill>
      </dgm:spPr>
      <dgm:t>
        <a:bodyPr/>
        <a:lstStyle/>
        <a:p>
          <a:r>
            <a:rPr lang="en-US" dirty="0"/>
            <a:t>review2</a:t>
          </a:r>
        </a:p>
      </dgm:t>
    </dgm:pt>
    <dgm:pt modelId="{CA08BB6C-A659-4BBA-8524-E8D9107C9234}" type="parTrans" cxnId="{2BDAE976-82ED-46A6-8C64-D8EE5358F6E8}">
      <dgm:prSet/>
      <dgm:spPr/>
      <dgm:t>
        <a:bodyPr/>
        <a:lstStyle/>
        <a:p>
          <a:endParaRPr lang="en-US"/>
        </a:p>
      </dgm:t>
    </dgm:pt>
    <dgm:pt modelId="{A346ECC0-1B9B-423E-8A99-7B86C31C7DC1}" type="sibTrans" cxnId="{2BDAE976-82ED-46A6-8C64-D8EE5358F6E8}">
      <dgm:prSet/>
      <dgm:spPr/>
      <dgm:t>
        <a:bodyPr/>
        <a:lstStyle/>
        <a:p>
          <a:endParaRPr lang="en-US"/>
        </a:p>
      </dgm:t>
    </dgm:pt>
    <dgm:pt modelId="{2E6C858A-173B-4615-9359-576C6667FE20}">
      <dgm:prSet phldrT="[Text]"/>
      <dgm:spPr>
        <a:solidFill>
          <a:schemeClr val="tx2">
            <a:lumMod val="20000"/>
            <a:lumOff val="80000"/>
            <a:alpha val="90000"/>
          </a:schemeClr>
        </a:solidFill>
        <a:ln>
          <a:solidFill>
            <a:schemeClr val="bg1"/>
          </a:solidFill>
        </a:ln>
      </dgm:spPr>
      <dgm:t>
        <a:bodyPr/>
        <a:lstStyle/>
        <a:p>
          <a:r>
            <a:rPr lang="en-US" dirty="0"/>
            <a:t>CIRCUIT SIMULATION AND TESTING IT </a:t>
          </a:r>
        </a:p>
      </dgm:t>
    </dgm:pt>
    <dgm:pt modelId="{12E9B5E1-0F98-4D1E-8CA9-122AE9FF60EC}" type="parTrans" cxnId="{60BE26C4-ACD8-43BC-AB03-FF1FA44D812A}">
      <dgm:prSet/>
      <dgm:spPr/>
      <dgm:t>
        <a:bodyPr/>
        <a:lstStyle/>
        <a:p>
          <a:endParaRPr lang="en-US"/>
        </a:p>
      </dgm:t>
    </dgm:pt>
    <dgm:pt modelId="{CB8822B6-1E5E-49E0-875C-8445958BDA06}" type="sibTrans" cxnId="{60BE26C4-ACD8-43BC-AB03-FF1FA44D812A}">
      <dgm:prSet/>
      <dgm:spPr/>
      <dgm:t>
        <a:bodyPr/>
        <a:lstStyle/>
        <a:p>
          <a:endParaRPr lang="en-US"/>
        </a:p>
      </dgm:t>
    </dgm:pt>
    <dgm:pt modelId="{645BEA81-DA7A-4604-833D-769B87490D14}">
      <dgm:prSet phldrT="[Text]"/>
      <dgm:spPr>
        <a:solidFill>
          <a:schemeClr val="tx2">
            <a:lumMod val="20000"/>
            <a:lumOff val="80000"/>
            <a:alpha val="90000"/>
          </a:schemeClr>
        </a:solidFill>
        <a:ln>
          <a:solidFill>
            <a:schemeClr val="bg1"/>
          </a:solidFill>
        </a:ln>
      </dgm:spPr>
      <dgm:t>
        <a:bodyPr/>
        <a:lstStyle/>
        <a:p>
          <a:r>
            <a:rPr lang="en-US" dirty="0"/>
            <a:t> CODING AND SOFTWARE IMPLEMENTAION</a:t>
          </a:r>
        </a:p>
      </dgm:t>
    </dgm:pt>
    <dgm:pt modelId="{06B74AA0-B759-4FC5-B151-1102776CA29A}" type="parTrans" cxnId="{C4DE93B8-D602-4E35-993E-2D73B7FDE816}">
      <dgm:prSet/>
      <dgm:spPr/>
      <dgm:t>
        <a:bodyPr/>
        <a:lstStyle/>
        <a:p>
          <a:endParaRPr lang="en-US"/>
        </a:p>
      </dgm:t>
    </dgm:pt>
    <dgm:pt modelId="{BBC2FFD8-FF66-4B42-9F2A-1C2B0F3706AC}" type="sibTrans" cxnId="{C4DE93B8-D602-4E35-993E-2D73B7FDE816}">
      <dgm:prSet/>
      <dgm:spPr/>
      <dgm:t>
        <a:bodyPr/>
        <a:lstStyle/>
        <a:p>
          <a:endParaRPr lang="en-US"/>
        </a:p>
      </dgm:t>
    </dgm:pt>
    <dgm:pt modelId="{BEAB6ADE-07DA-4A1A-A394-15D7BE24B1EF}">
      <dgm:prSet phldrT="[Text]"/>
      <dgm:spPr>
        <a:solidFill>
          <a:srgbClr val="002060"/>
        </a:solidFill>
      </dgm:spPr>
      <dgm:t>
        <a:bodyPr/>
        <a:lstStyle/>
        <a:p>
          <a:r>
            <a:rPr lang="en-US" dirty="0"/>
            <a:t>review3</a:t>
          </a:r>
        </a:p>
      </dgm:t>
    </dgm:pt>
    <dgm:pt modelId="{BF0C6DC9-5130-4B9D-847E-D20F739904FA}" type="parTrans" cxnId="{A1C90E15-9E95-46B1-957A-91EE801811F1}">
      <dgm:prSet/>
      <dgm:spPr/>
      <dgm:t>
        <a:bodyPr/>
        <a:lstStyle/>
        <a:p>
          <a:endParaRPr lang="en-US"/>
        </a:p>
      </dgm:t>
    </dgm:pt>
    <dgm:pt modelId="{ED23DEFA-27FC-4F00-BBB1-D035864B431E}" type="sibTrans" cxnId="{A1C90E15-9E95-46B1-957A-91EE801811F1}">
      <dgm:prSet/>
      <dgm:spPr/>
      <dgm:t>
        <a:bodyPr/>
        <a:lstStyle/>
        <a:p>
          <a:endParaRPr lang="en-US"/>
        </a:p>
      </dgm:t>
    </dgm:pt>
    <dgm:pt modelId="{D8846573-8E50-42B0-9EAD-1DEDA37E67AC}">
      <dgm:prSet phldrT="[Text]"/>
      <dgm:spPr>
        <a:solidFill>
          <a:schemeClr val="tx2">
            <a:lumMod val="20000"/>
            <a:lumOff val="80000"/>
            <a:alpha val="90000"/>
          </a:schemeClr>
        </a:solidFill>
        <a:ln>
          <a:solidFill>
            <a:schemeClr val="bg1"/>
          </a:solidFill>
        </a:ln>
      </dgm:spPr>
      <dgm:t>
        <a:bodyPr/>
        <a:lstStyle/>
        <a:p>
          <a:r>
            <a:rPr lang="en-US" dirty="0"/>
            <a:t>TESTING AND DEBUGGING</a:t>
          </a:r>
        </a:p>
      </dgm:t>
    </dgm:pt>
    <dgm:pt modelId="{8880C438-8718-4298-8630-935A3B3C9327}" type="parTrans" cxnId="{C297786D-3C0D-46DD-8ABE-A32334F68B51}">
      <dgm:prSet/>
      <dgm:spPr/>
      <dgm:t>
        <a:bodyPr/>
        <a:lstStyle/>
        <a:p>
          <a:endParaRPr lang="en-US"/>
        </a:p>
      </dgm:t>
    </dgm:pt>
    <dgm:pt modelId="{49D4055F-EAA8-470E-8B5B-A3F3ED4DC32D}" type="sibTrans" cxnId="{C297786D-3C0D-46DD-8ABE-A32334F68B51}">
      <dgm:prSet/>
      <dgm:spPr/>
      <dgm:t>
        <a:bodyPr/>
        <a:lstStyle/>
        <a:p>
          <a:endParaRPr lang="en-US"/>
        </a:p>
      </dgm:t>
    </dgm:pt>
    <dgm:pt modelId="{93A007AC-82BD-4CED-896A-B39D23CB9817}">
      <dgm:prSet phldrT="[Text]"/>
      <dgm:spPr>
        <a:solidFill>
          <a:schemeClr val="tx2">
            <a:lumMod val="20000"/>
            <a:lumOff val="80000"/>
            <a:alpha val="90000"/>
          </a:schemeClr>
        </a:solidFill>
        <a:ln>
          <a:solidFill>
            <a:schemeClr val="bg1"/>
          </a:solidFill>
        </a:ln>
      </dgm:spPr>
      <dgm:t>
        <a:bodyPr/>
        <a:lstStyle/>
        <a:p>
          <a:r>
            <a:rPr lang="en-US" dirty="0"/>
            <a:t>FINAL IMPLEMETAION  AND OUTPUT</a:t>
          </a:r>
        </a:p>
      </dgm:t>
    </dgm:pt>
    <dgm:pt modelId="{9E6F7E9F-348D-4473-AF57-5EC9CE31098D}" type="parTrans" cxnId="{F2D89EE4-FBCB-4346-86C0-D076CCC1B8CD}">
      <dgm:prSet/>
      <dgm:spPr/>
      <dgm:t>
        <a:bodyPr/>
        <a:lstStyle/>
        <a:p>
          <a:endParaRPr lang="en-US"/>
        </a:p>
      </dgm:t>
    </dgm:pt>
    <dgm:pt modelId="{4880C725-6028-47A0-ACFD-6759C8057B9A}" type="sibTrans" cxnId="{F2D89EE4-FBCB-4346-86C0-D076CCC1B8CD}">
      <dgm:prSet/>
      <dgm:spPr/>
      <dgm:t>
        <a:bodyPr/>
        <a:lstStyle/>
        <a:p>
          <a:endParaRPr lang="en-US"/>
        </a:p>
      </dgm:t>
    </dgm:pt>
    <dgm:pt modelId="{BBEAE50C-2FD7-4D80-A61E-FC0159950AA7}" type="pres">
      <dgm:prSet presAssocID="{EA32A63B-9203-4782-820E-EF10ABC9C514}" presName="linearFlow" presStyleCnt="0">
        <dgm:presLayoutVars>
          <dgm:dir/>
          <dgm:animLvl val="lvl"/>
          <dgm:resizeHandles val="exact"/>
        </dgm:presLayoutVars>
      </dgm:prSet>
      <dgm:spPr/>
    </dgm:pt>
    <dgm:pt modelId="{D5B8556D-FE88-4B83-A843-74A9C3556D23}" type="pres">
      <dgm:prSet presAssocID="{8F89F931-B12A-40FB-8B5A-77BD341D0E1C}" presName="composite" presStyleCnt="0"/>
      <dgm:spPr/>
    </dgm:pt>
    <dgm:pt modelId="{2A1BDF69-08F0-4B54-A705-072853AC26BB}" type="pres">
      <dgm:prSet presAssocID="{8F89F931-B12A-40FB-8B5A-77BD341D0E1C}" presName="parentText" presStyleLbl="alignNode1" presStyleIdx="0" presStyleCnt="3">
        <dgm:presLayoutVars>
          <dgm:chMax val="1"/>
          <dgm:bulletEnabled val="1"/>
        </dgm:presLayoutVars>
      </dgm:prSet>
      <dgm:spPr/>
    </dgm:pt>
    <dgm:pt modelId="{370F9072-EAC0-4C14-AF2D-AB39C1886334}" type="pres">
      <dgm:prSet presAssocID="{8F89F931-B12A-40FB-8B5A-77BD341D0E1C}" presName="descendantText" presStyleLbl="alignAcc1" presStyleIdx="0" presStyleCnt="3">
        <dgm:presLayoutVars>
          <dgm:bulletEnabled val="1"/>
        </dgm:presLayoutVars>
      </dgm:prSet>
      <dgm:spPr/>
    </dgm:pt>
    <dgm:pt modelId="{8BC06D10-6C02-4C03-8D21-BFCD7ECEEE18}" type="pres">
      <dgm:prSet presAssocID="{3E7F439A-18C4-4E0B-96A5-D7AE14E5E858}" presName="sp" presStyleCnt="0"/>
      <dgm:spPr/>
    </dgm:pt>
    <dgm:pt modelId="{7B5CE3B9-CF61-4330-8752-09BF283A1D71}" type="pres">
      <dgm:prSet presAssocID="{394ECDBC-273C-4CB9-84DA-0BAAD92161B8}" presName="composite" presStyleCnt="0"/>
      <dgm:spPr/>
    </dgm:pt>
    <dgm:pt modelId="{F809E13A-33A7-4CAA-9C59-5563CF3CA7D6}" type="pres">
      <dgm:prSet presAssocID="{394ECDBC-273C-4CB9-84DA-0BAAD92161B8}" presName="parentText" presStyleLbl="alignNode1" presStyleIdx="1" presStyleCnt="3">
        <dgm:presLayoutVars>
          <dgm:chMax val="1"/>
          <dgm:bulletEnabled val="1"/>
        </dgm:presLayoutVars>
      </dgm:prSet>
      <dgm:spPr/>
    </dgm:pt>
    <dgm:pt modelId="{D369B189-3E14-4428-9F99-5FE2F082D253}" type="pres">
      <dgm:prSet presAssocID="{394ECDBC-273C-4CB9-84DA-0BAAD92161B8}" presName="descendantText" presStyleLbl="alignAcc1" presStyleIdx="1" presStyleCnt="3">
        <dgm:presLayoutVars>
          <dgm:bulletEnabled val="1"/>
        </dgm:presLayoutVars>
      </dgm:prSet>
      <dgm:spPr/>
    </dgm:pt>
    <dgm:pt modelId="{620372D1-A0F8-405C-A584-2C44C25C4915}" type="pres">
      <dgm:prSet presAssocID="{A346ECC0-1B9B-423E-8A99-7B86C31C7DC1}" presName="sp" presStyleCnt="0"/>
      <dgm:spPr/>
    </dgm:pt>
    <dgm:pt modelId="{425027A6-5359-4B9B-9D6F-51635BA20322}" type="pres">
      <dgm:prSet presAssocID="{BEAB6ADE-07DA-4A1A-A394-15D7BE24B1EF}" presName="composite" presStyleCnt="0"/>
      <dgm:spPr/>
    </dgm:pt>
    <dgm:pt modelId="{32F801CC-5414-43E9-9060-4B567D700548}" type="pres">
      <dgm:prSet presAssocID="{BEAB6ADE-07DA-4A1A-A394-15D7BE24B1EF}" presName="parentText" presStyleLbl="alignNode1" presStyleIdx="2" presStyleCnt="3">
        <dgm:presLayoutVars>
          <dgm:chMax val="1"/>
          <dgm:bulletEnabled val="1"/>
        </dgm:presLayoutVars>
      </dgm:prSet>
      <dgm:spPr/>
    </dgm:pt>
    <dgm:pt modelId="{DDB614AB-916E-445C-8A30-05BE4CB06012}" type="pres">
      <dgm:prSet presAssocID="{BEAB6ADE-07DA-4A1A-A394-15D7BE24B1EF}" presName="descendantText" presStyleLbl="alignAcc1" presStyleIdx="2" presStyleCnt="3">
        <dgm:presLayoutVars>
          <dgm:bulletEnabled val="1"/>
        </dgm:presLayoutVars>
      </dgm:prSet>
      <dgm:spPr/>
    </dgm:pt>
  </dgm:ptLst>
  <dgm:cxnLst>
    <dgm:cxn modelId="{A1C90E15-9E95-46B1-957A-91EE801811F1}" srcId="{EA32A63B-9203-4782-820E-EF10ABC9C514}" destId="{BEAB6ADE-07DA-4A1A-A394-15D7BE24B1EF}" srcOrd="2" destOrd="0" parTransId="{BF0C6DC9-5130-4B9D-847E-D20F739904FA}" sibTransId="{ED23DEFA-27FC-4F00-BBB1-D035864B431E}"/>
    <dgm:cxn modelId="{323FC916-E5FE-4BAE-897C-1460A9D1706D}" type="presOf" srcId="{93A007AC-82BD-4CED-896A-B39D23CB9817}" destId="{DDB614AB-916E-445C-8A30-05BE4CB06012}" srcOrd="0" destOrd="1" presId="urn:microsoft.com/office/officeart/2005/8/layout/chevron2"/>
    <dgm:cxn modelId="{A1BE7C5D-5562-4C7A-B81A-2DDFB440BD46}" srcId="{EA32A63B-9203-4782-820E-EF10ABC9C514}" destId="{8F89F931-B12A-40FB-8B5A-77BD341D0E1C}" srcOrd="0" destOrd="0" parTransId="{C67CC60A-FF18-47A5-BBF0-D96C523BF882}" sibTransId="{3E7F439A-18C4-4E0B-96A5-D7AE14E5E858}"/>
    <dgm:cxn modelId="{0CAC6848-CCD0-41E4-B2A0-FD760C0DA58B}" srcId="{8F89F931-B12A-40FB-8B5A-77BD341D0E1C}" destId="{2E67908E-159F-47CB-A28E-EFB116066B11}" srcOrd="1" destOrd="0" parTransId="{69C9355A-D012-4D95-85AF-B5B8CFFB94CA}" sibTransId="{15A16D59-E72F-4D84-9E70-885D0726300D}"/>
    <dgm:cxn modelId="{C297786D-3C0D-46DD-8ABE-A32334F68B51}" srcId="{BEAB6ADE-07DA-4A1A-A394-15D7BE24B1EF}" destId="{D8846573-8E50-42B0-9EAD-1DEDA37E67AC}" srcOrd="0" destOrd="0" parTransId="{8880C438-8718-4298-8630-935A3B3C9327}" sibTransId="{49D4055F-EAA8-470E-8B5B-A3F3ED4DC32D}"/>
    <dgm:cxn modelId="{7E26F370-ED6D-42A2-84FD-5F34F259B27B}" type="presOf" srcId="{2E6C858A-173B-4615-9359-576C6667FE20}" destId="{D369B189-3E14-4428-9F99-5FE2F082D253}" srcOrd="0" destOrd="0" presId="urn:microsoft.com/office/officeart/2005/8/layout/chevron2"/>
    <dgm:cxn modelId="{2C0AF571-8A9F-4BC8-AC18-44687CA90695}" type="presOf" srcId="{2E67908E-159F-47CB-A28E-EFB116066B11}" destId="{370F9072-EAC0-4C14-AF2D-AB39C1886334}" srcOrd="0" destOrd="1" presId="urn:microsoft.com/office/officeart/2005/8/layout/chevron2"/>
    <dgm:cxn modelId="{2BDAE976-82ED-46A6-8C64-D8EE5358F6E8}" srcId="{EA32A63B-9203-4782-820E-EF10ABC9C514}" destId="{394ECDBC-273C-4CB9-84DA-0BAAD92161B8}" srcOrd="1" destOrd="0" parTransId="{CA08BB6C-A659-4BBA-8524-E8D9107C9234}" sibTransId="{A346ECC0-1B9B-423E-8A99-7B86C31C7DC1}"/>
    <dgm:cxn modelId="{791A6D81-CC56-4BF3-A521-287F12147DCB}" type="presOf" srcId="{8F89F931-B12A-40FB-8B5A-77BD341D0E1C}" destId="{2A1BDF69-08F0-4B54-A705-072853AC26BB}" srcOrd="0" destOrd="0" presId="urn:microsoft.com/office/officeart/2005/8/layout/chevron2"/>
    <dgm:cxn modelId="{F4D61886-1708-4836-95B1-2BF583613213}" type="presOf" srcId="{394ECDBC-273C-4CB9-84DA-0BAAD92161B8}" destId="{F809E13A-33A7-4CAA-9C59-5563CF3CA7D6}" srcOrd="0" destOrd="0" presId="urn:microsoft.com/office/officeart/2005/8/layout/chevron2"/>
    <dgm:cxn modelId="{720BF488-BFA6-4C1B-90AA-3254ACAE7F6B}" srcId="{8F89F931-B12A-40FB-8B5A-77BD341D0E1C}" destId="{5F22BFEF-F7B7-488A-9E25-E16834F00B9B}" srcOrd="0" destOrd="0" parTransId="{BF88B630-636D-4F20-BACC-58D0924DD3A7}" sibTransId="{48DF5F1D-7D0F-4324-8E7A-DE11BB03D751}"/>
    <dgm:cxn modelId="{25714F8D-AC59-4B72-883A-CBD6341D28A8}" type="presOf" srcId="{D8846573-8E50-42B0-9EAD-1DEDA37E67AC}" destId="{DDB614AB-916E-445C-8A30-05BE4CB06012}" srcOrd="0" destOrd="0" presId="urn:microsoft.com/office/officeart/2005/8/layout/chevron2"/>
    <dgm:cxn modelId="{47071EAB-DB1C-4E90-8866-646BD85609B5}" type="presOf" srcId="{645BEA81-DA7A-4604-833D-769B87490D14}" destId="{D369B189-3E14-4428-9F99-5FE2F082D253}" srcOrd="0" destOrd="1" presId="urn:microsoft.com/office/officeart/2005/8/layout/chevron2"/>
    <dgm:cxn modelId="{C4DE93B8-D602-4E35-993E-2D73B7FDE816}" srcId="{394ECDBC-273C-4CB9-84DA-0BAAD92161B8}" destId="{645BEA81-DA7A-4604-833D-769B87490D14}" srcOrd="1" destOrd="0" parTransId="{06B74AA0-B759-4FC5-B151-1102776CA29A}" sibTransId="{BBC2FFD8-FF66-4B42-9F2A-1C2B0F3706AC}"/>
    <dgm:cxn modelId="{4BCFA8BE-532F-4B4A-81BF-D6916CB13F95}" type="presOf" srcId="{BEAB6ADE-07DA-4A1A-A394-15D7BE24B1EF}" destId="{32F801CC-5414-43E9-9060-4B567D700548}" srcOrd="0" destOrd="0" presId="urn:microsoft.com/office/officeart/2005/8/layout/chevron2"/>
    <dgm:cxn modelId="{60BE26C4-ACD8-43BC-AB03-FF1FA44D812A}" srcId="{394ECDBC-273C-4CB9-84DA-0BAAD92161B8}" destId="{2E6C858A-173B-4615-9359-576C6667FE20}" srcOrd="0" destOrd="0" parTransId="{12E9B5E1-0F98-4D1E-8CA9-122AE9FF60EC}" sibTransId="{CB8822B6-1E5E-49E0-875C-8445958BDA06}"/>
    <dgm:cxn modelId="{492372D6-BDB5-46C0-86D5-56BEB3CEF963}" type="presOf" srcId="{5F22BFEF-F7B7-488A-9E25-E16834F00B9B}" destId="{370F9072-EAC0-4C14-AF2D-AB39C1886334}" srcOrd="0" destOrd="0" presId="urn:microsoft.com/office/officeart/2005/8/layout/chevron2"/>
    <dgm:cxn modelId="{F2D89EE4-FBCB-4346-86C0-D076CCC1B8CD}" srcId="{BEAB6ADE-07DA-4A1A-A394-15D7BE24B1EF}" destId="{93A007AC-82BD-4CED-896A-B39D23CB9817}" srcOrd="1" destOrd="0" parTransId="{9E6F7E9F-348D-4473-AF57-5EC9CE31098D}" sibTransId="{4880C725-6028-47A0-ACFD-6759C8057B9A}"/>
    <dgm:cxn modelId="{869B65EF-A39C-4600-A343-F3F9F8D0F2A8}" type="presOf" srcId="{EA32A63B-9203-4782-820E-EF10ABC9C514}" destId="{BBEAE50C-2FD7-4D80-A61E-FC0159950AA7}" srcOrd="0" destOrd="0" presId="urn:microsoft.com/office/officeart/2005/8/layout/chevron2"/>
    <dgm:cxn modelId="{7EE69746-0986-47BA-BA1A-45FDF8B7EE39}" type="presParOf" srcId="{BBEAE50C-2FD7-4D80-A61E-FC0159950AA7}" destId="{D5B8556D-FE88-4B83-A843-74A9C3556D23}" srcOrd="0" destOrd="0" presId="urn:microsoft.com/office/officeart/2005/8/layout/chevron2"/>
    <dgm:cxn modelId="{FD85D793-DDDE-4E40-83DC-2BF84C258858}" type="presParOf" srcId="{D5B8556D-FE88-4B83-A843-74A9C3556D23}" destId="{2A1BDF69-08F0-4B54-A705-072853AC26BB}" srcOrd="0" destOrd="0" presId="urn:microsoft.com/office/officeart/2005/8/layout/chevron2"/>
    <dgm:cxn modelId="{39F20A51-2047-436F-996D-1AF7F2E2C66E}" type="presParOf" srcId="{D5B8556D-FE88-4B83-A843-74A9C3556D23}" destId="{370F9072-EAC0-4C14-AF2D-AB39C1886334}" srcOrd="1" destOrd="0" presId="urn:microsoft.com/office/officeart/2005/8/layout/chevron2"/>
    <dgm:cxn modelId="{7051881A-471E-4489-B3D2-F7838591ED84}" type="presParOf" srcId="{BBEAE50C-2FD7-4D80-A61E-FC0159950AA7}" destId="{8BC06D10-6C02-4C03-8D21-BFCD7ECEEE18}" srcOrd="1" destOrd="0" presId="urn:microsoft.com/office/officeart/2005/8/layout/chevron2"/>
    <dgm:cxn modelId="{FD03F965-D5EB-4AC0-8F60-8C73EEE6FBCF}" type="presParOf" srcId="{BBEAE50C-2FD7-4D80-A61E-FC0159950AA7}" destId="{7B5CE3B9-CF61-4330-8752-09BF283A1D71}" srcOrd="2" destOrd="0" presId="urn:microsoft.com/office/officeart/2005/8/layout/chevron2"/>
    <dgm:cxn modelId="{763F5057-9766-4679-BBC9-0A092D4A0937}" type="presParOf" srcId="{7B5CE3B9-CF61-4330-8752-09BF283A1D71}" destId="{F809E13A-33A7-4CAA-9C59-5563CF3CA7D6}" srcOrd="0" destOrd="0" presId="urn:microsoft.com/office/officeart/2005/8/layout/chevron2"/>
    <dgm:cxn modelId="{1F484961-7E4C-4FE6-A933-15FB6DF912A6}" type="presParOf" srcId="{7B5CE3B9-CF61-4330-8752-09BF283A1D71}" destId="{D369B189-3E14-4428-9F99-5FE2F082D253}" srcOrd="1" destOrd="0" presId="urn:microsoft.com/office/officeart/2005/8/layout/chevron2"/>
    <dgm:cxn modelId="{59C1DDF7-DC89-4D4B-A2DA-908A21B6A2F9}" type="presParOf" srcId="{BBEAE50C-2FD7-4D80-A61E-FC0159950AA7}" destId="{620372D1-A0F8-405C-A584-2C44C25C4915}" srcOrd="3" destOrd="0" presId="urn:microsoft.com/office/officeart/2005/8/layout/chevron2"/>
    <dgm:cxn modelId="{3B4C7D19-8B69-4E49-94F0-301EAA27459F}" type="presParOf" srcId="{BBEAE50C-2FD7-4D80-A61E-FC0159950AA7}" destId="{425027A6-5359-4B9B-9D6F-51635BA20322}" srcOrd="4" destOrd="0" presId="urn:microsoft.com/office/officeart/2005/8/layout/chevron2"/>
    <dgm:cxn modelId="{9CAD85E9-9695-4354-94D3-1508E7B56DE5}" type="presParOf" srcId="{425027A6-5359-4B9B-9D6F-51635BA20322}" destId="{32F801CC-5414-43E9-9060-4B567D700548}" srcOrd="0" destOrd="0" presId="urn:microsoft.com/office/officeart/2005/8/layout/chevron2"/>
    <dgm:cxn modelId="{0B3CD576-4FF9-4686-8D08-9ECB50D1F611}" type="presParOf" srcId="{425027A6-5359-4B9B-9D6F-51635BA20322}" destId="{DDB614AB-916E-445C-8A30-05BE4CB06012}" srcOrd="1" destOrd="0" presId="urn:microsoft.com/office/officeart/2005/8/layout/chevron2"/>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DF69-08F0-4B54-A705-072853AC26BB}">
      <dsp:nvSpPr>
        <dsp:cNvPr id="0" name=""/>
        <dsp:cNvSpPr/>
      </dsp:nvSpPr>
      <dsp:spPr>
        <a:xfrm rot="5400000">
          <a:off x="-254283" y="256661"/>
          <a:ext cx="1695225" cy="1186657"/>
        </a:xfrm>
        <a:prstGeom prst="chevron">
          <a:avLst/>
        </a:prstGeom>
        <a:solidFill>
          <a:srgbClr val="002060"/>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review1</a:t>
          </a:r>
        </a:p>
      </dsp:txBody>
      <dsp:txXfrm rot="-5400000">
        <a:off x="2" y="595706"/>
        <a:ext cx="1186657" cy="508568"/>
      </dsp:txXfrm>
    </dsp:sp>
    <dsp:sp modelId="{370F9072-EAC0-4C14-AF2D-AB39C1886334}">
      <dsp:nvSpPr>
        <dsp:cNvPr id="0" name=""/>
        <dsp:cNvSpPr/>
      </dsp:nvSpPr>
      <dsp:spPr>
        <a:xfrm rot="5400000">
          <a:off x="5171562" y="-3982526"/>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 TITLE CONFORMATION </a:t>
          </a:r>
        </a:p>
        <a:p>
          <a:pPr marL="228600" lvl="1" indent="-228600" algn="l" defTabSz="1111250">
            <a:lnSpc>
              <a:spcPct val="90000"/>
            </a:lnSpc>
            <a:spcBef>
              <a:spcPct val="0"/>
            </a:spcBef>
            <a:spcAft>
              <a:spcPct val="15000"/>
            </a:spcAft>
            <a:buChar char="•"/>
          </a:pPr>
          <a:r>
            <a:rPr lang="en-US" sz="2500" kern="1200" dirty="0"/>
            <a:t>GATHERING COMPONENTS AND SOFTWARE REQUIRED</a:t>
          </a:r>
        </a:p>
      </dsp:txBody>
      <dsp:txXfrm rot="-5400000">
        <a:off x="1186658" y="56168"/>
        <a:ext cx="9017915" cy="994316"/>
      </dsp:txXfrm>
    </dsp:sp>
    <dsp:sp modelId="{F809E13A-33A7-4CAA-9C59-5563CF3CA7D6}">
      <dsp:nvSpPr>
        <dsp:cNvPr id="0" name=""/>
        <dsp:cNvSpPr/>
      </dsp:nvSpPr>
      <dsp:spPr>
        <a:xfrm rot="5400000">
          <a:off x="-254283" y="1758854"/>
          <a:ext cx="1695225" cy="1186657"/>
        </a:xfrm>
        <a:prstGeom prst="chevron">
          <a:avLst/>
        </a:prstGeom>
        <a:solidFill>
          <a:srgbClr val="00206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review2</a:t>
          </a:r>
        </a:p>
      </dsp:txBody>
      <dsp:txXfrm rot="-5400000">
        <a:off x="2" y="2097899"/>
        <a:ext cx="1186657" cy="508568"/>
      </dsp:txXfrm>
    </dsp:sp>
    <dsp:sp modelId="{D369B189-3E14-4428-9F99-5FE2F082D253}">
      <dsp:nvSpPr>
        <dsp:cNvPr id="0" name=""/>
        <dsp:cNvSpPr/>
      </dsp:nvSpPr>
      <dsp:spPr>
        <a:xfrm rot="5400000">
          <a:off x="5171562" y="-2480334"/>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CIRCUIT SIMULATION AND TESTING IT </a:t>
          </a:r>
        </a:p>
        <a:p>
          <a:pPr marL="228600" lvl="1" indent="-228600" algn="l" defTabSz="1111250">
            <a:lnSpc>
              <a:spcPct val="90000"/>
            </a:lnSpc>
            <a:spcBef>
              <a:spcPct val="0"/>
            </a:spcBef>
            <a:spcAft>
              <a:spcPct val="15000"/>
            </a:spcAft>
            <a:buChar char="•"/>
          </a:pPr>
          <a:r>
            <a:rPr lang="en-US" sz="2500" kern="1200" dirty="0"/>
            <a:t> CODING AND SOFTWARE IMPLEMENTAION</a:t>
          </a:r>
        </a:p>
      </dsp:txBody>
      <dsp:txXfrm rot="-5400000">
        <a:off x="1186658" y="1558360"/>
        <a:ext cx="9017915" cy="994316"/>
      </dsp:txXfrm>
    </dsp:sp>
    <dsp:sp modelId="{32F801CC-5414-43E9-9060-4B567D700548}">
      <dsp:nvSpPr>
        <dsp:cNvPr id="0" name=""/>
        <dsp:cNvSpPr/>
      </dsp:nvSpPr>
      <dsp:spPr>
        <a:xfrm rot="5400000">
          <a:off x="-254283" y="3261046"/>
          <a:ext cx="1695225" cy="1186657"/>
        </a:xfrm>
        <a:prstGeom prst="chevron">
          <a:avLst/>
        </a:prstGeom>
        <a:solidFill>
          <a:srgbClr val="002060"/>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review3</a:t>
          </a:r>
        </a:p>
      </dsp:txBody>
      <dsp:txXfrm rot="-5400000">
        <a:off x="2" y="3600091"/>
        <a:ext cx="1186657" cy="508568"/>
      </dsp:txXfrm>
    </dsp:sp>
    <dsp:sp modelId="{DDB614AB-916E-445C-8A30-05BE4CB06012}">
      <dsp:nvSpPr>
        <dsp:cNvPr id="0" name=""/>
        <dsp:cNvSpPr/>
      </dsp:nvSpPr>
      <dsp:spPr>
        <a:xfrm rot="5400000">
          <a:off x="5171562" y="-978141"/>
          <a:ext cx="1101896" cy="9071705"/>
        </a:xfrm>
        <a:prstGeom prst="round2SameRect">
          <a:avLst/>
        </a:prstGeom>
        <a:solidFill>
          <a:schemeClr val="tx2">
            <a:lumMod val="20000"/>
            <a:lumOff val="80000"/>
            <a:alpha val="90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TESTING AND DEBUGGING</a:t>
          </a:r>
        </a:p>
        <a:p>
          <a:pPr marL="228600" lvl="1" indent="-228600" algn="l" defTabSz="1111250">
            <a:lnSpc>
              <a:spcPct val="90000"/>
            </a:lnSpc>
            <a:spcBef>
              <a:spcPct val="0"/>
            </a:spcBef>
            <a:spcAft>
              <a:spcPct val="15000"/>
            </a:spcAft>
            <a:buChar char="•"/>
          </a:pPr>
          <a:r>
            <a:rPr lang="en-US" sz="2500" kern="1200" dirty="0"/>
            <a:t>FINAL IMPLEMETAION  AND OUTPUT</a:t>
          </a:r>
        </a:p>
      </dsp:txBody>
      <dsp:txXfrm rot="-5400000">
        <a:off x="1186658" y="3060553"/>
        <a:ext cx="9017915" cy="994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3A1C593-65D0-4073-BCC9-577B9352EA97}" type="datetimeFigureOut">
              <a:rPr lang="en-US" smtClean="0"/>
              <a:t>10/26/2020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10/26/2020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A1C593-65D0-4073-BCC9-577B9352EA97}" type="datetimeFigureOut">
              <a:rPr lang="en-US" smtClean="0"/>
              <a:t>10/26/2020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 /><Relationship Id="rId2" Type="http://schemas.openxmlformats.org/officeDocument/2006/relationships/video" Target="file:///C:\Users\Aman\Downloads\WhatsApp%20Video%202020-03-04%20at%208.27.29%20PM.mp4" TargetMode="External" /><Relationship Id="rId1" Type="http://schemas.microsoft.com/office/2007/relationships/media" Target="file:///C:\Users\Aman\Downloads\WhatsApp%20Video%202020-03-04%20at%208.27.29%20PM.mp4" TargetMode="External" /><Relationship Id="rId5" Type="http://schemas.openxmlformats.org/officeDocument/2006/relationships/image" Target="../media/image24.png" /><Relationship Id="rId4" Type="http://schemas.openxmlformats.org/officeDocument/2006/relationships/image" Target="../media/image23.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sz="8800" dirty="0"/>
              <a:t>Optical Communication and Networks(ECE4005)</a:t>
            </a:r>
          </a:p>
        </p:txBody>
      </p:sp>
      <p:sp>
        <p:nvSpPr>
          <p:cNvPr id="1048587" name="Subtitle 2"/>
          <p:cNvSpPr>
            <a:spLocks noGrp="1"/>
          </p:cNvSpPr>
          <p:nvPr>
            <p:ph type="subTitle" idx="1"/>
          </p:nvPr>
        </p:nvSpPr>
        <p:spPr/>
        <p:txBody>
          <a:bodyPr/>
          <a:lstStyle/>
          <a:p>
            <a:r>
              <a:rPr lang="en-IN" altLang="en-US" b="1" i="1" dirty="0">
                <a:effectLst>
                  <a:outerShdw blurRad="38100" dist="38100" dir="2700000" algn="tl">
                    <a:srgbClr val="000000">
                      <a:alpha val="43137"/>
                    </a:srgbClr>
                  </a:outerShdw>
                </a:effectLst>
              </a:rPr>
              <a:t>UNDERWATER CODED COMMUNICATION USING INFRARED LIGHT</a:t>
            </a:r>
          </a:p>
        </p:txBody>
      </p:sp>
      <p:sp>
        <p:nvSpPr>
          <p:cNvPr id="1048588" name="Text Box 3"/>
          <p:cNvSpPr txBox="1"/>
          <p:nvPr/>
        </p:nvSpPr>
        <p:spPr>
          <a:xfrm>
            <a:off x="8672195" y="5473700"/>
            <a:ext cx="3479165" cy="1200329"/>
          </a:xfrm>
          <a:prstGeom prst="rect">
            <a:avLst/>
          </a:prstGeom>
          <a:noFill/>
        </p:spPr>
        <p:txBody>
          <a:bodyPr wrap="square" rtlCol="0">
            <a:spAutoFit/>
          </a:bodyPr>
          <a:lstStyle/>
          <a:p>
            <a:r>
              <a:rPr lang="en-IN" altLang="en-US" dirty="0"/>
              <a:t>PROJECT BY:</a:t>
            </a:r>
          </a:p>
          <a:p>
            <a:pPr algn="ctr"/>
            <a:r>
              <a:rPr lang="en-IN" altLang="en-US" dirty="0"/>
              <a:t>Aman </a:t>
            </a:r>
            <a:r>
              <a:rPr lang="en-IN" altLang="en-US" dirty="0" err="1"/>
              <a:t>Shaji</a:t>
            </a:r>
            <a:r>
              <a:rPr lang="en-IN" altLang="en-US" dirty="0"/>
              <a:t>	 17BEC1164</a:t>
            </a:r>
          </a:p>
          <a:p>
            <a:pPr algn="ctr"/>
            <a:r>
              <a:rPr lang="en-IN" altLang="en-US" dirty="0" err="1"/>
              <a:t>Illavenil</a:t>
            </a:r>
            <a:r>
              <a:rPr lang="en-IN" altLang="en-US" dirty="0"/>
              <a:t> .P 	 17BEC1046</a:t>
            </a:r>
          </a:p>
          <a:p>
            <a:pPr algn="ctr"/>
            <a:r>
              <a:rPr lang="en-US" altLang="en-IN" dirty="0" err="1"/>
              <a:t>Chanikya</a:t>
            </a:r>
            <a:r>
              <a:rPr lang="en-US" altLang="en-IN" dirty="0"/>
              <a:t> K      16BEC1046</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297490" y="369221"/>
            <a:ext cx="8766610" cy="882529"/>
          </a:xfrm>
        </p:spPr>
        <p:txBody>
          <a:bodyPr/>
          <a:lstStyle/>
          <a:p>
            <a:r>
              <a:rPr lang="en-IN" altLang="en-US" dirty="0"/>
              <a:t>HARDWARE REQUIRED</a:t>
            </a:r>
          </a:p>
        </p:txBody>
      </p:sp>
      <p:sp>
        <p:nvSpPr>
          <p:cNvPr id="1048616" name="Content Placeholder 2"/>
          <p:cNvSpPr>
            <a:spLocks noGrp="1"/>
          </p:cNvSpPr>
          <p:nvPr>
            <p:ph sz="half" idx="1"/>
          </p:nvPr>
        </p:nvSpPr>
        <p:spPr>
          <a:xfrm>
            <a:off x="609600" y="1400277"/>
            <a:ext cx="5597525" cy="5266055"/>
          </a:xfrm>
        </p:spPr>
        <p:txBody>
          <a:bodyPr>
            <a:normAutofit/>
          </a:bodyPr>
          <a:lstStyle/>
          <a:p>
            <a:r>
              <a:rPr lang="en-IN" altLang="en-US" sz="2800" b="1" dirty="0"/>
              <a:t>LCD DISPLAYS:</a:t>
            </a:r>
            <a:endParaRPr lang="en-IN" altLang="en-US" sz="2800" dirty="0"/>
          </a:p>
          <a:p>
            <a:pPr marL="0" indent="0">
              <a:buNone/>
            </a:pPr>
            <a:r>
              <a:rPr lang="en-IN" altLang="en-US" sz="2800" dirty="0"/>
              <a:t>A liquid-crystal display is a flat-panel display or other electronically modulated optical device that uses the light-modulating properties of liquid crystals combined with polarizers. Liquid crystals do not emit light directly, instead using a backlight or reflector to produce images in </a:t>
            </a:r>
            <a:r>
              <a:rPr lang="en-IN" altLang="en-US" sz="2800" dirty="0" err="1"/>
              <a:t>color</a:t>
            </a:r>
            <a:r>
              <a:rPr lang="en-IN" altLang="en-US" sz="2800" dirty="0"/>
              <a:t> or monochrome</a:t>
            </a:r>
          </a:p>
        </p:txBody>
      </p:sp>
      <p:pic>
        <p:nvPicPr>
          <p:cNvPr id="2097161" name="Content Placeholder 5" descr="16-2-16x2-1602-lcd-display-kimaginations-original-imae9u9xzgbjyffg[1]"/>
          <p:cNvPicPr>
            <a:picLocks noGrp="1" noChangeAspect="1"/>
          </p:cNvPicPr>
          <p:nvPr>
            <p:ph sz="half" idx="2"/>
          </p:nvPr>
        </p:nvPicPr>
        <p:blipFill>
          <a:blip r:embed="rId2"/>
          <a:stretch>
            <a:fillRect/>
          </a:stretch>
        </p:blipFill>
        <p:spPr>
          <a:xfrm>
            <a:off x="6319899" y="1881331"/>
            <a:ext cx="4754562" cy="34848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261980" y="97218"/>
            <a:ext cx="10058400" cy="1609344"/>
          </a:xfrm>
        </p:spPr>
        <p:txBody>
          <a:bodyPr/>
          <a:lstStyle/>
          <a:p>
            <a:r>
              <a:rPr lang="en-IN" altLang="en-US" dirty="0"/>
              <a:t>SOFTWARE REQUIRED</a:t>
            </a:r>
          </a:p>
        </p:txBody>
      </p:sp>
      <p:sp>
        <p:nvSpPr>
          <p:cNvPr id="1048618" name="Content Placeholder 2"/>
          <p:cNvSpPr>
            <a:spLocks noGrp="1"/>
          </p:cNvSpPr>
          <p:nvPr>
            <p:ph sz="half" idx="1"/>
          </p:nvPr>
        </p:nvSpPr>
        <p:spPr>
          <a:xfrm>
            <a:off x="698377" y="1706562"/>
            <a:ext cx="6073140" cy="4953000"/>
          </a:xfrm>
        </p:spPr>
        <p:txBody>
          <a:bodyPr>
            <a:normAutofit/>
          </a:bodyPr>
          <a:lstStyle/>
          <a:p>
            <a:r>
              <a:rPr lang="en-IN" altLang="en-US" sz="3600" b="1" dirty="0"/>
              <a:t>ARDUINO IDE:</a:t>
            </a:r>
          </a:p>
          <a:p>
            <a:pPr marL="0" indent="0">
              <a:buNone/>
            </a:pPr>
            <a:r>
              <a:rPr lang="en-IN" altLang="en-US" sz="2800" dirty="0"/>
              <a:t>The Arduino Integrated Development Environment is a cross-platform application that is written in functions from C and C++. It is used to write and upload programs to Arduino compatible boards, but also, with the help of 3rd party cores, other vendor development boards</a:t>
            </a:r>
          </a:p>
        </p:txBody>
      </p:sp>
      <p:pic>
        <p:nvPicPr>
          <p:cNvPr id="2097162" name="Content Placeholder 3" descr="Arduino-IDE-logo1[1]"/>
          <p:cNvPicPr>
            <a:picLocks noGrp="1" noChangeAspect="1"/>
          </p:cNvPicPr>
          <p:nvPr>
            <p:ph sz="half" idx="2"/>
          </p:nvPr>
        </p:nvPicPr>
        <p:blipFill>
          <a:blip r:embed="rId2"/>
          <a:stretch>
            <a:fillRect/>
          </a:stretch>
        </p:blipFill>
        <p:spPr>
          <a:xfrm>
            <a:off x="6885766" y="2468562"/>
            <a:ext cx="4191000" cy="171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p>
        </p:txBody>
      </p:sp>
      <p:sp>
        <p:nvSpPr>
          <p:cNvPr id="3" name="Content Placeholder 2"/>
          <p:cNvSpPr>
            <a:spLocks noGrp="1"/>
          </p:cNvSpPr>
          <p:nvPr>
            <p:ph sz="half" idx="1"/>
          </p:nvPr>
        </p:nvSpPr>
        <p:spPr>
          <a:xfrm>
            <a:off x="1069847" y="2194560"/>
            <a:ext cx="9275935" cy="3977640"/>
          </a:xfrm>
        </p:spPr>
        <p:txBody>
          <a:bodyPr>
            <a:normAutofit/>
          </a:bodyPr>
          <a:lstStyle/>
          <a:p>
            <a:r>
              <a:rPr lang="en-US" sz="2800" dirty="0"/>
              <a:t>1) We take an image with text as input.</a:t>
            </a:r>
          </a:p>
          <a:p>
            <a:r>
              <a:rPr lang="en-US" sz="2800" dirty="0"/>
              <a:t>2) We process the image and convert into readable text format.</a:t>
            </a:r>
          </a:p>
          <a:p>
            <a:r>
              <a:rPr lang="en-US" sz="2800" dirty="0"/>
              <a:t>3) This text is transferred from source to destination in the form of Morse code with the help of a laser.</a:t>
            </a:r>
          </a:p>
          <a:p>
            <a:r>
              <a:rPr lang="en-US" sz="2800" dirty="0"/>
              <a:t>4) The light  falls on to the receiver where it gets decoded and the message is displayed. </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19" y="275627"/>
            <a:ext cx="10058400" cy="1396419"/>
          </a:xfrm>
        </p:spPr>
        <p:txBody>
          <a:bodyPr/>
          <a:lstStyle/>
          <a:p>
            <a:r>
              <a:rPr lang="en-IN" dirty="0"/>
              <a:t>Image to text format</a:t>
            </a:r>
          </a:p>
        </p:txBody>
      </p:sp>
      <p:sp>
        <p:nvSpPr>
          <p:cNvPr id="3" name="Content Placeholder 2"/>
          <p:cNvSpPr>
            <a:spLocks noGrp="1"/>
          </p:cNvSpPr>
          <p:nvPr>
            <p:ph idx="1"/>
          </p:nvPr>
        </p:nvSpPr>
        <p:spPr>
          <a:xfrm>
            <a:off x="836023" y="1672046"/>
            <a:ext cx="10816046" cy="4846320"/>
          </a:xfrm>
        </p:spPr>
        <p:txBody>
          <a:bodyPr>
            <a:normAutofit/>
          </a:bodyPr>
          <a:lstStyle/>
          <a:p>
            <a:pPr marL="0" indent="0">
              <a:buNone/>
            </a:pPr>
            <a:r>
              <a:rPr lang="en-IN" dirty="0"/>
              <a:t>The process of converting an image to an editable document is divided into several steps. Every step is a set of related algorithms that do a piece of the OCR job. The general steps in the OCR process are as follows:</a:t>
            </a:r>
          </a:p>
          <a:p>
            <a:pPr marL="0" indent="0">
              <a:buNone/>
            </a:pPr>
            <a:r>
              <a:rPr lang="en-IN" dirty="0"/>
              <a:t>1.  Loading an image as bitmap from a given source. The source can be a file or a pointer to a memory block. Moreover, a good OCR system must understand a lot of image formats: BMP, TIFF, JPEG, PNG, and so on. It must also support PDF files, because many documents are stored as images in the PDF format, and the only way to extract text from such files is to perform OCR.</a:t>
            </a:r>
          </a:p>
          <a:p>
            <a:pPr marL="0" lvl="0" indent="0">
              <a:buNone/>
            </a:pPr>
            <a:r>
              <a:rPr lang="en-IN" dirty="0"/>
              <a:t>2.  Detecting the most important image features, such as resolution and inversion. Many OCR algorithms expect a predefined range of font sizes and foreground/background colours, so the image must be rescaled and inverted before processing if necessary.</a:t>
            </a:r>
          </a:p>
          <a:p>
            <a:pPr marL="0" indent="0">
              <a:buNone/>
            </a:pPr>
            <a:r>
              <a:rPr lang="en-IN" dirty="0"/>
              <a:t>3.  Many OCR algorithms can handle bi-tonal images only, so colour or grayscale images must be converted to bi-tonal. The process is called "</a:t>
            </a:r>
            <a:r>
              <a:rPr lang="en-IN" dirty="0" err="1"/>
              <a:t>binarization</a:t>
            </a:r>
            <a:r>
              <a:rPr lang="en-IN" dirty="0"/>
              <a:t>." This step is very important, because incorrect </a:t>
            </a:r>
            <a:r>
              <a:rPr lang="en-IN" dirty="0" err="1"/>
              <a:t>binarization</a:t>
            </a:r>
            <a:r>
              <a:rPr lang="en-IN" dirty="0"/>
              <a:t> will cause a lot of problems.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OCR</a:t>
            </a:r>
          </a:p>
        </p:txBody>
      </p:sp>
      <p:sp>
        <p:nvSpPr>
          <p:cNvPr id="3" name="Content Placeholder 2"/>
          <p:cNvSpPr>
            <a:spLocks noGrp="1"/>
          </p:cNvSpPr>
          <p:nvPr>
            <p:ph sz="half" idx="1"/>
          </p:nvPr>
        </p:nvSpPr>
        <p:spPr/>
        <p:txBody>
          <a:bodyPr>
            <a:noAutofit/>
          </a:bodyPr>
          <a:lstStyle/>
          <a:p>
            <a:r>
              <a:rPr lang="en-IN" altLang="en-US" sz="1800"/>
              <a:t>The general steps in the OCR process are as follows:</a:t>
            </a:r>
          </a:p>
          <a:p>
            <a:r>
              <a:rPr lang="en-IN" altLang="en-US"/>
              <a:t>Loading an image as bitmap from a given source. The source can be a file or a pointer to a memory block. Moreover, a good OCR system must understand a lot of image formats: BMP, TIFF, JPEG, PNG, and so on. It must also support PDF files, because many documents are stored as images in the PDF format, and the only way to extract text from such files is to perform OCR.</a:t>
            </a:r>
          </a:p>
          <a:p>
            <a:pPr marL="0" indent="0">
              <a:buNone/>
            </a:pPr>
            <a:endParaRPr lang="en-IN" altLang="en-US"/>
          </a:p>
        </p:txBody>
      </p:sp>
      <p:pic>
        <p:nvPicPr>
          <p:cNvPr id="4" name="Picture 4" descr="https://nanonets.com/blog/content/images/2019/08/image-12.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30290" y="2093595"/>
            <a:ext cx="5779770" cy="798195"/>
          </a:xfrm>
          <a:prstGeom prst="rect">
            <a:avLst/>
          </a:prstGeom>
          <a:noFill/>
          <a:ln>
            <a:noFill/>
          </a:ln>
        </p:spPr>
      </p:pic>
      <p:pic>
        <p:nvPicPr>
          <p:cNvPr id="12" name="Picture 12" descr="https://nanonets.com/blog/content/images/2019/08/denois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81775" y="3252470"/>
            <a:ext cx="4876800"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OCR</a:t>
            </a:r>
          </a:p>
        </p:txBody>
      </p:sp>
      <p:sp>
        <p:nvSpPr>
          <p:cNvPr id="3" name="Content Placeholder 2"/>
          <p:cNvSpPr>
            <a:spLocks noGrp="1"/>
          </p:cNvSpPr>
          <p:nvPr>
            <p:ph sz="half" idx="1"/>
          </p:nvPr>
        </p:nvSpPr>
        <p:spPr/>
        <p:txBody>
          <a:bodyPr>
            <a:noAutofit/>
          </a:bodyPr>
          <a:lstStyle/>
          <a:p>
            <a:r>
              <a:rPr lang="en-IN" altLang="en-US" sz="2400"/>
              <a:t>Detecting the most important image features, such as resolution and inversion. Many OCR algorithms expect a predefined range of font sizes and foreground/background colours, so the image must be rescaled and inverted before processing if necessary.</a:t>
            </a:r>
            <a:endParaRPr lang="en-IN" altLang="en-US" sz="1800"/>
          </a:p>
          <a:p>
            <a:pPr marL="0" indent="0">
              <a:buNone/>
            </a:pPr>
            <a:endParaRPr lang="en-IN" altLang="en-US"/>
          </a:p>
        </p:txBody>
      </p:sp>
      <p:pic>
        <p:nvPicPr>
          <p:cNvPr id="6" name="Content Placeholder 5"/>
          <p:cNvPicPr>
            <a:picLocks noGrp="1" noChangeAspect="1"/>
          </p:cNvPicPr>
          <p:nvPr>
            <p:ph sz="half" idx="2"/>
          </p:nvPr>
        </p:nvPicPr>
        <p:blipFill>
          <a:blip r:embed="rId2"/>
          <a:stretch>
            <a:fillRect/>
          </a:stretch>
        </p:blipFill>
        <p:spPr>
          <a:xfrm>
            <a:off x="8106410" y="2672080"/>
            <a:ext cx="3021965" cy="30219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OCR</a:t>
            </a:r>
          </a:p>
        </p:txBody>
      </p:sp>
      <p:sp>
        <p:nvSpPr>
          <p:cNvPr id="3" name="Content Placeholder 2"/>
          <p:cNvSpPr>
            <a:spLocks noGrp="1"/>
          </p:cNvSpPr>
          <p:nvPr>
            <p:ph sz="half" idx="1"/>
          </p:nvPr>
        </p:nvSpPr>
        <p:spPr/>
        <p:txBody>
          <a:bodyPr>
            <a:noAutofit/>
          </a:bodyPr>
          <a:lstStyle/>
          <a:p>
            <a:r>
              <a:rPr lang="en-IN" altLang="en-US"/>
              <a:t>Many OCR algorithms can handle bi-tonal images only, so colour or grayscale images must be converted to bi-tonal. The process is called "binarization." This step is very important, because incorrect binarization will cause a lot of problems.</a:t>
            </a:r>
          </a:p>
          <a:p>
            <a:endParaRPr lang="en-IN" altLang="en-US" sz="2400"/>
          </a:p>
          <a:p>
            <a:endParaRPr lang="en-IN" altLang="en-US" sz="2400"/>
          </a:p>
        </p:txBody>
      </p:sp>
      <p:pic>
        <p:nvPicPr>
          <p:cNvPr id="14" name="Picture 14" descr="https://nanonets.com/blog/content/images/2019/08/OpenVino-Pretrained-TextDetect_0.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75680" y="2093595"/>
            <a:ext cx="5746115" cy="3126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OCR</a:t>
            </a:r>
          </a:p>
        </p:txBody>
      </p:sp>
      <p:sp>
        <p:nvSpPr>
          <p:cNvPr id="3" name="Content Placeholder 2"/>
          <p:cNvSpPr>
            <a:spLocks noGrp="1"/>
          </p:cNvSpPr>
          <p:nvPr>
            <p:ph sz="half" idx="1"/>
          </p:nvPr>
        </p:nvSpPr>
        <p:spPr/>
        <p:txBody>
          <a:bodyPr>
            <a:noAutofit/>
          </a:bodyPr>
          <a:lstStyle/>
          <a:p>
            <a:endParaRPr lang="en-IN" altLang="en-US" sz="2400"/>
          </a:p>
          <a:p>
            <a:endParaRPr lang="en-IN" altLang="en-US" sz="2400"/>
          </a:p>
          <a:p>
            <a:endParaRPr lang="en-IN" altLang="en-US" sz="2400"/>
          </a:p>
        </p:txBody>
      </p:sp>
      <p:pic>
        <p:nvPicPr>
          <p:cNvPr id="4" name="Content Placeholder 3" descr="https://nanonets.com/blog/content/images/2019/08/Screen-Shot-2019-08-13-at-2.07.18-AM.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09010" y="302895"/>
            <a:ext cx="5180965" cy="625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MORSE CODE</a:t>
            </a:r>
          </a:p>
        </p:txBody>
      </p:sp>
      <p:sp>
        <p:nvSpPr>
          <p:cNvPr id="3" name="Content Placeholder 2"/>
          <p:cNvSpPr>
            <a:spLocks noGrp="1"/>
          </p:cNvSpPr>
          <p:nvPr>
            <p:ph sz="half" idx="1"/>
          </p:nvPr>
        </p:nvSpPr>
        <p:spPr/>
        <p:txBody>
          <a:bodyPr>
            <a:normAutofit/>
          </a:bodyPr>
          <a:lstStyle/>
          <a:p>
            <a:pPr marL="0" indent="0">
              <a:buNone/>
            </a:pPr>
            <a:r>
              <a:rPr lang="en-IN" dirty="0"/>
              <a:t>Morse code implementation in optical communication :</a:t>
            </a:r>
          </a:p>
          <a:p>
            <a:pPr marL="0" indent="0">
              <a:buNone/>
            </a:pPr>
            <a:r>
              <a:rPr lang="en-IN" dirty="0"/>
              <a:t>We used two Arduino boards to build a transmitter and a receiver.</a:t>
            </a:r>
          </a:p>
          <a:p>
            <a:pPr marL="0" indent="0">
              <a:buNone/>
            </a:pPr>
            <a:r>
              <a:rPr lang="en-IN" dirty="0"/>
              <a:t>On the transmitter board, we connected a Laser diode from Keyes. Since it is easily available and a cheap device. For the distance we are working, 3v input was more than sufficient, however with 5v, we can see the laser reaching at least 200m.</a:t>
            </a:r>
          </a:p>
          <a:p>
            <a:pPr marL="0" indent="0">
              <a:buNone/>
            </a:pPr>
            <a:endParaRPr lang="en-IN" dirty="0"/>
          </a:p>
        </p:txBody>
      </p:sp>
      <p:pic>
        <p:nvPicPr>
          <p:cNvPr id="9" name="Picture 9" descr="https://hackster.imgix.net/uploads/attachments/415932/maxresdefault.jpg?auto=compress%2Cformat&amp;w=1280&amp;h=960&amp;fit=max"/>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63970" y="2844800"/>
            <a:ext cx="4754880" cy="26758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MORSE CODE</a:t>
            </a:r>
          </a:p>
        </p:txBody>
      </p:sp>
      <p:sp>
        <p:nvSpPr>
          <p:cNvPr id="3" name="Content Placeholder 2"/>
          <p:cNvSpPr>
            <a:spLocks noGrp="1"/>
          </p:cNvSpPr>
          <p:nvPr>
            <p:ph sz="half" idx="1"/>
          </p:nvPr>
        </p:nvSpPr>
        <p:spPr/>
        <p:txBody>
          <a:bodyPr>
            <a:normAutofit lnSpcReduction="10000"/>
          </a:bodyPr>
          <a:lstStyle/>
          <a:p>
            <a:pPr marL="0" indent="0">
              <a:buNone/>
            </a:pPr>
            <a:r>
              <a:rPr lang="en-IN" dirty="0"/>
              <a:t>My transmitter is connected to a computer with Serial interface (over USB). It reads for any data on Serial port, character by character and finds the equivalent Morse code for the character and generate ‘dot’ and ‘dash’ light stream.</a:t>
            </a:r>
          </a:p>
          <a:p>
            <a:pPr marL="0" indent="0">
              <a:buNone/>
            </a:pPr>
            <a:r>
              <a:rPr lang="en-IN" dirty="0"/>
              <a:t>We created a 50ms pulse, where each ‘dot’ is a 50ms light beam and a ‘dash’ being 150ms light beam. Each ‘dot’ and ‘dash’ are separated by a 50ms silence. Each character is followed by another 100ms of silence.</a:t>
            </a:r>
          </a:p>
          <a:p>
            <a:pPr marL="0" indent="0">
              <a:buNone/>
            </a:pPr>
            <a:endParaRPr lang="en-IN" dirty="0"/>
          </a:p>
        </p:txBody>
      </p:sp>
      <p:pic>
        <p:nvPicPr>
          <p:cNvPr id="2097159" name="Content Placeholder 6" descr="images0KTIKX68"/>
          <p:cNvPicPr>
            <a:picLocks noGrp="1" noChangeAspect="1"/>
          </p:cNvPicPr>
          <p:nvPr>
            <p:ph sz="half" idx="2"/>
          </p:nvPr>
        </p:nvPicPr>
        <p:blipFill>
          <a:blip r:embed="rId2"/>
          <a:srcRect b="16000"/>
          <a:stretch>
            <a:fillRect/>
          </a:stretch>
        </p:blipFill>
        <p:spPr>
          <a:xfrm>
            <a:off x="7508875" y="3164205"/>
            <a:ext cx="1714500" cy="1714500"/>
          </a:xfrm>
          <a:prstGeom prst="rect">
            <a:avLst/>
          </a:prstGeom>
          <a:ln>
            <a:noFill/>
          </a:ln>
        </p:spPr>
      </p:pic>
      <p:pic>
        <p:nvPicPr>
          <p:cNvPr id="2097160" name="Picture 7"/>
          <p:cNvPicPr>
            <a:picLocks noChangeAspect="1"/>
          </p:cNvPicPr>
          <p:nvPr/>
        </p:nvPicPr>
        <p:blipFill>
          <a:blip r:embed="rId3"/>
          <a:stretch>
            <a:fillRect/>
          </a:stretch>
        </p:blipFill>
        <p:spPr>
          <a:xfrm>
            <a:off x="9817418" y="3163888"/>
            <a:ext cx="1778635" cy="1685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IN" altLang="en-US" dirty="0"/>
              <a:t>UNDERWATER COMMUNICATION</a:t>
            </a:r>
          </a:p>
        </p:txBody>
      </p:sp>
      <p:sp>
        <p:nvSpPr>
          <p:cNvPr id="1048595" name="Content Placeholder 2"/>
          <p:cNvSpPr>
            <a:spLocks noGrp="1"/>
          </p:cNvSpPr>
          <p:nvPr>
            <p:ph idx="1"/>
          </p:nvPr>
        </p:nvSpPr>
        <p:spPr>
          <a:xfrm>
            <a:off x="1069848" y="2334826"/>
            <a:ext cx="10058400" cy="3837373"/>
          </a:xfrm>
        </p:spPr>
        <p:txBody>
          <a:bodyPr>
            <a:normAutofit/>
          </a:bodyPr>
          <a:lstStyle/>
          <a:p>
            <a:pPr>
              <a:lnSpc>
                <a:spcPct val="200000"/>
              </a:lnSpc>
            </a:pPr>
            <a:r>
              <a:rPr lang="en-US" dirty="0"/>
              <a:t>Underwater wireless communications play an important role in marine activities such as environmental monitoring, underwater exploration, and scientific data collection. Underwater wireless communications still remain quite challenging, due to the unique and harsh conditions that characterize underwater channels.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81" y="59658"/>
            <a:ext cx="10058400" cy="1609344"/>
          </a:xfrm>
        </p:spPr>
        <p:txBody>
          <a:bodyPr/>
          <a:lstStyle/>
          <a:p>
            <a:r>
              <a:rPr lang="en-US" dirty="0"/>
              <a:t>TIMELINE</a:t>
            </a:r>
          </a:p>
        </p:txBody>
      </p:sp>
      <p:graphicFrame>
        <p:nvGraphicFramePr>
          <p:cNvPr id="4" name="Content Placeholder 3"/>
          <p:cNvGraphicFramePr>
            <a:graphicFrameLocks noGrp="1"/>
          </p:cNvGraphicFramePr>
          <p:nvPr>
            <p:ph idx="1"/>
          </p:nvPr>
        </p:nvGraphicFramePr>
        <p:xfrm>
          <a:off x="870012" y="1669002"/>
          <a:ext cx="10258363" cy="4704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WORK COMPLETED</a:t>
            </a:r>
          </a:p>
        </p:txBody>
      </p:sp>
      <p:sp>
        <p:nvSpPr>
          <p:cNvPr id="3" name="Content Placeholder 2"/>
          <p:cNvSpPr>
            <a:spLocks noGrp="1"/>
          </p:cNvSpPr>
          <p:nvPr>
            <p:ph idx="1"/>
          </p:nvPr>
        </p:nvSpPr>
        <p:spPr/>
        <p:txBody>
          <a:bodyPr/>
          <a:lstStyle/>
          <a:p>
            <a:r>
              <a:rPr lang="en-IN" altLang="en-US"/>
              <a:t>OCR:</a:t>
            </a:r>
          </a:p>
          <a:p>
            <a:pPr lvl="1"/>
            <a:r>
              <a:rPr lang="en-IN" altLang="en-US"/>
              <a:t>IMAGE PROCESSING</a:t>
            </a:r>
          </a:p>
          <a:p>
            <a:pPr lvl="1"/>
            <a:r>
              <a:rPr lang="en-IN" altLang="en-US"/>
              <a:t>REMOVING NOISE</a:t>
            </a:r>
          </a:p>
          <a:p>
            <a:pPr lvl="1"/>
            <a:r>
              <a:rPr lang="en-IN" altLang="en-US"/>
              <a:t>IMAGE ENHANCING</a:t>
            </a:r>
          </a:p>
          <a:p>
            <a:pPr lvl="1"/>
            <a:r>
              <a:rPr lang="en-IN" altLang="en-US"/>
              <a:t>TEXT RETRIEVAL</a:t>
            </a:r>
          </a:p>
          <a:p>
            <a:pPr lvl="0"/>
            <a:r>
              <a:rPr lang="en-IN" altLang="en-US"/>
              <a:t>LIGHT TRANSMITTER:</a:t>
            </a:r>
          </a:p>
          <a:p>
            <a:pPr lvl="1"/>
            <a:r>
              <a:rPr lang="en-IN" altLang="en-US"/>
              <a:t>Successfully created code to transmit efficiently</a:t>
            </a:r>
          </a:p>
          <a:p>
            <a:pPr lvl="1"/>
            <a:r>
              <a:rPr lang="en-IN" altLang="en-US"/>
              <a:t>Code for converting letters into morse code format</a:t>
            </a:r>
          </a:p>
          <a:p>
            <a:pPr lvl="1"/>
            <a:r>
              <a:rPr lang="en-IN" altLang="en-US"/>
              <a:t>Transmission part successful</a:t>
            </a:r>
          </a:p>
          <a:p>
            <a:pPr lvl="1"/>
            <a:r>
              <a:rPr lang="en-IN" altLang="en-US"/>
              <a:t>Reciever succesful in getting transmitted data</a:t>
            </a:r>
          </a:p>
          <a:p>
            <a:pPr lvl="1"/>
            <a:r>
              <a:rPr lang="en-IN" altLang="en-US"/>
              <a:t>Output displayed</a:t>
            </a:r>
          </a:p>
          <a:p>
            <a:pPr lvl="1"/>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WORK COMPLETED</a:t>
            </a:r>
          </a:p>
        </p:txBody>
      </p:sp>
      <p:sp>
        <p:nvSpPr>
          <p:cNvPr id="3" name="Content Placeholder 2"/>
          <p:cNvSpPr>
            <a:spLocks noGrp="1"/>
          </p:cNvSpPr>
          <p:nvPr>
            <p:ph idx="1"/>
          </p:nvPr>
        </p:nvSpPr>
        <p:spPr/>
        <p:txBody>
          <a:bodyPr/>
          <a:lstStyle/>
          <a:p>
            <a:pPr marL="274320" lvl="1" indent="0">
              <a:buNone/>
            </a:pPr>
            <a:r>
              <a:rPr lang="en-IN" altLang="en-US" sz="3200">
                <a:sym typeface="+mn-ea"/>
              </a:rPr>
              <a:t>FINAL ADJUSTEMENTS:</a:t>
            </a:r>
          </a:p>
          <a:p>
            <a:pPr marL="274320" lvl="1" indent="0">
              <a:buNone/>
            </a:pPr>
            <a:endParaRPr lang="en-IN" altLang="en-US" sz="3200">
              <a:sym typeface="+mn-ea"/>
            </a:endParaRPr>
          </a:p>
          <a:p>
            <a:pPr marL="1017270" lvl="1" indent="-742950">
              <a:buAutoNum type="arabicPeriod"/>
            </a:pPr>
            <a:r>
              <a:rPr lang="en-IN" altLang="en-US" sz="3200">
                <a:sym typeface="+mn-ea"/>
              </a:rPr>
              <a:t>Integrating the OCR and transmitter</a:t>
            </a:r>
            <a:endParaRPr lang="en-IN" altLang="en-US" sz="3200"/>
          </a:p>
          <a:p>
            <a:pPr marL="1017270" lvl="1" indent="-742950">
              <a:buAutoNum type="arabicPeriod"/>
            </a:pPr>
            <a:r>
              <a:rPr lang="en-IN" altLang="en-US" sz="3200">
                <a:sym typeface="+mn-ea"/>
              </a:rPr>
              <a:t>Debugging the space character in transmitter side</a:t>
            </a:r>
            <a:endParaRPr lang="en-IN" altLang="en-US" sz="3200"/>
          </a:p>
          <a:p>
            <a:pPr marL="1017270" lvl="1" indent="-742950">
              <a:buAutoNum type="arabicPeriod"/>
            </a:pPr>
            <a:r>
              <a:rPr lang="en-IN" altLang="en-US" sz="3200">
                <a:sym typeface="+mn-ea"/>
              </a:rPr>
              <a:t>Improved power of receiver and transmitter</a:t>
            </a:r>
            <a:endParaRPr lang="en-IN" altLang="en-US" sz="3200"/>
          </a:p>
          <a:p>
            <a:pPr marL="274320" lvl="1" indent="0">
              <a:buNone/>
            </a:pPr>
            <a:endParaRPr lang="en-IN" altLang="en-US" sz="3200"/>
          </a:p>
          <a:p>
            <a:endParaRPr lang="en-IN" altLang="en-US"/>
          </a:p>
          <a:p>
            <a:pPr lvl="1"/>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OCR in matlab</a:t>
            </a:r>
          </a:p>
        </p:txBody>
      </p:sp>
      <p:pic>
        <p:nvPicPr>
          <p:cNvPr id="6" name="Content Placeholder 5"/>
          <p:cNvPicPr>
            <a:picLocks noGrp="1" noChangeAspect="1"/>
          </p:cNvPicPr>
          <p:nvPr>
            <p:ph sz="half" idx="1"/>
          </p:nvPr>
        </p:nvPicPr>
        <p:blipFill>
          <a:blip r:embed="rId2"/>
          <a:stretch>
            <a:fillRect/>
          </a:stretch>
        </p:blipFill>
        <p:spPr>
          <a:xfrm>
            <a:off x="1069975" y="2845435"/>
            <a:ext cx="4754880" cy="267462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363970" y="2845435"/>
            <a:ext cx="4754880" cy="2674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TRANSMITTER/RECEIVER SECTION</a:t>
            </a:r>
          </a:p>
        </p:txBody>
      </p:sp>
      <p:pic>
        <p:nvPicPr>
          <p:cNvPr id="5" name="Content Placeholder 4" descr="WhatsApp Image 2020-04-21 at 8.02.31 PM (1)"/>
          <p:cNvPicPr>
            <a:picLocks noGrp="1" noChangeAspect="1"/>
          </p:cNvPicPr>
          <p:nvPr>
            <p:ph sz="half" idx="1"/>
          </p:nvPr>
        </p:nvPicPr>
        <p:blipFill>
          <a:blip r:embed="rId4"/>
          <a:stretch>
            <a:fillRect/>
          </a:stretch>
        </p:blipFill>
        <p:spPr>
          <a:xfrm>
            <a:off x="1896110" y="2194560"/>
            <a:ext cx="3101340" cy="3977640"/>
          </a:xfrm>
          <a:prstGeom prst="rect">
            <a:avLst/>
          </a:prstGeom>
        </p:spPr>
      </p:pic>
      <p:pic>
        <p:nvPicPr>
          <p:cNvPr id="6" name="WhatsApp Video 2020-03-04 at 8.27.29 PM">
            <a:hlinkClick r:id="" action="ppaction://media"/>
          </p:cNvPr>
          <p:cNvPicPr>
            <a:picLocks noGrp="1"/>
          </p:cNvPicPr>
          <p:nvPr>
            <p:ph sz="half" idx="2"/>
            <a:videoFile r:link="rId2"/>
            <p:extLst>
              <p:ext uri="{DAA4B4D4-6D71-4841-9C94-3DE7FCFB9230}">
                <p14:media xmlns:p14="http://schemas.microsoft.com/office/powerpoint/2010/main" r:link="rId1"/>
              </p:ext>
            </p:extLst>
          </p:nvPr>
        </p:nvPicPr>
        <p:blipFill>
          <a:blip r:embed="rId5"/>
          <a:stretch>
            <a:fillRect/>
          </a:stretch>
        </p:blipFill>
        <p:spPr>
          <a:xfrm>
            <a:off x="6020435" y="2457450"/>
            <a:ext cx="5554345" cy="3862705"/>
          </a:xfrm>
          <a:prstGeom prst="rect">
            <a:avLst/>
          </a:prstGeom>
        </p:spPr>
      </p:pic>
      <p:sp>
        <p:nvSpPr>
          <p:cNvPr id="7" name="Text Box 6"/>
          <p:cNvSpPr txBox="1"/>
          <p:nvPr/>
        </p:nvSpPr>
        <p:spPr>
          <a:xfrm>
            <a:off x="5923280" y="1778000"/>
            <a:ext cx="5670550" cy="368300"/>
          </a:xfrm>
          <a:prstGeom prst="rect">
            <a:avLst/>
          </a:prstGeom>
          <a:noFill/>
        </p:spPr>
        <p:txBody>
          <a:bodyPr wrap="square" rtlCol="0">
            <a:spAutoFit/>
          </a:bodyPr>
          <a:lstStyle/>
          <a:p>
            <a:endParaRPr lang="en-US"/>
          </a:p>
        </p:txBody>
      </p:sp>
      <p:sp>
        <p:nvSpPr>
          <p:cNvPr id="8" name="Text Box 7"/>
          <p:cNvSpPr txBox="1"/>
          <p:nvPr/>
        </p:nvSpPr>
        <p:spPr>
          <a:xfrm>
            <a:off x="6020435" y="2089150"/>
            <a:ext cx="2774950" cy="368300"/>
          </a:xfrm>
          <a:prstGeom prst="rect">
            <a:avLst/>
          </a:prstGeom>
          <a:noFill/>
        </p:spPr>
        <p:txBody>
          <a:bodyPr wrap="square" rtlCol="0">
            <a:spAutoFit/>
          </a:bodyPr>
          <a:lstStyle/>
          <a:p>
            <a:r>
              <a:rPr lang="en-IN" altLang="en-US"/>
              <a:t>WORKING VIDEO</a:t>
            </a:r>
          </a:p>
        </p:txBody>
      </p:sp>
    </p:spTree>
  </p:cSld>
  <p:clrMapOvr>
    <a:masterClrMapping/>
  </p:clrMapOvr>
  <p:timing>
    <p:tnLst>
      <p:par>
        <p:cTn id="1" dur="indefinite" restart="never" nodeType="tmRoot">
          <p:childTnLst>
            <p:video>
              <p:cMediaNode mute="1">
                <p:cTn id="2" fill="hold" display="1">
                  <p:stCondLst>
                    <p:cond delay="indefinite"/>
                  </p:stCondLst>
                  <p:endCondLst>
                    <p:cond evt="onNext" delay="0">
                      <p:tgtEl>
                        <p:sldTgt/>
                      </p:tgtEl>
                    </p:cond>
                    <p:cond evt="onPrev" delay="0">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p>
        </p:txBody>
      </p:sp>
      <p:sp>
        <p:nvSpPr>
          <p:cNvPr id="3" name="Content Placeholder 2"/>
          <p:cNvSpPr>
            <a:spLocks noGrp="1"/>
          </p:cNvSpPr>
          <p:nvPr>
            <p:ph idx="1"/>
          </p:nvPr>
        </p:nvSpPr>
        <p:spPr/>
        <p:txBody>
          <a:bodyPr/>
          <a:lstStyle/>
          <a:p>
            <a:r>
              <a:rPr lang="en-IN" altLang="en-US" sz="3200"/>
              <a:t>The efficiency of current laser limits distancing of transmitter and reciever</a:t>
            </a:r>
          </a:p>
          <a:p>
            <a:r>
              <a:rPr lang="en-IN" altLang="en-US" sz="3200"/>
              <a:t>More powering required to get better results in well litted rooms</a:t>
            </a:r>
          </a:p>
          <a:p>
            <a:r>
              <a:rPr lang="en-IN" altLang="en-US" sz="3200"/>
              <a:t>The accuracy is variable in some cases</a:t>
            </a:r>
          </a:p>
          <a:p>
            <a:r>
              <a:rPr lang="en-IN" altLang="en-US" sz="3200"/>
              <a:t>Application underwater has to be explored</a:t>
            </a:r>
            <a:endParaRPr lang="en-IN" altLang="en-US"/>
          </a:p>
          <a:p>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p>
        </p:txBody>
      </p:sp>
      <p:sp>
        <p:nvSpPr>
          <p:cNvPr id="3" name="Content Placeholder 2"/>
          <p:cNvSpPr>
            <a:spLocks noGrp="1"/>
          </p:cNvSpPr>
          <p:nvPr>
            <p:ph idx="1"/>
          </p:nvPr>
        </p:nvSpPr>
        <p:spPr/>
        <p:txBody>
          <a:bodyPr>
            <a:normAutofit lnSpcReduction="10000"/>
          </a:bodyPr>
          <a:lstStyle/>
          <a:p>
            <a:r>
              <a:rPr lang="en-US" sz="2400"/>
              <a:t>https://en.wikipedia.org/wiki/Morse_code</a:t>
            </a:r>
          </a:p>
          <a:p>
            <a:r>
              <a:rPr lang="en-US" sz="2400"/>
              <a:t>https://en.wikipedia.org/wiki/Optical_character_recognition</a:t>
            </a:r>
          </a:p>
          <a:p>
            <a:r>
              <a:rPr lang="en-US" sz="2400"/>
              <a:t>https://in.mathworks.com/help/vision/examples/recognize-text-using-optical-character-recognition-ocr.html</a:t>
            </a:r>
          </a:p>
          <a:p>
            <a:r>
              <a:rPr lang="en-US" sz="2400"/>
              <a:t>https://in.mathworks.com/help/vision/optical-character-recognition-ocr.html</a:t>
            </a:r>
          </a:p>
          <a:p>
            <a:r>
              <a:rPr lang="en-US" sz="2400"/>
              <a:t>https://www.instructables.com/id/DIY-Li-Fi-Using-Arduino-Uno/</a:t>
            </a:r>
          </a:p>
          <a:p>
            <a:r>
              <a:rPr lang="en-US" sz="2400"/>
              <a:t>http://blog.makezine.com/2008/08/13/laser-modem-with-an-ardui/</a:t>
            </a:r>
          </a:p>
          <a:p>
            <a:r>
              <a:rPr lang="en-US" sz="2400"/>
              <a:t>https://www.instructables.com/id/Li-Fi-Build-Your-Own-Safe-Wireless-Communication-N/</a:t>
            </a:r>
          </a:p>
          <a:p>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1" descr="GettyImages-185002046-5772f4153df78cb62ce1ad69[1]"/>
          <p:cNvPicPr>
            <a:picLocks noChangeAspect="1"/>
          </p:cNvPicPr>
          <p:nvPr/>
        </p:nvPicPr>
        <p:blipFill>
          <a:blip r:embed="rId2"/>
          <a:stretch>
            <a:fillRect/>
          </a:stretch>
        </p:blipFill>
        <p:spPr>
          <a:xfrm>
            <a:off x="2859405" y="1453515"/>
            <a:ext cx="7051675" cy="4701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sz="3000"/>
              <a:t>The necessity of Underwater Wireless Communication:</a:t>
            </a:r>
          </a:p>
        </p:txBody>
      </p:sp>
      <p:sp>
        <p:nvSpPr>
          <p:cNvPr id="1048603" name="Content Placeholder 2"/>
          <p:cNvSpPr>
            <a:spLocks noGrp="1"/>
          </p:cNvSpPr>
          <p:nvPr>
            <p:ph sz="half" idx="1"/>
          </p:nvPr>
        </p:nvSpPr>
        <p:spPr/>
        <p:txBody>
          <a:bodyPr>
            <a:normAutofit/>
          </a:bodyPr>
          <a:lstStyle/>
          <a:p>
            <a:pPr marL="0" indent="0">
              <a:lnSpc>
                <a:spcPct val="150000"/>
              </a:lnSpc>
              <a:buNone/>
            </a:pPr>
            <a:r>
              <a:rPr lang="en-US" dirty="0"/>
              <a:t>The wired underwater communication is not practicable in the following cases:</a:t>
            </a:r>
          </a:p>
          <a:p>
            <a:pPr>
              <a:lnSpc>
                <a:spcPct val="150000"/>
              </a:lnSpc>
            </a:pPr>
            <a:r>
              <a:rPr lang="en-US" dirty="0"/>
              <a:t>Temporary cases</a:t>
            </a:r>
          </a:p>
          <a:p>
            <a:pPr>
              <a:lnSpc>
                <a:spcPct val="150000"/>
              </a:lnSpc>
            </a:pPr>
            <a:r>
              <a:rPr lang="en-US" dirty="0"/>
              <a:t>Breaking of wires</a:t>
            </a:r>
          </a:p>
          <a:p>
            <a:pPr>
              <a:lnSpc>
                <a:spcPct val="150000"/>
              </a:lnSpc>
            </a:pPr>
            <a:r>
              <a:rPr lang="en-US" dirty="0"/>
              <a:t>Significant costs of deployment</a:t>
            </a:r>
          </a:p>
          <a:p>
            <a:pPr>
              <a:lnSpc>
                <a:spcPct val="150000"/>
              </a:lnSpc>
            </a:pPr>
            <a:r>
              <a:rPr lang="en-US" dirty="0"/>
              <a:t>Experiment over long distances</a:t>
            </a:r>
          </a:p>
        </p:txBody>
      </p:sp>
      <p:pic>
        <p:nvPicPr>
          <p:cNvPr id="2097154" name="Content Placeholder 3" descr="MIT-Water-Air-Communication_0[1]"/>
          <p:cNvPicPr>
            <a:picLocks noGrp="1" noChangeAspect="1"/>
          </p:cNvPicPr>
          <p:nvPr>
            <p:ph sz="half" idx="2"/>
          </p:nvPr>
        </p:nvPicPr>
        <p:blipFill>
          <a:blip r:embed="rId2"/>
          <a:stretch>
            <a:fillRect/>
          </a:stretch>
        </p:blipFill>
        <p:spPr>
          <a:xfrm>
            <a:off x="6364288" y="2598208"/>
            <a:ext cx="4754562" cy="31697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19432" y="111947"/>
            <a:ext cx="10058400" cy="1609344"/>
          </a:xfrm>
        </p:spPr>
        <p:txBody>
          <a:bodyPr/>
          <a:lstStyle/>
          <a:p>
            <a:r>
              <a:rPr lang="en-IN" altLang="en-US" dirty="0"/>
              <a:t>APPLICATIONS</a:t>
            </a:r>
          </a:p>
        </p:txBody>
      </p:sp>
      <p:sp>
        <p:nvSpPr>
          <p:cNvPr id="1048605" name="Content Placeholder 2"/>
          <p:cNvSpPr>
            <a:spLocks noGrp="1"/>
          </p:cNvSpPr>
          <p:nvPr>
            <p:ph idx="1"/>
          </p:nvPr>
        </p:nvSpPr>
        <p:spPr>
          <a:xfrm>
            <a:off x="639192" y="1491448"/>
            <a:ext cx="11033376" cy="5015883"/>
          </a:xfrm>
        </p:spPr>
        <p:txBody>
          <a:bodyPr>
            <a:normAutofit/>
          </a:bodyPr>
          <a:lstStyle/>
          <a:p>
            <a:pPr marL="0" indent="0">
              <a:lnSpc>
                <a:spcPct val="100000"/>
              </a:lnSpc>
              <a:buNone/>
            </a:pPr>
            <a:r>
              <a:rPr lang="en-US" sz="1800" dirty="0"/>
              <a:t>The applications of the underwater wireless communication are as follows:</a:t>
            </a:r>
          </a:p>
          <a:p>
            <a:pPr>
              <a:lnSpc>
                <a:spcPct val="100000"/>
              </a:lnSpc>
            </a:pPr>
            <a:r>
              <a:rPr lang="en-US" sz="1800" dirty="0"/>
              <a:t>In the coming days, the applications could increase from myriad industries ranging from the offshore oil company to aquaculture and fishing industries.</a:t>
            </a:r>
          </a:p>
          <a:p>
            <a:pPr>
              <a:lnSpc>
                <a:spcPct val="100000"/>
              </a:lnSpc>
            </a:pPr>
            <a:r>
              <a:rPr lang="en-US" sz="1800" dirty="0"/>
              <a:t>It is also used in pollution control and climate recording.</a:t>
            </a:r>
          </a:p>
          <a:p>
            <a:pPr>
              <a:lnSpc>
                <a:spcPct val="100000"/>
              </a:lnSpc>
            </a:pPr>
            <a:r>
              <a:rPr lang="en-US" sz="1800" dirty="0"/>
              <a:t>It also has the application in the detection of the objects on the ocean floor.</a:t>
            </a:r>
          </a:p>
          <a:p>
            <a:pPr>
              <a:lnSpc>
                <a:spcPct val="100000"/>
              </a:lnSpc>
            </a:pPr>
            <a:r>
              <a:rPr lang="en-US" sz="1800" dirty="0"/>
              <a:t>Underwater wireless communication is also used in environmental monitoring and collecting of oceanographic information.</a:t>
            </a:r>
          </a:p>
          <a:p>
            <a:pPr>
              <a:lnSpc>
                <a:spcPct val="100000"/>
              </a:lnSpc>
            </a:pPr>
            <a:r>
              <a:rPr lang="en-US" sz="1800" dirty="0"/>
              <a:t>It has the application in marine archaeology, search and rescue machines and defense.</a:t>
            </a:r>
          </a:p>
          <a:p>
            <a:pPr>
              <a:lnSpc>
                <a:spcPct val="100000"/>
              </a:lnSpc>
            </a:pPr>
            <a:r>
              <a:rPr lang="en-US" sz="1800" dirty="0"/>
              <a:t>It is also used in seismic monitoring, pollution monitoring and ocean currents monitoring.</a:t>
            </a:r>
          </a:p>
          <a:p>
            <a:pPr>
              <a:lnSpc>
                <a:spcPct val="100000"/>
              </a:lnSpc>
            </a:pPr>
            <a:r>
              <a:rPr lang="en-US" sz="1800" dirty="0"/>
              <a:t>The underwater wireless communication is used in the equipment monitoring and control and also in the autonomous underwater vehicles (AUV).</a:t>
            </a:r>
          </a:p>
          <a:p>
            <a:pPr>
              <a:lnSpc>
                <a:spcPct val="100000"/>
              </a:lnSpc>
            </a:pPr>
            <a:r>
              <a:rPr lang="en-US" sz="1800" dirty="0"/>
              <a:t>It is also used in remotely operated vehicles (ROV).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Environmental Monitoring</a:t>
            </a:r>
          </a:p>
        </p:txBody>
      </p:sp>
      <p:sp>
        <p:nvSpPr>
          <p:cNvPr id="1048607" name="Content Placeholder 2"/>
          <p:cNvSpPr>
            <a:spLocks noGrp="1"/>
          </p:cNvSpPr>
          <p:nvPr>
            <p:ph sz="half" idx="1"/>
          </p:nvPr>
        </p:nvSpPr>
        <p:spPr>
          <a:xfrm>
            <a:off x="1069847" y="2194560"/>
            <a:ext cx="6973321" cy="3977640"/>
          </a:xfrm>
        </p:spPr>
        <p:txBody>
          <a:bodyPr>
            <a:normAutofit fontScale="92500" lnSpcReduction="10000"/>
          </a:bodyPr>
          <a:lstStyle/>
          <a:p>
            <a:pPr>
              <a:lnSpc>
                <a:spcPct val="110000"/>
              </a:lnSpc>
            </a:pPr>
            <a:r>
              <a:rPr lang="en-US" sz="2800" dirty="0"/>
              <a:t>It monitors soil water and mineral content for irrigation, soil conditions for sports field monitoring, soli movement for landslides prediction.</a:t>
            </a:r>
          </a:p>
          <a:p>
            <a:pPr>
              <a:lnSpc>
                <a:spcPct val="110000"/>
              </a:lnSpc>
            </a:pPr>
            <a:r>
              <a:rPr lang="en-US" sz="2800" dirty="0"/>
              <a:t>It also monitors coalmine, glacier movement and earthquake monitoring.</a:t>
            </a:r>
          </a:p>
          <a:p>
            <a:pPr>
              <a:lnSpc>
                <a:spcPct val="110000"/>
              </a:lnSpc>
            </a:pPr>
            <a:r>
              <a:rPr lang="en-US" sz="2800" dirty="0"/>
              <a:t>It is also deployed for monitoring a golf course by monitoring soli salinity, water content and temperature </a:t>
            </a:r>
          </a:p>
        </p:txBody>
      </p:sp>
      <p:pic>
        <p:nvPicPr>
          <p:cNvPr id="2097155" name="Content Placeholder 4" descr="Environmental-Monitor-300x200[1]"/>
          <p:cNvPicPr>
            <a:picLocks noGrp="1" noChangeAspect="1"/>
          </p:cNvPicPr>
          <p:nvPr>
            <p:ph sz="half" idx="2"/>
          </p:nvPr>
        </p:nvPicPr>
        <p:blipFill>
          <a:blip r:embed="rId2"/>
          <a:stretch>
            <a:fillRect/>
          </a:stretch>
        </p:blipFill>
        <p:spPr>
          <a:xfrm>
            <a:off x="8194088" y="2343704"/>
            <a:ext cx="3447959" cy="28041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Infrastructure Monitoring</a:t>
            </a:r>
          </a:p>
        </p:txBody>
      </p:sp>
      <p:sp>
        <p:nvSpPr>
          <p:cNvPr id="1048609" name="Content Placeholder 2"/>
          <p:cNvSpPr>
            <a:spLocks noGrp="1"/>
          </p:cNvSpPr>
          <p:nvPr>
            <p:ph sz="half" idx="1"/>
          </p:nvPr>
        </p:nvSpPr>
        <p:spPr/>
        <p:txBody>
          <a:bodyPr>
            <a:normAutofit fontScale="85000" lnSpcReduction="20000"/>
          </a:bodyPr>
          <a:lstStyle/>
          <a:p>
            <a:r>
              <a:rPr lang="en-US" sz="2800"/>
              <a:t>In infrastructure monitoring the sensors monitors the infrastructure of the pipe, wiring and underground components like dams and the minefields. </a:t>
            </a:r>
          </a:p>
          <a:p>
            <a:r>
              <a:rPr lang="en-US" sz="2800"/>
              <a:t>In this application, the sensors also deploy for the location determination of objects, which includes driver alert, autonomous fertilizer unit, and in case of building collapse it locate people. </a:t>
            </a:r>
          </a:p>
        </p:txBody>
      </p:sp>
      <p:pic>
        <p:nvPicPr>
          <p:cNvPr id="2097156" name="Content Placeholder 3" descr="Grand_Coulee_Dam_spillway[1]"/>
          <p:cNvPicPr>
            <a:picLocks noGrp="1" noChangeAspect="1"/>
          </p:cNvPicPr>
          <p:nvPr>
            <p:ph sz="half" idx="2"/>
          </p:nvPr>
        </p:nvPicPr>
        <p:blipFill>
          <a:blip r:embed="rId2"/>
          <a:stretch>
            <a:fillRect/>
          </a:stretch>
        </p:blipFill>
        <p:spPr>
          <a:xfrm>
            <a:off x="6367590" y="2358510"/>
            <a:ext cx="4754562" cy="31697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77390" y="322975"/>
            <a:ext cx="10058400" cy="1609344"/>
          </a:xfrm>
        </p:spPr>
        <p:txBody>
          <a:bodyPr/>
          <a:lstStyle/>
          <a:p>
            <a:r>
              <a:rPr lang="en-IN" altLang="en-US" dirty="0"/>
              <a:t>CIRCUIT DIAGRAM</a:t>
            </a:r>
          </a:p>
        </p:txBody>
      </p:sp>
      <p:sp>
        <p:nvSpPr>
          <p:cNvPr id="11" name="AutoShape 18" descr="blob:https://web.whatsapp.com/61d38d52-d49d-41b5-ab97-c8596b8809e8"/>
          <p:cNvSpPr>
            <a:spLocks noChangeAspect="1" noChangeArrowheads="1"/>
          </p:cNvSpPr>
          <p:nvPr/>
        </p:nvSpPr>
        <p:spPr bwMode="auto">
          <a:xfrm>
            <a:off x="1932123" y="809126"/>
            <a:ext cx="3933099" cy="39331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r="1317" b="7093"/>
          <a:stretch>
            <a:fillRect/>
          </a:stretch>
        </p:blipFill>
        <p:spPr>
          <a:xfrm rot="16200000" flipV="1">
            <a:off x="72885" y="2705334"/>
            <a:ext cx="5075143" cy="3020566"/>
          </a:xfrm>
          <a:prstGeom prst="rect">
            <a:avLst/>
          </a:prstGeom>
        </p:spPr>
      </p:pic>
      <p:pic>
        <p:nvPicPr>
          <p:cNvPr id="13" name="Picture 12"/>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5748040" y="1127647"/>
            <a:ext cx="6242483" cy="5625541"/>
          </a:xfrm>
          <a:prstGeom prst="rect">
            <a:avLst/>
          </a:prstGeom>
        </p:spPr>
      </p:pic>
      <p:cxnSp>
        <p:nvCxnSpPr>
          <p:cNvPr id="16" name="Straight Arrow Connector 15"/>
          <p:cNvCxnSpPr/>
          <p:nvPr/>
        </p:nvCxnSpPr>
        <p:spPr>
          <a:xfrm>
            <a:off x="4255911" y="2393244"/>
            <a:ext cx="1354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IN" altLang="en-US"/>
              <a:t>HARDWARE REQUIRED</a:t>
            </a:r>
          </a:p>
        </p:txBody>
      </p:sp>
      <p:sp>
        <p:nvSpPr>
          <p:cNvPr id="1048612" name="Content Placeholder 2"/>
          <p:cNvSpPr>
            <a:spLocks noGrp="1"/>
          </p:cNvSpPr>
          <p:nvPr>
            <p:ph sz="half" idx="1"/>
          </p:nvPr>
        </p:nvSpPr>
        <p:spPr/>
        <p:txBody>
          <a:bodyPr>
            <a:normAutofit fontScale="92500" lnSpcReduction="20000"/>
          </a:bodyPr>
          <a:lstStyle/>
          <a:p>
            <a:r>
              <a:rPr lang="en-IN" altLang="en-US" sz="2800" b="1"/>
              <a:t>ARDUINO UNOS:</a:t>
            </a:r>
            <a:endParaRPr lang="en-IN" altLang="en-US" sz="2800"/>
          </a:p>
          <a:p>
            <a:pPr marL="0" indent="0">
              <a:buNone/>
            </a:pPr>
            <a:r>
              <a:rPr lang="en-IN" altLang="en-US" sz="2800"/>
              <a:t>The Arduino Uno is an open-source microcontroller board based on the Microchip ATmega328P microcontroller and developed by Arduino.cc. The board is equipped with sets of digital and analog input/output pins that may be interfaced to various expansion boards and other circuits.</a:t>
            </a:r>
          </a:p>
          <a:p>
            <a:endParaRPr lang="en-IN" altLang="en-US" sz="2800"/>
          </a:p>
        </p:txBody>
      </p:sp>
      <p:pic>
        <p:nvPicPr>
          <p:cNvPr id="2097158" name="Content Placeholder 3" descr="arduino-uno-r3-smd-500x500[1]"/>
          <p:cNvPicPr>
            <a:picLocks noGrp="1" noChangeAspect="1"/>
          </p:cNvPicPr>
          <p:nvPr>
            <p:ph sz="half" idx="2"/>
          </p:nvPr>
        </p:nvPicPr>
        <p:blipFill>
          <a:blip r:embed="rId2"/>
          <a:stretch>
            <a:fillRect/>
          </a:stretch>
        </p:blipFill>
        <p:spPr>
          <a:xfrm>
            <a:off x="6364288" y="2400102"/>
            <a:ext cx="4754562" cy="35659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06369" y="-5969"/>
            <a:ext cx="10058400" cy="1609344"/>
          </a:xfrm>
        </p:spPr>
        <p:txBody>
          <a:bodyPr/>
          <a:lstStyle/>
          <a:p>
            <a:r>
              <a:rPr lang="en-IN" altLang="en-US" dirty="0"/>
              <a:t>HARDWARE REQUIRED</a:t>
            </a:r>
          </a:p>
        </p:txBody>
      </p:sp>
      <p:sp>
        <p:nvSpPr>
          <p:cNvPr id="1048614" name="Content Placeholder 2"/>
          <p:cNvSpPr>
            <a:spLocks noGrp="1"/>
          </p:cNvSpPr>
          <p:nvPr>
            <p:ph sz="half" idx="1"/>
          </p:nvPr>
        </p:nvSpPr>
        <p:spPr>
          <a:xfrm>
            <a:off x="765730" y="1603375"/>
            <a:ext cx="7746365" cy="4953000"/>
          </a:xfrm>
        </p:spPr>
        <p:txBody>
          <a:bodyPr>
            <a:normAutofit/>
          </a:bodyPr>
          <a:lstStyle/>
          <a:p>
            <a:r>
              <a:rPr lang="en-IN" altLang="en-US" sz="2800" b="1" dirty="0"/>
              <a:t>INFRARED LASER</a:t>
            </a:r>
          </a:p>
          <a:p>
            <a:pPr marL="0" indent="0">
              <a:buNone/>
            </a:pPr>
            <a:r>
              <a:rPr lang="en-IN" altLang="en-US" sz="2800" dirty="0"/>
              <a:t>Infrared light to send the message which can be modulated and coded</a:t>
            </a:r>
          </a:p>
          <a:p>
            <a:pPr marL="0" indent="0">
              <a:buNone/>
            </a:pPr>
            <a:endParaRPr lang="en-IN" altLang="en-US" sz="2800" dirty="0"/>
          </a:p>
          <a:p>
            <a:pPr marL="0" indent="0">
              <a:buNone/>
            </a:pPr>
            <a:endParaRPr lang="en-IN" altLang="en-US" sz="2800" dirty="0"/>
          </a:p>
          <a:p>
            <a:pPr marL="0" indent="0">
              <a:buNone/>
            </a:pPr>
            <a:endParaRPr lang="en-IN" altLang="en-US" sz="2800" dirty="0"/>
          </a:p>
          <a:p>
            <a:r>
              <a:rPr lang="en-IN" altLang="en-US" sz="2800" b="1" dirty="0"/>
              <a:t>INFRARED SENSOR</a:t>
            </a:r>
            <a:endParaRPr lang="en-IN" altLang="en-US" sz="2800" dirty="0"/>
          </a:p>
          <a:p>
            <a:pPr marL="0" indent="0">
              <a:buNone/>
            </a:pPr>
            <a:r>
              <a:rPr lang="en-IN" altLang="en-US" sz="2800" dirty="0"/>
              <a:t>The infrared light is received by this sensor and the values are send for decoding</a:t>
            </a:r>
          </a:p>
          <a:p>
            <a:pPr marL="0" indent="0">
              <a:buNone/>
            </a:pPr>
            <a:endParaRPr lang="en-IN" altLang="en-US" sz="2800" dirty="0"/>
          </a:p>
          <a:p>
            <a:pPr marL="0" indent="0">
              <a:buNone/>
            </a:pPr>
            <a:endParaRPr lang="en-IN" altLang="en-US" sz="2800" dirty="0"/>
          </a:p>
          <a:p>
            <a:endParaRPr lang="en-IN" altLang="en-US" sz="2800" dirty="0"/>
          </a:p>
        </p:txBody>
      </p:sp>
      <p:pic>
        <p:nvPicPr>
          <p:cNvPr id="2097159" name="Content Placeholder 6" descr="images0KTIKX68"/>
          <p:cNvPicPr>
            <a:picLocks noGrp="1" noChangeAspect="1"/>
          </p:cNvPicPr>
          <p:nvPr>
            <p:ph sz="half" idx="2"/>
          </p:nvPr>
        </p:nvPicPr>
        <p:blipFill>
          <a:blip r:embed="rId2"/>
          <a:stretch>
            <a:fillRect/>
          </a:stretch>
        </p:blipFill>
        <p:spPr>
          <a:xfrm>
            <a:off x="8512095" y="1540153"/>
            <a:ext cx="2143125" cy="2143125"/>
          </a:xfrm>
          <a:prstGeom prst="rect">
            <a:avLst/>
          </a:prstGeom>
        </p:spPr>
      </p:pic>
      <p:pic>
        <p:nvPicPr>
          <p:cNvPr id="2097160" name="Picture 7"/>
          <p:cNvPicPr>
            <a:picLocks noChangeAspect="1"/>
          </p:cNvPicPr>
          <p:nvPr/>
        </p:nvPicPr>
        <p:blipFill>
          <a:blip r:embed="rId3"/>
          <a:stretch>
            <a:fillRect/>
          </a:stretch>
        </p:blipFill>
        <p:spPr>
          <a:xfrm>
            <a:off x="8694340" y="4386437"/>
            <a:ext cx="1778635" cy="16859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7847</Words>
  <Application>Microsoft Office PowerPoint</Application>
  <PresentationFormat>Widescreen</PresentationFormat>
  <Paragraphs>178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Wood Type</vt:lpstr>
      <vt:lpstr>Optical Communication and Networks(ECE4005)</vt:lpstr>
      <vt:lpstr>UNDERWATER COMMUNICATION</vt:lpstr>
      <vt:lpstr>The necessity of Underwater Wireless Communication:</vt:lpstr>
      <vt:lpstr>APPLICATIONS</vt:lpstr>
      <vt:lpstr>Environmental Monitoring</vt:lpstr>
      <vt:lpstr>Infrastructure Monitoring</vt:lpstr>
      <vt:lpstr>CIRCUIT DIAGRAM</vt:lpstr>
      <vt:lpstr>HARDWARE REQUIRED</vt:lpstr>
      <vt:lpstr>HARDWARE REQUIRED</vt:lpstr>
      <vt:lpstr>HARDWARE REQUIRED</vt:lpstr>
      <vt:lpstr>SOFTWARE REQUIRED</vt:lpstr>
      <vt:lpstr>working</vt:lpstr>
      <vt:lpstr>Image to text format</vt:lpstr>
      <vt:lpstr>OCR</vt:lpstr>
      <vt:lpstr>OCR</vt:lpstr>
      <vt:lpstr>OCR</vt:lpstr>
      <vt:lpstr>OCR</vt:lpstr>
      <vt:lpstr>MORSE CODE</vt:lpstr>
      <vt:lpstr>MORSE CODE</vt:lpstr>
      <vt:lpstr>TIMELINE</vt:lpstr>
      <vt:lpstr>WORK COMPLETED</vt:lpstr>
      <vt:lpstr>WORK COMPLETED</vt:lpstr>
      <vt:lpstr>OCR in matlab</vt:lpstr>
      <vt:lpstr>TRANSMITTER/RECEIVER SECTION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 and Networks(ECE4005)</dc:title>
  <dc:creator>Moto G (4)</dc:creator>
  <cp:lastModifiedBy>P ILLAVENIL</cp:lastModifiedBy>
  <cp:revision>13</cp:revision>
  <dcterms:created xsi:type="dcterms:W3CDTF">2020-01-10T03:34:00Z</dcterms:created>
  <dcterms:modified xsi:type="dcterms:W3CDTF">2020-10-25T19:01:35Z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