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864C-9622-47B6-B73A-E326A6D61F82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4E1E-0F15-47F6-AA0C-99F79A267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87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C88-2E69-4A0F-8147-983DE4B8BEF7}" type="datetime1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240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D887-EA93-4C2C-84BD-B7896494D525}" type="datetime1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67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1620-3484-45BC-A39B-FE6F63CBFA3E}" type="datetime1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4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4CD6-53DB-43EF-8DB9-4A2206436213}" type="datetime1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95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ABDB1F-D084-4EA9-9B66-5B722B5AD3CC}" type="datetime1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9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1FC5-8D2D-4181-BFFA-319AE21A5122}" type="datetime1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4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11C-3FE4-448B-9CD6-ACF858A1721D}" type="datetime1">
              <a:rPr lang="hu-HU" smtClean="0"/>
              <a:t>2023. 03. 09.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070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6712-28AE-4F2E-A61E-BBB5D59B680C}" type="datetime1">
              <a:rPr lang="hu-HU" smtClean="0"/>
              <a:t>2023. 03. 09.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35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8C36-C3C3-4C45-BEB3-CECBC2D42118}" type="datetime1">
              <a:rPr lang="hu-HU" smtClean="0"/>
              <a:t>2023. 03. 09.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20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D887-E2E1-45D4-BE01-A51AC42A5980}" type="datetime1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9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96-2F48-414E-BBD0-2D5E5EBD1738}" type="datetime1">
              <a:rPr lang="hu-HU" smtClean="0"/>
              <a:t>2023. 03. 09.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5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7A6C88-647F-4EDC-825C-00DBC862F28B}" type="datetime1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0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9663-4C4A-95E8-FC75-5369E2640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Numerikus matematika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85B0-9F4C-7549-CE51-BADCE5514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Lineáris egyenlet rendszerek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EF495-A128-4F0D-C239-DDB9EC3077FC}"/>
              </a:ext>
            </a:extLst>
          </p:cNvPr>
          <p:cNvSpPr txBox="1"/>
          <p:nvPr/>
        </p:nvSpPr>
        <p:spPr>
          <a:xfrm>
            <a:off x="809625" y="6362700"/>
            <a:ext cx="514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Készítette: Illés Gergő és Sarkadi Balázs Róbert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C291A1-8594-3BF0-F766-63F944A9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0642" y="4424632"/>
            <a:ext cx="3273552" cy="365125"/>
          </a:xfrm>
        </p:spPr>
        <p:txBody>
          <a:bodyPr/>
          <a:lstStyle/>
          <a:p>
            <a:fld id="{B4B403CB-8468-4D29-B0C7-3B941D48F49D}" type="datetime1">
              <a:rPr lang="hu-HU" b="1" smtClean="0">
                <a:solidFill>
                  <a:schemeClr val="bg2"/>
                </a:solidFill>
              </a:rPr>
              <a:t>2023. 03. 09.</a:t>
            </a:fld>
            <a:endParaRPr lang="hu-HU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0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B5E-3955-E9A9-87BB-656AEA4E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Cholesky felbontás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6809-B5ED-0CF8-687A-B6A8F39D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</a:t>
            </a:r>
            <a:r>
              <a:rPr lang="hu-HU" u="sng" dirty="0"/>
              <a:t>hermitikus</a:t>
            </a:r>
            <a:r>
              <a:rPr lang="hu-HU" dirty="0"/>
              <a:t> </a:t>
            </a:r>
            <a:r>
              <a:rPr lang="hu-HU" u="sng" dirty="0"/>
              <a:t>pozitív definit</a:t>
            </a:r>
            <a:r>
              <a:rPr lang="hu-HU" dirty="0"/>
              <a:t> mátrix akkor felbontható a következő képpen.</a:t>
            </a:r>
          </a:p>
          <a:p>
            <a:endParaRPr lang="hu-HU" dirty="0"/>
          </a:p>
          <a:p>
            <a:endParaRPr lang="hu-HU" b="0" dirty="0"/>
          </a:p>
          <a:p>
            <a:endParaRPr lang="hu-HU" b="0" dirty="0"/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064C7-E67E-41FD-8F0E-5160CF7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10</a:t>
            </a:fld>
            <a:endParaRPr lang="hu-H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B5C35-807D-9AAD-4323-47A649B9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66" y="2760699"/>
            <a:ext cx="1181265" cy="3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E34364-DBC3-D651-B5D0-193D4BF6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05" y="3291220"/>
            <a:ext cx="7504586" cy="14372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8CDF5B-0A14-06EA-99B1-6D9DFCDA8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750" y="4954113"/>
            <a:ext cx="3882496" cy="15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B5E-3955-E9A9-87BB-656AEA4E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LDL* felbontás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6809-B5ED-0CF8-687A-B6A8F39D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Egyedi Cholesky felbontás megvalósítása:</a:t>
            </a:r>
          </a:p>
          <a:p>
            <a:endParaRPr lang="hu-HU" dirty="0"/>
          </a:p>
          <a:p>
            <a:endParaRPr lang="hu-HU" dirty="0"/>
          </a:p>
          <a:p>
            <a:endParaRPr lang="hu-HU" b="0" dirty="0"/>
          </a:p>
          <a:p>
            <a:endParaRPr lang="hu-HU" b="0" dirty="0"/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064C7-E67E-41FD-8F0E-5160CF7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11</a:t>
            </a:fld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B60B3-2A38-122F-4FCF-1FACF807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78" y="2579682"/>
            <a:ext cx="1390844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5053B-8CCC-7769-01E5-4147FADF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859" y="3350816"/>
            <a:ext cx="8673726" cy="1439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93B23-5CAB-CFC0-EFCC-A4C5612F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308" y="4842004"/>
            <a:ext cx="4503384" cy="16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B5E-3955-E9A9-87BB-656AEA4E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Alkalmazási területek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6809-B5ED-0CF8-687A-B6A8F39D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Lineáris egyenletrendszerek megoldása - Legkisebb négyzetek módszere</a:t>
            </a:r>
          </a:p>
          <a:p>
            <a:r>
              <a:rPr lang="hu-HU" dirty="0"/>
              <a:t>Nem lineáris több változós függvények minimalizálása kvázi Newton módszerrel</a:t>
            </a:r>
          </a:p>
          <a:p>
            <a:r>
              <a:rPr lang="hu-HU" dirty="0"/>
              <a:t>Monte Carlo szimuláció</a:t>
            </a:r>
          </a:p>
          <a:p>
            <a:pPr lvl="1"/>
            <a:r>
              <a:rPr lang="hu-HU" dirty="0"/>
              <a:t>Olyan rendszer leíársa amiben több összefüggő változót kell kezelnünk.</a:t>
            </a:r>
          </a:p>
          <a:p>
            <a:r>
              <a:rPr lang="hu-HU" dirty="0"/>
              <a:t>Kalman-szűrő</a:t>
            </a:r>
          </a:p>
          <a:p>
            <a:pPr lvl="1"/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ozgó, változó rendszerek állapotáról ad optimális becslést sorozatos mérésekkel, figyelembe véve az állapotméréseket és a zavaró tényezőket (zajok, bizonytalanságok, pontatlanságok).</a:t>
            </a:r>
            <a:endParaRPr lang="hu-HU" dirty="0"/>
          </a:p>
          <a:p>
            <a:endParaRPr lang="hu-HU" b="0" dirty="0"/>
          </a:p>
          <a:p>
            <a:endParaRPr lang="hu-HU" b="0" dirty="0"/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064C7-E67E-41FD-8F0E-5160CF7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214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EBAB-B919-FE52-BE22-42BDD345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021" y="2624328"/>
            <a:ext cx="8037957" cy="1609344"/>
          </a:xfrm>
        </p:spPr>
        <p:txBody>
          <a:bodyPr/>
          <a:lstStyle/>
          <a:p>
            <a:r>
              <a:rPr lang="hu-HU" dirty="0"/>
              <a:t>Köszönjük szépen a figyelmet!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1D8B-6F09-4BC3-9B54-36319325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DF8-3F81-3F33-C5C8-AF05B6FC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7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0380-28D2-0042-EA4B-86556E4D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B93F-B311-A246-E356-E3DB00BD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Lineáris egyenletrendszerek</a:t>
            </a:r>
          </a:p>
          <a:p>
            <a:r>
              <a:rPr lang="hu-HU" dirty="0"/>
              <a:t>Gauss – eliminálás</a:t>
            </a:r>
          </a:p>
          <a:p>
            <a:r>
              <a:rPr lang="hu-HU" dirty="0"/>
              <a:t>LU/PLU felbontás</a:t>
            </a:r>
          </a:p>
          <a:p>
            <a:r>
              <a:rPr lang="hu-HU" dirty="0"/>
              <a:t>LDU felbontás</a:t>
            </a:r>
          </a:p>
          <a:p>
            <a:r>
              <a:rPr lang="hu-HU" dirty="0"/>
              <a:t>Cholesky felbontás</a:t>
            </a:r>
          </a:p>
          <a:p>
            <a:r>
              <a:rPr lang="hu-HU" dirty="0"/>
              <a:t>LDL* felbontás</a:t>
            </a:r>
          </a:p>
          <a:p>
            <a:r>
              <a:rPr lang="hu-HU" dirty="0"/>
              <a:t>Alkalmazási területek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CA571-0A40-E95D-5B37-B81D77AB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57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457A-2A6F-8840-5D4C-D1E0747A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DCCF-8A89-0910-C177-2699A3E0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Általános alakja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Mátrixokkal felírva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22D9D-C506-B2E1-D3E5-9BB0ED88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76" y="2514600"/>
            <a:ext cx="3791141" cy="1528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248246-9733-7611-242F-72A02892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776" y="4813950"/>
            <a:ext cx="5010701" cy="1297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42A23-08D1-2799-F07F-AD7EC6F52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496" y="3009842"/>
            <a:ext cx="1486107" cy="4191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3185-D97F-5A6C-FB51-2A2EB689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41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1C4B-D42E-82C6-CA39-345564B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373D-B14E-CD61-A813-F32BB5F8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Definíció: </a:t>
            </a:r>
            <a:r>
              <a:rPr lang="hu-HU" u="sng" dirty="0"/>
              <a:t>Szinguláris mátrixnak </a:t>
            </a:r>
            <a:r>
              <a:rPr lang="hu-HU" dirty="0"/>
              <a:t>nevezzük azt a mátrixot, melynek determinánsa 0.</a:t>
            </a:r>
          </a:p>
          <a:p>
            <a:r>
              <a:rPr lang="hu-HU" dirty="0"/>
              <a:t>Definíció: </a:t>
            </a:r>
            <a:r>
              <a:rPr lang="hu-HU" u="sng" dirty="0"/>
              <a:t>Mátrix inverzének </a:t>
            </a:r>
            <a:r>
              <a:rPr lang="hu-HU" dirty="0"/>
              <a:t>nevezzük azt a mátrixot, amellyel beszorozva az eredetit (akár jobbról akár balról) az egységmátrixot kapjuk.</a:t>
            </a:r>
          </a:p>
          <a:p>
            <a:r>
              <a:rPr lang="hu-HU" dirty="0"/>
              <a:t>Definíció: Egy mátrix </a:t>
            </a:r>
            <a:r>
              <a:rPr lang="hu-HU" u="sng" dirty="0"/>
              <a:t>transzponálása,</a:t>
            </a:r>
            <a:r>
              <a:rPr lang="hu-HU" dirty="0"/>
              <a:t> annak sorainak és oszlopainak felcserélését jelenti.</a:t>
            </a:r>
          </a:p>
          <a:p>
            <a:r>
              <a:rPr lang="hu-HU" dirty="0"/>
              <a:t>Definíció: </a:t>
            </a:r>
            <a:r>
              <a:rPr lang="hu-HU" u="sng" dirty="0"/>
              <a:t>Trianguláris mátrixnak </a:t>
            </a:r>
            <a:r>
              <a:rPr lang="hu-HU" dirty="0"/>
              <a:t>nevezzük azokat a mátrixokat, melyek főátlója alatt vagy fölött minden eleme 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CBF70-06DA-478D-4C86-454D5EB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45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6CEC-A5B8-52BB-F333-7E469D5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CB83-0606-E38C-705B-938AAC2A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 M = N - 1 </a:t>
            </a:r>
          </a:p>
          <a:p>
            <a:pPr lvl="1"/>
            <a:r>
              <a:rPr lang="hu-HU" dirty="0"/>
              <a:t>Van egy egyértelmű megoldás (Amennyiben A nem szinguláris)</a:t>
            </a:r>
          </a:p>
          <a:p>
            <a:pPr lvl="1"/>
            <a:endParaRPr lang="hu-HU" dirty="0"/>
          </a:p>
          <a:p>
            <a:r>
              <a:rPr lang="hu-HU" dirty="0"/>
              <a:t>2) M &lt; N - Végtelen sok megoldás</a:t>
            </a:r>
          </a:p>
          <a:p>
            <a:pPr lvl="1"/>
            <a:r>
              <a:rPr lang="hu-HU" dirty="0"/>
              <a:t>Végtelen sok megoldás létezik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3) M &gt; N</a:t>
            </a:r>
          </a:p>
          <a:p>
            <a:pPr lvl="1"/>
            <a:r>
              <a:rPr lang="hu-HU" dirty="0"/>
              <a:t>Nincs egyértelmű megoldás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84E2B-52D3-0814-C71D-3DB70A44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63" y="4218458"/>
            <a:ext cx="2038635" cy="485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28E6BD-C016-54A9-AEAD-30FAE109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40" y="2750129"/>
            <a:ext cx="1381318" cy="5144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C7D5C-21A9-B179-4858-8517DDC5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5</a:t>
            </a:fld>
            <a:endParaRPr lang="hu-H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E9887-2CEE-7DB3-02A9-211F3144B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39" y="3777660"/>
            <a:ext cx="319132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744E-0943-C3FB-3AB1-5A36157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Gauss elimináció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86994-E641-6BB5-A5DB-8CCBBEDF7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Cél, hogy az együttható mátrixot trianguláris mátrixá alakítsuk és kiszűrjük a lineárisan függő sorokat majd fordított sorrendben visszahelyettesítve meghatározzuk az ismeretleneket.</a:t>
                </a:r>
              </a:p>
              <a:p>
                <a:r>
                  <a:rPr lang="hu-HU" dirty="0"/>
                  <a:t>Nézzük meg egy példán keresztül: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dirty="0"/>
              </a:p>
              <a:p>
                <a:pPr marL="0" indent="0" algn="ctr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86994-E641-6BB5-A5DB-8CCBBEDF7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580DF-62D4-F941-3529-F869724E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4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B5E-3955-E9A9-87BB-656AEA4E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LU/PLU felbontás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6809-B5ED-0CF8-687A-B6A8F39D0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Az eljárás során az együttható mátrixot felbontjuk egy alsó és egy felső trianguláris mátrixra majd két lépésben  megoldjuk az egyenletrendszert, ha közben sorcserére lenne szükség akkor a P mátrix sorait felcserélve jegyezzük azokat.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u-HU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𝐿𝑈𝑥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u-HU" b="0" dirty="0"/>
              </a:p>
              <a:p>
                <a:pPr marL="0" indent="0" algn="ctr">
                  <a:buNone/>
                </a:pPr>
                <a:r>
                  <a:rPr lang="hu-HU" dirty="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hu-HU" b="0" dirty="0"/>
              </a:p>
              <a:p>
                <a:pPr marL="0" indent="0" algn="ctr">
                  <a:buNone/>
                </a:pPr>
                <a:r>
                  <a:rPr lang="hu-HU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hu-HU" b="0" dirty="0"/>
              </a:p>
              <a:p>
                <a:endParaRPr lang="hu-HU" b="0" dirty="0"/>
              </a:p>
              <a:p>
                <a:endParaRPr lang="hu-HU" b="0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6809-B5ED-0CF8-687A-B6A8F39D0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 r="-1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064C7-E67E-41FD-8F0E-5160CF7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27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B5E-3955-E9A9-87BB-656AEA4E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LU felbontás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6809-B5ED-0CF8-687A-B6A8F39D0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0" dirty="0"/>
                  <a:t>Példa: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b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b="0" dirty="0"/>
              </a:p>
              <a:p>
                <a:pPr marL="0" indent="0" algn="ctr">
                  <a:buNone/>
                </a:pPr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/>
              </a:p>
              <a:p>
                <a:endParaRPr lang="hu-HU" b="0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6809-B5ED-0CF8-687A-B6A8F39D0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064C7-E67E-41FD-8F0E-5160CF7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79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B5E-3955-E9A9-87BB-656AEA4E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LUD felbontás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6809-B5ED-0CF8-687A-B6A8F39D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eljárás során az együttható mátrixot felbontjuk egyedi módon egy alsó és egy felső trianguláris mátrixra.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b="0" dirty="0"/>
          </a:p>
          <a:p>
            <a:endParaRPr lang="hu-HU" b="0" dirty="0"/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064C7-E67E-41FD-8F0E-5160CF7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9</a:t>
            </a:fld>
            <a:endParaRPr lang="hu-H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0A8AD-3477-53B3-398C-E450C65E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39" y="2753789"/>
            <a:ext cx="4039164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C5530-A5B4-5156-824C-E711EB50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56" y="4162539"/>
            <a:ext cx="10064496" cy="628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1AC7CB-8FAF-5C8C-2971-7FE82858E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783" y="5119683"/>
            <a:ext cx="2000529" cy="362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4B35A6-927B-6628-1899-A666212D1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729" y="5567276"/>
            <a:ext cx="276263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96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336</TotalTime>
  <Words>418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Rockwell</vt:lpstr>
      <vt:lpstr>Rockwell Condensed</vt:lpstr>
      <vt:lpstr>Wingdings</vt:lpstr>
      <vt:lpstr>Wood Type</vt:lpstr>
      <vt:lpstr>Numerikus matematika</vt:lpstr>
      <vt:lpstr>Tartalomjegyzék</vt:lpstr>
      <vt:lpstr>Lineáris egyenletrendszerek</vt:lpstr>
      <vt:lpstr>Lineáris egyenletrendszerek</vt:lpstr>
      <vt:lpstr>Lineáris egyenletrendszerek</vt:lpstr>
      <vt:lpstr>Lineáris egyenletrendszer megoldása – Gauss elimináció</vt:lpstr>
      <vt:lpstr>Lineáris egyenletrendszer megoldása – LU/PLU felbontás</vt:lpstr>
      <vt:lpstr>Lineáris egyenletrendszer megoldása – LU felbontás</vt:lpstr>
      <vt:lpstr>Lineáris egyenletrendszer megoldása – LUD felbontás</vt:lpstr>
      <vt:lpstr>Lineáris egyenletrendszer megoldása – Cholesky felbontás</vt:lpstr>
      <vt:lpstr>Lineáris egyenletrendszer megoldása – LDL* felbontás</vt:lpstr>
      <vt:lpstr>Lineáris egyenletrendszer megoldása – Alkalmazási területek</vt:lpstr>
      <vt:lpstr>Köszönjük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Numerikus matematika</dc:title>
  <dc:creator>Balázs Sarkadi</dc:creator>
  <cp:lastModifiedBy>Balázs Sarkadi</cp:lastModifiedBy>
  <cp:revision>4</cp:revision>
  <dcterms:created xsi:type="dcterms:W3CDTF">2023-02-21T14:13:03Z</dcterms:created>
  <dcterms:modified xsi:type="dcterms:W3CDTF">2023-03-09T16:41:25Z</dcterms:modified>
</cp:coreProperties>
</file>