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5"/>
  </p:notesMasterIdLst>
  <p:sldIdLst>
    <p:sldId id="256" r:id="rId2"/>
    <p:sldId id="262" r:id="rId3"/>
    <p:sldId id="257" r:id="rId4"/>
    <p:sldId id="263" r:id="rId5"/>
    <p:sldId id="264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5" r:id="rId19"/>
    <p:sldId id="279" r:id="rId20"/>
    <p:sldId id="280" r:id="rId21"/>
    <p:sldId id="278" r:id="rId22"/>
    <p:sldId id="281" r:id="rId23"/>
    <p:sldId id="261" r:id="rId24"/>
  </p:sldIdLst>
  <p:sldSz cx="9144000" cy="5143500" type="screen16x9"/>
  <p:notesSz cx="6858000" cy="9144000"/>
  <p:embeddedFontLs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Ubuntu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371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67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891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0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490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987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301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419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796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87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925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764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108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082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dc1f345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dc1f345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85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69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16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13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9dc1f345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9dc1f345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98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13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155C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6114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804013" y="4437600"/>
            <a:ext cx="11715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FC5E8"/>
                </a:solidFill>
                <a:latin typeface="Ubuntu"/>
                <a:ea typeface="Ubuntu"/>
                <a:cs typeface="Ubuntu"/>
                <a:sym typeface="Ubuntu"/>
              </a:rPr>
              <a:t>eleks.com </a:t>
            </a: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0225" y="676625"/>
            <a:ext cx="828905" cy="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ITLE_1">
    <p:bg>
      <p:bgPr>
        <a:solidFill>
          <a:srgbClr val="1155C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87775"/>
            <a:ext cx="426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804013" y="4437600"/>
            <a:ext cx="11715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FC5E8"/>
                </a:solidFill>
                <a:latin typeface="Ubuntu"/>
                <a:ea typeface="Ubuntu"/>
                <a:cs typeface="Ubuntu"/>
                <a:sym typeface="Ubuntu"/>
              </a:rPr>
              <a:t>eleks.com </a:t>
            </a: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Font typeface="Proxima Nova"/>
              <a:buNone/>
              <a:defRPr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G to the Right">
  <p:cSld name="TITLE_AND_BODY_2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37311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Font typeface="Proxima Nova"/>
              <a:buNone/>
              <a:defRPr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4035600" cy="3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roxima Nova"/>
              <a:buNone/>
              <a:defRPr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Font typeface="Proxima Nova"/>
              <a:buNone/>
              <a:defRPr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roxima Nova"/>
              <a:buNone/>
              <a:defRPr sz="36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llia-alifanov/ds_palm_oil" TargetMode="External"/><Relationship Id="rId3" Type="http://schemas.openxmlformats.org/officeDocument/2006/relationships/hyperlink" Target="https://medium.com/datadriveninvestor/time-series-analysis-with-python-f5ab388b865a" TargetMode="External"/><Relationship Id="rId7" Type="http://schemas.openxmlformats.org/officeDocument/2006/relationships/hyperlink" Target="https://pandas.pydata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tatsmodels.org/" TargetMode="External"/><Relationship Id="rId5" Type="http://schemas.openxmlformats.org/officeDocument/2006/relationships/hyperlink" Target="https://towardsdatascience.com/machine-learning-part-19-time-series-and-autoregressive-integrated-moving-average-model-arima-c1005347b0d7" TargetMode="External"/><Relationship Id="rId4" Type="http://schemas.openxmlformats.org/officeDocument/2006/relationships/hyperlink" Target="https://towardsdatascience.com/time-series-machine-learning-regression-framework-9ea33929009a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-46550" y="-17450"/>
            <a:ext cx="9190500" cy="51609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/>
          <p:nvPr/>
        </p:nvSpPr>
        <p:spPr>
          <a:xfrm>
            <a:off x="804013" y="4437600"/>
            <a:ext cx="11715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FC5E8"/>
                </a:solidFill>
                <a:latin typeface="Ubuntu"/>
                <a:ea typeface="Ubuntu"/>
                <a:cs typeface="Ubuntu"/>
                <a:sym typeface="Ubuntu"/>
              </a:rPr>
              <a:t>eleks.com </a:t>
            </a: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" name="Google Shape;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25" y="676625"/>
            <a:ext cx="828905" cy="2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Palm oil production modeling</a:t>
            </a:r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85800" y="26114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Time series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ARIMA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57200" y="1215774"/>
            <a:ext cx="8229600" cy="1981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Instead of formula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u="sng" dirty="0">
                <a:solidFill>
                  <a:srgbClr val="000000"/>
                </a:solidFill>
              </a:rPr>
              <a:t>AR</a:t>
            </a:r>
            <a:r>
              <a:rPr lang="en-US" sz="2400" b="1" dirty="0">
                <a:solidFill>
                  <a:srgbClr val="000000"/>
                </a:solidFill>
              </a:rPr>
              <a:t>  I  </a:t>
            </a:r>
            <a:r>
              <a:rPr lang="en-US" sz="2400" b="1" u="sng" dirty="0">
                <a:solidFill>
                  <a:srgbClr val="000000"/>
                </a:solidFill>
              </a:rPr>
              <a:t>MA</a:t>
            </a:r>
            <a:endParaRPr sz="2400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3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199" y="358378"/>
            <a:ext cx="8481237" cy="655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Diffs first level evaluation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2C74E-C6D6-45EB-8F5D-90A1B086F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2" y="964018"/>
            <a:ext cx="9071155" cy="41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3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PACF, ACF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AC102-02C2-4663-980E-CD6A45D9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664"/>
            <a:ext cx="9144000" cy="40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4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FD477D-B40D-490E-A04B-1E25465A8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0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4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6F99FC-5199-4CE7-BBE7-28CDC263F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38" y="120502"/>
            <a:ext cx="8548123" cy="495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5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108305"/>
            <a:ext cx="6303862" cy="612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JHR ARIMA result (p, d, q)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8A434-FBD0-4EF0-8EB7-278F1FC56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62" y="0"/>
            <a:ext cx="2199884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35ED8E-4EE3-4EFC-926F-FD3D62B70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721034"/>
            <a:ext cx="6691265" cy="45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8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108305"/>
            <a:ext cx="6303862" cy="612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PHG ARIMA result (p, d, q)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70AF8C-407E-47D6-A6EF-40E60B76B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401" y="0"/>
            <a:ext cx="2082599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799527-B6B0-4B35-B0D6-742C25FC9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41" y="721034"/>
            <a:ext cx="6757059" cy="437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5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108305"/>
            <a:ext cx="6303862" cy="612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SBH, ARIMA result (p, d, q)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95F0F-E2E5-4112-87E9-0CBEDEA1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275" y="0"/>
            <a:ext cx="198872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966428-95AB-40ED-8641-9F1D2039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1034"/>
            <a:ext cx="7146177" cy="442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252058"/>
            <a:ext cx="3810000" cy="626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Regression, JHR 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86C168-57CE-4170-9D2A-B110FDB93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7" y="878963"/>
            <a:ext cx="8803758" cy="41273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C6DA0C-8FCE-479B-8FB1-B56276ED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90" y="298811"/>
            <a:ext cx="42957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4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252058"/>
            <a:ext cx="3958856" cy="626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Regression, PHG 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053A4-861B-4B3C-9B99-08B2CD680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8" y="878963"/>
            <a:ext cx="9051851" cy="4135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59480-CD4D-4227-A573-B0E779C7E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5287"/>
            <a:ext cx="44100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0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265814" y="7140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and libraries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A picture containing drawing, plate, sign&#10;&#10;Description automatically generated">
            <a:extLst>
              <a:ext uri="{FF2B5EF4-FFF2-40B4-BE49-F238E27FC236}">
                <a16:creationId xmlns:a16="http://schemas.microsoft.com/office/drawing/2014/main" id="{06CC705D-5165-4A7D-8210-3AEB5355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7" y="2700459"/>
            <a:ext cx="4371975" cy="1047750"/>
          </a:xfrm>
          <a:prstGeom prst="rect">
            <a:avLst/>
          </a:prstGeom>
        </p:spPr>
      </p:pic>
      <p:pic>
        <p:nvPicPr>
          <p:cNvPr id="5" name="Picture 4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2BB19662-4A0A-47CF-BEB0-B976D4B86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7" y="1128834"/>
            <a:ext cx="3905250" cy="1171575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A3E034-975A-4BA6-8513-1214F7BB5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619" y="2969931"/>
            <a:ext cx="3362325" cy="136207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F753B9-B10C-452C-8B53-3B20C2A83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624" y="428625"/>
            <a:ext cx="2143125" cy="2143125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DA0F69-74CF-4099-A95A-DC00FEFA3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9025" y="858396"/>
            <a:ext cx="2914650" cy="1571625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C9C85A-51F7-4063-9748-7A74270464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007" y="4014666"/>
            <a:ext cx="5305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43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252058"/>
            <a:ext cx="3916106" cy="626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Regression, SBH 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0701D4-B2A0-4574-B621-A63AF650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306" y="252058"/>
            <a:ext cx="4686300" cy="485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BFD9A3-CC2C-4CA0-B4F2-99AF920C7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1867"/>
            <a:ext cx="9144000" cy="42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4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Next steps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3C5D6-5E6A-4EAD-9494-0F805473D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5778"/>
            <a:ext cx="8229600" cy="3725681"/>
          </a:xfrm>
        </p:spPr>
        <p:txBody>
          <a:bodyPr/>
          <a:lstStyle/>
          <a:p>
            <a:r>
              <a:rPr lang="en-US" dirty="0"/>
              <a:t>Use other data sets</a:t>
            </a:r>
          </a:p>
          <a:p>
            <a:r>
              <a:rPr lang="en-US" dirty="0"/>
              <a:t>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4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Sources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3C5D6-5E6A-4EAD-9494-0F805473D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5778"/>
            <a:ext cx="8229600" cy="3051422"/>
          </a:xfrm>
        </p:spPr>
        <p:txBody>
          <a:bodyPr/>
          <a:lstStyle/>
          <a:p>
            <a:r>
              <a:rPr lang="en-US" sz="1400" dirty="0">
                <a:hlinkClick r:id="rId3"/>
              </a:rPr>
              <a:t>https://medium.com/datadriveninvestor/time-series-analysis-with-python-f5ab388b865a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https://towardsdatascience.com/time-series-machine-learning-regression-framework-9ea33929009a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https://towardsdatascience.com/machine-learning-part-19-time-series-and-autoregressive-integrated-moving-average-model-arima-c1005347b0d7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https://www.statsmodels.org/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https://pandas.pydata.org/</a:t>
            </a:r>
            <a:endParaRPr lang="en-US" sz="1400" dirty="0"/>
          </a:p>
          <a:p>
            <a:r>
              <a:rPr lang="en-US" sz="1400" dirty="0"/>
              <a:t>Wes McKinney “Python for Data Analysis Data”</a:t>
            </a:r>
          </a:p>
          <a:p>
            <a:r>
              <a:rPr lang="en-US" sz="1400" dirty="0"/>
              <a:t>Avishek Pal, PKS Prakash “Practical time series”</a:t>
            </a:r>
          </a:p>
          <a:p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8E4273-664B-4C2D-B1B8-1ADEC9882E3E}"/>
              </a:ext>
            </a:extLst>
          </p:cNvPr>
          <p:cNvSpPr/>
          <p:nvPr/>
        </p:nvSpPr>
        <p:spPr>
          <a:xfrm>
            <a:off x="634409" y="4537286"/>
            <a:ext cx="3587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https://github.com/illia-alifanov/ds_palm_oil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29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Inspired by Technology.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Driven by Value.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685800" y="26114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25" y="676625"/>
            <a:ext cx="828905" cy="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145731"/>
            <a:ext cx="4306186" cy="573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preparation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609932" y="1038578"/>
            <a:ext cx="3706887" cy="45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Oil production</a:t>
            </a:r>
            <a:endParaRPr lang="en" sz="24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A9BB95-154A-42B6-9D19-668B9B466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2" y="1569981"/>
            <a:ext cx="3706887" cy="2364075"/>
          </a:xfrm>
          <a:prstGeom prst="rect">
            <a:avLst/>
          </a:prstGeom>
        </p:spPr>
      </p:pic>
      <p:sp>
        <p:nvSpPr>
          <p:cNvPr id="5" name="Google Shape;46;p10">
            <a:extLst>
              <a:ext uri="{FF2B5EF4-FFF2-40B4-BE49-F238E27FC236}">
                <a16:creationId xmlns:a16="http://schemas.microsoft.com/office/drawing/2014/main" id="{F581C9BD-1BA8-468F-838D-E5F92FD1DBF1}"/>
              </a:ext>
            </a:extLst>
          </p:cNvPr>
          <p:cNvSpPr txBox="1">
            <a:spLocks/>
          </p:cNvSpPr>
          <p:nvPr/>
        </p:nvSpPr>
        <p:spPr>
          <a:xfrm>
            <a:off x="4469552" y="1038578"/>
            <a:ext cx="3809336" cy="45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rPr lang="en-US" sz="2400" b="1" dirty="0">
                <a:solidFill>
                  <a:srgbClr val="000000"/>
                </a:solidFill>
              </a:rPr>
              <a:t>Rainfalls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EE6B1-BB3D-4557-A24C-6FC79557A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25" y="3140164"/>
            <a:ext cx="3799036" cy="1254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D1085F-2BD3-4054-A43D-421D09490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321" y="1593178"/>
            <a:ext cx="4579642" cy="909014"/>
          </a:xfrm>
          <a:prstGeom prst="rect">
            <a:avLst/>
          </a:prstGeom>
        </p:spPr>
      </p:pic>
      <p:sp>
        <p:nvSpPr>
          <p:cNvPr id="9" name="Google Shape;46;p10">
            <a:extLst>
              <a:ext uri="{FF2B5EF4-FFF2-40B4-BE49-F238E27FC236}">
                <a16:creationId xmlns:a16="http://schemas.microsoft.com/office/drawing/2014/main" id="{E31384CE-BC8A-4C15-AD1D-5675D2288D78}"/>
              </a:ext>
            </a:extLst>
          </p:cNvPr>
          <p:cNvSpPr txBox="1">
            <a:spLocks/>
          </p:cNvSpPr>
          <p:nvPr/>
        </p:nvSpPr>
        <p:spPr>
          <a:xfrm>
            <a:off x="4525925" y="2543393"/>
            <a:ext cx="3706887" cy="45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rPr lang="en-US" sz="2400" b="1" dirty="0">
                <a:solidFill>
                  <a:srgbClr val="000000"/>
                </a:solidFill>
              </a:rPr>
              <a:t>Planted area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249279"/>
            <a:ext cx="8229600" cy="737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Regions production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73AEE-31F2-4886-A407-A80F036D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3135"/>
            <a:ext cx="9144000" cy="40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3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59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Planted area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EBDF4-9CB2-4F6D-8130-1E734AB8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0" y="949842"/>
            <a:ext cx="8924260" cy="389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5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612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Rainfalls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A3BE7-0135-4623-AA3C-E635D4B9C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1488"/>
            <a:ext cx="9144000" cy="401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7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206470"/>
            <a:ext cx="8229600" cy="61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Decomposition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5B223-7C66-46CD-BE45-3F3AC3BE6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2252"/>
            <a:ext cx="9144000" cy="41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5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51231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</a:rPr>
              <a:t>Model types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457199" y="1200175"/>
            <a:ext cx="8133907" cy="354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</a:pPr>
            <a:r>
              <a:rPr lang="en-US" sz="2400" dirty="0"/>
              <a:t>SMA, WMA, 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EMA </a:t>
            </a:r>
          </a:p>
          <a:p>
            <a:pPr marL="76200" lvl="0" indent="0">
              <a:buSzPts val="2400"/>
              <a:buNone/>
            </a:pP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ARIMA</a:t>
            </a: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Regression</a:t>
            </a:r>
            <a:endParaRPr lang="uk-UA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endParaRPr lang="uk-UA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/>
              <a:t>Machine learning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9741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7"/>
            <a:ext cx="8229600" cy="910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EMA 5,10,20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D2E29-6724-4AA8-AEAB-4BF38D65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753"/>
            <a:ext cx="9144000" cy="413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0145"/>
      </p:ext>
    </p:extLst>
  </p:cSld>
  <p:clrMapOvr>
    <a:masterClrMapping/>
  </p:clrMapOvr>
</p:sld>
</file>

<file path=ppt/theme/theme1.xml><?xml version="1.0" encoding="utf-8"?>
<a:theme xmlns:a="http://schemas.openxmlformats.org/drawingml/2006/main" name="Eleks - Presenta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181</Words>
  <Application>Microsoft Office PowerPoint</Application>
  <PresentationFormat>On-screen Show (16:9)</PresentationFormat>
  <Paragraphs>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Ubuntu</vt:lpstr>
      <vt:lpstr>Proxima Nova</vt:lpstr>
      <vt:lpstr>Eleks - Presentation</vt:lpstr>
      <vt:lpstr>Palm oil production modeling</vt:lpstr>
      <vt:lpstr>Python and libraries</vt:lpstr>
      <vt:lpstr>Data preparation</vt:lpstr>
      <vt:lpstr>Regions production</vt:lpstr>
      <vt:lpstr>Planted area</vt:lpstr>
      <vt:lpstr>Rainfalls</vt:lpstr>
      <vt:lpstr>Decomposition</vt:lpstr>
      <vt:lpstr>Model types</vt:lpstr>
      <vt:lpstr>EMA 5,10,20</vt:lpstr>
      <vt:lpstr>ARIMA</vt:lpstr>
      <vt:lpstr>Diffs first level evaluation</vt:lpstr>
      <vt:lpstr>PACF, ACF</vt:lpstr>
      <vt:lpstr>PowerPoint Presentation</vt:lpstr>
      <vt:lpstr>PowerPoint Presentation</vt:lpstr>
      <vt:lpstr>JHR ARIMA result (p, d, q)</vt:lpstr>
      <vt:lpstr>PHG ARIMA result (p, d, q)</vt:lpstr>
      <vt:lpstr>SBH, ARIMA result (p, d, q)</vt:lpstr>
      <vt:lpstr>Regression, JHR </vt:lpstr>
      <vt:lpstr>Regression, PHG </vt:lpstr>
      <vt:lpstr>Regression, SBH </vt:lpstr>
      <vt:lpstr>Next steps</vt:lpstr>
      <vt:lpstr>Sources</vt:lpstr>
      <vt:lpstr>Inspired by Technology. Driven by Value.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Topic</dc:title>
  <cp:lastModifiedBy>Illia Alifanov</cp:lastModifiedBy>
  <cp:revision>32</cp:revision>
  <dcterms:modified xsi:type="dcterms:W3CDTF">2020-04-17T07:35:30Z</dcterms:modified>
</cp:coreProperties>
</file>