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0" r:id="rId3"/>
    <p:sldId id="263" r:id="rId4"/>
    <p:sldId id="264" r:id="rId5"/>
    <p:sldId id="262" r:id="rId6"/>
    <p:sldId id="265" r:id="rId7"/>
    <p:sldId id="266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480"/>
    <a:srgbClr val="2E2C2D"/>
    <a:srgbClr val="47627F"/>
    <a:srgbClr val="04105A"/>
    <a:srgbClr val="ED613E"/>
    <a:srgbClr val="BF3C48"/>
    <a:srgbClr val="856E45"/>
    <a:srgbClr val="6F2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89640DD-F19D-4F41-BFCD-6CF3B3C81536}" type="datetimeFigureOut">
              <a:rPr lang="ru-RU"/>
              <a:pPr>
                <a:defRPr/>
              </a:pPr>
              <a:t>12.11.2019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3F95DA0-E4DA-4BFD-85C5-614823B852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575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96195A-8C89-4F19-B3AE-E23E78BB49D4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66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32745-1CBF-4217-8167-50518C9DBA49}" type="datetime1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25FB5-9AFB-46B4-9E8F-AC4622EEC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D614B-C767-4078-9EA3-448D1D10B690}" type="datetime1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DE58B-A175-4E9C-BB78-026FC60BA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B00F9-DDE2-435D-A027-13B68E83119B}" type="datetime1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1C41-0E66-427B-BD33-851753D3B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0CFA9-CA80-40FD-B281-EDF2378824CB}" type="datetime1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FDF16-0A6B-4D7E-BF44-D767796601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BC370-E9C3-4B28-91F5-5F79EB5D2A5B}" type="datetime1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8E615-91EC-479A-91F5-DFCEB2422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882FC-24C6-4747-8F30-3651CD7E1482}" type="datetime1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20A1B-5A15-4F6D-8088-8E861F9C7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6909A-3C31-4A3C-8601-0F947B51B21F}" type="datetime1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0434E-4140-4757-AB67-5DF66E72E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6BAD3-9A3E-4F4F-9005-A2BE77ACAD5F}" type="datetime1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3DDAD-A0AF-4389-831C-93AD4FEE4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838D1-84C8-4093-8F50-88A00282372F}" type="datetime1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29ECA-8FB3-4749-85FD-34C0F029B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C0CAE-84AC-43E5-ABCF-E5F68079BE98}" type="datetime1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A9EE0-90A7-40D0-B0D6-8BAA67336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1B763-5E06-47D2-9127-2FBDF2476FA5}" type="datetime1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B0BA5-7E75-4CA4-91A5-E2D43C518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FD0740-BFF4-4D9A-94BC-DB3E03DFB60F}" type="datetime1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1E008AE-B908-460C-93C1-F15E52A76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lia-r/Projects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3700" y="5065713"/>
            <a:ext cx="4992688" cy="16557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Проектную работу выполнил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участник курса 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EPAM </a:t>
            </a:r>
          </a:p>
          <a:p>
            <a:pPr eaLnBrk="1" hangingPunct="1"/>
            <a:r>
              <a:rPr 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По направлению 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DevOps</a:t>
            </a:r>
          </a:p>
          <a:p>
            <a:pPr eaLnBrk="1" hangingPunct="1"/>
            <a:r>
              <a:rPr 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Ровчак Илья Владимирович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B212FC-8198-4498-94F7-5F3F3AAD4D8A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34975" y="411163"/>
            <a:ext cx="46878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Реализция</a:t>
            </a: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концепции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IAC </a:t>
            </a: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на примере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Ansible, Puppet. </a:t>
            </a: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Установка и настройка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Puppet-Server </a:t>
            </a: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и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Puppet-Agent </a:t>
            </a: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с помощью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Ansible</a:t>
            </a:r>
            <a:endParaRPr lang="uk-UA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6738" y="227013"/>
            <a:ext cx="5875337" cy="13255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Проверка внесенных изменений и тест запуск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A0E23-68C1-47A4-924B-01299615D3F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24579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250" y="1960563"/>
            <a:ext cx="7593013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250" y="4976813"/>
            <a:ext cx="761206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62962" y="233573"/>
            <a:ext cx="4264114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Установка </a:t>
            </a:r>
            <a: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puppet-agent</a:t>
            </a:r>
            <a:endParaRPr lang="ru-RU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A11E34-28AD-4466-BA75-21A589EF43DF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25603" name="Picture 6" descr="Playbook - установка Агентов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338" y="2316163"/>
            <a:ext cx="7599362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4803" y="161027"/>
            <a:ext cx="1376932" cy="10080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Вывод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DC0D3-ECD5-4994-9EEB-C9DC33344D7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26627" name="Picture 6" descr="Установка Агентов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3" y="1957388"/>
            <a:ext cx="7631112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6325" y="149584"/>
            <a:ext cx="4698011" cy="15160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Установка </a:t>
            </a:r>
            <a: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puppet-agent, </a:t>
            </a: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редактирование файлов конфигурации, автозапуск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B02241-2A82-4B1D-8C00-9A6B61411F5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27651" name="Picture 5" descr="Playbook - редактирование агентов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3588" y="2160588"/>
            <a:ext cx="7583487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36496" y="240611"/>
            <a:ext cx="1390020" cy="9080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Вывод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5DD89-BEA9-4BFC-A47E-81CDC292D9E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28675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425" y="1930400"/>
            <a:ext cx="7650163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1381" y="308904"/>
            <a:ext cx="4537075" cy="105541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Проверка работы агентов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3C44B3-1343-4753-A111-5CF48BBE82B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29699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2603500"/>
            <a:ext cx="760253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" y="2843213"/>
            <a:ext cx="760253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05142-E5DD-4AEB-93B8-7CD8B6A724C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30722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" y="965200"/>
            <a:ext cx="765016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" y="2414588"/>
            <a:ext cx="76215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Рисунок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" y="4930775"/>
            <a:ext cx="765016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4814" y="284672"/>
            <a:ext cx="4514371" cy="78170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Тестовый запуск агентов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67977-7F4A-4F32-8016-EBC8079959B2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31747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2613025"/>
            <a:ext cx="7591425" cy="282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76531" y="305698"/>
            <a:ext cx="1952864" cy="60870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Манифест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4A9615-2773-40CB-BC20-9EA3F522F06B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32771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3" y="1836738"/>
            <a:ext cx="2809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963" y="3167063"/>
            <a:ext cx="7620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9842" y="169383"/>
            <a:ext cx="4290054" cy="13255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Применение манифеста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9603E1-409A-40BB-A5CB-412F33D7DA0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6" y="2728524"/>
            <a:ext cx="7636886" cy="3134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3507" y="236538"/>
            <a:ext cx="4723890" cy="1085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Используемые технологии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1A3E3-3CB9-4045-9E3F-FD4DC84F5175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16387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1638300"/>
            <a:ext cx="989012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1708150" y="1649413"/>
            <a:ext cx="74358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>
                <a:latin typeface="Calibri" pitchFamily="34" charset="0"/>
                <a:cs typeface="Times New Roman" pitchFamily="18" charset="0"/>
              </a:rPr>
              <a:t>Oracle VM VirtualBox – мощная бесплатная система виртуализации для создания изолированных виртуальных машин с различными операционными системами корпоративным и домашним пользователям</a:t>
            </a:r>
            <a:r>
              <a:rPr lang="en-US" sz="1400" b="1">
                <a:latin typeface="Calibri" pitchFamily="34" charset="0"/>
                <a:cs typeface="Times New Roman" pitchFamily="18" charset="0"/>
              </a:rPr>
              <a:t>.</a:t>
            </a:r>
            <a:endParaRPr lang="ru-RU" sz="140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16389" name="Рисунок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663" y="2660650"/>
            <a:ext cx="830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TextBox 8"/>
          <p:cNvSpPr txBox="1">
            <a:spLocks noChangeArrowheads="1"/>
          </p:cNvSpPr>
          <p:nvPr/>
        </p:nvSpPr>
        <p:spPr bwMode="auto">
          <a:xfrm>
            <a:off x="1665288" y="2663825"/>
            <a:ext cx="7435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Ubuntu – </a:t>
            </a:r>
            <a:r>
              <a:rPr lang="ru-RU" sz="1400" b="1">
                <a:latin typeface="Calibri" pitchFamily="34" charset="0"/>
              </a:rPr>
              <a:t>это дистрибутив </a:t>
            </a:r>
            <a:r>
              <a:rPr lang="en-US" sz="1400" b="1">
                <a:latin typeface="Calibri" pitchFamily="34" charset="0"/>
              </a:rPr>
              <a:t>Linux</a:t>
            </a:r>
            <a:r>
              <a:rPr lang="ru-RU" sz="1400" b="1">
                <a:latin typeface="Calibri" pitchFamily="34" charset="0"/>
              </a:rPr>
              <a:t>, основанная на Debian GNU/Lin</a:t>
            </a:r>
            <a:r>
              <a:rPr lang="en-US" sz="1400" b="1">
                <a:latin typeface="Calibri" pitchFamily="34" charset="0"/>
              </a:rPr>
              <a:t>ux. </a:t>
            </a:r>
            <a:r>
              <a:rPr lang="ru-RU" sz="1400" b="1">
                <a:latin typeface="Calibri" pitchFamily="34" charset="0"/>
              </a:rPr>
              <a:t>Основным разработчиком и спонсором является компания Ca</a:t>
            </a:r>
            <a:r>
              <a:rPr lang="en-US" sz="1400" b="1">
                <a:latin typeface="Calibri" pitchFamily="34" charset="0"/>
              </a:rPr>
              <a:t>nonical</a:t>
            </a:r>
            <a:r>
              <a:rPr lang="ru-RU" sz="1400" b="1">
                <a:latin typeface="Calibri" pitchFamily="34" charset="0"/>
              </a:rPr>
              <a:t>. </a:t>
            </a:r>
          </a:p>
        </p:txBody>
      </p:sp>
      <p:pic>
        <p:nvPicPr>
          <p:cNvPr id="16391" name="Рисунок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9400" y="3503613"/>
            <a:ext cx="1000125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2" name="TextBox 11"/>
          <p:cNvSpPr txBox="1">
            <a:spLocks noChangeArrowheads="1"/>
          </p:cNvSpPr>
          <p:nvPr/>
        </p:nvSpPr>
        <p:spPr bwMode="auto">
          <a:xfrm>
            <a:off x="1665288" y="3679825"/>
            <a:ext cx="7435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CentOC – </a:t>
            </a:r>
            <a:r>
              <a:rPr lang="ru-RU" sz="1400" b="1">
                <a:latin typeface="Calibri" pitchFamily="34" charset="0"/>
              </a:rPr>
              <a:t>это дистрибутив </a:t>
            </a:r>
            <a:r>
              <a:rPr lang="en-US" sz="1400" b="1">
                <a:latin typeface="Calibri" pitchFamily="34" charset="0"/>
              </a:rPr>
              <a:t>Linux </a:t>
            </a:r>
            <a:r>
              <a:rPr lang="ru-RU" sz="1400" b="1">
                <a:latin typeface="Calibri" pitchFamily="34" charset="0"/>
              </a:rPr>
              <a:t>основанный на коммерческом Red Hat Enterprise Linux компании Red Hat и совместимый с ним.</a:t>
            </a:r>
          </a:p>
        </p:txBody>
      </p:sp>
      <p:pic>
        <p:nvPicPr>
          <p:cNvPr id="16393" name="Рисунок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8300" y="5756275"/>
            <a:ext cx="788988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4" name="TextBox 13"/>
          <p:cNvSpPr txBox="1">
            <a:spLocks noChangeArrowheads="1"/>
          </p:cNvSpPr>
          <p:nvPr/>
        </p:nvSpPr>
        <p:spPr bwMode="auto">
          <a:xfrm>
            <a:off x="1633538" y="5800725"/>
            <a:ext cx="7392987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>
                <a:latin typeface="Calibri" pitchFamily="34" charset="0"/>
              </a:rPr>
              <a:t>Puppet — кроссплатформенное клиент-серверное приложение, которое позволяет централизованно управлять конфигурацией операционных систем и программ, установленных на нескольких компьютерах. Написано на языке программирования Ruby.</a:t>
            </a:r>
          </a:p>
        </p:txBody>
      </p:sp>
      <p:pic>
        <p:nvPicPr>
          <p:cNvPr id="16395" name="Рисунок 1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288" y="4635500"/>
            <a:ext cx="735012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6" name="TextBox 15"/>
          <p:cNvSpPr txBox="1">
            <a:spLocks noChangeArrowheads="1"/>
          </p:cNvSpPr>
          <p:nvPr/>
        </p:nvSpPr>
        <p:spPr bwMode="auto">
          <a:xfrm>
            <a:off x="1708150" y="4641850"/>
            <a:ext cx="74358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>
                <a:latin typeface="Calibri" pitchFamily="34" charset="0"/>
              </a:rPr>
              <a:t>Ansible — это программное решение для удаленного управления конфигурациями. Оно позволяет настраивать удаленные машины. Главное его отличие от других подобных систем в том, что Ansible использует существующую инфраструктуру SSH</a:t>
            </a:r>
            <a:r>
              <a:rPr lang="en-US" sz="1400" b="1">
                <a:latin typeface="Calibri" pitchFamily="34" charset="0"/>
              </a:rPr>
              <a:t>.</a:t>
            </a:r>
            <a:r>
              <a:rPr lang="ru-RU" sz="1400" b="1">
                <a:latin typeface="Calibri" pitchFamily="34" charset="0"/>
              </a:rPr>
              <a:t> Написано на языке про</a:t>
            </a:r>
            <a:r>
              <a:rPr lang="en-US" sz="1400" b="1">
                <a:latin typeface="Calibri" pitchFamily="34" charset="0"/>
              </a:rPr>
              <a:t>u</a:t>
            </a:r>
            <a:r>
              <a:rPr lang="ru-RU" sz="1400" b="1">
                <a:latin typeface="Calibri" pitchFamily="34" charset="0"/>
              </a:rPr>
              <a:t>раммирования </a:t>
            </a:r>
            <a:r>
              <a:rPr lang="en-US" sz="1400" b="1">
                <a:latin typeface="Calibri" pitchFamily="34" charset="0"/>
              </a:rPr>
              <a:t>Python.</a:t>
            </a:r>
            <a:endParaRPr lang="ru-RU" sz="14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0220" y="215660"/>
            <a:ext cx="6142037" cy="6901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Проверка версии </a:t>
            </a:r>
            <a: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Ansible</a:t>
            </a: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на хостах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C4CD5-3F35-408C-87D1-769F582E6223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34819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2546350"/>
            <a:ext cx="7631113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381" y="180975"/>
            <a:ext cx="5225511" cy="121285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Спасибо за внимание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71A8B1-1CA1-40EB-ABA1-A409EB150ED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35845" name="Picture 5" descr="github_PNG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4738" y="3159125"/>
            <a:ext cx="1665287" cy="1481138"/>
          </a:xfrm>
          <a:prstGeom prst="rect">
            <a:avLst/>
          </a:prstGeom>
          <a:noFill/>
        </p:spPr>
      </p:pic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3074988" y="3671888"/>
            <a:ext cx="397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>
                <a:hlinkClick r:id="rId3"/>
              </a:rPr>
              <a:t>https://github.com/illia-r/Projects</a:t>
            </a:r>
            <a:r>
              <a:rPr lang="uk-UA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7E0E4-CEB9-4212-AD52-6FEDA0344A3B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17410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7775" y="5408613"/>
            <a:ext cx="1568450" cy="131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Левая круглая скобка 4"/>
          <p:cNvSpPr/>
          <p:nvPr/>
        </p:nvSpPr>
        <p:spPr>
          <a:xfrm rot="16200000">
            <a:off x="2994025" y="-914400"/>
            <a:ext cx="3216275" cy="89630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17412" name="Рисунок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9100" y="2527300"/>
            <a:ext cx="1006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Рисунок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2725" y="1179513"/>
            <a:ext cx="13462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Рисунок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9713" y="3644900"/>
            <a:ext cx="13462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extBox 11"/>
          <p:cNvSpPr txBox="1">
            <a:spLocks noChangeArrowheads="1"/>
          </p:cNvSpPr>
          <p:nvPr/>
        </p:nvSpPr>
        <p:spPr bwMode="auto">
          <a:xfrm>
            <a:off x="7442200" y="2470150"/>
            <a:ext cx="10874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CentOC7 Server</a:t>
            </a:r>
          </a:p>
          <a:p>
            <a:r>
              <a:rPr lang="en-US" b="1">
                <a:latin typeface="Calibri" pitchFamily="34" charset="0"/>
              </a:rPr>
              <a:t>7-7.1908</a:t>
            </a:r>
            <a:endParaRPr lang="ru-RU" b="1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</p:txBody>
      </p:sp>
      <p:cxnSp>
        <p:nvCxnSpPr>
          <p:cNvPr id="26" name="Прямая со стрелкой 25"/>
          <p:cNvCxnSpPr>
            <a:stCxn id="6" idx="3"/>
            <a:endCxn id="8" idx="1"/>
          </p:cNvCxnSpPr>
          <p:nvPr/>
        </p:nvCxnSpPr>
        <p:spPr>
          <a:xfrm flipV="1">
            <a:off x="3965575" y="1720850"/>
            <a:ext cx="1327150" cy="1263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6" idx="3"/>
            <a:endCxn id="9" idx="1"/>
          </p:cNvCxnSpPr>
          <p:nvPr/>
        </p:nvCxnSpPr>
        <p:spPr>
          <a:xfrm>
            <a:off x="3965575" y="2984500"/>
            <a:ext cx="1354138" cy="1203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8" name="TextBox 9"/>
          <p:cNvSpPr txBox="1">
            <a:spLocks noChangeArrowheads="1"/>
          </p:cNvSpPr>
          <p:nvPr/>
        </p:nvSpPr>
        <p:spPr bwMode="auto">
          <a:xfrm>
            <a:off x="5354638" y="3173413"/>
            <a:ext cx="12684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Puppet</a:t>
            </a:r>
            <a:r>
              <a:rPr lang="ru-RU" sz="1400" b="1">
                <a:latin typeface="Calibri" pitchFamily="34" charset="0"/>
              </a:rPr>
              <a:t>-</a:t>
            </a:r>
            <a:r>
              <a:rPr lang="en-US" sz="1400" b="1">
                <a:latin typeface="Calibri" pitchFamily="34" charset="0"/>
              </a:rPr>
              <a:t>Agent</a:t>
            </a:r>
            <a:endParaRPr lang="ru-RU" sz="1400" b="1">
              <a:latin typeface="Calibri" pitchFamily="34" charset="0"/>
            </a:endParaRPr>
          </a:p>
        </p:txBody>
      </p:sp>
      <p:sp>
        <p:nvSpPr>
          <p:cNvPr id="17419" name="TextBox 12"/>
          <p:cNvSpPr txBox="1">
            <a:spLocks noChangeArrowheads="1"/>
          </p:cNvSpPr>
          <p:nvPr/>
        </p:nvSpPr>
        <p:spPr bwMode="auto">
          <a:xfrm>
            <a:off x="5356225" y="806450"/>
            <a:ext cx="1565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Puppet</a:t>
            </a:r>
            <a:r>
              <a:rPr lang="ru-RU" sz="1400" b="1">
                <a:latin typeface="Calibri" pitchFamily="34" charset="0"/>
              </a:rPr>
              <a:t>-</a:t>
            </a:r>
            <a:r>
              <a:rPr lang="en-US" sz="1400" b="1">
                <a:latin typeface="Calibri" pitchFamily="34" charset="0"/>
              </a:rPr>
              <a:t>Agent</a:t>
            </a:r>
            <a:endParaRPr lang="ru-RU" sz="1400" b="1">
              <a:latin typeface="Calibri" pitchFamily="34" charset="0"/>
            </a:endParaRPr>
          </a:p>
        </p:txBody>
      </p:sp>
      <p:sp>
        <p:nvSpPr>
          <p:cNvPr id="14" name="Правая фигурная скобка 13"/>
          <p:cNvSpPr/>
          <p:nvPr/>
        </p:nvSpPr>
        <p:spPr>
          <a:xfrm>
            <a:off x="6883400" y="1535113"/>
            <a:ext cx="379413" cy="28987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421" name="TextBox 26"/>
          <p:cNvSpPr txBox="1">
            <a:spLocks noChangeArrowheads="1"/>
          </p:cNvSpPr>
          <p:nvPr/>
        </p:nvSpPr>
        <p:spPr bwMode="auto">
          <a:xfrm>
            <a:off x="2809875" y="2168525"/>
            <a:ext cx="15668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Puppet</a:t>
            </a:r>
            <a:r>
              <a:rPr lang="ru-RU" sz="1400" b="1">
                <a:latin typeface="Calibri" pitchFamily="34" charset="0"/>
              </a:rPr>
              <a:t>-</a:t>
            </a:r>
            <a:r>
              <a:rPr lang="en-US" sz="1400" b="1">
                <a:latin typeface="Calibri" pitchFamily="34" charset="0"/>
              </a:rPr>
              <a:t>Server</a:t>
            </a:r>
            <a:endParaRPr lang="ru-RU" sz="1400" b="1">
              <a:latin typeface="Calibri" pitchFamily="34" charset="0"/>
            </a:endParaRPr>
          </a:p>
        </p:txBody>
      </p:sp>
      <p:sp>
        <p:nvSpPr>
          <p:cNvPr id="17422" name="TextBox 27"/>
          <p:cNvSpPr txBox="1">
            <a:spLocks noChangeArrowheads="1"/>
          </p:cNvSpPr>
          <p:nvPr/>
        </p:nvSpPr>
        <p:spPr bwMode="auto">
          <a:xfrm>
            <a:off x="2681288" y="4132263"/>
            <a:ext cx="213042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Ubuntu Server 18.04.2 LTS</a:t>
            </a:r>
          </a:p>
          <a:p>
            <a:r>
              <a:rPr lang="en-US" sz="1400" b="1">
                <a:latin typeface="Calibri" pitchFamily="34" charset="0"/>
              </a:rPr>
              <a:t>Username: illia</a:t>
            </a:r>
          </a:p>
          <a:p>
            <a:r>
              <a:rPr lang="en-US" sz="1400" b="1">
                <a:latin typeface="Calibri" pitchFamily="34" charset="0"/>
              </a:rPr>
              <a:t>Hostname: ubuntuserver</a:t>
            </a:r>
            <a:endParaRPr lang="ru-RU" sz="1400" b="1">
              <a:latin typeface="Calibri" pitchFamily="34" charset="0"/>
            </a:endParaRPr>
          </a:p>
          <a:p>
            <a:r>
              <a:rPr lang="en-US" sz="1400" b="1">
                <a:latin typeface="Calibri" pitchFamily="34" charset="0"/>
              </a:rPr>
              <a:t>Ipv4: 192.168.0.104</a:t>
            </a:r>
          </a:p>
          <a:p>
            <a:endParaRPr lang="ru-RU" sz="1400" b="1">
              <a:latin typeface="Calibri" pitchFamily="34" charset="0"/>
            </a:endParaRPr>
          </a:p>
        </p:txBody>
      </p:sp>
      <p:pic>
        <p:nvPicPr>
          <p:cNvPr id="17423" name="Рисунок 3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475" y="2527300"/>
            <a:ext cx="10048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4" name="TextBox 33"/>
          <p:cNvSpPr txBox="1">
            <a:spLocks noChangeArrowheads="1"/>
          </p:cNvSpPr>
          <p:nvPr/>
        </p:nvSpPr>
        <p:spPr bwMode="auto">
          <a:xfrm>
            <a:off x="385763" y="4132263"/>
            <a:ext cx="21717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Ubuntu Server 18.04.2 LTS</a:t>
            </a:r>
          </a:p>
          <a:p>
            <a:r>
              <a:rPr lang="en-US" sz="1400" b="1">
                <a:latin typeface="Calibri" pitchFamily="34" charset="0"/>
              </a:rPr>
              <a:t>Username: qwerty</a:t>
            </a:r>
          </a:p>
          <a:p>
            <a:r>
              <a:rPr lang="en-US" sz="1400" b="1">
                <a:latin typeface="Calibri" pitchFamily="34" charset="0"/>
              </a:rPr>
              <a:t>Hostname:  ubuntu-cl</a:t>
            </a:r>
          </a:p>
          <a:p>
            <a:r>
              <a:rPr lang="en-US" sz="1400" b="1">
                <a:latin typeface="Calibri" pitchFamily="34" charset="0"/>
              </a:rPr>
              <a:t>Ipv4: 192.168.0.102 </a:t>
            </a:r>
            <a:endParaRPr lang="ru-RU" sz="1400" b="1">
              <a:latin typeface="Calibri" pitchFamily="34" charset="0"/>
            </a:endParaRPr>
          </a:p>
        </p:txBody>
      </p:sp>
      <p:sp>
        <p:nvSpPr>
          <p:cNvPr id="17425" name="TextBox 36"/>
          <p:cNvSpPr txBox="1">
            <a:spLocks noChangeArrowheads="1"/>
          </p:cNvSpPr>
          <p:nvPr/>
        </p:nvSpPr>
        <p:spPr bwMode="auto">
          <a:xfrm>
            <a:off x="7170738" y="3644900"/>
            <a:ext cx="178276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Username: illiar</a:t>
            </a:r>
          </a:p>
          <a:p>
            <a:r>
              <a:rPr lang="en-US" sz="1400" b="1">
                <a:latin typeface="Calibri" pitchFamily="34" charset="0"/>
              </a:rPr>
              <a:t>Hostname: centoc2</a:t>
            </a:r>
          </a:p>
          <a:p>
            <a:r>
              <a:rPr lang="en-US" sz="1400" b="1">
                <a:latin typeface="Calibri" pitchFamily="34" charset="0"/>
              </a:rPr>
              <a:t>Ipv4: 192.168.0.109</a:t>
            </a:r>
            <a:endParaRPr lang="ru-RU" sz="1400" b="1">
              <a:latin typeface="Calibri" pitchFamily="34" charset="0"/>
            </a:endParaRPr>
          </a:p>
        </p:txBody>
      </p:sp>
      <p:sp>
        <p:nvSpPr>
          <p:cNvPr id="17426" name="TextBox 38"/>
          <p:cNvSpPr txBox="1">
            <a:spLocks noChangeArrowheads="1"/>
          </p:cNvSpPr>
          <p:nvPr/>
        </p:nvSpPr>
        <p:spPr bwMode="auto">
          <a:xfrm>
            <a:off x="7143750" y="1524000"/>
            <a:ext cx="168433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Username: illiar</a:t>
            </a:r>
          </a:p>
          <a:p>
            <a:r>
              <a:rPr lang="en-US" sz="1400" b="1">
                <a:latin typeface="Calibri" pitchFamily="34" charset="0"/>
              </a:rPr>
              <a:t>Hostname: centoc</a:t>
            </a:r>
          </a:p>
          <a:p>
            <a:r>
              <a:rPr lang="en-US" sz="1400" b="1">
                <a:latin typeface="Calibri" pitchFamily="34" charset="0"/>
              </a:rPr>
              <a:t>Ipv4: 192.168.0.105</a:t>
            </a:r>
            <a:endParaRPr lang="ru-RU" sz="1400" b="1">
              <a:latin typeface="Calibri" pitchFamily="34" charset="0"/>
            </a:endParaRPr>
          </a:p>
          <a:p>
            <a:endParaRPr lang="ru-RU" sz="1400" b="1">
              <a:latin typeface="Calibri" pitchFamily="34" charset="0"/>
            </a:endParaRPr>
          </a:p>
        </p:txBody>
      </p:sp>
      <p:sp>
        <p:nvSpPr>
          <p:cNvPr id="17427" name="TextBox 43"/>
          <p:cNvSpPr txBox="1">
            <a:spLocks noChangeArrowheads="1"/>
          </p:cNvSpPr>
          <p:nvPr/>
        </p:nvSpPr>
        <p:spPr bwMode="auto">
          <a:xfrm>
            <a:off x="703263" y="2152650"/>
            <a:ext cx="1163637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Ansible</a:t>
            </a:r>
            <a:endParaRPr lang="ru-RU" sz="1400" b="1">
              <a:latin typeface="Calibri" pitchFamily="34" charset="0"/>
            </a:endParaRPr>
          </a:p>
        </p:txBody>
      </p:sp>
      <p:cxnSp>
        <p:nvCxnSpPr>
          <p:cNvPr id="51" name="Прямая со стрелкой 50"/>
          <p:cNvCxnSpPr>
            <a:stCxn id="33" idx="0"/>
            <a:endCxn id="8" idx="1"/>
          </p:cNvCxnSpPr>
          <p:nvPr/>
        </p:nvCxnSpPr>
        <p:spPr>
          <a:xfrm flipV="1">
            <a:off x="1128713" y="1720850"/>
            <a:ext cx="4164012" cy="80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3" idx="2"/>
            <a:endCxn id="9" idx="1"/>
          </p:cNvCxnSpPr>
          <p:nvPr/>
        </p:nvCxnSpPr>
        <p:spPr>
          <a:xfrm>
            <a:off x="1128713" y="3441700"/>
            <a:ext cx="4191000" cy="74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3" idx="3"/>
            <a:endCxn id="6" idx="1"/>
          </p:cNvCxnSpPr>
          <p:nvPr/>
        </p:nvCxnSpPr>
        <p:spPr>
          <a:xfrm>
            <a:off x="1630363" y="2984500"/>
            <a:ext cx="1328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2428755" y="106363"/>
            <a:ext cx="428649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Цель проектной работы</a:t>
            </a:r>
            <a:endParaRPr lang="uk-UA" sz="32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27F727-E45A-4724-AF39-91F51623E62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038" y="1922463"/>
            <a:ext cx="8161337" cy="418576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  <a:cs typeface="+mn-cs"/>
              </a:rPr>
              <a:t>1)    </a:t>
            </a:r>
            <a:r>
              <a:rPr lang="ru-RU" sz="1400" b="1" dirty="0">
                <a:latin typeface="+mn-lt"/>
                <a:cs typeface="+mn-cs"/>
              </a:rPr>
              <a:t>Установил </a:t>
            </a:r>
            <a:r>
              <a:rPr lang="en-US" sz="1400" b="1" dirty="0">
                <a:latin typeface="+mn-lt"/>
                <a:cs typeface="+mn-cs"/>
              </a:rPr>
              <a:t>Ansible.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  <a:cs typeface="+mn-cs"/>
              </a:rPr>
              <a:t>2)    </a:t>
            </a:r>
            <a:r>
              <a:rPr lang="ru-RU" sz="1400" b="1" dirty="0">
                <a:latin typeface="+mn-lt"/>
                <a:cs typeface="+mn-cs"/>
              </a:rPr>
              <a:t>Сгенерировал ключи </a:t>
            </a:r>
            <a:r>
              <a:rPr lang="en-US" sz="1400" b="1" dirty="0" err="1">
                <a:latin typeface="+mn-lt"/>
                <a:cs typeface="+mn-cs"/>
              </a:rPr>
              <a:t>ssh</a:t>
            </a:r>
            <a:r>
              <a:rPr lang="en-US" sz="1400" b="1" dirty="0">
                <a:latin typeface="+mn-lt"/>
                <a:cs typeface="+mn-cs"/>
              </a:rPr>
              <a:t>, </a:t>
            </a:r>
            <a:r>
              <a:rPr lang="ru-RU" sz="1400" b="1" dirty="0">
                <a:latin typeface="+mn-lt"/>
                <a:cs typeface="+mn-cs"/>
              </a:rPr>
              <a:t>для подключения  к хостам по ключу.</a:t>
            </a: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latin typeface="+mn-lt"/>
                <a:cs typeface="+mn-cs"/>
              </a:rPr>
              <a:t>ssh-keygen</a:t>
            </a:r>
            <a:r>
              <a:rPr lang="en-US" sz="1400" b="1" dirty="0">
                <a:latin typeface="+mn-lt"/>
                <a:cs typeface="+mn-cs"/>
              </a:rPr>
              <a:t>  -t </a:t>
            </a:r>
            <a:r>
              <a:rPr lang="en-US" sz="1400" b="1" dirty="0" err="1">
                <a:latin typeface="+mn-lt"/>
                <a:cs typeface="+mn-cs"/>
              </a:rPr>
              <a:t>rsa</a:t>
            </a:r>
            <a:endParaRPr lang="ru-RU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  <a:cs typeface="+mn-cs"/>
              </a:rPr>
              <a:t>         </a:t>
            </a:r>
            <a:r>
              <a:rPr lang="ru-RU" sz="1400" b="1" dirty="0">
                <a:latin typeface="+mn-lt"/>
                <a:cs typeface="+mn-cs"/>
              </a:rPr>
              <a:t>Скопировал ключи на хосты.</a:t>
            </a: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latin typeface="+mn-lt"/>
                <a:cs typeface="+mn-cs"/>
              </a:rPr>
              <a:t>ssh</a:t>
            </a:r>
            <a:r>
              <a:rPr lang="en-US" sz="1400" b="1" dirty="0">
                <a:latin typeface="+mn-lt"/>
                <a:cs typeface="+mn-cs"/>
              </a:rPr>
              <a:t>-copy-id  -</a:t>
            </a:r>
            <a:r>
              <a:rPr lang="en-US" sz="1400" b="1" dirty="0" err="1">
                <a:latin typeface="+mn-lt"/>
                <a:cs typeface="+mn-cs"/>
              </a:rPr>
              <a:t>i</a:t>
            </a:r>
            <a:r>
              <a:rPr lang="en-US" sz="1400" b="1" dirty="0">
                <a:latin typeface="+mn-lt"/>
                <a:cs typeface="+mn-cs"/>
              </a:rPr>
              <a:t>  ~/.</a:t>
            </a:r>
            <a:r>
              <a:rPr lang="en-US" sz="1400" b="1" dirty="0" err="1">
                <a:latin typeface="+mn-lt"/>
                <a:cs typeface="+mn-cs"/>
              </a:rPr>
              <a:t>ssh</a:t>
            </a:r>
            <a:r>
              <a:rPr lang="en-US" sz="1400" b="1" dirty="0">
                <a:latin typeface="+mn-lt"/>
                <a:cs typeface="+mn-cs"/>
              </a:rPr>
              <a:t>/</a:t>
            </a:r>
            <a:r>
              <a:rPr lang="en-US" sz="1400" b="1" dirty="0" err="1">
                <a:latin typeface="+mn-lt"/>
                <a:cs typeface="+mn-cs"/>
              </a:rPr>
              <a:t>id_rsa.pem</a:t>
            </a:r>
            <a:r>
              <a:rPr lang="en-US" sz="1400" b="1" dirty="0">
                <a:latin typeface="+mn-lt"/>
                <a:cs typeface="+mn-cs"/>
              </a:rPr>
              <a:t> ‘username’@’</a:t>
            </a:r>
            <a:r>
              <a:rPr lang="en-US" sz="1400" b="1" dirty="0" err="1">
                <a:latin typeface="+mn-lt"/>
                <a:cs typeface="+mn-cs"/>
              </a:rPr>
              <a:t>ip</a:t>
            </a:r>
            <a:r>
              <a:rPr lang="en-US" sz="1400" b="1" dirty="0">
                <a:latin typeface="+mn-lt"/>
                <a:cs typeface="+mn-cs"/>
              </a:rPr>
              <a:t>’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  <a:cs typeface="+mn-cs"/>
              </a:rPr>
              <a:t> 3)    </a:t>
            </a:r>
            <a:r>
              <a:rPr lang="ru-RU" sz="1400" b="1" dirty="0">
                <a:latin typeface="+mn-lt"/>
                <a:cs typeface="+mn-cs"/>
              </a:rPr>
              <a:t>На хостах</a:t>
            </a:r>
            <a:r>
              <a:rPr lang="en-US" sz="1400" b="1" dirty="0">
                <a:latin typeface="+mn-lt"/>
                <a:cs typeface="+mn-cs"/>
              </a:rPr>
              <a:t>: </a:t>
            </a:r>
            <a:r>
              <a:rPr lang="en-US" sz="1400" b="1" dirty="0" err="1">
                <a:latin typeface="+mn-lt"/>
                <a:cs typeface="+mn-cs"/>
              </a:rPr>
              <a:t>ubuntuserver</a:t>
            </a:r>
            <a:r>
              <a:rPr lang="en-US" sz="1400" b="1" dirty="0">
                <a:latin typeface="+mn-lt"/>
                <a:cs typeface="+mn-cs"/>
              </a:rPr>
              <a:t>, </a:t>
            </a:r>
            <a:r>
              <a:rPr lang="en-US" sz="1400" b="1" dirty="0" err="1">
                <a:latin typeface="+mn-lt"/>
                <a:cs typeface="+mn-cs"/>
              </a:rPr>
              <a:t>centoc</a:t>
            </a:r>
            <a:r>
              <a:rPr lang="en-US" sz="1400" b="1" dirty="0">
                <a:latin typeface="+mn-lt"/>
                <a:cs typeface="+mn-cs"/>
              </a:rPr>
              <a:t>, centoc2 </a:t>
            </a:r>
            <a:r>
              <a:rPr lang="ru-RU" sz="1400" b="1" dirty="0">
                <a:latin typeface="+mn-lt"/>
                <a:cs typeface="+mn-cs"/>
              </a:rPr>
              <a:t> создал папку в </a:t>
            </a:r>
            <a:r>
              <a:rPr lang="en-US" sz="1400" b="1" dirty="0">
                <a:latin typeface="+mn-lt"/>
                <a:cs typeface="+mn-cs"/>
              </a:rPr>
              <a:t>/</a:t>
            </a:r>
            <a:r>
              <a:rPr lang="en-US" sz="1400" b="1" dirty="0" err="1">
                <a:latin typeface="+mn-lt"/>
                <a:cs typeface="+mn-cs"/>
              </a:rPr>
              <a:t>etc</a:t>
            </a:r>
            <a:r>
              <a:rPr lang="en-US" sz="1400" b="1" dirty="0">
                <a:latin typeface="+mn-lt"/>
                <a:cs typeface="+mn-cs"/>
              </a:rPr>
              <a:t>/</a:t>
            </a:r>
            <a:r>
              <a:rPr lang="en-US" sz="1400" b="1" dirty="0" err="1">
                <a:latin typeface="+mn-lt"/>
                <a:cs typeface="+mn-cs"/>
              </a:rPr>
              <a:t>sudoers.d</a:t>
            </a:r>
            <a:r>
              <a:rPr lang="en-US" sz="1400" b="1" dirty="0">
                <a:latin typeface="+mn-lt"/>
                <a:cs typeface="+mn-cs"/>
              </a:rPr>
              <a:t>/’username’, </a:t>
            </a:r>
            <a:r>
              <a:rPr lang="ru-RU" sz="1400" b="1" dirty="0">
                <a:latin typeface="+mn-lt"/>
                <a:cs typeface="+mn-cs"/>
              </a:rPr>
              <a:t>с</a:t>
            </a: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  <a:cs typeface="+mn-cs"/>
              </a:rPr>
              <a:t>         </a:t>
            </a:r>
            <a:r>
              <a:rPr lang="ru-RU" sz="1400" b="1" dirty="0">
                <a:latin typeface="+mn-lt"/>
                <a:cs typeface="+mn-cs"/>
              </a:rPr>
              <a:t>содержимым</a:t>
            </a:r>
            <a:r>
              <a:rPr lang="en-US" sz="1400" b="1" dirty="0">
                <a:latin typeface="+mn-lt"/>
                <a:cs typeface="+mn-cs"/>
              </a:rPr>
              <a:t>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  <a:cs typeface="+mn-cs"/>
              </a:rPr>
              <a:t>        ’username’ ALL=(ALL)  NOPASSWD:ALL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latin typeface="+mn-lt"/>
                <a:cs typeface="+mn-cs"/>
              </a:rPr>
              <a:t> </a:t>
            </a:r>
            <a:r>
              <a:rPr lang="en-US" sz="1400" b="1" dirty="0">
                <a:latin typeface="+mn-lt"/>
                <a:cs typeface="+mn-cs"/>
              </a:rPr>
              <a:t>        </a:t>
            </a:r>
            <a:r>
              <a:rPr lang="ru-RU" sz="1400" b="1" dirty="0">
                <a:latin typeface="+mn-lt"/>
                <a:cs typeface="+mn-cs"/>
              </a:rPr>
              <a:t>Это было сделано для того, чтобы </a:t>
            </a:r>
            <a:r>
              <a:rPr lang="en-US" sz="1400" b="1" dirty="0">
                <a:latin typeface="+mn-lt"/>
                <a:cs typeface="+mn-cs"/>
              </a:rPr>
              <a:t>Ansible </a:t>
            </a:r>
            <a:r>
              <a:rPr lang="ru-RU" sz="1400" b="1" dirty="0">
                <a:latin typeface="+mn-lt"/>
                <a:cs typeface="+mn-cs"/>
              </a:rPr>
              <a:t>мог </a:t>
            </a:r>
            <a:r>
              <a:rPr lang="uk-UA" sz="1400" b="1" dirty="0">
                <a:latin typeface="+mn-lt"/>
                <a:cs typeface="+mn-cs"/>
              </a:rPr>
              <a:t>в</a:t>
            </a:r>
            <a:r>
              <a:rPr lang="ru-RU" sz="1400" b="1" dirty="0" err="1">
                <a:latin typeface="+mn-lt"/>
                <a:cs typeface="+mn-cs"/>
              </a:rPr>
              <a:t>ыполнять</a:t>
            </a:r>
            <a:r>
              <a:rPr lang="ru-RU" sz="1400" b="1" dirty="0">
                <a:latin typeface="+mn-lt"/>
                <a:cs typeface="+mn-cs"/>
              </a:rPr>
              <a:t> команды с </a:t>
            </a:r>
            <a:r>
              <a:rPr lang="en-US" sz="1400" b="1" dirty="0" err="1">
                <a:latin typeface="+mn-lt"/>
                <a:cs typeface="+mn-cs"/>
              </a:rPr>
              <a:t>sudo</a:t>
            </a:r>
            <a:r>
              <a:rPr lang="en-US" sz="1400" b="1" dirty="0">
                <a:latin typeface="+mn-lt"/>
                <a:cs typeface="+mn-cs"/>
              </a:rPr>
              <a:t> </a:t>
            </a:r>
            <a:r>
              <a:rPr lang="ru-RU" sz="1400" b="1" dirty="0">
                <a:latin typeface="+mn-lt"/>
                <a:cs typeface="+mn-cs"/>
              </a:rPr>
              <a:t>на удаленных хостах.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latin typeface="+mn-lt"/>
                <a:cs typeface="+mn-cs"/>
              </a:rPr>
              <a:t>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latin typeface="+mn-lt"/>
              <a:cs typeface="+mn-cs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363068" y="198200"/>
            <a:ext cx="4797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Действия, которые были сделаны до показа работы</a:t>
            </a:r>
            <a:endParaRPr lang="uk-UA" sz="32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6476" y="144463"/>
            <a:ext cx="4360862" cy="13255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Настройка связи между хостами</a:t>
            </a:r>
            <a:endParaRPr lang="ru-RU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7BE611-D37E-4273-9464-A97E898003F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2268538" y="2324100"/>
            <a:ext cx="4368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 b="1">
              <a:latin typeface="Calibri" pitchFamily="34" charset="0"/>
            </a:endParaRPr>
          </a:p>
          <a:p>
            <a:r>
              <a:rPr lang="en-US" sz="1400" b="1">
                <a:latin typeface="Calibri" pitchFamily="34" charset="0"/>
              </a:rPr>
              <a:t>sudo vim /etc/ansible/hosts</a:t>
            </a:r>
            <a:r>
              <a:rPr lang="ru-RU" sz="1400" b="1">
                <a:latin typeface="Calibri" pitchFamily="34" charset="0"/>
              </a:rPr>
              <a:t> – списки групп хостов</a:t>
            </a:r>
          </a:p>
        </p:txBody>
      </p:sp>
      <p:pic>
        <p:nvPicPr>
          <p:cNvPr id="19460" name="Рисунок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238" y="3438525"/>
            <a:ext cx="7631112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8326" y="161925"/>
            <a:ext cx="3487348" cy="7270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Установка </a:t>
            </a:r>
            <a: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puppet</a:t>
            </a:r>
            <a:endParaRPr lang="ru-RU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B1730B-D557-46D9-B2CA-FE4F45463524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20483" name="Рисунок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575" y="3195638"/>
            <a:ext cx="75628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2144713" y="1565275"/>
            <a:ext cx="364966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b="1">
              <a:latin typeface="Calibri" pitchFamily="34" charset="0"/>
            </a:endParaRPr>
          </a:p>
          <a:p>
            <a:r>
              <a:rPr lang="en-US" sz="1400" b="1">
                <a:latin typeface="Calibri" pitchFamily="34" charset="0"/>
              </a:rPr>
              <a:t>Playbook – </a:t>
            </a:r>
            <a:r>
              <a:rPr lang="ru-RU" sz="1400" b="1">
                <a:latin typeface="Calibri" pitchFamily="34" charset="0"/>
              </a:rPr>
              <a:t>это файл-сценарий, в котором описывается набор действий для одного или группы хостов, синтаксис </a:t>
            </a:r>
            <a:r>
              <a:rPr lang="en-US" sz="1400" b="1">
                <a:latin typeface="Calibri" pitchFamily="34" charset="0"/>
              </a:rPr>
              <a:t>YAML</a:t>
            </a:r>
            <a:r>
              <a:rPr lang="ru-RU" sz="1400" b="1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30724" y="279611"/>
            <a:ext cx="1439713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Вывод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D29DE-7AA9-4BBA-9DC4-336F1D9DDD9D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21507" name="Picture 5" descr="Установка Pupp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263" y="1981200"/>
            <a:ext cx="7640637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6700" y="160338"/>
            <a:ext cx="6321425" cy="13255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Подготовка и запуск </a:t>
            </a:r>
            <a:r>
              <a:rPr lang="en-US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puppet-server</a:t>
            </a:r>
            <a:endParaRPr lang="ru-RU" sz="32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53720-6613-4E4C-AA8B-C029EEF02B1B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22531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5" y="2366963"/>
            <a:ext cx="76009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39486" y="296383"/>
            <a:ext cx="1365040" cy="7905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Вывод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FEC26-49E6-4DE4-A2D6-5FFF0D37B083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23555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1213" y="2222500"/>
            <a:ext cx="7621587" cy="279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404</Words>
  <Application>Microsoft Office PowerPoint</Application>
  <PresentationFormat>Экран (4:3)</PresentationFormat>
  <Paragraphs>93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Презентация PowerPoint</vt:lpstr>
      <vt:lpstr>Используемые технологии</vt:lpstr>
      <vt:lpstr>Презентация PowerPoint</vt:lpstr>
      <vt:lpstr>Презентация PowerPoint</vt:lpstr>
      <vt:lpstr>Настройка связи между хостами</vt:lpstr>
      <vt:lpstr>Установка puppet</vt:lpstr>
      <vt:lpstr>Вывод </vt:lpstr>
      <vt:lpstr>Подготовка и запуск puppet-server</vt:lpstr>
      <vt:lpstr>Вывод</vt:lpstr>
      <vt:lpstr>Проверка внесенных изменений и тест запуск</vt:lpstr>
      <vt:lpstr>Установка puppet-agent</vt:lpstr>
      <vt:lpstr>Вывод</vt:lpstr>
      <vt:lpstr>Установка puppet-agent, редактирование файлов конфигурации, автозапуск</vt:lpstr>
      <vt:lpstr>Вывод</vt:lpstr>
      <vt:lpstr>Проверка работы агентов</vt:lpstr>
      <vt:lpstr>Презентация PowerPoint</vt:lpstr>
      <vt:lpstr>Тестовый запуск агентов</vt:lpstr>
      <vt:lpstr>Манифест</vt:lpstr>
      <vt:lpstr>Применение манифеста</vt:lpstr>
      <vt:lpstr>Проверка версии Ansible на хостах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Illia Rouvchak</cp:lastModifiedBy>
  <cp:revision>81</cp:revision>
  <dcterms:created xsi:type="dcterms:W3CDTF">2018-09-04T12:10:47Z</dcterms:created>
  <dcterms:modified xsi:type="dcterms:W3CDTF">2019-11-12T14:30:25Z</dcterms:modified>
</cp:coreProperties>
</file>