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2" r:id="rId11"/>
    <p:sldId id="271" r:id="rId12"/>
    <p:sldId id="264" r:id="rId13"/>
    <p:sldId id="273" r:id="rId14"/>
    <p:sldId id="274" r:id="rId15"/>
    <p:sldId id="265" r:id="rId16"/>
    <p:sldId id="266" r:id="rId17"/>
    <p:sldId id="267" r:id="rId18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3"/>
  </p:normalViewPr>
  <p:slideViewPr>
    <p:cSldViewPr snapToGrid="0">
      <p:cViewPr>
        <p:scale>
          <a:sx n="155" d="100"/>
          <a:sy n="155" d="100"/>
        </p:scale>
        <p:origin x="592" y="4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FCE10454-5EFA-D60B-3340-E48D4584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0B28DCB-6E15-EC04-73A0-902A913B0B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2817A937-BABA-E503-B357-929AA9BE30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164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0A3F9B8-BEF1-8FBA-7B81-619A6298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AB316C6C-C7EC-0E75-2396-B12BD76F33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2DFA8F3-81F1-2B6C-39EC-CD1DC88A9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99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Тема роботи 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560394" y="370129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/>
              <a:t>Керецман Ілля Андрійович, ІПЗм-23-2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/>
              <a:t>Науковий керівник</a:t>
            </a:r>
            <a:r>
              <a:rPr lang="en-US" sz="1600" dirty="0"/>
              <a:t>:</a:t>
            </a:r>
            <a:r>
              <a:rPr lang="uk-UA" sz="1600" dirty="0"/>
              <a:t> </a:t>
            </a:r>
            <a:r>
              <a:rPr lang="uk-UA" sz="1600" dirty="0" err="1"/>
              <a:t>к.т.н</a:t>
            </a:r>
            <a:r>
              <a:rPr lang="uk-UA" sz="1600" dirty="0"/>
              <a:t>., доц. </a:t>
            </a:r>
            <a:r>
              <a:rPr lang="uk-UA" sz="1600" dirty="0" err="1"/>
              <a:t>Мельнікова</a:t>
            </a:r>
            <a:r>
              <a:rPr lang="uk-UA" sz="1600" dirty="0"/>
              <a:t> Роксана Валеріївна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19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C8142F-6C1F-5EF0-18E8-A06B15D41FD5}"/>
              </a:ext>
            </a:extLst>
          </p:cNvPr>
          <p:cNvSpPr txBox="1"/>
          <p:nvPr/>
        </p:nvSpPr>
        <p:spPr>
          <a:xfrm>
            <a:off x="2805450" y="1129085"/>
            <a:ext cx="48437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>
                <a:latin typeface="Economica" panose="02000506040000020004" pitchFamily="2" charset="77"/>
              </a:rPr>
              <a:t>Дослідження методів машинного навчання для підвищення ефективності автоматизованої </a:t>
            </a:r>
            <a:r>
              <a:rPr lang="uk-UA" sz="1100" dirty="0" err="1">
                <a:latin typeface="Economica" panose="02000506040000020004" pitchFamily="2" charset="77"/>
              </a:rPr>
              <a:t>валідації</a:t>
            </a:r>
            <a:r>
              <a:rPr lang="uk-UA" sz="1100" dirty="0">
                <a:latin typeface="Economica" panose="02000506040000020004" pitchFamily="2" charset="77"/>
              </a:rPr>
              <a:t> та </a:t>
            </a:r>
            <a:r>
              <a:rPr lang="uk-UA" sz="1100" dirty="0" err="1">
                <a:latin typeface="Economica" panose="02000506040000020004" pitchFamily="2" charset="77"/>
              </a:rPr>
              <a:t>модерації</a:t>
            </a:r>
            <a:r>
              <a:rPr lang="uk-UA" sz="1100" dirty="0">
                <a:latin typeface="Economica" panose="02000506040000020004" pitchFamily="2" charset="77"/>
              </a:rPr>
              <a:t> текстового контенту в цифрових середовищах</a:t>
            </a:r>
            <a:endParaRPr lang="en-UA" sz="1100" dirty="0">
              <a:latin typeface="Economica" panose="02000506040000020004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8CEE-FBA2-3700-FAC9-106D66A7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Зміст проведеного експерименту. Вхідні дані</a:t>
            </a:r>
            <a:endParaRPr lang="en-UA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AB10-9B09-FFF6-BDA2-BB51F536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0972" y="1406237"/>
            <a:ext cx="8520600" cy="3354000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Toxic Comment Dataset Kaggle</a:t>
            </a:r>
            <a:endParaRPr lang="en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A14DE-D7AD-7735-3BB7-CE6E2D9B91DC}"/>
              </a:ext>
            </a:extLst>
          </p:cNvPr>
          <p:cNvSpPr txBox="1"/>
          <p:nvPr/>
        </p:nvSpPr>
        <p:spPr>
          <a:xfrm>
            <a:off x="710360" y="2297336"/>
            <a:ext cx="3300904" cy="1349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Характеристики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датасету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висока якість анотацій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великий обсяг даних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uk-UA" dirty="0"/>
              <a:t>наявність різних типів токсичності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095F2-58F1-E02C-3C12-141A2A423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9657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4D23E8A-828C-1722-BB73-F9A4F694F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882416B2-96AB-716F-27FE-2F57043F4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TO</a:t>
            </a:r>
            <a:r>
              <a:rPr lang="en-US" sz="3200" dirty="0"/>
              <a:t>PSIS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35DF292-14C1-D4DF-0E47-C7E06FDFB7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D3465-61AD-2633-D8A9-A3717A0ECBA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8B4B52-6AEF-CDF8-97B8-24CECF7F1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66169"/>
              </p:ext>
            </p:extLst>
          </p:nvPr>
        </p:nvGraphicFramePr>
        <p:xfrm>
          <a:off x="887950" y="1881699"/>
          <a:ext cx="7368100" cy="240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010">
                  <a:extLst>
                    <a:ext uri="{9D8B030D-6E8A-4147-A177-3AD203B41FA5}">
                      <a16:colId xmlns:a16="http://schemas.microsoft.com/office/drawing/2014/main" val="4151977212"/>
                    </a:ext>
                  </a:extLst>
                </a:gridCol>
                <a:gridCol w="2440010">
                  <a:extLst>
                    <a:ext uri="{9D8B030D-6E8A-4147-A177-3AD203B41FA5}">
                      <a16:colId xmlns:a16="http://schemas.microsoft.com/office/drawing/2014/main" val="1898410916"/>
                    </a:ext>
                  </a:extLst>
                </a:gridCol>
                <a:gridCol w="2488080">
                  <a:extLst>
                    <a:ext uri="{9D8B030D-6E8A-4147-A177-3AD203B41FA5}">
                      <a16:colId xmlns:a16="http://schemas.microsoft.com/office/drawing/2014/main" val="1384028576"/>
                    </a:ext>
                  </a:extLst>
                </a:gridCol>
              </a:tblGrid>
              <a:tr h="48062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Метрика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Тип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Вага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260190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pPr algn="l"/>
                      <a:r>
                        <a:rPr lang="uk-UA" dirty="0"/>
                        <a:t>Точність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Максимізація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0.3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299596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pPr algn="l"/>
                      <a:r>
                        <a:rPr lang="uk-UA" dirty="0"/>
                        <a:t>Влучність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Максимізація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0.15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48059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pPr algn="l"/>
                      <a:r>
                        <a:rPr lang="uk-UA" dirty="0"/>
                        <a:t>Повнота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Максимізація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0.4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31739"/>
                  </a:ext>
                </a:extLst>
              </a:tr>
              <a:tr h="480627">
                <a:tc>
                  <a:txBody>
                    <a:bodyPr/>
                    <a:lstStyle/>
                    <a:p>
                      <a:pPr algn="l"/>
                      <a:r>
                        <a:rPr lang="uk-UA" dirty="0" err="1"/>
                        <a:t>F</a:t>
                      </a:r>
                      <a:r>
                        <a:rPr lang="en-US" dirty="0"/>
                        <a:t>1-м</a:t>
                      </a:r>
                      <a:r>
                        <a:rPr lang="uk-UA" dirty="0" err="1"/>
                        <a:t>іра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Максимізація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0.15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8443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E0C03A-9F4C-898E-6928-F13EA374EBAE}"/>
              </a:ext>
            </a:extLst>
          </p:cNvPr>
          <p:cNvSpPr txBox="1"/>
          <p:nvPr/>
        </p:nvSpPr>
        <p:spPr>
          <a:xfrm>
            <a:off x="570555" y="712148"/>
            <a:ext cx="7772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визначення найефективнішої моделі буде застосовано метод 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TOPSIS</a:t>
            </a:r>
            <a:r>
              <a:rPr lang="ru-RU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uk-UA" sz="1400" i="1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англ</a:t>
            </a:r>
            <a:r>
              <a:rPr lang="uk-UA" sz="140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1400" i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Technique for Order Preference by Similarity to Ideal Solution</a:t>
            </a:r>
            <a:r>
              <a:rPr lang="en-US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r>
              <a:rPr lang="uk-UA" sz="14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який є одним з найпоширеніших підходів у багатокритеріальному аналізі.</a:t>
            </a:r>
            <a:r>
              <a:rPr lang="en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Вагові коефіцієнти для кожної метрики наведено нижче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39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3B2E7E-8BA0-0C75-6845-6C1167D62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99009"/>
              </p:ext>
            </p:extLst>
          </p:nvPr>
        </p:nvGraphicFramePr>
        <p:xfrm>
          <a:off x="337547" y="788124"/>
          <a:ext cx="8520603" cy="339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29">
                  <a:extLst>
                    <a:ext uri="{9D8B030D-6E8A-4147-A177-3AD203B41FA5}">
                      <a16:colId xmlns:a16="http://schemas.microsoft.com/office/drawing/2014/main" val="2934522477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528047301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3067262293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949339975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305188565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2036670092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3696558312"/>
                    </a:ext>
                  </a:extLst>
                </a:gridCol>
              </a:tblGrid>
              <a:tr h="679693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Метод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Точність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Влучність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Повнота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err="1"/>
                        <a:t>F</a:t>
                      </a:r>
                      <a:r>
                        <a:rPr lang="en-US" dirty="0"/>
                        <a:t>1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Час навчання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Індекс </a:t>
                      </a:r>
                      <a:r>
                        <a:rPr lang="en-US" dirty="0"/>
                        <a:t>TOPSIS</a:t>
                      </a:r>
                      <a:endParaRPr lang="en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331185"/>
                  </a:ext>
                </a:extLst>
              </a:tr>
              <a:tr h="679693">
                <a:tc>
                  <a:txBody>
                    <a:bodyPr/>
                    <a:lstStyle/>
                    <a:p>
                      <a:r>
                        <a:rPr lang="uk-UA" dirty="0"/>
                        <a:t>Наївний </a:t>
                      </a:r>
                      <a:r>
                        <a:rPr lang="uk-UA" dirty="0" err="1"/>
                        <a:t>Баєс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95%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92%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51%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66%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0.01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</a:t>
                      </a:r>
                      <a:r>
                        <a:rPr lang="ru-RU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6088589"/>
                  </a:ext>
                </a:extLst>
              </a:tr>
              <a:tr h="679693">
                <a:tc>
                  <a:txBody>
                    <a:bodyPr/>
                    <a:lstStyle/>
                    <a:p>
                      <a:r>
                        <a:rPr lang="en-UA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88%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40%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47%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18.63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</a:t>
                      </a:r>
                      <a:r>
                        <a:rPr lang="ru-RU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13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6859422"/>
                  </a:ext>
                </a:extLst>
              </a:tr>
              <a:tr h="679693">
                <a:tc>
                  <a:txBody>
                    <a:bodyPr/>
                    <a:lstStyle/>
                    <a:p>
                      <a:r>
                        <a:rPr lang="uk-UA" dirty="0"/>
                        <a:t>Логістична регресія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73%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0.23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</a:t>
                      </a:r>
                      <a:r>
                        <a:rPr lang="ru-RU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64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3236722"/>
                  </a:ext>
                </a:extLst>
              </a:tr>
              <a:tr h="679693">
                <a:tc>
                  <a:txBody>
                    <a:bodyPr/>
                    <a:lstStyle/>
                    <a:p>
                      <a:r>
                        <a:rPr lang="uk-UA" dirty="0"/>
                        <a:t>Градієнтний </a:t>
                      </a:r>
                      <a:r>
                        <a:rPr lang="uk-UA" dirty="0" err="1"/>
                        <a:t>бустинг</a:t>
                      </a:r>
                      <a:endParaRPr lang="en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96%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84%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76%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uk-UA" sz="1400" kern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241.88</a:t>
                      </a:r>
                      <a:endParaRPr lang="en-UA" sz="1200" kern="1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</a:t>
                      </a:r>
                      <a:r>
                        <a:rPr lang="ru-RU" sz="1400" kern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90</a:t>
                      </a:r>
                      <a:endParaRPr lang="en-UA" sz="1200" kern="1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93988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54F2-7F8A-BDBC-D575-48BEA29D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Демонстрація роботи комбінованого методу</a:t>
            </a:r>
            <a:endParaRPr lang="en-UA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366524-6ED3-F500-B259-B7BAE57F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70" y="1147225"/>
            <a:ext cx="7630259" cy="3490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8AA042-6F98-5022-328D-6ECC97E983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987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41DD-3E9E-66B9-1F2A-2AA3EE03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D5ED-C45C-D406-E599-FF7A2366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dirty="0"/>
              <a:t>Демонстрація роботи комбінованого методу</a:t>
            </a:r>
            <a:endParaRPr lang="en-UA" sz="3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B3241F7-EAF9-82F7-1AFC-DCA6DF39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5" y="1147225"/>
            <a:ext cx="7667030" cy="33918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20D82-DDDD-3F6A-D0A4-CBCC7A3D37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662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A" dirty="0"/>
              <a:t>Результати програмного експеримент</a:t>
            </a:r>
            <a:r>
              <a:rPr lang="ru-RU" dirty="0"/>
              <a:t>у</a:t>
            </a:r>
            <a:r>
              <a:rPr lang="en-UA" dirty="0"/>
              <a:t> показали, що </a:t>
            </a:r>
            <a:r>
              <a:rPr lang="uk-UA" dirty="0"/>
              <a:t>комбінований</a:t>
            </a:r>
            <a:r>
              <a:rPr lang="en-UA" dirty="0"/>
              <a:t> ансамблевий </a:t>
            </a:r>
            <a:r>
              <a:rPr lang="uk-UA" dirty="0"/>
              <a:t>метод</a:t>
            </a:r>
            <a:r>
              <a:rPr lang="en-UA" dirty="0"/>
              <a:t> продемонстрував найкращі результати, суттєво перевершивши базові </a:t>
            </a:r>
            <a:r>
              <a:rPr lang="uk-UA" dirty="0"/>
              <a:t>методи</a:t>
            </a:r>
            <a:r>
              <a:rPr lang="en-UA" dirty="0"/>
              <a:t> за показниками </a:t>
            </a:r>
            <a:r>
              <a:rPr lang="uk-UA" dirty="0"/>
              <a:t>повноти</a:t>
            </a:r>
            <a:r>
              <a:rPr lang="en-UA" dirty="0"/>
              <a:t> та F1-міри</a:t>
            </a:r>
            <a:r>
              <a:rPr lang="uk-UA" dirty="0"/>
              <a:t>, що критично важливо для виявлення максимальної кількості токсичних коментарів та зменшення рівня </a:t>
            </a:r>
            <a:r>
              <a:rPr lang="en-UA" dirty="0"/>
              <a:t>false negative</a:t>
            </a:r>
            <a:r>
              <a:rPr lang="uk-UA" dirty="0"/>
              <a:t>.</a:t>
            </a:r>
            <a:endParaRPr lang="en-UA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B2B36-FEB3-A72A-4BC5-1C85C030B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55" y="645024"/>
            <a:ext cx="2975621" cy="4204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A08E85-F0F7-0B8D-083B-CCACA1DA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05" y="645024"/>
            <a:ext cx="2982740" cy="4204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57640" y="140623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ru-RU" sz="1200" dirty="0"/>
              <a:t>проведено </a:t>
            </a:r>
            <a:r>
              <a:rPr lang="ru-RU" sz="1200" dirty="0" err="1"/>
              <a:t>аналіз</a:t>
            </a:r>
            <a:r>
              <a:rPr lang="ru-RU" sz="1200" dirty="0"/>
              <a:t> </a:t>
            </a:r>
            <a:r>
              <a:rPr lang="ru-RU" sz="1200" dirty="0" err="1"/>
              <a:t>існуючих</a:t>
            </a:r>
            <a:r>
              <a:rPr lang="ru-RU" sz="1200" dirty="0"/>
              <a:t> </a:t>
            </a:r>
            <a:r>
              <a:rPr lang="ru-RU" sz="1200" dirty="0" err="1"/>
              <a:t>методів</a:t>
            </a:r>
            <a:r>
              <a:rPr lang="ru-RU" sz="1200" dirty="0"/>
              <a:t> </a:t>
            </a:r>
            <a:r>
              <a:rPr lang="ru-RU" sz="1200" dirty="0" err="1"/>
              <a:t>автоматизованої</a:t>
            </a:r>
            <a:r>
              <a:rPr lang="ru-RU" sz="1200" dirty="0"/>
              <a:t> </a:t>
            </a:r>
            <a:r>
              <a:rPr lang="ru-RU" sz="1200" dirty="0" err="1"/>
              <a:t>модерації</a:t>
            </a:r>
            <a:r>
              <a:rPr lang="ru-RU" sz="1200" dirty="0"/>
              <a:t> текстового контенту; </a:t>
            </a:r>
          </a:p>
          <a:p>
            <a:pPr marL="285750" indent="-285750">
              <a:lnSpc>
                <a:spcPct val="150000"/>
              </a:lnSpc>
            </a:pPr>
            <a:r>
              <a:rPr lang="ru-RU" sz="1200" dirty="0" err="1"/>
              <a:t>реалізовано</a:t>
            </a:r>
            <a:r>
              <a:rPr lang="ru-RU" sz="1200" dirty="0"/>
              <a:t> </a:t>
            </a:r>
            <a:r>
              <a:rPr lang="ru-RU" sz="1200" dirty="0" err="1"/>
              <a:t>комбінований</a:t>
            </a:r>
            <a:r>
              <a:rPr lang="ru-RU" sz="1200" dirty="0"/>
              <a:t> метод, </a:t>
            </a:r>
            <a:r>
              <a:rPr lang="ru-RU" sz="1200" dirty="0" err="1"/>
              <a:t>який</a:t>
            </a:r>
            <a:r>
              <a:rPr lang="ru-RU" sz="1200" dirty="0"/>
              <a:t> </a:t>
            </a:r>
            <a:r>
              <a:rPr lang="ru-RU" sz="1200" dirty="0" err="1"/>
              <a:t>об'єднує</a:t>
            </a:r>
            <a:r>
              <a:rPr lang="ru-RU" sz="1200" dirty="0"/>
              <a:t> </a:t>
            </a:r>
            <a:r>
              <a:rPr lang="ru-RU" sz="1200" dirty="0" err="1"/>
              <a:t>наївний</a:t>
            </a:r>
            <a:r>
              <a:rPr lang="ru-RU" sz="1200" dirty="0"/>
              <a:t> </a:t>
            </a:r>
            <a:r>
              <a:rPr lang="ru-RU" sz="1200" dirty="0" err="1"/>
              <a:t>Баєс</a:t>
            </a:r>
            <a:r>
              <a:rPr lang="ru-RU" sz="1200" dirty="0"/>
              <a:t>, </a:t>
            </a:r>
            <a:r>
              <a:rPr lang="en-GB" sz="1200" dirty="0"/>
              <a:t>SVM </a:t>
            </a:r>
            <a:r>
              <a:rPr lang="ru-RU" sz="1200" dirty="0"/>
              <a:t>та </a:t>
            </a:r>
            <a:r>
              <a:rPr lang="ru-RU" sz="1200" dirty="0" err="1"/>
              <a:t>логістичну</a:t>
            </a:r>
            <a:r>
              <a:rPr lang="ru-RU" sz="1200" dirty="0"/>
              <a:t> </a:t>
            </a:r>
            <a:r>
              <a:rPr lang="ru-RU" sz="1200" dirty="0" err="1"/>
              <a:t>регресію</a:t>
            </a:r>
            <a:r>
              <a:rPr lang="ru-RU" sz="1200" dirty="0"/>
              <a:t> з </a:t>
            </a:r>
            <a:r>
              <a:rPr lang="ru-RU" sz="1200" dirty="0" err="1"/>
              <a:t>градієнтним</a:t>
            </a:r>
            <a:r>
              <a:rPr lang="ru-RU" sz="1200" dirty="0"/>
              <a:t> </a:t>
            </a:r>
            <a:r>
              <a:rPr lang="ru-RU" sz="1200" dirty="0" err="1"/>
              <a:t>бустингом</a:t>
            </a:r>
            <a:r>
              <a:rPr lang="ru-RU" sz="1200" dirty="0"/>
              <a:t> як мета-</a:t>
            </a:r>
            <a:r>
              <a:rPr lang="ru-RU" sz="1200" dirty="0" err="1"/>
              <a:t>моделлю</a:t>
            </a:r>
            <a:r>
              <a:rPr lang="ru-RU" sz="1200" dirty="0"/>
              <a:t>;</a:t>
            </a:r>
          </a:p>
          <a:p>
            <a:pPr marL="285750" indent="-285750">
              <a:lnSpc>
                <a:spcPct val="150000"/>
              </a:lnSpc>
            </a:pPr>
            <a:r>
              <a:rPr lang="ru-RU" sz="1200" dirty="0" err="1"/>
              <a:t>виконано</a:t>
            </a:r>
            <a:r>
              <a:rPr lang="ru-RU" sz="1200" dirty="0"/>
              <a:t> </a:t>
            </a:r>
            <a:r>
              <a:rPr lang="ru-RU" sz="1200" dirty="0" err="1"/>
              <a:t>програмну</a:t>
            </a:r>
            <a:r>
              <a:rPr lang="ru-RU" sz="1200" dirty="0"/>
              <a:t> </a:t>
            </a:r>
            <a:r>
              <a:rPr lang="ru-RU" sz="1200" dirty="0" err="1"/>
              <a:t>реалізацію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 </a:t>
            </a:r>
            <a:r>
              <a:rPr lang="ru-RU" sz="1200" dirty="0" err="1"/>
              <a:t>модерації</a:t>
            </a:r>
            <a:r>
              <a:rPr lang="ru-RU" sz="1200" dirty="0"/>
              <a:t> з </a:t>
            </a:r>
            <a:r>
              <a:rPr lang="ru-RU" sz="1200" dirty="0" err="1"/>
              <a:t>графічним</a:t>
            </a:r>
            <a:r>
              <a:rPr lang="ru-RU" sz="1200" dirty="0"/>
              <a:t> </a:t>
            </a:r>
            <a:r>
              <a:rPr lang="ru-RU" sz="1200" dirty="0" err="1"/>
              <a:t>інтерфейсом</a:t>
            </a:r>
            <a:r>
              <a:rPr lang="ru-RU" sz="1200" dirty="0"/>
              <a:t> </a:t>
            </a:r>
            <a:r>
              <a:rPr lang="ru-RU" sz="1200" dirty="0" err="1"/>
              <a:t>користувача</a:t>
            </a:r>
            <a:r>
              <a:rPr lang="ru-RU" sz="1200" dirty="0"/>
              <a:t>; </a:t>
            </a:r>
          </a:p>
          <a:p>
            <a:pPr marL="285750" indent="-285750">
              <a:lnSpc>
                <a:spcPct val="150000"/>
              </a:lnSpc>
            </a:pPr>
            <a:r>
              <a:rPr lang="ru-RU" sz="1200" dirty="0"/>
              <a:t>проведено </a:t>
            </a:r>
            <a:r>
              <a:rPr lang="ru-RU" sz="1200" dirty="0" err="1"/>
              <a:t>експерименти</a:t>
            </a:r>
            <a:r>
              <a:rPr lang="ru-RU" sz="1200" dirty="0"/>
              <a:t> з </a:t>
            </a:r>
            <a:r>
              <a:rPr lang="ru-RU" sz="1200" dirty="0" err="1"/>
              <a:t>використанням</a:t>
            </a:r>
            <a:r>
              <a:rPr lang="ru-RU" sz="1200" dirty="0"/>
              <a:t> набору </a:t>
            </a:r>
            <a:r>
              <a:rPr lang="ru-RU" sz="1200" dirty="0" err="1"/>
              <a:t>даних</a:t>
            </a:r>
            <a:r>
              <a:rPr lang="ru-RU" sz="1200" dirty="0"/>
              <a:t> </a:t>
            </a:r>
            <a:r>
              <a:rPr lang="en-GB" sz="1200" dirty="0"/>
              <a:t>Toxic Comment Dataset; </a:t>
            </a:r>
          </a:p>
          <a:p>
            <a:pPr marL="285750" indent="-285750">
              <a:lnSpc>
                <a:spcPct val="150000"/>
              </a:lnSpc>
            </a:pPr>
            <a:r>
              <a:rPr lang="ru-RU" sz="1200" dirty="0" err="1"/>
              <a:t>продемонстровано</a:t>
            </a:r>
            <a:r>
              <a:rPr lang="ru-RU" sz="1200" dirty="0"/>
              <a:t> </a:t>
            </a:r>
            <a:r>
              <a:rPr lang="ru-RU" sz="1200" dirty="0" err="1"/>
              <a:t>покращення</a:t>
            </a:r>
            <a:r>
              <a:rPr lang="ru-RU" sz="1200" dirty="0"/>
              <a:t> метрик </a:t>
            </a:r>
            <a:r>
              <a:rPr lang="ru-RU" sz="1200" dirty="0" err="1"/>
              <a:t>якості</a:t>
            </a:r>
            <a:r>
              <a:rPr lang="ru-RU" sz="1200" dirty="0"/>
              <a:t> (</a:t>
            </a:r>
            <a:r>
              <a:rPr lang="en-GB" sz="1200" dirty="0"/>
              <a:t>F1, </a:t>
            </a:r>
            <a:r>
              <a:rPr lang="ru-RU" sz="1200" dirty="0" err="1"/>
              <a:t>повнота</a:t>
            </a:r>
            <a:r>
              <a:rPr lang="ru-RU" sz="1200" dirty="0"/>
              <a:t>, </a:t>
            </a:r>
            <a:r>
              <a:rPr lang="ru-RU" sz="1200" dirty="0" err="1"/>
              <a:t>точність</a:t>
            </a:r>
            <a:r>
              <a:rPr lang="ru-RU" sz="1200" dirty="0"/>
              <a:t>) </a:t>
            </a:r>
            <a:r>
              <a:rPr lang="ru-RU" sz="1200" dirty="0" err="1"/>
              <a:t>порівняно</a:t>
            </a:r>
            <a:r>
              <a:rPr lang="ru-RU" sz="1200" dirty="0"/>
              <a:t> з </a:t>
            </a:r>
            <a:r>
              <a:rPr lang="ru-RU" sz="1200" dirty="0" err="1"/>
              <a:t>базовими</a:t>
            </a:r>
            <a:r>
              <a:rPr lang="ru-RU" sz="1200"/>
              <a:t> методами; </a:t>
            </a:r>
            <a:endParaRPr lang="ru-RU" sz="1200" dirty="0"/>
          </a:p>
          <a:p>
            <a:pPr marL="285750" indent="-285750">
              <a:lnSpc>
                <a:spcPct val="150000"/>
              </a:lnSpc>
            </a:pPr>
            <a:r>
              <a:rPr lang="ru-RU" sz="1200" dirty="0" err="1"/>
              <a:t>проміжні</a:t>
            </a:r>
            <a:r>
              <a:rPr lang="ru-RU" sz="1200" dirty="0"/>
              <a:t> </a:t>
            </a:r>
            <a:r>
              <a:rPr lang="ru-RU" sz="1200" dirty="0" err="1"/>
              <a:t>результати</a:t>
            </a:r>
            <a:r>
              <a:rPr lang="ru-RU" sz="1200" dirty="0"/>
              <a:t> </a:t>
            </a:r>
            <a:r>
              <a:rPr lang="ru-RU" sz="1200" dirty="0" err="1"/>
              <a:t>дослідження</a:t>
            </a:r>
            <a:r>
              <a:rPr lang="ru-RU" sz="1200" dirty="0"/>
              <a:t> </a:t>
            </a:r>
            <a:r>
              <a:rPr lang="ru-RU" sz="1200" dirty="0" err="1"/>
              <a:t>апробовані</a:t>
            </a:r>
            <a:r>
              <a:rPr lang="ru-RU" sz="1200" dirty="0"/>
              <a:t> в рамках </a:t>
            </a:r>
            <a:r>
              <a:rPr lang="ru-RU" sz="1200" dirty="0" err="1"/>
              <a:t>підготовки</a:t>
            </a:r>
            <a:r>
              <a:rPr lang="ru-RU" sz="1200" dirty="0"/>
              <a:t> </a:t>
            </a:r>
            <a:r>
              <a:rPr lang="ru-RU" sz="1200" dirty="0" err="1"/>
              <a:t>публікацій</a:t>
            </a:r>
            <a:r>
              <a:rPr lang="ru-RU" sz="1200" dirty="0"/>
              <a:t> та </a:t>
            </a:r>
            <a:r>
              <a:rPr lang="ru-RU" sz="1200" dirty="0" err="1"/>
              <a:t>захисту</a:t>
            </a:r>
            <a:r>
              <a:rPr lang="ru-RU" sz="1200" dirty="0"/>
              <a:t> </a:t>
            </a:r>
            <a:r>
              <a:rPr lang="ru-RU" sz="1200" dirty="0" err="1"/>
              <a:t>магістерської</a:t>
            </a:r>
            <a:r>
              <a:rPr lang="ru-RU" sz="1200" dirty="0"/>
              <a:t> </a:t>
            </a:r>
            <a:r>
              <a:rPr lang="ru-RU" sz="1200" dirty="0" err="1"/>
              <a:t>роботи</a:t>
            </a:r>
            <a:r>
              <a:rPr lang="ru-RU" sz="1200" dirty="0"/>
              <a:t>; </a:t>
            </a:r>
          </a:p>
          <a:p>
            <a:pPr marL="285750" indent="-285750">
              <a:lnSpc>
                <a:spcPct val="150000"/>
              </a:lnSpc>
            </a:pPr>
            <a:r>
              <a:rPr lang="ru-RU" sz="1200" dirty="0" err="1"/>
              <a:t>визначено</a:t>
            </a:r>
            <a:r>
              <a:rPr lang="ru-RU" sz="1200" dirty="0"/>
              <a:t> </a:t>
            </a:r>
            <a:r>
              <a:rPr lang="ru-RU" sz="1200" dirty="0" err="1"/>
              <a:t>перспективи</a:t>
            </a:r>
            <a:r>
              <a:rPr lang="ru-RU" sz="1200" dirty="0"/>
              <a:t> </a:t>
            </a:r>
            <a:r>
              <a:rPr lang="ru-RU" sz="1200" dirty="0" err="1"/>
              <a:t>розвитку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: </a:t>
            </a:r>
            <a:r>
              <a:rPr lang="ru-RU" sz="1200" dirty="0" err="1"/>
              <a:t>мультимовність</a:t>
            </a:r>
            <a:r>
              <a:rPr lang="ru-RU" sz="1200" dirty="0"/>
              <a:t>, </a:t>
            </a:r>
            <a:r>
              <a:rPr lang="ru-RU" sz="1200" dirty="0" err="1"/>
              <a:t>адаптація</a:t>
            </a:r>
            <a:r>
              <a:rPr lang="ru-RU" sz="1200" dirty="0"/>
              <a:t> до </a:t>
            </a:r>
            <a:r>
              <a:rPr lang="ru-RU" sz="1200" dirty="0" err="1"/>
              <a:t>інших</a:t>
            </a:r>
            <a:r>
              <a:rPr lang="ru-RU" sz="1200" dirty="0"/>
              <a:t> </a:t>
            </a:r>
            <a:r>
              <a:rPr lang="ru-RU" sz="1200" dirty="0" err="1"/>
              <a:t>типів</a:t>
            </a:r>
            <a:r>
              <a:rPr lang="ru-RU" sz="1200" dirty="0"/>
              <a:t> платформ, </a:t>
            </a:r>
            <a:r>
              <a:rPr lang="ru-RU" sz="1200" dirty="0" err="1"/>
              <a:t>інтеграція</a:t>
            </a:r>
            <a:r>
              <a:rPr lang="ru-RU" sz="1200" dirty="0"/>
              <a:t> з </a:t>
            </a:r>
            <a:r>
              <a:rPr lang="ru-RU" sz="1200" dirty="0" err="1"/>
              <a:t>існуючими</a:t>
            </a:r>
            <a:r>
              <a:rPr lang="ru-RU" sz="1200" dirty="0"/>
              <a:t> </a:t>
            </a:r>
            <a:r>
              <a:rPr lang="ru-RU" sz="1200" dirty="0" err="1"/>
              <a:t>рішеннями</a:t>
            </a:r>
            <a:r>
              <a:rPr lang="ru-RU" sz="1200" dirty="0"/>
              <a:t> </a:t>
            </a:r>
            <a:r>
              <a:rPr lang="ru-RU" sz="1200" dirty="0" err="1"/>
              <a:t>модерації</a:t>
            </a:r>
            <a:r>
              <a:rPr lang="ru-RU" sz="1200" dirty="0"/>
              <a:t>.</a:t>
            </a:r>
          </a:p>
          <a:p>
            <a:pPr marL="285750" indent="-285750"/>
            <a:endParaRPr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84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 b="1" dirty="0"/>
              <a:t>Актуальність та стан розвитку галузі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400" dirty="0" err="1"/>
              <a:t>Обсяг</a:t>
            </a:r>
            <a:r>
              <a:rPr lang="ru-RU" sz="1400" dirty="0"/>
              <a:t> текстового контенту в </a:t>
            </a:r>
            <a:r>
              <a:rPr lang="ru-RU" sz="1400" dirty="0" err="1"/>
              <a:t>інтернеті</a:t>
            </a:r>
            <a:r>
              <a:rPr lang="ru-RU" sz="1400" dirty="0"/>
              <a:t> </a:t>
            </a:r>
            <a:r>
              <a:rPr lang="ru-RU" sz="1400" dirty="0" err="1"/>
              <a:t>стрімко</a:t>
            </a:r>
            <a:r>
              <a:rPr lang="ru-RU" sz="1400" dirty="0"/>
              <a:t> </a:t>
            </a:r>
            <a:r>
              <a:rPr lang="ru-RU" sz="1400" dirty="0" err="1"/>
              <a:t>зростає</a:t>
            </a:r>
            <a:r>
              <a:rPr lang="ru-RU" sz="1400" dirty="0"/>
              <a:t> — </a:t>
            </a:r>
            <a:r>
              <a:rPr lang="ru-RU" sz="1400" dirty="0" err="1"/>
              <a:t>водночас</a:t>
            </a:r>
            <a:r>
              <a:rPr lang="ru-RU" sz="1400" dirty="0"/>
              <a:t> </a:t>
            </a:r>
            <a:r>
              <a:rPr lang="ru-RU" sz="1400" dirty="0" err="1"/>
              <a:t>зростає</a:t>
            </a:r>
            <a:r>
              <a:rPr lang="ru-RU" sz="1400" dirty="0"/>
              <a:t> й </a:t>
            </a:r>
            <a:r>
              <a:rPr lang="ru-RU" sz="1400" dirty="0" err="1"/>
              <a:t>частка</a:t>
            </a:r>
            <a:r>
              <a:rPr lang="ru-RU" sz="1400" dirty="0"/>
              <a:t> </a:t>
            </a:r>
            <a:r>
              <a:rPr lang="ru-RU" sz="1400" dirty="0" err="1"/>
              <a:t>токсичних</a:t>
            </a:r>
            <a:r>
              <a:rPr lang="ru-RU" sz="1400" dirty="0"/>
              <a:t> </a:t>
            </a:r>
            <a:r>
              <a:rPr lang="ru-RU" sz="1400" dirty="0" err="1"/>
              <a:t>повідомлень</a:t>
            </a:r>
            <a:r>
              <a:rPr lang="ru-RU" sz="1400" dirty="0"/>
              <a:t>. </a:t>
            </a:r>
            <a:r>
              <a:rPr lang="uk-UA" sz="1400" dirty="0"/>
              <a:t>Автоматизація </a:t>
            </a:r>
            <a:r>
              <a:rPr lang="uk-UA" sz="1400" dirty="0" err="1"/>
              <a:t>модерації</a:t>
            </a:r>
            <a:r>
              <a:rPr lang="uk-UA" sz="1400" dirty="0"/>
              <a:t> тексту за допомогою методів машинного навчання стає критично важливою для забезпечення безпечного та інклюзивного цифрового простору.</a:t>
            </a:r>
            <a:endParaRPr sz="1400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500" b="1" dirty="0"/>
              <a:t>Чітке визначення напряму дослідження</a:t>
            </a:r>
          </a:p>
          <a:p>
            <a:pPr marL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uk" sz="1400" dirty="0"/>
              <a:t>Оцінка ефективності методів машинного навчання у порівнянні з комбінованим методом на основі градієнтного бустингу у задачі модерації текстового контенту</a:t>
            </a: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500" b="1" dirty="0"/>
              <a:t>Об’єкт дослідження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A" sz="1400" dirty="0"/>
              <a:t>Об’єктом дослідження є </a:t>
            </a:r>
            <a:r>
              <a:rPr lang="uk-UA" sz="1400" dirty="0"/>
              <a:t>методи машинного навчання у рамках</a:t>
            </a:r>
            <a:r>
              <a:rPr lang="en-UA" sz="1400" dirty="0"/>
              <a:t> автоматизованої модерації текстового контенту в цифрових середовищах.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предметної</a:t>
            </a:r>
            <a:r>
              <a:rPr lang="ru-RU" sz="3200" dirty="0"/>
              <a:t> </a:t>
            </a:r>
            <a:r>
              <a:rPr lang="ru-RU" sz="3200" dirty="0" err="1"/>
              <a:t>області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en-UA" dirty="0"/>
              <a:t>BERT: Pre-training of Deep Bidirectional Transformers for Language Understanding 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en-UA" dirty="0"/>
              <a:t>Reducing Bias and Improving Fairness in Machine Learning Models 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en-UA" dirty="0"/>
              <a:t>Jigsaw Toxic Comment Classification Challenge </a:t>
            </a:r>
            <a:endParaRPr dirty="0">
              <a:latin typeface="Economica" panose="02000506040000020004" pitchFamily="2" charset="77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E9E79-F7D8-1360-4408-DB6643FFF943}"/>
              </a:ext>
            </a:extLst>
          </p:cNvPr>
          <p:cNvSpPr txBox="1"/>
          <p:nvPr/>
        </p:nvSpPr>
        <p:spPr>
          <a:xfrm>
            <a:off x="460979" y="1067457"/>
            <a:ext cx="7232071" cy="1350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Метою роботи є розробка та порівняння ефективності комбінованого методу з базовими методами машинного навчання у контексті автоматизованої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модерації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текстового контенту в цифрових середовищах. Для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демонастрації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роботи комбінованого методу розробити графічний інтерфейс користувача.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FC4A9-4A15-ED21-9B20-7CD9D29EAEF2}"/>
              </a:ext>
            </a:extLst>
          </p:cNvPr>
          <p:cNvSpPr txBox="1"/>
          <p:nvPr/>
        </p:nvSpPr>
        <p:spPr>
          <a:xfrm>
            <a:off x="460979" y="2846110"/>
            <a:ext cx="7141387" cy="704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Очікується покращення ефективності базових моделей шляхом використання їх у ансамблевому методі для навчання мета моделі.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58642" y="1098585"/>
            <a:ext cx="8520600" cy="146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A" sz="1400" dirty="0">
                <a:highlight>
                  <a:srgbClr val="FFFFFF"/>
                </a:highlight>
              </a:rPr>
              <a:t>Методами дослідження є аналіз існуючих алгоритмів класифікації тексту (</a:t>
            </a:r>
            <a:r>
              <a:rPr lang="uk-UA" sz="1400" dirty="0">
                <a:highlight>
                  <a:srgbClr val="FFFFFF"/>
                </a:highlight>
              </a:rPr>
              <a:t>наївний </a:t>
            </a:r>
            <a:r>
              <a:rPr lang="uk-UA" sz="1400" dirty="0" err="1">
                <a:highlight>
                  <a:srgbClr val="FFFFFF"/>
                </a:highlight>
              </a:rPr>
              <a:t>Баєсівський</a:t>
            </a:r>
            <a:r>
              <a:rPr lang="uk-UA" sz="1400" dirty="0">
                <a:highlight>
                  <a:srgbClr val="FFFFFF"/>
                </a:highlight>
              </a:rPr>
              <a:t> класифікатор</a:t>
            </a:r>
            <a:r>
              <a:rPr lang="en-UA" sz="1400" dirty="0">
                <a:highlight>
                  <a:srgbClr val="FFFFFF"/>
                </a:highlight>
              </a:rPr>
              <a:t>, </a:t>
            </a:r>
            <a:r>
              <a:rPr lang="uk-UA" sz="1400" dirty="0">
                <a:highlight>
                  <a:srgbClr val="FFFFFF"/>
                </a:highlight>
              </a:rPr>
              <a:t>метод опорних векторів</a:t>
            </a:r>
            <a:r>
              <a:rPr lang="en-UA" sz="1400" dirty="0">
                <a:highlight>
                  <a:srgbClr val="FFFFFF"/>
                </a:highlight>
              </a:rPr>
              <a:t>, </a:t>
            </a:r>
            <a:r>
              <a:rPr lang="uk-UA" sz="1400" dirty="0">
                <a:highlight>
                  <a:srgbClr val="FFFFFF"/>
                </a:highlight>
              </a:rPr>
              <a:t>логістична регресія</a:t>
            </a:r>
            <a:r>
              <a:rPr lang="en-UA" sz="1400" dirty="0">
                <a:highlight>
                  <a:srgbClr val="FFFFFF"/>
                </a:highlight>
              </a:rPr>
              <a:t>), створення ансамблевої моделі з використанням </a:t>
            </a:r>
            <a:r>
              <a:rPr lang="uk-UA" sz="1400" dirty="0">
                <a:highlight>
                  <a:srgbClr val="FFFFFF"/>
                </a:highlight>
              </a:rPr>
              <a:t>градієнтного </a:t>
            </a:r>
            <a:r>
              <a:rPr lang="uk-UA" sz="1400" dirty="0" err="1">
                <a:highlight>
                  <a:srgbClr val="FFFFFF"/>
                </a:highlight>
              </a:rPr>
              <a:t>бустингу</a:t>
            </a:r>
            <a:r>
              <a:rPr lang="en-UA" sz="1400" dirty="0">
                <a:highlight>
                  <a:srgbClr val="FFFFFF"/>
                </a:highlight>
              </a:rPr>
              <a:t> як мета-моделі, а також оцінка ефективності методів на основі метрик точності, </a:t>
            </a:r>
            <a:r>
              <a:rPr lang="uk-UA" sz="1400" dirty="0">
                <a:highlight>
                  <a:srgbClr val="FFFFFF"/>
                </a:highlight>
              </a:rPr>
              <a:t>влучності</a:t>
            </a:r>
            <a:r>
              <a:rPr lang="en-UA" sz="1400" dirty="0">
                <a:highlight>
                  <a:srgbClr val="FFFFFF"/>
                </a:highlight>
              </a:rPr>
              <a:t>, повноти та F1-міри.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4DB4D-EB25-5BA5-F55A-3AAC0188C225}"/>
              </a:ext>
            </a:extLst>
          </p:cNvPr>
          <p:cNvSpPr txBox="1"/>
          <p:nvPr/>
        </p:nvSpPr>
        <p:spPr>
          <a:xfrm>
            <a:off x="311700" y="807377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методів дослідження</a:t>
            </a:r>
            <a:endParaRPr lang="en-UA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1DC27-D93C-5641-D6F0-3D982C95C926}"/>
              </a:ext>
            </a:extLst>
          </p:cNvPr>
          <p:cNvSpPr txBox="1"/>
          <p:nvPr/>
        </p:nvSpPr>
        <p:spPr>
          <a:xfrm>
            <a:off x="311700" y="2612077"/>
            <a:ext cx="467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Інструменти та технології використані в роботі</a:t>
            </a:r>
            <a:endParaRPr lang="en-UA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04CA6-EB07-8074-0179-17572522CD0D}"/>
              </a:ext>
            </a:extLst>
          </p:cNvPr>
          <p:cNvSpPr txBox="1"/>
          <p:nvPr/>
        </p:nvSpPr>
        <p:spPr>
          <a:xfrm>
            <a:off x="311700" y="3017415"/>
            <a:ext cx="8018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ході експерименту використані такі бібліотеки для мови програмування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Hugging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Scikit-learn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Для навчання було використано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датасет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токсичних коментарів </a:t>
            </a:r>
            <a:r>
              <a:rPr lang="en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Toxic Comment Dataset з платформи Kaggle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системи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5457F-401C-18F3-AD22-CEB98D7CD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498" y="1079610"/>
            <a:ext cx="3774317" cy="3861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b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Опис процесу розробки</a:t>
            </a:r>
            <a:endParaRPr lang="en-US" sz="1400" b="1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Робота включала написання комбінованого методу, де у якості мета-моделі є градієнтний </a:t>
            </a:r>
            <a:r>
              <a:rPr lang="uk-UA" sz="12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бустинг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Далі було написано алгоритм порівняння трьох базових методів, а саме наївний </a:t>
            </a:r>
            <a:r>
              <a:rPr lang="uk-UA" sz="12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Баєсівський</a:t>
            </a:r>
            <a:r>
              <a:rPr lang="uk-UA" sz="1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класифікатор, метод опорних векторів, логістична регресія, та комбінованого підходу. </a:t>
            </a:r>
            <a:r>
              <a:rPr lang="uk-UA" sz="1200" dirty="0">
                <a:highlight>
                  <a:srgbClr val="FFFFFF"/>
                </a:highlight>
              </a:rPr>
              <a:t>Для відображення результатів порівняння та демонстрації практичного застосування розробленого комбінованого методу розроблений графічний інтерфейс користувача.</a:t>
            </a:r>
            <a:endParaRPr sz="8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</a:t>
            </a:r>
            <a:endParaRPr sz="1400" b="1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Алгоритм для порівняння методів було написано на </a:t>
            </a:r>
            <a:r>
              <a:rPr lang="uk-UA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</a:t>
            </a:r>
            <a:r>
              <a:rPr lang="en-US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ython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використанням бібліотек </a:t>
            </a:r>
            <a:r>
              <a:rPr lang="uk-UA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TensorFlow</a:t>
            </a:r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Hugging</a:t>
            </a:r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</a:t>
            </a:r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uk-UA" sz="12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uk-UA" sz="12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Scikit-learn</a:t>
            </a:r>
            <a:r>
              <a:rPr lang="uk-UA" sz="12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uk-UA" sz="12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Фронтенд</a:t>
            </a:r>
            <a:r>
              <a:rPr lang="uk-UA" sz="1200" kern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написано на </a:t>
            </a:r>
            <a:r>
              <a:rPr lang="uk-UA" sz="12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</a:t>
            </a:r>
            <a:r>
              <a:rPr lang="en-US" sz="1200" kern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eact</a:t>
            </a:r>
            <a:r>
              <a:rPr lang="uk-UA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174484" y="9068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Зміст проведеного експерименту. Структура комбінованого методу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F93B1-16F8-5DAC-9AA1-068A67086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93" y="811072"/>
            <a:ext cx="3448382" cy="39640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5291F936-5DB6-3172-CB86-F2373DB0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11285E6B-B87F-167A-DD85-A28F00AA4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Зміст проведеного експерименту. Метрики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76A88B69-CCC9-66A2-358E-1ECF1EC1C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9666" y="14594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/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точність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влучність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повнота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F1-м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іра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85758B8-79BC-16A6-0972-7689886AF5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4B25D9-D7A0-BEB6-5B40-2348A62A34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785468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Luxe</Template>
  <TotalTime>3903</TotalTime>
  <Words>724</Words>
  <Application>Microsoft Macintosh PowerPoint</Application>
  <PresentationFormat>On-screen Show (16:9)</PresentationFormat>
  <Paragraphs>125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Economica</vt:lpstr>
      <vt:lpstr>Arial</vt:lpstr>
      <vt:lpstr>Open Sans</vt:lpstr>
      <vt:lpstr>Luxe</vt:lpstr>
      <vt:lpstr>Тема роботи </vt:lpstr>
      <vt:lpstr>Дослідження</vt:lpstr>
      <vt:lpstr>Аналіз предметної області</vt:lpstr>
      <vt:lpstr>Постановка задачі</vt:lpstr>
      <vt:lpstr>Методологія </vt:lpstr>
      <vt:lpstr>Архітектура системи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експерименту. Структура комбінованого методу</vt:lpstr>
      <vt:lpstr>Зміст проведеного експерименту. Метрики</vt:lpstr>
      <vt:lpstr>Зміст проведеного експерименту. Вхідні дані</vt:lpstr>
      <vt:lpstr>TOPSIS</vt:lpstr>
      <vt:lpstr>Результати експерименту </vt:lpstr>
      <vt:lpstr>Демонстрація роботи комбінованого методу</vt:lpstr>
      <vt:lpstr>Демонстрація роботи комбінованого методу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Керецман Ілля</dc:creator>
  <cp:lastModifiedBy>Керецман Ілля</cp:lastModifiedBy>
  <cp:revision>43</cp:revision>
  <dcterms:created xsi:type="dcterms:W3CDTF">2025-06-10T20:13:09Z</dcterms:created>
  <dcterms:modified xsi:type="dcterms:W3CDTF">2025-06-13T13:16:56Z</dcterms:modified>
</cp:coreProperties>
</file>