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6413"/>
  <p:notesSz cx="12192000" cy="9188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73224"/>
            <a:ext cx="10363200" cy="147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925824"/>
            <a:ext cx="85344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12392"/>
            <a:ext cx="530352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12392"/>
            <a:ext cx="530352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625661"/>
            <a:ext cx="5170170" cy="41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333953"/>
            <a:ext cx="5426710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6562526"/>
            <a:ext cx="2793365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519672"/>
            <a:ext cx="280416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7246" y="6427390"/>
            <a:ext cx="1143000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7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3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22.png" /><Relationship Id="rId7" Type="http://schemas.openxmlformats.org/officeDocument/2006/relationships/image" Target="../media/image26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3.png" /><Relationship Id="rId9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 /><Relationship Id="rId3" Type="http://schemas.openxmlformats.org/officeDocument/2006/relationships/image" Target="../media/image3.png" /><Relationship Id="rId7" Type="http://schemas.openxmlformats.org/officeDocument/2006/relationships/image" Target="../media/image31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23.png" /><Relationship Id="rId5" Type="http://schemas.openxmlformats.org/officeDocument/2006/relationships/image" Target="../media/image30.png" /><Relationship Id="rId4" Type="http://schemas.openxmlformats.org/officeDocument/2006/relationships/image" Target="../media/image29.png" /><Relationship Id="rId9" Type="http://schemas.openxmlformats.org/officeDocument/2006/relationships/image" Target="../media/image33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 /><Relationship Id="rId3" Type="http://schemas.openxmlformats.org/officeDocument/2006/relationships/image" Target="../media/image35.png" /><Relationship Id="rId7" Type="http://schemas.openxmlformats.org/officeDocument/2006/relationships/image" Target="../media/image38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7.png" /><Relationship Id="rId5" Type="http://schemas.openxmlformats.org/officeDocument/2006/relationships/image" Target="../media/image16.png" /><Relationship Id="rId4" Type="http://schemas.openxmlformats.org/officeDocument/2006/relationships/image" Target="../media/image36.png" /><Relationship Id="rId9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image" Target="../media/image41.png" /><Relationship Id="rId7" Type="http://schemas.openxmlformats.org/officeDocument/2006/relationships/image" Target="../media/image44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png" /><Relationship Id="rId5" Type="http://schemas.openxmlformats.org/officeDocument/2006/relationships/image" Target="../media/image43.png" /><Relationship Id="rId4" Type="http://schemas.openxmlformats.org/officeDocument/2006/relationships/image" Target="../media/image42.png" /><Relationship Id="rId9" Type="http://schemas.openxmlformats.org/officeDocument/2006/relationships/image" Target="../media/image45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 /><Relationship Id="rId3" Type="http://schemas.openxmlformats.org/officeDocument/2006/relationships/image" Target="../media/image47.png" /><Relationship Id="rId7" Type="http://schemas.openxmlformats.org/officeDocument/2006/relationships/image" Target="../media/image3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9.png" /><Relationship Id="rId5" Type="http://schemas.openxmlformats.org/officeDocument/2006/relationships/image" Target="../media/image16.png" /><Relationship Id="rId4" Type="http://schemas.openxmlformats.org/officeDocument/2006/relationships/image" Target="../media/image4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799" y="914399"/>
            <a:ext cx="57150" cy="1190625"/>
          </a:xfrm>
          <a:custGeom>
            <a:avLst/>
            <a:gdLst/>
            <a:ahLst/>
            <a:cxnLst/>
            <a:rect l="l" t="t" r="r" b="b"/>
            <a:pathLst>
              <a:path w="57150" h="1190625">
                <a:moveTo>
                  <a:pt x="57149" y="1190624"/>
                </a:moveTo>
                <a:lnTo>
                  <a:pt x="0" y="1190624"/>
                </a:lnTo>
                <a:lnTo>
                  <a:pt x="0" y="0"/>
                </a:lnTo>
                <a:lnTo>
                  <a:pt x="57149" y="0"/>
                </a:lnTo>
                <a:lnTo>
                  <a:pt x="57149" y="119062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3750" y="781350"/>
            <a:ext cx="7820659" cy="13341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50" spc="-145" dirty="0"/>
              <a:t>Data</a:t>
            </a:r>
            <a:r>
              <a:rPr sz="3050" spc="-155" dirty="0"/>
              <a:t> </a:t>
            </a:r>
            <a:r>
              <a:rPr sz="3050" spc="-190" dirty="0"/>
              <a:t>Pre</a:t>
            </a:r>
            <a:r>
              <a:rPr sz="3100" spc="-190" dirty="0">
                <a:latin typeface="Berlin Sans FB"/>
                <a:cs typeface="Berlin Sans FB"/>
              </a:rPr>
              <a:t>-</a:t>
            </a:r>
            <a:r>
              <a:rPr sz="3050" spc="-60" dirty="0"/>
              <a:t>processing</a:t>
            </a:r>
            <a:endParaRPr sz="3050">
              <a:latin typeface="Berlin Sans FB"/>
              <a:cs typeface="Berlin Sans FB"/>
            </a:endParaRPr>
          </a:p>
          <a:p>
            <a:pPr marL="12700" marR="5080">
              <a:lnSpc>
                <a:spcPts val="2700"/>
              </a:lnSpc>
              <a:spcBef>
                <a:spcPts val="745"/>
              </a:spcBef>
            </a:pPr>
            <a:r>
              <a:rPr sz="2500" spc="-180" dirty="0">
                <a:solidFill>
                  <a:srgbClr val="333333"/>
                </a:solidFill>
              </a:rPr>
              <a:t>A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05" dirty="0">
                <a:solidFill>
                  <a:srgbClr val="333333"/>
                </a:solidFill>
              </a:rPr>
              <a:t>Strategic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05" dirty="0">
                <a:solidFill>
                  <a:srgbClr val="333333"/>
                </a:solidFill>
              </a:rPr>
              <a:t>Imperative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00" dirty="0">
                <a:solidFill>
                  <a:srgbClr val="333333"/>
                </a:solidFill>
              </a:rPr>
              <a:t>for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05" dirty="0">
                <a:solidFill>
                  <a:srgbClr val="333333"/>
                </a:solidFill>
              </a:rPr>
              <a:t>Maximizing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14" dirty="0">
                <a:solidFill>
                  <a:srgbClr val="333333"/>
                </a:solidFill>
              </a:rPr>
              <a:t>Data</a:t>
            </a:r>
            <a:r>
              <a:rPr sz="2500" spc="-110" dirty="0">
                <a:solidFill>
                  <a:srgbClr val="333333"/>
                </a:solidFill>
              </a:rPr>
              <a:t> </a:t>
            </a:r>
            <a:r>
              <a:rPr sz="2500" spc="-125" dirty="0">
                <a:solidFill>
                  <a:srgbClr val="333333"/>
                </a:solidFill>
              </a:rPr>
              <a:t>Warehousing </a:t>
            </a:r>
            <a:r>
              <a:rPr sz="2500" spc="-10" dirty="0">
                <a:solidFill>
                  <a:srgbClr val="333333"/>
                </a:solidFill>
              </a:rPr>
              <a:t>Value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1816100" y="2522012"/>
            <a:ext cx="205549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Group</a:t>
            </a:r>
            <a:r>
              <a:rPr sz="20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Assignment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3419474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7550" y="3306762"/>
            <a:ext cx="6070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Course</a:t>
            </a:r>
            <a:r>
              <a:rPr sz="1350" b="1" spc="-70" dirty="0">
                <a:solidFill>
                  <a:srgbClr val="333333"/>
                </a:solidFill>
                <a:latin typeface="IBM Plex Sans SemiBold"/>
                <a:cs typeface="IBM Plex Sans SemiBold"/>
              </a:rPr>
              <a:t>:</a:t>
            </a:r>
            <a:endParaRPr sz="1350">
              <a:latin typeface="IBM Plex Sans SemiBold"/>
              <a:cs typeface="IBM Plex Sans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6749" y="3313173"/>
            <a:ext cx="39192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1300" dirty="0">
                <a:latin typeface="Microsoft Sans Serif"/>
                <a:cs typeface="Microsoft Sans Serif"/>
              </a:rPr>
              <a:t>Data Curation and Management </a:t>
            </a:r>
            <a:endParaRPr sz="13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3762374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87550" y="3649662"/>
            <a:ext cx="101282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Submitted</a:t>
            </a:r>
            <a:r>
              <a:rPr sz="135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350" b="1" spc="-35" dirty="0">
                <a:solidFill>
                  <a:srgbClr val="333333"/>
                </a:solidFill>
                <a:latin typeface="IBM Plex Sans SemiBold"/>
                <a:cs typeface="IBM Plex Sans SemiBold"/>
              </a:rPr>
              <a:t>:</a:t>
            </a:r>
            <a:endParaRPr sz="1350">
              <a:latin typeface="IBM Plex Sans SemiBold"/>
              <a:cs typeface="IBM Plex Sans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6749" y="3656072"/>
            <a:ext cx="107251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. </a:t>
            </a:r>
            <a:endParaRPr sz="1300" dirty="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4105274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87550" y="3992562"/>
            <a:ext cx="41402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5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r>
              <a:rPr sz="1350" b="1" spc="-55" dirty="0">
                <a:solidFill>
                  <a:srgbClr val="333333"/>
                </a:solidFill>
                <a:latin typeface="IBM Plex Sans SemiBold"/>
                <a:cs typeface="IBM Plex Sans SemiBold"/>
              </a:rPr>
              <a:t>:</a:t>
            </a:r>
            <a:endParaRPr sz="1350">
              <a:latin typeface="IBM Plex Sans SemiBold"/>
              <a:cs typeface="IBM Plex Sans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6100" y="4676139"/>
            <a:ext cx="145161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65" dirty="0">
                <a:solidFill>
                  <a:srgbClr val="0075CD"/>
                </a:solidFill>
                <a:latin typeface="Arial"/>
                <a:cs typeface="Arial"/>
              </a:rPr>
              <a:t>Team</a:t>
            </a:r>
            <a:r>
              <a:rPr sz="1600" b="1" spc="-4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CD"/>
                </a:solidFill>
                <a:latin typeface="Arial"/>
                <a:cs typeface="Arial"/>
              </a:rPr>
              <a:t>Members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799" y="5495924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5229224"/>
            <a:ext cx="152399" cy="152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087562" y="5180072"/>
            <a:ext cx="116903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Team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Member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15" dirty="0">
                <a:solidFill>
                  <a:srgbClr val="333333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199" y="5495924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9" y="5229224"/>
            <a:ext cx="152399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30962" y="5180072"/>
            <a:ext cx="11995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Team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Member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799" y="6038849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5772149"/>
            <a:ext cx="152399" cy="1523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087562" y="5722997"/>
            <a:ext cx="1200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Team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Member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2199" y="6038849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9" y="5772149"/>
            <a:ext cx="152399" cy="152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430962" y="5722997"/>
            <a:ext cx="12052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Team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Member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4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6505574"/>
            <a:ext cx="12192000" cy="504825"/>
            <a:chOff x="0" y="6505574"/>
            <a:chExt cx="12192000" cy="504825"/>
          </a:xfrm>
        </p:grpSpPr>
        <p:sp>
          <p:nvSpPr>
            <p:cNvPr id="29" name="object 29"/>
            <p:cNvSpPr/>
            <p:nvPr/>
          </p:nvSpPr>
          <p:spPr>
            <a:xfrm>
              <a:off x="0" y="6505574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19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04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65055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6899" y="6643489"/>
            <a:ext cx="2164715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Master</a:t>
            </a:r>
            <a:r>
              <a:rPr sz="1200" spc="-20" dirty="0">
                <a:solidFill>
                  <a:srgbClr val="6A7280"/>
                </a:solidFill>
                <a:latin typeface="Dotum"/>
                <a:cs typeface="Dotum"/>
              </a:rPr>
              <a:t>'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s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Program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in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Data</a:t>
            </a:r>
            <a:r>
              <a:rPr sz="115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Science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467974" y="6496049"/>
            <a:ext cx="1533525" cy="323850"/>
            <a:chOff x="10467974" y="6496049"/>
            <a:chExt cx="1533525" cy="323850"/>
          </a:xfrm>
        </p:grpSpPr>
        <p:sp>
          <p:nvSpPr>
            <p:cNvPr id="33" name="object 33"/>
            <p:cNvSpPr/>
            <p:nvPr/>
          </p:nvSpPr>
          <p:spPr>
            <a:xfrm>
              <a:off x="10467974" y="64960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2274" y="6591299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527753" y="6556023"/>
            <a:ext cx="1372235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ts val="975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University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Name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Conclusion</a:t>
            </a:r>
            <a:r>
              <a:rPr spc="-145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5" dirty="0">
                <a:latin typeface="Century Gothic"/>
                <a:cs typeface="Century Gothic"/>
              </a:rPr>
              <a:t> </a:t>
            </a:r>
            <a:r>
              <a:rPr spc="-105" dirty="0"/>
              <a:t>Next</a:t>
            </a:r>
            <a:r>
              <a:rPr spc="-145" dirty="0"/>
              <a:t> </a:t>
            </a:r>
            <a:r>
              <a:rPr spc="-105" dirty="0"/>
              <a:t>Steps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3827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550" y="1190294"/>
            <a:ext cx="5495925" cy="7061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Takeaways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strategic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necessity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not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optional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step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50" y="1870392"/>
            <a:ext cx="59118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0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efficient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operations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ultimately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provides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competitive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edge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 today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'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</a:t>
            </a:r>
            <a:r>
              <a:rPr sz="13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driven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landscape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6193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550" y="2371394"/>
            <a:ext cx="5753100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650" b="1" spc="-95" dirty="0">
                <a:solidFill>
                  <a:srgbClr val="333333"/>
                </a:solidFill>
                <a:latin typeface="Arial"/>
                <a:cs typeface="Arial"/>
              </a:rPr>
              <a:t>Recommended</a:t>
            </a:r>
            <a:r>
              <a:rPr sz="16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Actions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1100"/>
              </a:lnSpc>
              <a:spcBef>
                <a:spcPts val="6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dedicated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Task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Force</a:t>
            </a:r>
            <a:r>
              <a:rPr sz="13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conduct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comprehensive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audits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invest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r>
              <a:rPr sz="13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phased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roadmap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prioritize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engagement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adoption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0047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550" y="3552494"/>
            <a:ext cx="5680075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Future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Considerations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6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Stay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ahead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emerging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trends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including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federated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learning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real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monitoring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prepare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decentralized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models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like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mesh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architecture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1374" y="1257299"/>
            <a:ext cx="4391025" cy="2895600"/>
          </a:xfrm>
          <a:custGeom>
            <a:avLst/>
            <a:gdLst/>
            <a:ahLst/>
            <a:cxnLst/>
            <a:rect l="l" t="t" r="r" b="b"/>
            <a:pathLst>
              <a:path w="4391025" h="2895600">
                <a:moveTo>
                  <a:pt x="4319827" y="2895599"/>
                </a:moveTo>
                <a:lnTo>
                  <a:pt x="71196" y="2895599"/>
                </a:lnTo>
                <a:lnTo>
                  <a:pt x="66240" y="2895111"/>
                </a:lnTo>
                <a:lnTo>
                  <a:pt x="29704" y="2879977"/>
                </a:lnTo>
                <a:lnTo>
                  <a:pt x="3885" y="2843937"/>
                </a:lnTo>
                <a:lnTo>
                  <a:pt x="0" y="2824402"/>
                </a:lnTo>
                <a:lnTo>
                  <a:pt x="0" y="2819399"/>
                </a:lnTo>
                <a:lnTo>
                  <a:pt x="0" y="71196"/>
                </a:lnTo>
                <a:lnTo>
                  <a:pt x="15619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19827" y="0"/>
                </a:lnTo>
                <a:lnTo>
                  <a:pt x="4361317" y="15621"/>
                </a:lnTo>
                <a:lnTo>
                  <a:pt x="4387136" y="51661"/>
                </a:lnTo>
                <a:lnTo>
                  <a:pt x="4391023" y="71196"/>
                </a:lnTo>
                <a:lnTo>
                  <a:pt x="4391023" y="2824402"/>
                </a:lnTo>
                <a:lnTo>
                  <a:pt x="4375401" y="2865894"/>
                </a:lnTo>
                <a:lnTo>
                  <a:pt x="4339361" y="2891713"/>
                </a:lnTo>
                <a:lnTo>
                  <a:pt x="4324782" y="2895111"/>
                </a:lnTo>
                <a:lnTo>
                  <a:pt x="4319827" y="2895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6668" y="1475464"/>
            <a:ext cx="17621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70" dirty="0">
                <a:solidFill>
                  <a:srgbClr val="0075CD"/>
                </a:solidFill>
                <a:latin typeface="Arial"/>
                <a:cs typeface="Arial"/>
              </a:rPr>
              <a:t>Roadmap</a:t>
            </a:r>
            <a:r>
              <a:rPr sz="1450" b="1" spc="-55" dirty="0">
                <a:solidFill>
                  <a:srgbClr val="0075CD"/>
                </a:solidFill>
                <a:latin typeface="Arial"/>
                <a:cs typeface="Arial"/>
              </a:rPr>
              <a:t> to </a:t>
            </a:r>
            <a:r>
              <a:rPr sz="1450" b="1" spc="-50" dirty="0">
                <a:solidFill>
                  <a:srgbClr val="0075CD"/>
                </a:solidFill>
                <a:latin typeface="Arial"/>
                <a:cs typeface="Arial"/>
              </a:rPr>
              <a:t>Success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19974" y="19621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8569" y="1991679"/>
            <a:ext cx="914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8160" y="1872296"/>
            <a:ext cx="249809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Establish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Baseline</a:t>
            </a:r>
            <a:r>
              <a:rPr sz="13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Measurements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Document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metrics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9974" y="24955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4"/>
                </a:lnTo>
                <a:lnTo>
                  <a:pt x="203732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3389" y="2525079"/>
            <a:ext cx="12192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8160" y="2405696"/>
            <a:ext cx="284353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Implement</a:t>
            </a:r>
            <a:r>
              <a:rPr sz="135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Pre</a:t>
            </a:r>
            <a:r>
              <a:rPr sz="1300" b="1" spc="-3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Deploy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tools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and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protocols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19974" y="30289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12198" y="3058479"/>
            <a:ext cx="12382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28160" y="2939096"/>
            <a:ext cx="2353945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Integrate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3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Governance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Align</a:t>
            </a:r>
            <a:r>
              <a:rPr sz="1150" spc="-4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with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broader</a:t>
            </a:r>
            <a:r>
              <a:rPr sz="1150" spc="-4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strategy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9974" y="35623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5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09817" y="3591879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8160" y="3472496"/>
            <a:ext cx="239141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Monitor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Continuously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feedback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loops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and KPIs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1374" y="4381499"/>
            <a:ext cx="4391025" cy="1181100"/>
            <a:chOff x="7191374" y="4381499"/>
            <a:chExt cx="4391025" cy="1181100"/>
          </a:xfrm>
        </p:grpSpPr>
        <p:sp>
          <p:nvSpPr>
            <p:cNvPr id="25" name="object 25"/>
            <p:cNvSpPr/>
            <p:nvPr/>
          </p:nvSpPr>
          <p:spPr>
            <a:xfrm>
              <a:off x="7210424" y="4381499"/>
              <a:ext cx="4371975" cy="1181100"/>
            </a:xfrm>
            <a:custGeom>
              <a:avLst/>
              <a:gdLst/>
              <a:ahLst/>
              <a:cxnLst/>
              <a:rect l="l" t="t" r="r" b="b"/>
              <a:pathLst>
                <a:path w="4371975" h="1181100">
                  <a:moveTo>
                    <a:pt x="4300778" y="1181099"/>
                  </a:moveTo>
                  <a:lnTo>
                    <a:pt x="53397" y="1181099"/>
                  </a:lnTo>
                  <a:lnTo>
                    <a:pt x="49681" y="1180610"/>
                  </a:lnTo>
                  <a:lnTo>
                    <a:pt x="14085" y="1155242"/>
                  </a:lnTo>
                  <a:lnTo>
                    <a:pt x="365" y="1114858"/>
                  </a:lnTo>
                  <a:lnTo>
                    <a:pt x="0" y="1109902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300778" y="0"/>
                  </a:lnTo>
                  <a:lnTo>
                    <a:pt x="4342267" y="15621"/>
                  </a:lnTo>
                  <a:lnTo>
                    <a:pt x="4368087" y="51661"/>
                  </a:lnTo>
                  <a:lnTo>
                    <a:pt x="4371974" y="71196"/>
                  </a:lnTo>
                  <a:lnTo>
                    <a:pt x="4371974" y="1109902"/>
                  </a:lnTo>
                  <a:lnTo>
                    <a:pt x="4356351" y="1151393"/>
                  </a:lnTo>
                  <a:lnTo>
                    <a:pt x="4320312" y="1177212"/>
                  </a:lnTo>
                  <a:lnTo>
                    <a:pt x="4305732" y="1180610"/>
                  </a:lnTo>
                  <a:lnTo>
                    <a:pt x="4300778" y="11810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1374" y="4381777"/>
              <a:ext cx="70485" cy="1181100"/>
            </a:xfrm>
            <a:custGeom>
              <a:avLst/>
              <a:gdLst/>
              <a:ahLst/>
              <a:cxnLst/>
              <a:rect l="l" t="t" r="r" b="b"/>
              <a:pathLst>
                <a:path w="70484" h="1181100">
                  <a:moveTo>
                    <a:pt x="70450" y="1180544"/>
                  </a:moveTo>
                  <a:lnTo>
                    <a:pt x="33857" y="1167991"/>
                  </a:lnTo>
                  <a:lnTo>
                    <a:pt x="5800" y="1133781"/>
                  </a:lnTo>
                  <a:lnTo>
                    <a:pt x="0" y="1104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04622"/>
                  </a:lnTo>
                  <a:lnTo>
                    <a:pt x="44515" y="1146963"/>
                  </a:lnTo>
                  <a:lnTo>
                    <a:pt x="66287" y="1178888"/>
                  </a:lnTo>
                  <a:lnTo>
                    <a:pt x="70450" y="11805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874" y="4552949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370960" y="4423315"/>
            <a:ext cx="3956050" cy="9829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69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Critical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Success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Factor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645"/>
              </a:spcBef>
            </a:pP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is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not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one</a:t>
            </a:r>
            <a:r>
              <a:rPr sz="1200" spc="-4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initiative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but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an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ongoing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requires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continuous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monitoring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1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iterative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refinement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1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and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organizational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commitment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30" name="object 30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67974" y="63436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22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688975">
              <a:lnSpc>
                <a:spcPts val="1305"/>
              </a:lnSpc>
            </a:pPr>
            <a:r>
              <a:rPr sz="1150" spc="-25" dirty="0">
                <a:solidFill>
                  <a:srgbClr val="6A7280"/>
                </a:solidFill>
              </a:rPr>
              <a:t>11</a:t>
            </a:r>
            <a:endParaRPr sz="115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9" y="2209799"/>
            <a:ext cx="8534400" cy="1257300"/>
            <a:chOff x="1828799" y="2209799"/>
            <a:chExt cx="8534400" cy="1257300"/>
          </a:xfrm>
        </p:grpSpPr>
        <p:sp>
          <p:nvSpPr>
            <p:cNvPr id="3" name="object 3"/>
            <p:cNvSpPr/>
            <p:nvPr/>
          </p:nvSpPr>
          <p:spPr>
            <a:xfrm>
              <a:off x="1847849" y="2209799"/>
              <a:ext cx="8515350" cy="1257300"/>
            </a:xfrm>
            <a:custGeom>
              <a:avLst/>
              <a:gdLst/>
              <a:ahLst/>
              <a:cxnLst/>
              <a:rect l="l" t="t" r="r" b="b"/>
              <a:pathLst>
                <a:path w="8515350" h="1257300">
                  <a:moveTo>
                    <a:pt x="8444152" y="1257299"/>
                  </a:moveTo>
                  <a:lnTo>
                    <a:pt x="53397" y="1257299"/>
                  </a:lnTo>
                  <a:lnTo>
                    <a:pt x="49680" y="1256811"/>
                  </a:lnTo>
                  <a:lnTo>
                    <a:pt x="14085" y="1231443"/>
                  </a:lnTo>
                  <a:lnTo>
                    <a:pt x="36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444152" y="0"/>
                  </a:lnTo>
                  <a:lnTo>
                    <a:pt x="8485641" y="15621"/>
                  </a:lnTo>
                  <a:lnTo>
                    <a:pt x="8511462" y="51661"/>
                  </a:lnTo>
                  <a:lnTo>
                    <a:pt x="8515348" y="71196"/>
                  </a:lnTo>
                  <a:lnTo>
                    <a:pt x="8515348" y="1186103"/>
                  </a:lnTo>
                  <a:lnTo>
                    <a:pt x="8499725" y="1227594"/>
                  </a:lnTo>
                  <a:lnTo>
                    <a:pt x="8463686" y="1253413"/>
                  </a:lnTo>
                  <a:lnTo>
                    <a:pt x="8449106" y="1256811"/>
                  </a:lnTo>
                  <a:lnTo>
                    <a:pt x="8444152" y="12572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799" y="2210077"/>
              <a:ext cx="70485" cy="1257300"/>
            </a:xfrm>
            <a:custGeom>
              <a:avLst/>
              <a:gdLst/>
              <a:ahLst/>
              <a:cxnLst/>
              <a:rect l="l" t="t" r="r" b="b"/>
              <a:pathLst>
                <a:path w="70485" h="1257300">
                  <a:moveTo>
                    <a:pt x="70449" y="1256744"/>
                  </a:moveTo>
                  <a:lnTo>
                    <a:pt x="33857" y="1244191"/>
                  </a:lnTo>
                  <a:lnTo>
                    <a:pt x="5800" y="1209982"/>
                  </a:lnTo>
                  <a:lnTo>
                    <a:pt x="0" y="1180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80822"/>
                  </a:lnTo>
                  <a:lnTo>
                    <a:pt x="44515" y="1223164"/>
                  </a:lnTo>
                  <a:lnTo>
                    <a:pt x="66287" y="1255088"/>
                  </a:lnTo>
                  <a:lnTo>
                    <a:pt x="70449" y="1256744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24324" y="1800224"/>
            <a:ext cx="3943350" cy="28575"/>
          </a:xfrm>
          <a:custGeom>
            <a:avLst/>
            <a:gdLst/>
            <a:ahLst/>
            <a:cxnLst/>
            <a:rect l="l" t="t" r="r" b="b"/>
            <a:pathLst>
              <a:path w="3943350" h="28575">
                <a:moveTo>
                  <a:pt x="3943349" y="28574"/>
                </a:moveTo>
                <a:lnTo>
                  <a:pt x="0" y="28574"/>
                </a:lnTo>
                <a:lnTo>
                  <a:pt x="0" y="0"/>
                </a:lnTo>
                <a:lnTo>
                  <a:pt x="3943349" y="0"/>
                </a:lnTo>
                <a:lnTo>
                  <a:pt x="394334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7308" y="1237204"/>
            <a:ext cx="397764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spc="-175" dirty="0"/>
              <a:t>Questions</a:t>
            </a:r>
            <a:r>
              <a:rPr sz="3050" spc="-170" dirty="0"/>
              <a:t> </a:t>
            </a:r>
            <a:r>
              <a:rPr sz="2950" spc="-210" dirty="0">
                <a:latin typeface="Century Gothic"/>
                <a:cs typeface="Century Gothic"/>
              </a:rPr>
              <a:t>&amp;</a:t>
            </a:r>
            <a:r>
              <a:rPr sz="2950" spc="-155" dirty="0">
                <a:latin typeface="Century Gothic"/>
                <a:cs typeface="Century Gothic"/>
              </a:rPr>
              <a:t> </a:t>
            </a:r>
            <a:r>
              <a:rPr sz="3050" spc="-170" dirty="0"/>
              <a:t>Discussion</a:t>
            </a:r>
            <a:endParaRPr sz="305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24" y="2396779"/>
            <a:ext cx="8020050" cy="740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b="1" spc="-90" dirty="0">
                <a:solidFill>
                  <a:srgbClr val="0075CD"/>
                </a:solidFill>
                <a:latin typeface="Arial"/>
                <a:cs typeface="Arial"/>
              </a:rPr>
              <a:t>Thank </a:t>
            </a:r>
            <a:r>
              <a:rPr sz="2000" b="1" spc="-170" dirty="0">
                <a:solidFill>
                  <a:srgbClr val="0075CD"/>
                </a:solidFill>
                <a:latin typeface="Arial"/>
                <a:cs typeface="Arial"/>
              </a:rPr>
              <a:t>You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75CD"/>
                </a:solidFill>
                <a:latin typeface="Arial"/>
                <a:cs typeface="Arial"/>
              </a:rPr>
              <a:t>for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0075CD"/>
                </a:solidFill>
                <a:latin typeface="Arial"/>
                <a:cs typeface="Arial"/>
              </a:rPr>
              <a:t>Your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5CD"/>
                </a:solidFill>
                <a:latin typeface="Arial"/>
                <a:cs typeface="Arial"/>
              </a:rPr>
              <a:t>Attention</a:t>
            </a:r>
            <a:r>
              <a:rPr sz="1950" b="1" spc="-10" dirty="0">
                <a:solidFill>
                  <a:srgbClr val="0075CD"/>
                </a:solidFill>
                <a:latin typeface="Calibri"/>
                <a:cs typeface="Calibri"/>
              </a:rPr>
              <a:t>!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50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We</a:t>
            </a:r>
            <a:r>
              <a:rPr sz="15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appreciate</a:t>
            </a:r>
            <a:r>
              <a:rPr sz="15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your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and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engagement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our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presentation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on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4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5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strategies</a:t>
            </a:r>
            <a:r>
              <a:rPr sz="14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08999" y="3848100"/>
            <a:ext cx="574040" cy="457200"/>
          </a:xfrm>
          <a:custGeom>
            <a:avLst/>
            <a:gdLst/>
            <a:ahLst/>
            <a:cxnLst/>
            <a:rect l="l" t="t" r="r" b="b"/>
            <a:pathLst>
              <a:path w="574039" h="457200">
                <a:moveTo>
                  <a:pt x="15537" y="314325"/>
                </a:moveTo>
                <a:lnTo>
                  <a:pt x="9376" y="314325"/>
                </a:lnTo>
                <a:lnTo>
                  <a:pt x="3929" y="310217"/>
                </a:lnTo>
                <a:lnTo>
                  <a:pt x="0" y="298608"/>
                </a:lnTo>
                <a:lnTo>
                  <a:pt x="2143" y="292179"/>
                </a:lnTo>
                <a:lnTo>
                  <a:pt x="7411" y="288250"/>
                </a:lnTo>
                <a:lnTo>
                  <a:pt x="9108" y="286910"/>
                </a:lnTo>
                <a:lnTo>
                  <a:pt x="34002" y="255603"/>
                </a:lnTo>
                <a:lnTo>
                  <a:pt x="36611" y="249495"/>
                </a:lnTo>
                <a:lnTo>
                  <a:pt x="21706" y="228953"/>
                </a:lnTo>
                <a:lnTo>
                  <a:pt x="10592" y="206510"/>
                </a:lnTo>
                <a:lnTo>
                  <a:pt x="3648" y="182476"/>
                </a:lnTo>
                <a:lnTo>
                  <a:pt x="1307" y="157769"/>
                </a:lnTo>
                <a:lnTo>
                  <a:pt x="1261" y="157087"/>
                </a:lnTo>
                <a:lnTo>
                  <a:pt x="7883" y="115383"/>
                </a:lnTo>
                <a:lnTo>
                  <a:pt x="26603" y="77840"/>
                </a:lnTo>
                <a:lnTo>
                  <a:pt x="55643" y="46032"/>
                </a:lnTo>
                <a:lnTo>
                  <a:pt x="93232" y="21457"/>
                </a:lnTo>
                <a:lnTo>
                  <a:pt x="137603" y="5614"/>
                </a:lnTo>
                <a:lnTo>
                  <a:pt x="186987" y="0"/>
                </a:lnTo>
                <a:lnTo>
                  <a:pt x="236371" y="5614"/>
                </a:lnTo>
                <a:lnTo>
                  <a:pt x="280742" y="21457"/>
                </a:lnTo>
                <a:lnTo>
                  <a:pt x="318332" y="46032"/>
                </a:lnTo>
                <a:lnTo>
                  <a:pt x="347371" y="77840"/>
                </a:lnTo>
                <a:lnTo>
                  <a:pt x="366091" y="115383"/>
                </a:lnTo>
                <a:lnTo>
                  <a:pt x="372713" y="157087"/>
                </a:lnTo>
                <a:lnTo>
                  <a:pt x="372628" y="157769"/>
                </a:lnTo>
                <a:lnTo>
                  <a:pt x="366091" y="198941"/>
                </a:lnTo>
                <a:lnTo>
                  <a:pt x="347371" y="236484"/>
                </a:lnTo>
                <a:lnTo>
                  <a:pt x="318332" y="268292"/>
                </a:lnTo>
                <a:lnTo>
                  <a:pt x="280742" y="292867"/>
                </a:lnTo>
                <a:lnTo>
                  <a:pt x="93800" y="292867"/>
                </a:lnTo>
                <a:lnTo>
                  <a:pt x="86885" y="296554"/>
                </a:lnTo>
                <a:lnTo>
                  <a:pt x="44436" y="311054"/>
                </a:lnTo>
                <a:lnTo>
                  <a:pt x="30116" y="313447"/>
                </a:lnTo>
                <a:lnTo>
                  <a:pt x="15537" y="314325"/>
                </a:lnTo>
                <a:close/>
              </a:path>
              <a:path w="574039" h="457200">
                <a:moveTo>
                  <a:pt x="387012" y="457200"/>
                </a:moveTo>
                <a:lnTo>
                  <a:pt x="337694" y="451597"/>
                </a:lnTo>
                <a:lnTo>
                  <a:pt x="293360" y="435785"/>
                </a:lnTo>
                <a:lnTo>
                  <a:pt x="255782" y="411255"/>
                </a:lnTo>
                <a:lnTo>
                  <a:pt x="226729" y="379498"/>
                </a:lnTo>
                <a:lnTo>
                  <a:pt x="207972" y="342007"/>
                </a:lnTo>
                <a:lnTo>
                  <a:pt x="258693" y="332147"/>
                </a:lnTo>
                <a:lnTo>
                  <a:pt x="304687" y="312360"/>
                </a:lnTo>
                <a:lnTo>
                  <a:pt x="343949" y="283807"/>
                </a:lnTo>
                <a:lnTo>
                  <a:pt x="374474" y="247649"/>
                </a:lnTo>
                <a:lnTo>
                  <a:pt x="394259" y="205047"/>
                </a:lnTo>
                <a:lnTo>
                  <a:pt x="401210" y="157769"/>
                </a:lnTo>
                <a:lnTo>
                  <a:pt x="401160" y="151132"/>
                </a:lnTo>
                <a:lnTo>
                  <a:pt x="401032" y="147786"/>
                </a:lnTo>
                <a:lnTo>
                  <a:pt x="400675" y="143232"/>
                </a:lnTo>
                <a:lnTo>
                  <a:pt x="446808" y="151132"/>
                </a:lnTo>
                <a:lnTo>
                  <a:pt x="488007" y="168066"/>
                </a:lnTo>
                <a:lnTo>
                  <a:pt x="522732" y="192724"/>
                </a:lnTo>
                <a:lnTo>
                  <a:pt x="549443" y="223797"/>
                </a:lnTo>
                <a:lnTo>
                  <a:pt x="566599" y="259975"/>
                </a:lnTo>
                <a:lnTo>
                  <a:pt x="572660" y="299948"/>
                </a:lnTo>
                <a:lnTo>
                  <a:pt x="570262" y="325312"/>
                </a:lnTo>
                <a:lnTo>
                  <a:pt x="563318" y="349362"/>
                </a:lnTo>
                <a:lnTo>
                  <a:pt x="552204" y="371788"/>
                </a:lnTo>
                <a:lnTo>
                  <a:pt x="537299" y="392281"/>
                </a:lnTo>
                <a:lnTo>
                  <a:pt x="539908" y="398351"/>
                </a:lnTo>
                <a:lnTo>
                  <a:pt x="561855" y="427106"/>
                </a:lnTo>
                <a:lnTo>
                  <a:pt x="563463" y="428625"/>
                </a:lnTo>
                <a:lnTo>
                  <a:pt x="566142" y="430768"/>
                </a:lnTo>
                <a:lnTo>
                  <a:pt x="566499" y="430946"/>
                </a:lnTo>
                <a:lnTo>
                  <a:pt x="566856" y="431303"/>
                </a:lnTo>
                <a:lnTo>
                  <a:pt x="571857" y="434965"/>
                </a:lnTo>
                <a:lnTo>
                  <a:pt x="572119" y="435785"/>
                </a:lnTo>
                <a:lnTo>
                  <a:pt x="480677" y="435785"/>
                </a:lnTo>
                <a:lnTo>
                  <a:pt x="459091" y="444918"/>
                </a:lnTo>
                <a:lnTo>
                  <a:pt x="436309" y="451597"/>
                </a:lnTo>
                <a:lnTo>
                  <a:pt x="412144" y="455774"/>
                </a:lnTo>
                <a:lnTo>
                  <a:pt x="387012" y="457200"/>
                </a:lnTo>
                <a:close/>
              </a:path>
              <a:path w="574039" h="457200">
                <a:moveTo>
                  <a:pt x="186987" y="314325"/>
                </a:moveTo>
                <a:lnTo>
                  <a:pt x="161857" y="312899"/>
                </a:lnTo>
                <a:lnTo>
                  <a:pt x="137661" y="308710"/>
                </a:lnTo>
                <a:lnTo>
                  <a:pt x="114946" y="302043"/>
                </a:lnTo>
                <a:lnTo>
                  <a:pt x="93310" y="292867"/>
                </a:lnTo>
                <a:lnTo>
                  <a:pt x="280742" y="292867"/>
                </a:lnTo>
                <a:lnTo>
                  <a:pt x="236371" y="308710"/>
                </a:lnTo>
                <a:lnTo>
                  <a:pt x="186987" y="314325"/>
                </a:lnTo>
                <a:close/>
              </a:path>
              <a:path w="574039" h="457200">
                <a:moveTo>
                  <a:pt x="564624" y="457200"/>
                </a:moveTo>
                <a:lnTo>
                  <a:pt x="558462" y="457200"/>
                </a:lnTo>
                <a:lnTo>
                  <a:pt x="543883" y="456322"/>
                </a:lnTo>
                <a:lnTo>
                  <a:pt x="503009" y="446037"/>
                </a:lnTo>
                <a:lnTo>
                  <a:pt x="480371" y="435785"/>
                </a:lnTo>
                <a:lnTo>
                  <a:pt x="572119" y="435785"/>
                </a:lnTo>
                <a:lnTo>
                  <a:pt x="573911" y="441394"/>
                </a:lnTo>
                <a:lnTo>
                  <a:pt x="570160" y="453181"/>
                </a:lnTo>
                <a:lnTo>
                  <a:pt x="564624" y="457200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3494" y="4500959"/>
            <a:ext cx="548513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14" dirty="0">
                <a:solidFill>
                  <a:srgbClr val="333333"/>
                </a:solidFill>
                <a:latin typeface="Microsoft Sans Serif"/>
                <a:cs typeface="Microsoft Sans Serif"/>
              </a:rPr>
              <a:t>We</a:t>
            </a:r>
            <a:r>
              <a:rPr sz="16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welcome</a:t>
            </a:r>
            <a:r>
              <a:rPr sz="165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your</a:t>
            </a:r>
            <a:r>
              <a:rPr sz="16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questions</a:t>
            </a:r>
            <a:r>
              <a:rPr sz="1700" spc="-30" dirty="0">
                <a:solidFill>
                  <a:srgbClr val="333333"/>
                </a:solidFill>
                <a:latin typeface="Britannic Bold"/>
                <a:cs typeface="Britannic Bold"/>
              </a:rPr>
              <a:t>,</a:t>
            </a:r>
            <a:r>
              <a:rPr sz="1700" spc="-95" dirty="0">
                <a:solidFill>
                  <a:srgbClr val="333333"/>
                </a:solidFill>
                <a:latin typeface="Britannic Bold"/>
                <a:cs typeface="Britannic Bold"/>
              </a:rPr>
              <a:t> </a:t>
            </a:r>
            <a:r>
              <a:rPr sz="16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r>
              <a:rPr sz="1700" spc="-30" dirty="0">
                <a:solidFill>
                  <a:srgbClr val="333333"/>
                </a:solidFill>
                <a:latin typeface="Britannic Bold"/>
                <a:cs typeface="Britannic Bold"/>
              </a:rPr>
              <a:t>,</a:t>
            </a:r>
            <a:r>
              <a:rPr sz="1700" spc="-100" dirty="0">
                <a:solidFill>
                  <a:srgbClr val="333333"/>
                </a:solidFill>
                <a:latin typeface="Britannic Bold"/>
                <a:cs typeface="Britannic Bold"/>
              </a:rPr>
              <a:t> </a:t>
            </a:r>
            <a:r>
              <a:rPr sz="16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6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discussion</a:t>
            </a:r>
            <a:r>
              <a:rPr sz="16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points</a:t>
            </a:r>
            <a:r>
              <a:rPr sz="1700" spc="-10" dirty="0">
                <a:solidFill>
                  <a:srgbClr val="333333"/>
                </a:solidFill>
                <a:latin typeface="Britannic Bold"/>
                <a:cs typeface="Britannic Bold"/>
              </a:rPr>
              <a:t>.</a:t>
            </a:r>
            <a:endParaRPr sz="1700">
              <a:latin typeface="Britannic Bold"/>
              <a:cs typeface="Britannic Bold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0" y="5300662"/>
            <a:ext cx="190499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649" y="5276849"/>
            <a:ext cx="184546" cy="1904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15" name="object 15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67974" y="63436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22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688975">
              <a:lnSpc>
                <a:spcPts val="1305"/>
              </a:lnSpc>
            </a:pPr>
            <a:r>
              <a:rPr sz="1150" spc="-25" dirty="0">
                <a:solidFill>
                  <a:srgbClr val="6A7280"/>
                </a:solidFill>
              </a:rPr>
              <a:t>12</a:t>
            </a:r>
            <a:endParaRPr sz="115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25661"/>
            <a:ext cx="446976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Executive</a:t>
            </a:r>
            <a:r>
              <a:rPr spc="-135" dirty="0"/>
              <a:t> </a:t>
            </a:r>
            <a:r>
              <a:rPr spc="-165" dirty="0"/>
              <a:t>Summary</a:t>
            </a:r>
            <a:r>
              <a:rPr spc="-135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10" dirty="0">
                <a:latin typeface="Century Gothic"/>
                <a:cs typeface="Century Gothic"/>
              </a:rPr>
              <a:t> </a:t>
            </a:r>
            <a:r>
              <a:rPr spc="-80" dirty="0"/>
              <a:t>Overview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3827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550" y="1190294"/>
            <a:ext cx="5928995" cy="23444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Pre-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processing?</a:t>
            </a:r>
            <a:endParaRPr sz="1650">
              <a:latin typeface="Arial"/>
              <a:cs typeface="Arial"/>
            </a:endParaRPr>
          </a:p>
          <a:p>
            <a:pPr marL="12700" marR="329565">
              <a:lnSpc>
                <a:spcPct val="111100"/>
              </a:lnSpc>
              <a:spcBef>
                <a:spcPts val="6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converting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raw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prepare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machine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learning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applications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warehousing environments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Why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Critical?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615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sound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making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Neglecting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leads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erroneous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forecasts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skewed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outcomes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wasteful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diminished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0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6193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004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550" y="3552494"/>
            <a:ext cx="5829300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Strategic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Recommendations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1100"/>
              </a:lnSpc>
              <a:spcBef>
                <a:spcPts val="61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phased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approach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management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invest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governance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foster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driven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culture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through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engagement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1374" y="876299"/>
            <a:ext cx="4391025" cy="3657600"/>
          </a:xfrm>
          <a:custGeom>
            <a:avLst/>
            <a:gdLst/>
            <a:ahLst/>
            <a:cxnLst/>
            <a:rect l="l" t="t" r="r" b="b"/>
            <a:pathLst>
              <a:path w="4391025" h="3657600">
                <a:moveTo>
                  <a:pt x="4319827" y="3657599"/>
                </a:moveTo>
                <a:lnTo>
                  <a:pt x="71196" y="3657599"/>
                </a:lnTo>
                <a:lnTo>
                  <a:pt x="66240" y="3657111"/>
                </a:lnTo>
                <a:lnTo>
                  <a:pt x="29704" y="3641977"/>
                </a:lnTo>
                <a:lnTo>
                  <a:pt x="3885" y="3605937"/>
                </a:lnTo>
                <a:lnTo>
                  <a:pt x="0" y="3586403"/>
                </a:lnTo>
                <a:lnTo>
                  <a:pt x="0" y="3581399"/>
                </a:lnTo>
                <a:lnTo>
                  <a:pt x="0" y="71196"/>
                </a:lnTo>
                <a:lnTo>
                  <a:pt x="15619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19827" y="0"/>
                </a:lnTo>
                <a:lnTo>
                  <a:pt x="4361317" y="15621"/>
                </a:lnTo>
                <a:lnTo>
                  <a:pt x="4387136" y="51661"/>
                </a:lnTo>
                <a:lnTo>
                  <a:pt x="4391023" y="71196"/>
                </a:lnTo>
                <a:lnTo>
                  <a:pt x="4391023" y="3586403"/>
                </a:lnTo>
                <a:lnTo>
                  <a:pt x="4375401" y="3627893"/>
                </a:lnTo>
                <a:lnTo>
                  <a:pt x="4339361" y="3653713"/>
                </a:lnTo>
                <a:lnTo>
                  <a:pt x="4324782" y="3657111"/>
                </a:lnTo>
                <a:lnTo>
                  <a:pt x="4319827" y="36575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1057" y="1013359"/>
            <a:ext cx="201358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0" y="1409700"/>
            <a:ext cx="2771774" cy="2438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91016" y="3931980"/>
            <a:ext cx="2193290" cy="4502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150" spc="-50" dirty="0">
                <a:solidFill>
                  <a:srgbClr val="4A5462"/>
                </a:solidFill>
                <a:latin typeface="Comic Sans MS"/>
                <a:cs typeface="Comic Sans MS"/>
              </a:rPr>
              <a:t>8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Core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Dimensions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of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Quality</a:t>
            </a: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00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Source</a:t>
            </a:r>
            <a:r>
              <a:rPr sz="950" spc="-30" dirty="0">
                <a:solidFill>
                  <a:srgbClr val="4A5462"/>
                </a:solidFill>
                <a:latin typeface="Comic Sans MS"/>
                <a:cs typeface="Comic Sans MS"/>
              </a:rPr>
              <a:t>:</a:t>
            </a:r>
            <a:r>
              <a:rPr sz="950" spc="-35" dirty="0">
                <a:solidFill>
                  <a:srgbClr val="4A5462"/>
                </a:solidFill>
                <a:latin typeface="Comic Sans MS"/>
                <a:cs typeface="Comic Sans MS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Six</a:t>
            </a:r>
            <a:r>
              <a:rPr sz="100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Sigma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1374" y="4762500"/>
            <a:ext cx="4391025" cy="1181100"/>
            <a:chOff x="7191374" y="4762500"/>
            <a:chExt cx="4391025" cy="1181100"/>
          </a:xfrm>
        </p:grpSpPr>
        <p:sp>
          <p:nvSpPr>
            <p:cNvPr id="13" name="object 13"/>
            <p:cNvSpPr/>
            <p:nvPr/>
          </p:nvSpPr>
          <p:spPr>
            <a:xfrm>
              <a:off x="7210424" y="4762500"/>
              <a:ext cx="4371975" cy="1181100"/>
            </a:xfrm>
            <a:custGeom>
              <a:avLst/>
              <a:gdLst/>
              <a:ahLst/>
              <a:cxnLst/>
              <a:rect l="l" t="t" r="r" b="b"/>
              <a:pathLst>
                <a:path w="4371975" h="1181100">
                  <a:moveTo>
                    <a:pt x="4300778" y="1181099"/>
                  </a:moveTo>
                  <a:lnTo>
                    <a:pt x="53397" y="1181099"/>
                  </a:lnTo>
                  <a:lnTo>
                    <a:pt x="49681" y="1180610"/>
                  </a:lnTo>
                  <a:lnTo>
                    <a:pt x="14085" y="1155242"/>
                  </a:lnTo>
                  <a:lnTo>
                    <a:pt x="365" y="1114857"/>
                  </a:lnTo>
                  <a:lnTo>
                    <a:pt x="0" y="1109902"/>
                  </a:lnTo>
                  <a:lnTo>
                    <a:pt x="0" y="1104899"/>
                  </a:lnTo>
                  <a:lnTo>
                    <a:pt x="0" y="71195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300778" y="0"/>
                  </a:lnTo>
                  <a:lnTo>
                    <a:pt x="4342267" y="15620"/>
                  </a:lnTo>
                  <a:lnTo>
                    <a:pt x="4368087" y="51661"/>
                  </a:lnTo>
                  <a:lnTo>
                    <a:pt x="4371974" y="71195"/>
                  </a:lnTo>
                  <a:lnTo>
                    <a:pt x="4371974" y="1109902"/>
                  </a:lnTo>
                  <a:lnTo>
                    <a:pt x="4356351" y="1151393"/>
                  </a:lnTo>
                  <a:lnTo>
                    <a:pt x="4320312" y="1177213"/>
                  </a:lnTo>
                  <a:lnTo>
                    <a:pt x="4305732" y="1180610"/>
                  </a:lnTo>
                  <a:lnTo>
                    <a:pt x="4300778" y="1181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1374" y="4762777"/>
              <a:ext cx="70485" cy="1181100"/>
            </a:xfrm>
            <a:custGeom>
              <a:avLst/>
              <a:gdLst/>
              <a:ahLst/>
              <a:cxnLst/>
              <a:rect l="l" t="t" r="r" b="b"/>
              <a:pathLst>
                <a:path w="70484" h="1181100">
                  <a:moveTo>
                    <a:pt x="70450" y="1180544"/>
                  </a:moveTo>
                  <a:lnTo>
                    <a:pt x="33857" y="1167991"/>
                  </a:lnTo>
                  <a:lnTo>
                    <a:pt x="5800" y="1133782"/>
                  </a:lnTo>
                  <a:lnTo>
                    <a:pt x="0" y="1104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04622"/>
                  </a:lnTo>
                  <a:lnTo>
                    <a:pt x="44515" y="1146964"/>
                  </a:lnTo>
                  <a:lnTo>
                    <a:pt x="66287" y="1178888"/>
                  </a:lnTo>
                  <a:lnTo>
                    <a:pt x="70450" y="11805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7827" y="4933949"/>
              <a:ext cx="130961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70960" y="4804315"/>
            <a:ext cx="4052570" cy="9829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869"/>
              </a:spcBef>
            </a:pPr>
            <a:r>
              <a:rPr sz="1350" b="1" spc="-10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6400"/>
              </a:lnSpc>
              <a:spcBef>
                <a:spcPts val="610"/>
              </a:spcBef>
            </a:pP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implement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rigorous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200" spc="-40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gain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significant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advantage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more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accurate insights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and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faster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20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20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decision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18" name="object 18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67974" y="63436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22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2</a:t>
            </a:fld>
            <a:endParaRPr sz="1150">
              <a:latin typeface="Libre Baskerville"/>
              <a:cs typeface="Libre Baskervil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4886324"/>
            <a:ext cx="5943600" cy="1219200"/>
            <a:chOff x="609599" y="48863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48863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48863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618926"/>
            <a:ext cx="5779135" cy="7651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40"/>
              </a:spcBef>
            </a:pPr>
            <a:r>
              <a:rPr spc="-125" dirty="0"/>
              <a:t>Defining </a:t>
            </a:r>
            <a:r>
              <a:rPr spc="-105" dirty="0"/>
              <a:t>the</a:t>
            </a:r>
            <a:r>
              <a:rPr spc="-125" dirty="0"/>
              <a:t> </a:t>
            </a:r>
            <a:r>
              <a:rPr spc="-165" dirty="0"/>
              <a:t>Problem</a:t>
            </a:r>
            <a:r>
              <a:rPr sz="2600" spc="-165" dirty="0">
                <a:latin typeface="BIZ UDPGothic"/>
                <a:cs typeface="BIZ UDPGothic"/>
              </a:rPr>
              <a:t>:</a:t>
            </a:r>
            <a:r>
              <a:rPr sz="2600" spc="-280" dirty="0">
                <a:latin typeface="BIZ UDPGothic"/>
                <a:cs typeface="BIZ UDPGothic"/>
              </a:rPr>
              <a:t> </a:t>
            </a:r>
            <a:r>
              <a:rPr spc="-185" dirty="0"/>
              <a:t>Business</a:t>
            </a:r>
            <a:r>
              <a:rPr spc="-125" dirty="0"/>
              <a:t> </a:t>
            </a:r>
            <a:r>
              <a:rPr spc="-120" dirty="0"/>
              <a:t>Impact</a:t>
            </a:r>
            <a:r>
              <a:rPr spc="-125" dirty="0"/>
              <a:t> </a:t>
            </a:r>
            <a:r>
              <a:rPr spc="-25" dirty="0"/>
              <a:t>of </a:t>
            </a:r>
            <a:r>
              <a:rPr spc="-190" dirty="0"/>
              <a:t>Poor</a:t>
            </a:r>
            <a:r>
              <a:rPr spc="-140" dirty="0"/>
              <a:t> </a:t>
            </a:r>
            <a:r>
              <a:rPr spc="-125" dirty="0"/>
              <a:t>Data</a:t>
            </a:r>
            <a:r>
              <a:rPr spc="-140" dirty="0"/>
              <a:t> </a:t>
            </a:r>
            <a:r>
              <a:rPr spc="-175" dirty="0"/>
              <a:t>Pre</a:t>
            </a:r>
            <a:r>
              <a:rPr sz="2600" spc="-175" dirty="0">
                <a:latin typeface="BIZ UDPGothic"/>
                <a:cs typeface="BIZ UDPGothic"/>
              </a:rPr>
              <a:t>-</a:t>
            </a:r>
            <a:r>
              <a:rPr spc="-35" dirty="0"/>
              <a:t>processing</a:t>
            </a:r>
            <a:endParaRPr sz="2600">
              <a:latin typeface="BIZ UDPGothic"/>
              <a:cs typeface="BIZ UDP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783556"/>
            <a:ext cx="190499" cy="1666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677734"/>
            <a:ext cx="5429885" cy="8388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Impaired</a:t>
            </a:r>
            <a:r>
              <a:rPr sz="165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Decision-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Making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Inaccurate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predictions</a:t>
            </a:r>
            <a:r>
              <a:rPr sz="1300" spc="-6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biased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00" spc="-8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poor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judgments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5" dirty="0">
                <a:solidFill>
                  <a:srgbClr val="374050"/>
                </a:solidFill>
                <a:latin typeface="Microsoft Sans Serif"/>
                <a:cs typeface="Microsoft Sans Serif"/>
              </a:rPr>
              <a:t>arise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from</a:t>
            </a:r>
            <a:r>
              <a:rPr sz="14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bad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7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wasting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resources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missing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opportunities</a:t>
            </a:r>
            <a:r>
              <a:rPr sz="130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686050"/>
            <a:ext cx="190499" cy="190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592134"/>
            <a:ext cx="5222240" cy="8388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Operational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Inefficiencies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Financial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Losses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Unprocessed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failed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projects</a:t>
            </a:r>
            <a:r>
              <a:rPr sz="1300" spc="-6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ineffective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algorithms</a:t>
            </a:r>
            <a:r>
              <a:rPr sz="1300" spc="-7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higher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computing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costs</a:t>
            </a:r>
            <a:r>
              <a:rPr sz="1300" spc="-6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substantial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negative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financial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300" spc="-8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653" y="3600450"/>
            <a:ext cx="178593" cy="1902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3506534"/>
            <a:ext cx="5441315" cy="10674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Erosion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Trust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Compliance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Risks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Inaccurate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undermines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00" spc="-4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discourages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adoption</a:t>
            </a:r>
            <a:r>
              <a:rPr sz="1300" spc="-7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60" dirty="0">
                <a:solidFill>
                  <a:srgbClr val="374050"/>
                </a:solidFill>
                <a:latin typeface="Microsoft Sans Serif"/>
                <a:cs typeface="Microsoft Sans Serif"/>
              </a:rPr>
              <a:t>may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non</a:t>
            </a:r>
            <a:r>
              <a:rPr sz="1300" spc="-85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compliance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regulations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50" dirty="0">
                <a:solidFill>
                  <a:srgbClr val="374050"/>
                </a:solidFill>
                <a:latin typeface="Toyota Type"/>
                <a:cs typeface="Toyota Type"/>
              </a:rPr>
              <a:t>(</a:t>
            </a:r>
            <a:r>
              <a:rPr sz="1450" spc="-150" dirty="0">
                <a:solidFill>
                  <a:srgbClr val="374050"/>
                </a:solidFill>
                <a:latin typeface="Microsoft Sans Serif"/>
                <a:cs typeface="Microsoft Sans Serif"/>
              </a:rPr>
              <a:t>CCPA</a:t>
            </a:r>
            <a:r>
              <a:rPr sz="1300" spc="-1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70" dirty="0">
                <a:solidFill>
                  <a:srgbClr val="374050"/>
                </a:solidFill>
                <a:latin typeface="Microsoft Sans Serif"/>
                <a:cs typeface="Microsoft Sans Serif"/>
              </a:rPr>
              <a:t>GDPR</a:t>
            </a:r>
            <a:r>
              <a:rPr sz="1300" spc="-170" dirty="0">
                <a:solidFill>
                  <a:srgbClr val="374050"/>
                </a:solidFill>
                <a:latin typeface="Toyota Type"/>
                <a:cs typeface="Toyota Type"/>
              </a:rPr>
              <a:t>),</a:t>
            </a:r>
            <a:r>
              <a:rPr sz="1300" spc="6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risking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penalties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reputational</a:t>
            </a:r>
            <a:r>
              <a:rPr sz="14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damage</a:t>
            </a:r>
            <a:r>
              <a:rPr sz="130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099" y="5019675"/>
            <a:ext cx="190499" cy="1904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7699" y="4904045"/>
            <a:ext cx="5905500" cy="10782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810"/>
              </a:spcBef>
            </a:pPr>
            <a:r>
              <a:rPr sz="1300" b="1" spc="-75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33333"/>
                </a:solidFill>
                <a:latin typeface="Arial"/>
                <a:cs typeface="Arial"/>
              </a:rPr>
              <a:t>Takeaway</a:t>
            </a:r>
            <a:endParaRPr sz="1300">
              <a:latin typeface="Arial"/>
              <a:cs typeface="Arial"/>
            </a:endParaRPr>
          </a:p>
          <a:p>
            <a:pPr marL="152400" marR="546100">
              <a:lnSpc>
                <a:spcPct val="113199"/>
              </a:lnSpc>
              <a:spcBef>
                <a:spcPts val="575"/>
              </a:spcBef>
            </a:pP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neglect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face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cascading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negative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effects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impact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not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only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analytics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capabilities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entire business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performance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position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10399" y="4457699"/>
            <a:ext cx="4572000" cy="1276350"/>
            <a:chOff x="7010399" y="4457699"/>
            <a:chExt cx="4572000" cy="1276350"/>
          </a:xfrm>
        </p:grpSpPr>
        <p:sp>
          <p:nvSpPr>
            <p:cNvPr id="16" name="object 16"/>
            <p:cNvSpPr/>
            <p:nvPr/>
          </p:nvSpPr>
          <p:spPr>
            <a:xfrm>
              <a:off x="7015161" y="4462462"/>
              <a:ext cx="4562475" cy="1266825"/>
            </a:xfrm>
            <a:custGeom>
              <a:avLst/>
              <a:gdLst/>
              <a:ahLst/>
              <a:cxnLst/>
              <a:rect l="l" t="t" r="r" b="b"/>
              <a:pathLst>
                <a:path w="4562475" h="1266825">
                  <a:moveTo>
                    <a:pt x="4495727" y="1266824"/>
                  </a:moveTo>
                  <a:lnTo>
                    <a:pt x="66746" y="1266824"/>
                  </a:lnTo>
                  <a:lnTo>
                    <a:pt x="62100" y="1266367"/>
                  </a:lnTo>
                  <a:lnTo>
                    <a:pt x="24239" y="1249217"/>
                  </a:lnTo>
                  <a:lnTo>
                    <a:pt x="2287" y="1213924"/>
                  </a:lnTo>
                  <a:lnTo>
                    <a:pt x="0" y="1200077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1200077"/>
                  </a:lnTo>
                  <a:lnTo>
                    <a:pt x="4547827" y="1238974"/>
                  </a:lnTo>
                  <a:lnTo>
                    <a:pt x="4514041" y="1263181"/>
                  </a:lnTo>
                  <a:lnTo>
                    <a:pt x="4500372" y="1266367"/>
                  </a:lnTo>
                  <a:lnTo>
                    <a:pt x="4495727" y="1266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5161" y="4462462"/>
              <a:ext cx="4562475" cy="1266825"/>
            </a:xfrm>
            <a:custGeom>
              <a:avLst/>
              <a:gdLst/>
              <a:ahLst/>
              <a:cxnLst/>
              <a:rect l="l" t="t" r="r" b="b"/>
              <a:pathLst>
                <a:path w="45624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0433" y="31748"/>
                  </a:lnTo>
                  <a:lnTo>
                    <a:pt x="4553039" y="35648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499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1195387"/>
                  </a:lnTo>
                  <a:lnTo>
                    <a:pt x="4562474" y="1200077"/>
                  </a:lnTo>
                  <a:lnTo>
                    <a:pt x="4562016" y="1204723"/>
                  </a:lnTo>
                  <a:lnTo>
                    <a:pt x="4561101" y="1209323"/>
                  </a:lnTo>
                  <a:lnTo>
                    <a:pt x="4560185" y="1213924"/>
                  </a:lnTo>
                  <a:lnTo>
                    <a:pt x="4558829" y="1218391"/>
                  </a:lnTo>
                  <a:lnTo>
                    <a:pt x="4557034" y="1222724"/>
                  </a:lnTo>
                  <a:lnTo>
                    <a:pt x="4555240" y="1227058"/>
                  </a:lnTo>
                  <a:lnTo>
                    <a:pt x="4553039" y="1231174"/>
                  </a:lnTo>
                  <a:lnTo>
                    <a:pt x="4550433" y="1235074"/>
                  </a:lnTo>
                  <a:lnTo>
                    <a:pt x="4547827" y="1238974"/>
                  </a:lnTo>
                  <a:lnTo>
                    <a:pt x="4514041" y="1263181"/>
                  </a:lnTo>
                  <a:lnTo>
                    <a:pt x="4504973" y="1265451"/>
                  </a:lnTo>
                  <a:lnTo>
                    <a:pt x="4500372" y="1266367"/>
                  </a:lnTo>
                  <a:lnTo>
                    <a:pt x="4495727" y="1266824"/>
                  </a:lnTo>
                  <a:lnTo>
                    <a:pt x="4491037" y="1266824"/>
                  </a:lnTo>
                  <a:lnTo>
                    <a:pt x="71437" y="1266824"/>
                  </a:lnTo>
                  <a:lnTo>
                    <a:pt x="66746" y="1266824"/>
                  </a:lnTo>
                  <a:lnTo>
                    <a:pt x="62100" y="1266367"/>
                  </a:lnTo>
                  <a:lnTo>
                    <a:pt x="57499" y="1265451"/>
                  </a:lnTo>
                  <a:lnTo>
                    <a:pt x="52899" y="1264536"/>
                  </a:lnTo>
                  <a:lnTo>
                    <a:pt x="48431" y="1263181"/>
                  </a:lnTo>
                  <a:lnTo>
                    <a:pt x="44098" y="1261386"/>
                  </a:lnTo>
                  <a:lnTo>
                    <a:pt x="39764" y="1259591"/>
                  </a:lnTo>
                  <a:lnTo>
                    <a:pt x="35647" y="1257390"/>
                  </a:lnTo>
                  <a:lnTo>
                    <a:pt x="31748" y="1254784"/>
                  </a:lnTo>
                  <a:lnTo>
                    <a:pt x="27848" y="1252178"/>
                  </a:lnTo>
                  <a:lnTo>
                    <a:pt x="24239" y="1249217"/>
                  </a:lnTo>
                  <a:lnTo>
                    <a:pt x="20923" y="1245900"/>
                  </a:lnTo>
                  <a:lnTo>
                    <a:pt x="17606" y="1242583"/>
                  </a:lnTo>
                  <a:lnTo>
                    <a:pt x="14645" y="1238974"/>
                  </a:lnTo>
                  <a:lnTo>
                    <a:pt x="12038" y="1235074"/>
                  </a:lnTo>
                  <a:lnTo>
                    <a:pt x="9432" y="1231174"/>
                  </a:lnTo>
                  <a:lnTo>
                    <a:pt x="7232" y="1227058"/>
                  </a:lnTo>
                  <a:lnTo>
                    <a:pt x="5437" y="1222724"/>
                  </a:lnTo>
                  <a:lnTo>
                    <a:pt x="3642" y="1218391"/>
                  </a:lnTo>
                  <a:lnTo>
                    <a:pt x="2287" y="1213924"/>
                  </a:lnTo>
                  <a:lnTo>
                    <a:pt x="1372" y="1209323"/>
                  </a:lnTo>
                  <a:lnTo>
                    <a:pt x="457" y="1204723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4711302"/>
              <a:ext cx="250031" cy="178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23956" y="4588439"/>
            <a:ext cx="3909695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-95" dirty="0">
                <a:solidFill>
                  <a:srgbClr val="374050"/>
                </a:solidFill>
                <a:latin typeface="Arial"/>
                <a:cs typeface="Arial"/>
              </a:rPr>
              <a:t>"</a:t>
            </a:r>
            <a:r>
              <a:rPr sz="1500" i="1" spc="-95" dirty="0">
                <a:solidFill>
                  <a:srgbClr val="374050"/>
                </a:solidFill>
                <a:latin typeface="Arial"/>
                <a:cs typeface="Arial"/>
              </a:rPr>
              <a:t>Poor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2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374050"/>
                </a:solidFill>
                <a:latin typeface="Arial"/>
                <a:cs typeface="Arial"/>
              </a:rPr>
              <a:t>quality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5" dirty="0">
                <a:solidFill>
                  <a:srgbClr val="374050"/>
                </a:solidFill>
                <a:latin typeface="Arial"/>
                <a:cs typeface="Arial"/>
              </a:rPr>
              <a:t>costs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organizations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50" dirty="0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30" dirty="0">
                <a:solidFill>
                  <a:srgbClr val="374050"/>
                </a:solidFill>
                <a:latin typeface="Arial"/>
                <a:cs typeface="Arial"/>
              </a:rPr>
              <a:t>average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25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L="12700" marR="426084">
              <a:lnSpc>
                <a:spcPct val="100000"/>
              </a:lnSpc>
            </a:pPr>
            <a:r>
              <a:rPr sz="1500" i="1" spc="-85" dirty="0">
                <a:solidFill>
                  <a:srgbClr val="374050"/>
                </a:solidFill>
                <a:latin typeface="Arial"/>
                <a:cs typeface="Arial"/>
              </a:rPr>
              <a:t>$</a:t>
            </a:r>
            <a:r>
              <a:rPr sz="1350" i="1" spc="-85" dirty="0">
                <a:solidFill>
                  <a:srgbClr val="374050"/>
                </a:solidFill>
                <a:latin typeface="Arial"/>
                <a:cs typeface="Arial"/>
              </a:rPr>
              <a:t>12.9</a:t>
            </a:r>
            <a:r>
              <a:rPr sz="1350" i="1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374050"/>
                </a:solidFill>
                <a:latin typeface="Arial"/>
                <a:cs typeface="Arial"/>
              </a:rPr>
              <a:t>million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annually</a:t>
            </a:r>
            <a:r>
              <a:rPr sz="1350" i="1" spc="-105" dirty="0">
                <a:solidFill>
                  <a:srgbClr val="374050"/>
                </a:solidFill>
                <a:latin typeface="Arial"/>
                <a:cs typeface="Arial"/>
              </a:rPr>
              <a:t>.</a:t>
            </a:r>
            <a:r>
              <a:rPr sz="1350" i="1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4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5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preprocessing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374050"/>
                </a:solidFill>
                <a:latin typeface="Arial"/>
                <a:cs typeface="Arial"/>
              </a:rPr>
              <a:t>is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20" dirty="0">
                <a:solidFill>
                  <a:srgbClr val="374050"/>
                </a:solidFill>
                <a:latin typeface="Arial"/>
                <a:cs typeface="Arial"/>
              </a:rPr>
              <a:t>not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optional</a:t>
            </a:r>
            <a:r>
              <a:rPr sz="1350" i="1" spc="-105" dirty="0">
                <a:solidFill>
                  <a:srgbClr val="374050"/>
                </a:solidFill>
                <a:latin typeface="Arial"/>
                <a:cs typeface="Arial"/>
              </a:rPr>
              <a:t>—</a:t>
            </a:r>
            <a:r>
              <a:rPr sz="1500" i="1" spc="-20" dirty="0">
                <a:solidFill>
                  <a:srgbClr val="374050"/>
                </a:solidFill>
                <a:latin typeface="Arial"/>
                <a:cs typeface="Arial"/>
              </a:rPr>
              <a:t>it</a:t>
            </a:r>
            <a:r>
              <a:rPr sz="1350" i="1" spc="-20" dirty="0">
                <a:solidFill>
                  <a:srgbClr val="374050"/>
                </a:solidFill>
                <a:latin typeface="Arial"/>
                <a:cs typeface="Arial"/>
              </a:rPr>
              <a:t>'</a:t>
            </a:r>
            <a:r>
              <a:rPr sz="1500" i="1" spc="-20" dirty="0">
                <a:solidFill>
                  <a:srgbClr val="374050"/>
                </a:solidFill>
                <a:latin typeface="Arial"/>
                <a:cs typeface="Arial"/>
              </a:rPr>
              <a:t>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65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14" dirty="0">
                <a:solidFill>
                  <a:srgbClr val="374050"/>
                </a:solidFill>
                <a:latin typeface="Arial"/>
                <a:cs typeface="Arial"/>
              </a:rPr>
              <a:t>business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374050"/>
                </a:solidFill>
                <a:latin typeface="Arial"/>
                <a:cs typeface="Arial"/>
              </a:rPr>
              <a:t>imperative</a:t>
            </a:r>
            <a:r>
              <a:rPr sz="1350" i="1" spc="-10" dirty="0">
                <a:solidFill>
                  <a:srgbClr val="374050"/>
                </a:solidFill>
                <a:latin typeface="Arial"/>
                <a:cs typeface="Arial"/>
              </a:rPr>
              <a:t>."</a:t>
            </a:r>
            <a:endParaRPr sz="1350">
              <a:latin typeface="Arial"/>
              <a:cs typeface="Arial"/>
            </a:endParaRPr>
          </a:p>
          <a:p>
            <a:pPr marL="2096135">
              <a:lnSpc>
                <a:spcPct val="100000"/>
              </a:lnSpc>
              <a:spcBef>
                <a:spcPts val="675"/>
              </a:spcBef>
            </a:pPr>
            <a:r>
              <a:rPr sz="1200" b="1" spc="-165" dirty="0">
                <a:solidFill>
                  <a:srgbClr val="333333"/>
                </a:solidFill>
                <a:latin typeface="Arial"/>
                <a:cs typeface="Arial"/>
              </a:rPr>
              <a:t>—</a:t>
            </a: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Harvard</a:t>
            </a:r>
            <a:r>
              <a:rPr sz="11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7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r>
              <a:rPr sz="1150" b="1" spc="-35" dirty="0">
                <a:solidFill>
                  <a:srgbClr val="333333"/>
                </a:solidFill>
                <a:latin typeface="Arial"/>
                <a:cs typeface="Arial"/>
              </a:rPr>
              <a:t> Review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6438899"/>
            <a:ext cx="12192000" cy="514350"/>
            <a:chOff x="0" y="6438899"/>
            <a:chExt cx="12192000" cy="514350"/>
          </a:xfrm>
        </p:grpSpPr>
        <p:sp>
          <p:nvSpPr>
            <p:cNvPr id="21" name="object 21"/>
            <p:cNvSpPr/>
            <p:nvPr/>
          </p:nvSpPr>
          <p:spPr>
            <a:xfrm>
              <a:off x="0" y="65246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5246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67974" y="643889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2274" y="6534149"/>
              <a:ext cx="133349" cy="13334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010399" y="1181099"/>
            <a:ext cx="4572000" cy="3048000"/>
            <a:chOff x="7010399" y="1181099"/>
            <a:chExt cx="4572000" cy="3048000"/>
          </a:xfrm>
        </p:grpSpPr>
        <p:sp>
          <p:nvSpPr>
            <p:cNvPr id="26" name="object 26"/>
            <p:cNvSpPr/>
            <p:nvPr/>
          </p:nvSpPr>
          <p:spPr>
            <a:xfrm>
              <a:off x="7015161" y="1185862"/>
              <a:ext cx="4562475" cy="3038475"/>
            </a:xfrm>
            <a:custGeom>
              <a:avLst/>
              <a:gdLst/>
              <a:ahLst/>
              <a:cxnLst/>
              <a:rect l="l" t="t" r="r" b="b"/>
              <a:pathLst>
                <a:path w="4562475" h="3038475">
                  <a:moveTo>
                    <a:pt x="4495727" y="3038474"/>
                  </a:moveTo>
                  <a:lnTo>
                    <a:pt x="66746" y="3038474"/>
                  </a:lnTo>
                  <a:lnTo>
                    <a:pt x="62100" y="3038016"/>
                  </a:lnTo>
                  <a:lnTo>
                    <a:pt x="24239" y="3020867"/>
                  </a:lnTo>
                  <a:lnTo>
                    <a:pt x="2287" y="2985573"/>
                  </a:lnTo>
                  <a:lnTo>
                    <a:pt x="0" y="2971727"/>
                  </a:lnTo>
                  <a:lnTo>
                    <a:pt x="0" y="29670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2971727"/>
                  </a:lnTo>
                  <a:lnTo>
                    <a:pt x="4547827" y="3010625"/>
                  </a:lnTo>
                  <a:lnTo>
                    <a:pt x="4514041" y="3034831"/>
                  </a:lnTo>
                  <a:lnTo>
                    <a:pt x="4500372" y="3038016"/>
                  </a:lnTo>
                  <a:lnTo>
                    <a:pt x="4495727" y="30384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161" y="1185862"/>
              <a:ext cx="4562475" cy="3038475"/>
            </a:xfrm>
            <a:custGeom>
              <a:avLst/>
              <a:gdLst/>
              <a:ahLst/>
              <a:cxnLst/>
              <a:rect l="l" t="t" r="r" b="b"/>
              <a:pathLst>
                <a:path w="4562475" h="3038475">
                  <a:moveTo>
                    <a:pt x="0" y="29670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2967037"/>
                  </a:lnTo>
                  <a:lnTo>
                    <a:pt x="4562474" y="2971727"/>
                  </a:lnTo>
                  <a:lnTo>
                    <a:pt x="4562016" y="2976372"/>
                  </a:lnTo>
                  <a:lnTo>
                    <a:pt x="4561101" y="2980973"/>
                  </a:lnTo>
                  <a:lnTo>
                    <a:pt x="4560185" y="2985573"/>
                  </a:lnTo>
                  <a:lnTo>
                    <a:pt x="4558829" y="2990040"/>
                  </a:lnTo>
                  <a:lnTo>
                    <a:pt x="4557034" y="2994374"/>
                  </a:lnTo>
                  <a:lnTo>
                    <a:pt x="4555240" y="2998707"/>
                  </a:lnTo>
                  <a:lnTo>
                    <a:pt x="4553039" y="3002824"/>
                  </a:lnTo>
                  <a:lnTo>
                    <a:pt x="4550433" y="3006724"/>
                  </a:lnTo>
                  <a:lnTo>
                    <a:pt x="4547827" y="3010625"/>
                  </a:lnTo>
                  <a:lnTo>
                    <a:pt x="4514041" y="3034831"/>
                  </a:lnTo>
                  <a:lnTo>
                    <a:pt x="4504973" y="3037101"/>
                  </a:lnTo>
                  <a:lnTo>
                    <a:pt x="4500372" y="3038016"/>
                  </a:lnTo>
                  <a:lnTo>
                    <a:pt x="4495727" y="3038474"/>
                  </a:lnTo>
                  <a:lnTo>
                    <a:pt x="4491037" y="3038474"/>
                  </a:lnTo>
                  <a:lnTo>
                    <a:pt x="71437" y="3038474"/>
                  </a:lnTo>
                  <a:lnTo>
                    <a:pt x="66746" y="3038474"/>
                  </a:lnTo>
                  <a:lnTo>
                    <a:pt x="62100" y="3038016"/>
                  </a:lnTo>
                  <a:lnTo>
                    <a:pt x="57499" y="3037101"/>
                  </a:lnTo>
                  <a:lnTo>
                    <a:pt x="52899" y="3036186"/>
                  </a:lnTo>
                  <a:lnTo>
                    <a:pt x="48431" y="3034831"/>
                  </a:lnTo>
                  <a:lnTo>
                    <a:pt x="44098" y="3033036"/>
                  </a:lnTo>
                  <a:lnTo>
                    <a:pt x="39764" y="3031241"/>
                  </a:lnTo>
                  <a:lnTo>
                    <a:pt x="35647" y="3029040"/>
                  </a:lnTo>
                  <a:lnTo>
                    <a:pt x="31748" y="3026434"/>
                  </a:lnTo>
                  <a:lnTo>
                    <a:pt x="27848" y="3023828"/>
                  </a:lnTo>
                  <a:lnTo>
                    <a:pt x="24239" y="3020867"/>
                  </a:lnTo>
                  <a:lnTo>
                    <a:pt x="20923" y="3017550"/>
                  </a:lnTo>
                  <a:lnTo>
                    <a:pt x="17606" y="3014233"/>
                  </a:lnTo>
                  <a:lnTo>
                    <a:pt x="14645" y="3010625"/>
                  </a:lnTo>
                  <a:lnTo>
                    <a:pt x="12038" y="3006724"/>
                  </a:lnTo>
                  <a:lnTo>
                    <a:pt x="9432" y="3002824"/>
                  </a:lnTo>
                  <a:lnTo>
                    <a:pt x="7232" y="2998708"/>
                  </a:lnTo>
                  <a:lnTo>
                    <a:pt x="5437" y="2994374"/>
                  </a:lnTo>
                  <a:lnTo>
                    <a:pt x="3642" y="2990040"/>
                  </a:lnTo>
                  <a:lnTo>
                    <a:pt x="2287" y="2985573"/>
                  </a:lnTo>
                  <a:lnTo>
                    <a:pt x="1372" y="2980973"/>
                  </a:lnTo>
                  <a:lnTo>
                    <a:pt x="457" y="2976372"/>
                  </a:lnTo>
                  <a:lnTo>
                    <a:pt x="0" y="2971727"/>
                  </a:lnTo>
                  <a:lnTo>
                    <a:pt x="0" y="29670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39521" y="1327684"/>
            <a:ext cx="211391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5" dirty="0">
                <a:solidFill>
                  <a:srgbClr val="0075CD"/>
                </a:solidFill>
                <a:latin typeface="Arial"/>
                <a:cs typeface="Arial"/>
              </a:rPr>
              <a:t>Cost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50" dirty="0">
                <a:solidFill>
                  <a:srgbClr val="0075CD"/>
                </a:solidFill>
                <a:latin typeface="Arial"/>
                <a:cs typeface="Arial"/>
              </a:rPr>
              <a:t>of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100" dirty="0">
                <a:solidFill>
                  <a:srgbClr val="0075CD"/>
                </a:solidFill>
                <a:latin typeface="Arial"/>
                <a:cs typeface="Arial"/>
              </a:rPr>
              <a:t>Poor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82167" y="2324099"/>
            <a:ext cx="194310" cy="342900"/>
          </a:xfrm>
          <a:custGeom>
            <a:avLst/>
            <a:gdLst/>
            <a:ahLst/>
            <a:cxnLst/>
            <a:rect l="l" t="t" r="r" b="b"/>
            <a:pathLst>
              <a:path w="194309" h="342900">
                <a:moveTo>
                  <a:pt x="97388" y="342899"/>
                </a:moveTo>
                <a:lnTo>
                  <a:pt x="89039" y="341218"/>
                </a:lnTo>
                <a:lnTo>
                  <a:pt x="82227" y="336629"/>
                </a:lnTo>
                <a:lnTo>
                  <a:pt x="77639" y="329818"/>
                </a:lnTo>
                <a:lnTo>
                  <a:pt x="75957" y="321468"/>
                </a:lnTo>
                <a:lnTo>
                  <a:pt x="75957" y="298095"/>
                </a:lnTo>
                <a:lnTo>
                  <a:pt x="75689" y="298028"/>
                </a:lnTo>
                <a:lnTo>
                  <a:pt x="75354" y="298028"/>
                </a:lnTo>
                <a:lnTo>
                  <a:pt x="75086" y="297961"/>
                </a:lnTo>
                <a:lnTo>
                  <a:pt x="74952" y="297961"/>
                </a:lnTo>
                <a:lnTo>
                  <a:pt x="28578" y="286132"/>
                </a:lnTo>
                <a:lnTo>
                  <a:pt x="967" y="260371"/>
                </a:lnTo>
                <a:lnTo>
                  <a:pt x="2823" y="252085"/>
                </a:lnTo>
                <a:lnTo>
                  <a:pt x="7757" y="245162"/>
                </a:lnTo>
                <a:lnTo>
                  <a:pt x="14719" y="240808"/>
                </a:lnTo>
                <a:lnTo>
                  <a:pt x="22798" y="239380"/>
                </a:lnTo>
                <a:lnTo>
                  <a:pt x="31085" y="241235"/>
                </a:lnTo>
                <a:lnTo>
                  <a:pt x="42985" y="245831"/>
                </a:lnTo>
                <a:lnTo>
                  <a:pt x="56518" y="250025"/>
                </a:lnTo>
                <a:lnTo>
                  <a:pt x="69925" y="253441"/>
                </a:lnTo>
                <a:lnTo>
                  <a:pt x="81449" y="255701"/>
                </a:lnTo>
                <a:lnTo>
                  <a:pt x="96738" y="257162"/>
                </a:lnTo>
                <a:lnTo>
                  <a:pt x="110439" y="256940"/>
                </a:lnTo>
                <a:lnTo>
                  <a:pt x="148462" y="238561"/>
                </a:lnTo>
                <a:lnTo>
                  <a:pt x="151569" y="225697"/>
                </a:lnTo>
                <a:lnTo>
                  <a:pt x="150564" y="221612"/>
                </a:lnTo>
                <a:lnTo>
                  <a:pt x="106541" y="196787"/>
                </a:lnTo>
                <a:lnTo>
                  <a:pt x="89284" y="192144"/>
                </a:lnTo>
                <a:lnTo>
                  <a:pt x="74315" y="188050"/>
                </a:lnTo>
                <a:lnTo>
                  <a:pt x="29344" y="169440"/>
                </a:lnTo>
                <a:lnTo>
                  <a:pt x="1979" y="133673"/>
                </a:lnTo>
                <a:lnTo>
                  <a:pt x="0" y="113799"/>
                </a:lnTo>
                <a:lnTo>
                  <a:pt x="1282" y="103271"/>
                </a:lnTo>
                <a:lnTo>
                  <a:pt x="31373" y="60429"/>
                </a:lnTo>
                <a:lnTo>
                  <a:pt x="68366" y="46317"/>
                </a:lnTo>
                <a:lnTo>
                  <a:pt x="75957" y="45072"/>
                </a:lnTo>
                <a:lnTo>
                  <a:pt x="75957" y="21431"/>
                </a:lnTo>
                <a:lnTo>
                  <a:pt x="77639" y="13081"/>
                </a:lnTo>
                <a:lnTo>
                  <a:pt x="82227" y="6270"/>
                </a:lnTo>
                <a:lnTo>
                  <a:pt x="89039" y="1681"/>
                </a:lnTo>
                <a:lnTo>
                  <a:pt x="97388" y="0"/>
                </a:lnTo>
                <a:lnTo>
                  <a:pt x="105738" y="1681"/>
                </a:lnTo>
                <a:lnTo>
                  <a:pt x="112549" y="6270"/>
                </a:lnTo>
                <a:lnTo>
                  <a:pt x="117138" y="13081"/>
                </a:lnTo>
                <a:lnTo>
                  <a:pt x="118819" y="21431"/>
                </a:lnTo>
                <a:lnTo>
                  <a:pt x="118819" y="45340"/>
                </a:lnTo>
                <a:lnTo>
                  <a:pt x="120896" y="45608"/>
                </a:lnTo>
                <a:lnTo>
                  <a:pt x="121967" y="45809"/>
                </a:lnTo>
                <a:lnTo>
                  <a:pt x="122235" y="45876"/>
                </a:lnTo>
                <a:lnTo>
                  <a:pt x="122436" y="45876"/>
                </a:lnTo>
                <a:lnTo>
                  <a:pt x="122704" y="45943"/>
                </a:lnTo>
                <a:lnTo>
                  <a:pt x="154851" y="51836"/>
                </a:lnTo>
                <a:lnTo>
                  <a:pt x="162758" y="55004"/>
                </a:lnTo>
                <a:lnTo>
                  <a:pt x="168630" y="60752"/>
                </a:lnTo>
                <a:lnTo>
                  <a:pt x="171916" y="68271"/>
                </a:lnTo>
                <a:lnTo>
                  <a:pt x="172063" y="76750"/>
                </a:lnTo>
                <a:lnTo>
                  <a:pt x="168895" y="84629"/>
                </a:lnTo>
                <a:lnTo>
                  <a:pt x="163147" y="90505"/>
                </a:lnTo>
                <a:lnTo>
                  <a:pt x="155628" y="93806"/>
                </a:lnTo>
                <a:lnTo>
                  <a:pt x="147149" y="93962"/>
                </a:lnTo>
                <a:lnTo>
                  <a:pt x="115337" y="88136"/>
                </a:lnTo>
                <a:lnTo>
                  <a:pt x="100127" y="86759"/>
                </a:lnTo>
                <a:lnTo>
                  <a:pt x="54551" y="96481"/>
                </a:lnTo>
                <a:lnTo>
                  <a:pt x="42136" y="118273"/>
                </a:lnTo>
                <a:lnTo>
                  <a:pt x="43140" y="122292"/>
                </a:lnTo>
                <a:lnTo>
                  <a:pt x="86879" y="147049"/>
                </a:lnTo>
                <a:lnTo>
                  <a:pt x="119161" y="155843"/>
                </a:lnTo>
                <a:lnTo>
                  <a:pt x="134809" y="160717"/>
                </a:lnTo>
                <a:lnTo>
                  <a:pt x="171147" y="179500"/>
                </a:lnTo>
                <a:lnTo>
                  <a:pt x="193460" y="219820"/>
                </a:lnTo>
                <a:lnTo>
                  <a:pt x="193722" y="229971"/>
                </a:lnTo>
                <a:lnTo>
                  <a:pt x="192489" y="240498"/>
                </a:lnTo>
                <a:lnTo>
                  <a:pt x="163953" y="283661"/>
                </a:lnTo>
                <a:lnTo>
                  <a:pt x="126640" y="298101"/>
                </a:lnTo>
                <a:lnTo>
                  <a:pt x="118819" y="299233"/>
                </a:lnTo>
                <a:lnTo>
                  <a:pt x="118819" y="321468"/>
                </a:lnTo>
                <a:lnTo>
                  <a:pt x="117138" y="329818"/>
                </a:lnTo>
                <a:lnTo>
                  <a:pt x="112549" y="336629"/>
                </a:lnTo>
                <a:lnTo>
                  <a:pt x="105738" y="341218"/>
                </a:lnTo>
                <a:lnTo>
                  <a:pt x="97388" y="342899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28408" y="2682939"/>
            <a:ext cx="903605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-10" dirty="0">
                <a:solidFill>
                  <a:srgbClr val="333333"/>
                </a:solidFill>
                <a:latin typeface="Arial"/>
                <a:cs typeface="Arial"/>
              </a:rPr>
              <a:t>12.9%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60" dirty="0">
                <a:solidFill>
                  <a:srgbClr val="4A5462"/>
                </a:solidFill>
                <a:latin typeface="Microsoft Sans Serif"/>
                <a:cs typeface="Microsoft Sans Serif"/>
              </a:rPr>
              <a:t>Revenue</a:t>
            </a:r>
            <a:r>
              <a:rPr sz="1150" spc="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Loss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72574" y="2324099"/>
            <a:ext cx="257810" cy="342900"/>
          </a:xfrm>
          <a:custGeom>
            <a:avLst/>
            <a:gdLst/>
            <a:ahLst/>
            <a:cxnLst/>
            <a:rect l="l" t="t" r="r" b="b"/>
            <a:pathLst>
              <a:path w="257809" h="342900">
                <a:moveTo>
                  <a:pt x="235743" y="342900"/>
                </a:moveTo>
                <a:lnTo>
                  <a:pt x="21431" y="342900"/>
                </a:lnTo>
                <a:lnTo>
                  <a:pt x="13081" y="341218"/>
                </a:lnTo>
                <a:lnTo>
                  <a:pt x="6270" y="336629"/>
                </a:lnTo>
                <a:lnTo>
                  <a:pt x="1681" y="329818"/>
                </a:lnTo>
                <a:lnTo>
                  <a:pt x="0" y="321468"/>
                </a:lnTo>
                <a:lnTo>
                  <a:pt x="1681" y="313119"/>
                </a:lnTo>
                <a:lnTo>
                  <a:pt x="6270" y="306307"/>
                </a:lnTo>
                <a:lnTo>
                  <a:pt x="13081" y="301719"/>
                </a:lnTo>
                <a:lnTo>
                  <a:pt x="21431" y="300037"/>
                </a:lnTo>
                <a:lnTo>
                  <a:pt x="21431" y="292670"/>
                </a:lnTo>
                <a:lnTo>
                  <a:pt x="29601" y="251683"/>
                </a:lnTo>
                <a:lnTo>
                  <a:pt x="52841" y="216924"/>
                </a:lnTo>
                <a:lnTo>
                  <a:pt x="98248" y="171450"/>
                </a:lnTo>
                <a:lnTo>
                  <a:pt x="52841" y="125975"/>
                </a:lnTo>
                <a:lnTo>
                  <a:pt x="39457" y="109657"/>
                </a:lnTo>
                <a:lnTo>
                  <a:pt x="29601" y="91216"/>
                </a:lnTo>
                <a:lnTo>
                  <a:pt x="23513" y="71219"/>
                </a:lnTo>
                <a:lnTo>
                  <a:pt x="21431" y="50229"/>
                </a:lnTo>
                <a:lnTo>
                  <a:pt x="21431" y="42862"/>
                </a:lnTo>
                <a:lnTo>
                  <a:pt x="13081" y="41180"/>
                </a:lnTo>
                <a:lnTo>
                  <a:pt x="6270" y="36592"/>
                </a:lnTo>
                <a:lnTo>
                  <a:pt x="1681" y="29780"/>
                </a:lnTo>
                <a:lnTo>
                  <a:pt x="0" y="21431"/>
                </a:lnTo>
                <a:lnTo>
                  <a:pt x="1681" y="13081"/>
                </a:lnTo>
                <a:lnTo>
                  <a:pt x="6270" y="6270"/>
                </a:lnTo>
                <a:lnTo>
                  <a:pt x="13081" y="1681"/>
                </a:lnTo>
                <a:lnTo>
                  <a:pt x="21431" y="0"/>
                </a:lnTo>
                <a:lnTo>
                  <a:pt x="235810" y="0"/>
                </a:lnTo>
                <a:lnTo>
                  <a:pt x="244160" y="1681"/>
                </a:lnTo>
                <a:lnTo>
                  <a:pt x="250971" y="6270"/>
                </a:lnTo>
                <a:lnTo>
                  <a:pt x="255560" y="13081"/>
                </a:lnTo>
                <a:lnTo>
                  <a:pt x="257241" y="21431"/>
                </a:lnTo>
                <a:lnTo>
                  <a:pt x="255560" y="29780"/>
                </a:lnTo>
                <a:lnTo>
                  <a:pt x="250971" y="36592"/>
                </a:lnTo>
                <a:lnTo>
                  <a:pt x="244160" y="41180"/>
                </a:lnTo>
                <a:lnTo>
                  <a:pt x="235810" y="42862"/>
                </a:lnTo>
                <a:lnTo>
                  <a:pt x="64293" y="42862"/>
                </a:lnTo>
                <a:lnTo>
                  <a:pt x="64293" y="50229"/>
                </a:lnTo>
                <a:lnTo>
                  <a:pt x="64998" y="59674"/>
                </a:lnTo>
                <a:lnTo>
                  <a:pt x="67064" y="68831"/>
                </a:lnTo>
                <a:lnTo>
                  <a:pt x="70424" y="77560"/>
                </a:lnTo>
                <a:lnTo>
                  <a:pt x="75009" y="85725"/>
                </a:lnTo>
                <a:lnTo>
                  <a:pt x="229312" y="85725"/>
                </a:lnTo>
                <a:lnTo>
                  <a:pt x="227640" y="91216"/>
                </a:lnTo>
                <a:lnTo>
                  <a:pt x="217784" y="109657"/>
                </a:lnTo>
                <a:lnTo>
                  <a:pt x="204400" y="125975"/>
                </a:lnTo>
                <a:lnTo>
                  <a:pt x="158926" y="171450"/>
                </a:lnTo>
                <a:lnTo>
                  <a:pt x="189220" y="201788"/>
                </a:lnTo>
                <a:lnTo>
                  <a:pt x="128587" y="201788"/>
                </a:lnTo>
                <a:lnTo>
                  <a:pt x="83113" y="247196"/>
                </a:lnTo>
                <a:lnTo>
                  <a:pt x="80099" y="250276"/>
                </a:lnTo>
                <a:lnTo>
                  <a:pt x="77353" y="253625"/>
                </a:lnTo>
                <a:lnTo>
                  <a:pt x="75009" y="257175"/>
                </a:lnTo>
                <a:lnTo>
                  <a:pt x="229245" y="257175"/>
                </a:lnTo>
                <a:lnTo>
                  <a:pt x="233661" y="271680"/>
                </a:lnTo>
                <a:lnTo>
                  <a:pt x="235743" y="292670"/>
                </a:lnTo>
                <a:lnTo>
                  <a:pt x="235743" y="300037"/>
                </a:lnTo>
                <a:lnTo>
                  <a:pt x="244093" y="301719"/>
                </a:lnTo>
                <a:lnTo>
                  <a:pt x="250904" y="306307"/>
                </a:lnTo>
                <a:lnTo>
                  <a:pt x="255493" y="313119"/>
                </a:lnTo>
                <a:lnTo>
                  <a:pt x="257175" y="321468"/>
                </a:lnTo>
                <a:lnTo>
                  <a:pt x="255493" y="329818"/>
                </a:lnTo>
                <a:lnTo>
                  <a:pt x="250904" y="336629"/>
                </a:lnTo>
                <a:lnTo>
                  <a:pt x="244093" y="341218"/>
                </a:lnTo>
                <a:lnTo>
                  <a:pt x="235743" y="342900"/>
                </a:lnTo>
                <a:close/>
              </a:path>
              <a:path w="257809" h="342900">
                <a:moveTo>
                  <a:pt x="229312" y="85725"/>
                </a:moveTo>
                <a:lnTo>
                  <a:pt x="182165" y="85725"/>
                </a:lnTo>
                <a:lnTo>
                  <a:pt x="186778" y="77560"/>
                </a:lnTo>
                <a:lnTo>
                  <a:pt x="190135" y="68831"/>
                </a:lnTo>
                <a:lnTo>
                  <a:pt x="192186" y="59674"/>
                </a:lnTo>
                <a:lnTo>
                  <a:pt x="192881" y="50229"/>
                </a:lnTo>
                <a:lnTo>
                  <a:pt x="192881" y="42862"/>
                </a:lnTo>
                <a:lnTo>
                  <a:pt x="235810" y="42862"/>
                </a:lnTo>
                <a:lnTo>
                  <a:pt x="235810" y="50229"/>
                </a:lnTo>
                <a:lnTo>
                  <a:pt x="233728" y="71219"/>
                </a:lnTo>
                <a:lnTo>
                  <a:pt x="229312" y="85725"/>
                </a:lnTo>
                <a:close/>
              </a:path>
              <a:path w="257809" h="342900">
                <a:moveTo>
                  <a:pt x="229245" y="257175"/>
                </a:moveTo>
                <a:lnTo>
                  <a:pt x="182121" y="257175"/>
                </a:lnTo>
                <a:lnTo>
                  <a:pt x="179768" y="253625"/>
                </a:lnTo>
                <a:lnTo>
                  <a:pt x="177075" y="250276"/>
                </a:lnTo>
                <a:lnTo>
                  <a:pt x="128587" y="201788"/>
                </a:lnTo>
                <a:lnTo>
                  <a:pt x="189220" y="201788"/>
                </a:lnTo>
                <a:lnTo>
                  <a:pt x="204333" y="216924"/>
                </a:lnTo>
                <a:lnTo>
                  <a:pt x="217717" y="233242"/>
                </a:lnTo>
                <a:lnTo>
                  <a:pt x="227573" y="251683"/>
                </a:lnTo>
                <a:lnTo>
                  <a:pt x="229245" y="2571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05056" y="2682939"/>
            <a:ext cx="1183005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70%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More</a:t>
            </a:r>
            <a:r>
              <a:rPr sz="1150" spc="-6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Project</a:t>
            </a:r>
            <a:r>
              <a:rPr sz="1150" spc="-5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Time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544175" y="2345531"/>
            <a:ext cx="342900" cy="299720"/>
          </a:xfrm>
          <a:custGeom>
            <a:avLst/>
            <a:gdLst/>
            <a:ahLst/>
            <a:cxnLst/>
            <a:rect l="l" t="t" r="r" b="b"/>
            <a:pathLst>
              <a:path w="342900" h="299719">
                <a:moveTo>
                  <a:pt x="209957" y="299407"/>
                </a:moveTo>
                <a:lnTo>
                  <a:pt x="197123" y="299407"/>
                </a:lnTo>
                <a:lnTo>
                  <a:pt x="185748" y="294646"/>
                </a:lnTo>
                <a:lnTo>
                  <a:pt x="176985" y="285966"/>
                </a:lnTo>
                <a:lnTo>
                  <a:pt x="172127" y="274363"/>
                </a:lnTo>
                <a:lnTo>
                  <a:pt x="172052" y="274186"/>
                </a:lnTo>
                <a:lnTo>
                  <a:pt x="170512" y="266551"/>
                </a:lnTo>
                <a:lnTo>
                  <a:pt x="165785" y="250356"/>
                </a:lnTo>
                <a:lnTo>
                  <a:pt x="158365" y="235341"/>
                </a:lnTo>
                <a:lnTo>
                  <a:pt x="148445" y="221834"/>
                </a:lnTo>
                <a:lnTo>
                  <a:pt x="136222" y="210160"/>
                </a:lnTo>
                <a:lnTo>
                  <a:pt x="131266" y="206208"/>
                </a:lnTo>
                <a:lnTo>
                  <a:pt x="121085" y="195940"/>
                </a:lnTo>
                <a:lnTo>
                  <a:pt x="113590" y="183960"/>
                </a:lnTo>
                <a:lnTo>
                  <a:pt x="113510" y="183831"/>
                </a:lnTo>
                <a:lnTo>
                  <a:pt x="108785" y="170354"/>
                </a:lnTo>
                <a:lnTo>
                  <a:pt x="107156" y="155979"/>
                </a:lnTo>
                <a:lnTo>
                  <a:pt x="107164" y="81438"/>
                </a:lnTo>
                <a:lnTo>
                  <a:pt x="109109" y="65751"/>
                </a:lnTo>
                <a:lnTo>
                  <a:pt x="135753" y="27994"/>
                </a:lnTo>
                <a:lnTo>
                  <a:pt x="169790" y="6131"/>
                </a:lnTo>
                <a:lnTo>
                  <a:pt x="197234" y="0"/>
                </a:lnTo>
                <a:lnTo>
                  <a:pt x="262532" y="0"/>
                </a:lnTo>
                <a:lnTo>
                  <a:pt x="275043" y="2527"/>
                </a:lnTo>
                <a:lnTo>
                  <a:pt x="285261" y="9418"/>
                </a:lnTo>
                <a:lnTo>
                  <a:pt x="292152" y="19636"/>
                </a:lnTo>
                <a:lnTo>
                  <a:pt x="294679" y="32146"/>
                </a:lnTo>
                <a:lnTo>
                  <a:pt x="294679" y="34557"/>
                </a:lnTo>
                <a:lnTo>
                  <a:pt x="294411" y="36901"/>
                </a:lnTo>
                <a:lnTo>
                  <a:pt x="293942" y="39112"/>
                </a:lnTo>
                <a:lnTo>
                  <a:pt x="302831" y="43629"/>
                </a:lnTo>
                <a:lnTo>
                  <a:pt x="309848" y="50589"/>
                </a:lnTo>
                <a:lnTo>
                  <a:pt x="314455" y="59445"/>
                </a:lnTo>
                <a:lnTo>
                  <a:pt x="316110" y="69651"/>
                </a:lnTo>
                <a:lnTo>
                  <a:pt x="316110" y="75746"/>
                </a:lnTo>
                <a:lnTo>
                  <a:pt x="314436" y="81438"/>
                </a:lnTo>
                <a:lnTo>
                  <a:pt x="311489" y="86327"/>
                </a:lnTo>
                <a:lnTo>
                  <a:pt x="321804" y="90239"/>
                </a:lnTo>
                <a:lnTo>
                  <a:pt x="330066" y="97277"/>
                </a:lnTo>
                <a:lnTo>
                  <a:pt x="335552" y="106727"/>
                </a:lnTo>
                <a:lnTo>
                  <a:pt x="337542" y="117871"/>
                </a:lnTo>
                <a:lnTo>
                  <a:pt x="336695" y="125223"/>
                </a:lnTo>
                <a:lnTo>
                  <a:pt x="334285" y="131977"/>
                </a:lnTo>
                <a:lnTo>
                  <a:pt x="330506" y="137941"/>
                </a:lnTo>
                <a:lnTo>
                  <a:pt x="325554" y="142919"/>
                </a:lnTo>
                <a:lnTo>
                  <a:pt x="332615" y="147895"/>
                </a:lnTo>
                <a:lnTo>
                  <a:pt x="338094" y="154547"/>
                </a:lnTo>
                <a:lnTo>
                  <a:pt x="341640" y="162518"/>
                </a:lnTo>
                <a:lnTo>
                  <a:pt x="342900" y="171450"/>
                </a:lnTo>
                <a:lnTo>
                  <a:pt x="340398" y="183831"/>
                </a:lnTo>
                <a:lnTo>
                  <a:pt x="340372" y="183960"/>
                </a:lnTo>
                <a:lnTo>
                  <a:pt x="333481" y="194178"/>
                </a:lnTo>
                <a:lnTo>
                  <a:pt x="323263" y="201069"/>
                </a:lnTo>
                <a:lnTo>
                  <a:pt x="310753" y="203596"/>
                </a:lnTo>
                <a:lnTo>
                  <a:pt x="214312" y="203596"/>
                </a:lnTo>
                <a:lnTo>
                  <a:pt x="220697" y="215478"/>
                </a:lnTo>
                <a:lnTo>
                  <a:pt x="226066" y="227874"/>
                </a:lnTo>
                <a:lnTo>
                  <a:pt x="230379" y="240722"/>
                </a:lnTo>
                <a:lnTo>
                  <a:pt x="233600" y="253960"/>
                </a:lnTo>
                <a:lnTo>
                  <a:pt x="235141" y="261595"/>
                </a:lnTo>
                <a:lnTo>
                  <a:pt x="235113" y="274363"/>
                </a:lnTo>
                <a:lnTo>
                  <a:pt x="230352" y="285738"/>
                </a:lnTo>
                <a:lnTo>
                  <a:pt x="221673" y="294501"/>
                </a:lnTo>
                <a:lnTo>
                  <a:pt x="209957" y="299407"/>
                </a:lnTo>
                <a:close/>
              </a:path>
              <a:path w="342900" h="299719">
                <a:moveTo>
                  <a:pt x="64293" y="235743"/>
                </a:moveTo>
                <a:lnTo>
                  <a:pt x="21431" y="235743"/>
                </a:lnTo>
                <a:lnTo>
                  <a:pt x="13081" y="234062"/>
                </a:lnTo>
                <a:lnTo>
                  <a:pt x="6270" y="229473"/>
                </a:lnTo>
                <a:lnTo>
                  <a:pt x="1681" y="222662"/>
                </a:lnTo>
                <a:lnTo>
                  <a:pt x="0" y="214312"/>
                </a:lnTo>
                <a:lnTo>
                  <a:pt x="0" y="64293"/>
                </a:lnTo>
                <a:lnTo>
                  <a:pt x="1681" y="55944"/>
                </a:lnTo>
                <a:lnTo>
                  <a:pt x="6270" y="49132"/>
                </a:lnTo>
                <a:lnTo>
                  <a:pt x="13081" y="44544"/>
                </a:lnTo>
                <a:lnTo>
                  <a:pt x="21431" y="42862"/>
                </a:lnTo>
                <a:lnTo>
                  <a:pt x="64293" y="42862"/>
                </a:lnTo>
                <a:lnTo>
                  <a:pt x="72643" y="44544"/>
                </a:lnTo>
                <a:lnTo>
                  <a:pt x="79454" y="49132"/>
                </a:lnTo>
                <a:lnTo>
                  <a:pt x="84043" y="55944"/>
                </a:lnTo>
                <a:lnTo>
                  <a:pt x="85725" y="64293"/>
                </a:lnTo>
                <a:lnTo>
                  <a:pt x="85725" y="214312"/>
                </a:lnTo>
                <a:lnTo>
                  <a:pt x="84043" y="222662"/>
                </a:lnTo>
                <a:lnTo>
                  <a:pt x="79454" y="229473"/>
                </a:lnTo>
                <a:lnTo>
                  <a:pt x="72643" y="234062"/>
                </a:lnTo>
                <a:lnTo>
                  <a:pt x="64293" y="2357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158808" y="2682939"/>
            <a:ext cx="1107440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40" dirty="0">
                <a:solidFill>
                  <a:srgbClr val="333333"/>
                </a:solidFill>
                <a:latin typeface="Arial"/>
                <a:cs typeface="Arial"/>
              </a:rPr>
              <a:t>35%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Lower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User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Trust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231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</a:rPr>
              <a:t>3</a:t>
            </a:fld>
            <a:endParaRPr sz="115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412608" y="3603273"/>
            <a:ext cx="176783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Source</a:t>
            </a:r>
            <a:r>
              <a:rPr sz="95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:</a:t>
            </a:r>
            <a:r>
              <a:rPr sz="95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Gartner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Research</a:t>
            </a:r>
            <a:r>
              <a:rPr sz="9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,</a:t>
            </a:r>
            <a:r>
              <a:rPr sz="95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9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2024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629274"/>
            <a:ext cx="5943600" cy="1219200"/>
            <a:chOff x="609599" y="562927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62927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62927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4591050" cy="28575"/>
          </a:xfrm>
          <a:custGeom>
            <a:avLst/>
            <a:gdLst/>
            <a:ahLst/>
            <a:cxnLst/>
            <a:rect l="l" t="t" r="r" b="b"/>
            <a:pathLst>
              <a:path w="4591050" h="28575">
                <a:moveTo>
                  <a:pt x="4591049" y="28574"/>
                </a:moveTo>
                <a:lnTo>
                  <a:pt x="0" y="28574"/>
                </a:lnTo>
                <a:lnTo>
                  <a:pt x="0" y="0"/>
                </a:lnTo>
                <a:lnTo>
                  <a:pt x="4591049" y="0"/>
                </a:lnTo>
                <a:lnTo>
                  <a:pt x="459104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Data</a:t>
            </a:r>
            <a:r>
              <a:rPr spc="-145" dirty="0"/>
              <a:t> </a:t>
            </a:r>
            <a:r>
              <a:rPr spc="-120" dirty="0"/>
              <a:t>Quality</a:t>
            </a:r>
            <a:r>
              <a:rPr spc="-145" dirty="0"/>
              <a:t> </a:t>
            </a:r>
            <a:r>
              <a:rPr spc="-150" dirty="0"/>
              <a:t>Issues</a:t>
            </a:r>
            <a:r>
              <a:rPr spc="-140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0" dirty="0">
                <a:latin typeface="Century Gothic"/>
                <a:cs typeface="Century Gothic"/>
              </a:rPr>
              <a:t> </a:t>
            </a:r>
            <a:r>
              <a:rPr spc="-114" dirty="0"/>
              <a:t>Challenges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1314216"/>
            <a:ext cx="5956300" cy="4768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8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Modern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face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numerous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challenges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performance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These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include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952624"/>
            <a:ext cx="190499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1859563"/>
            <a:ext cx="525780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5" dirty="0">
                <a:solidFill>
                  <a:srgbClr val="333333"/>
                </a:solidFill>
                <a:latin typeface="Arial"/>
                <a:cs typeface="Arial"/>
              </a:rPr>
              <a:t>Missing</a:t>
            </a:r>
            <a:r>
              <a:rPr sz="15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Values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absent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due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nonresponse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collection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failures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gaps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in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858913"/>
            <a:ext cx="190537" cy="1686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00" y="2754913"/>
            <a:ext cx="459105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5" dirty="0">
                <a:solidFill>
                  <a:srgbClr val="333333"/>
                </a:solidFill>
                <a:latin typeface="Arial"/>
                <a:cs typeface="Arial"/>
              </a:rPr>
              <a:t>Inconsistent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Discrepancies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values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formats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between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sources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contradictory</a:t>
            </a:r>
            <a:r>
              <a:rPr sz="1300" spc="10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4" y="3743324"/>
            <a:ext cx="166687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16000" y="3650262"/>
            <a:ext cx="491998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0" dirty="0">
                <a:solidFill>
                  <a:srgbClr val="333333"/>
                </a:solidFill>
                <a:latin typeface="Arial"/>
                <a:cs typeface="Arial"/>
              </a:rPr>
              <a:t>Duplicate</a:t>
            </a:r>
            <a:r>
              <a:rPr sz="15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Same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recorded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multiple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skewing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frequencies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statistical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measures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030" y="4650580"/>
            <a:ext cx="191839" cy="1666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53" y="5762624"/>
            <a:ext cx="130961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7699" y="4545612"/>
            <a:ext cx="5905500" cy="21786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30"/>
              </a:spcBef>
            </a:pP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Outliers</a:t>
            </a:r>
            <a:endParaRPr sz="1500">
              <a:latin typeface="Arial"/>
              <a:cs typeface="Arial"/>
            </a:endParaRPr>
          </a:p>
          <a:p>
            <a:pPr marL="381000" marR="281940">
              <a:lnSpc>
                <a:spcPct val="111100"/>
              </a:lnSpc>
              <a:spcBef>
                <a:spcPts val="420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points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deviate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significantly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from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norm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potentially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distorting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409575">
              <a:lnSpc>
                <a:spcPct val="100000"/>
              </a:lnSpc>
            </a:pP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Impact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endParaRPr sz="1350">
              <a:latin typeface="Arial"/>
              <a:cs typeface="Arial"/>
            </a:endParaRPr>
          </a:p>
          <a:p>
            <a:pPr marL="152400" marR="394970">
              <a:lnSpc>
                <a:spcPct val="115399"/>
              </a:lnSpc>
              <a:spcBef>
                <a:spcPts val="590"/>
              </a:spcBef>
            </a:pP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Research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shows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scientists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spend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up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80%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preparation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cleaning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activities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rather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than</a:t>
            </a:r>
            <a:r>
              <a:rPr sz="13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generating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insights,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representing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significant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operational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inefficiency.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0399" y="685799"/>
            <a:ext cx="4572000" cy="7753350"/>
            <a:chOff x="7010399" y="685799"/>
            <a:chExt cx="4572000" cy="7753350"/>
          </a:xfrm>
        </p:grpSpPr>
        <p:sp>
          <p:nvSpPr>
            <p:cNvPr id="18" name="object 18"/>
            <p:cNvSpPr/>
            <p:nvPr/>
          </p:nvSpPr>
          <p:spPr>
            <a:xfrm>
              <a:off x="7015161" y="690562"/>
              <a:ext cx="4562475" cy="7743825"/>
            </a:xfrm>
            <a:custGeom>
              <a:avLst/>
              <a:gdLst/>
              <a:ahLst/>
              <a:cxnLst/>
              <a:rect l="l" t="t" r="r" b="b"/>
              <a:pathLst>
                <a:path w="4562475" h="7743825">
                  <a:moveTo>
                    <a:pt x="4495727" y="7743824"/>
                  </a:moveTo>
                  <a:lnTo>
                    <a:pt x="66746" y="7743824"/>
                  </a:lnTo>
                  <a:lnTo>
                    <a:pt x="62100" y="7743366"/>
                  </a:lnTo>
                  <a:lnTo>
                    <a:pt x="24239" y="7726217"/>
                  </a:lnTo>
                  <a:lnTo>
                    <a:pt x="2287" y="7690922"/>
                  </a:lnTo>
                  <a:lnTo>
                    <a:pt x="0" y="7677076"/>
                  </a:lnTo>
                  <a:lnTo>
                    <a:pt x="0" y="7672386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7677076"/>
                  </a:lnTo>
                  <a:lnTo>
                    <a:pt x="4547827" y="7715974"/>
                  </a:lnTo>
                  <a:lnTo>
                    <a:pt x="4514041" y="7740180"/>
                  </a:lnTo>
                  <a:lnTo>
                    <a:pt x="4500372" y="7743366"/>
                  </a:lnTo>
                  <a:lnTo>
                    <a:pt x="4495727" y="7743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5161" y="690562"/>
              <a:ext cx="4562475" cy="7743825"/>
            </a:xfrm>
            <a:custGeom>
              <a:avLst/>
              <a:gdLst/>
              <a:ahLst/>
              <a:cxnLst/>
              <a:rect l="l" t="t" r="r" b="b"/>
              <a:pathLst>
                <a:path w="4562475" h="7743825">
                  <a:moveTo>
                    <a:pt x="0" y="7672386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7672386"/>
                  </a:lnTo>
                  <a:lnTo>
                    <a:pt x="4562474" y="7677076"/>
                  </a:lnTo>
                  <a:lnTo>
                    <a:pt x="4562016" y="7681722"/>
                  </a:lnTo>
                  <a:lnTo>
                    <a:pt x="4561101" y="7686322"/>
                  </a:lnTo>
                  <a:lnTo>
                    <a:pt x="4560185" y="7690922"/>
                  </a:lnTo>
                  <a:lnTo>
                    <a:pt x="4558829" y="7695390"/>
                  </a:lnTo>
                  <a:lnTo>
                    <a:pt x="4557034" y="7699724"/>
                  </a:lnTo>
                  <a:lnTo>
                    <a:pt x="4555240" y="7704057"/>
                  </a:lnTo>
                  <a:lnTo>
                    <a:pt x="4526824" y="7734390"/>
                  </a:lnTo>
                  <a:lnTo>
                    <a:pt x="4504973" y="7742451"/>
                  </a:lnTo>
                  <a:lnTo>
                    <a:pt x="4500372" y="7743366"/>
                  </a:lnTo>
                  <a:lnTo>
                    <a:pt x="4495727" y="7743824"/>
                  </a:lnTo>
                  <a:lnTo>
                    <a:pt x="4491037" y="7743824"/>
                  </a:lnTo>
                  <a:lnTo>
                    <a:pt x="71437" y="7743824"/>
                  </a:lnTo>
                  <a:lnTo>
                    <a:pt x="66746" y="7743824"/>
                  </a:lnTo>
                  <a:lnTo>
                    <a:pt x="62100" y="7743366"/>
                  </a:lnTo>
                  <a:lnTo>
                    <a:pt x="57499" y="7742451"/>
                  </a:lnTo>
                  <a:lnTo>
                    <a:pt x="52899" y="7741535"/>
                  </a:lnTo>
                  <a:lnTo>
                    <a:pt x="48431" y="7740180"/>
                  </a:lnTo>
                  <a:lnTo>
                    <a:pt x="44098" y="7738385"/>
                  </a:lnTo>
                  <a:lnTo>
                    <a:pt x="39764" y="7736590"/>
                  </a:lnTo>
                  <a:lnTo>
                    <a:pt x="35647" y="7734390"/>
                  </a:lnTo>
                  <a:lnTo>
                    <a:pt x="31748" y="7731783"/>
                  </a:lnTo>
                  <a:lnTo>
                    <a:pt x="27848" y="7729178"/>
                  </a:lnTo>
                  <a:lnTo>
                    <a:pt x="5437" y="7699724"/>
                  </a:lnTo>
                  <a:lnTo>
                    <a:pt x="3642" y="7695390"/>
                  </a:lnTo>
                  <a:lnTo>
                    <a:pt x="2287" y="7690922"/>
                  </a:lnTo>
                  <a:lnTo>
                    <a:pt x="1372" y="7686322"/>
                  </a:lnTo>
                  <a:lnTo>
                    <a:pt x="457" y="7681722"/>
                  </a:lnTo>
                  <a:lnTo>
                    <a:pt x="0" y="7677076"/>
                  </a:lnTo>
                  <a:lnTo>
                    <a:pt x="0" y="7672386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1373" y="1266824"/>
              <a:ext cx="4229100" cy="876300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3"/>
                  </a:lnTo>
                  <a:lnTo>
                    <a:pt x="4213475" y="846594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2323" y="1267102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1373" y="2238374"/>
              <a:ext cx="4229100" cy="876300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7"/>
                  </a:lnTo>
                  <a:lnTo>
                    <a:pt x="0" y="805102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2"/>
                  </a:lnTo>
                  <a:lnTo>
                    <a:pt x="4213475" y="846593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2323" y="2238652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91373" y="3209924"/>
              <a:ext cx="4229100" cy="876300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3"/>
                  </a:lnTo>
                  <a:lnTo>
                    <a:pt x="4213475" y="846594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2323" y="3210202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48699" y="832384"/>
            <a:ext cx="28956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Additional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4724" y="1419224"/>
            <a:ext cx="11432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312025" y="1312963"/>
            <a:ext cx="3923665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35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Stale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3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0" dirty="0">
                <a:solidFill>
                  <a:srgbClr val="333333"/>
                </a:solidFill>
                <a:latin typeface="Arial"/>
                <a:cs typeface="Arial"/>
              </a:rPr>
              <a:t>Outdated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no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longer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relevant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up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date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to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historical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rather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than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72324" y="2390774"/>
            <a:ext cx="4248150" cy="5657850"/>
            <a:chOff x="7172324" y="2390774"/>
            <a:chExt cx="4248150" cy="565785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4724" y="2390774"/>
              <a:ext cx="152399" cy="1523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4" y="4314824"/>
              <a:ext cx="4248149" cy="37337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312025" y="2284513"/>
            <a:ext cx="3714115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535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Irrelevant</a:t>
            </a:r>
            <a:r>
              <a:rPr sz="135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doesn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'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advance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analytical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goals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creating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noise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obscures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meaningful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patterns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24724" y="3362325"/>
            <a:ext cx="114299" cy="1523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312025" y="3256063"/>
            <a:ext cx="3945254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35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Unstructured</a:t>
            </a:r>
            <a:r>
              <a:rPr sz="135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lacking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predefined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format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(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text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images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),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requiring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specialized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techniques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54566" y="8099073"/>
            <a:ext cx="18840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6A7280"/>
                </a:solidFill>
                <a:latin typeface="Microsoft Sans Serif"/>
                <a:cs typeface="Microsoft Sans Serif"/>
              </a:rPr>
              <a:t>8</a:t>
            </a:r>
            <a:r>
              <a:rPr sz="950" spc="2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Core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Dimensions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of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Quality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8667749"/>
            <a:ext cx="12192000" cy="504825"/>
            <a:chOff x="0" y="8667749"/>
            <a:chExt cx="12192000" cy="504825"/>
          </a:xfrm>
        </p:grpSpPr>
        <p:sp>
          <p:nvSpPr>
            <p:cNvPr id="37" name="object 37"/>
            <p:cNvSpPr/>
            <p:nvPr/>
          </p:nvSpPr>
          <p:spPr>
            <a:xfrm>
              <a:off x="0" y="8743948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87439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67974" y="86677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82274" y="876299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0757246" y="8751489"/>
            <a:ext cx="11430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5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738505">
              <a:lnSpc>
                <a:spcPts val="1270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4</a:t>
            </a:fld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6899" y="8877100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572124"/>
            <a:ext cx="5943600" cy="990600"/>
            <a:chOff x="609599" y="5572124"/>
            <a:chExt cx="5943600" cy="990600"/>
          </a:xfrm>
        </p:grpSpPr>
        <p:sp>
          <p:nvSpPr>
            <p:cNvPr id="3" name="object 3"/>
            <p:cNvSpPr/>
            <p:nvPr/>
          </p:nvSpPr>
          <p:spPr>
            <a:xfrm>
              <a:off x="609599" y="5572124"/>
              <a:ext cx="5943600" cy="990600"/>
            </a:xfrm>
            <a:custGeom>
              <a:avLst/>
              <a:gdLst/>
              <a:ahLst/>
              <a:cxnLst/>
              <a:rect l="l" t="t" r="r" b="b"/>
              <a:pathLst>
                <a:path w="5943600" h="990600">
                  <a:moveTo>
                    <a:pt x="59435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9905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572124"/>
              <a:ext cx="38100" cy="990600"/>
            </a:xfrm>
            <a:custGeom>
              <a:avLst/>
              <a:gdLst/>
              <a:ahLst/>
              <a:cxnLst/>
              <a:rect l="l" t="t" r="r" b="b"/>
              <a:pathLst>
                <a:path w="38100" h="990600">
                  <a:moveTo>
                    <a:pt x="380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90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625661"/>
            <a:ext cx="5074920" cy="756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84"/>
              </a:spcBef>
            </a:pPr>
            <a:r>
              <a:rPr spc="-114" dirty="0"/>
              <a:t>Strategic</a:t>
            </a:r>
            <a:r>
              <a:rPr spc="-150" dirty="0"/>
              <a:t> </a:t>
            </a:r>
            <a:r>
              <a:rPr spc="-130" dirty="0"/>
              <a:t>Benefits</a:t>
            </a:r>
            <a:r>
              <a:rPr spc="-150" dirty="0"/>
              <a:t> </a:t>
            </a:r>
            <a:r>
              <a:rPr sz="2450" spc="-270" dirty="0"/>
              <a:t>&amp;</a:t>
            </a:r>
            <a:r>
              <a:rPr sz="2450" spc="-120" dirty="0"/>
              <a:t> </a:t>
            </a:r>
            <a:r>
              <a:rPr spc="-240" dirty="0"/>
              <a:t>ROI</a:t>
            </a:r>
            <a:r>
              <a:rPr spc="-150" dirty="0"/>
              <a:t> </a:t>
            </a:r>
            <a:r>
              <a:rPr spc="-80" dirty="0"/>
              <a:t>of</a:t>
            </a:r>
            <a:r>
              <a:rPr spc="-150" dirty="0"/>
              <a:t> </a:t>
            </a:r>
            <a:r>
              <a:rPr spc="-125" dirty="0"/>
              <a:t>Data</a:t>
            </a:r>
            <a:r>
              <a:rPr spc="-150" dirty="0"/>
              <a:t> </a:t>
            </a:r>
            <a:r>
              <a:rPr spc="-20" dirty="0"/>
              <a:t>Pre</a:t>
            </a:r>
            <a:r>
              <a:rPr sz="2450" spc="-20" dirty="0"/>
              <a:t>- </a:t>
            </a:r>
            <a:r>
              <a:rPr spc="-45" dirty="0"/>
              <a:t>processing</a:t>
            </a:r>
            <a:endParaRPr sz="24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771650"/>
            <a:ext cx="190499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665319"/>
            <a:ext cx="545973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Improved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Quality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1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consistent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reliable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serving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foundation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can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trusted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686050"/>
            <a:ext cx="238124" cy="190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579719"/>
            <a:ext cx="5528945" cy="17640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Better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sz="1650">
              <a:latin typeface="Arial"/>
              <a:cs typeface="Arial"/>
            </a:endParaRPr>
          </a:p>
          <a:p>
            <a:pPr marL="12700" marR="172085">
              <a:lnSpc>
                <a:spcPct val="111100"/>
              </a:lnSpc>
              <a:spcBef>
                <a:spcPts val="3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helps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/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ML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models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make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more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predictions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run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more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efficiently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avoid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problems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like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overfitting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Operational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Efficiency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0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100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Optimization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Streamlines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lowers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computational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requirements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up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resources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key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activities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245" y="3603426"/>
            <a:ext cx="234408" cy="186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228" y="4514850"/>
            <a:ext cx="130961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16000" y="4408519"/>
            <a:ext cx="5412105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Deeper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Insights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1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Competitive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Advantage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High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enables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better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intelligence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-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making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customer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satisfaction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099" y="5717380"/>
            <a:ext cx="190499" cy="1666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7699" y="5571718"/>
            <a:ext cx="5905500" cy="866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900"/>
              </a:spcBef>
            </a:pPr>
            <a:r>
              <a:rPr sz="1350" b="1" spc="-130" dirty="0">
                <a:solidFill>
                  <a:srgbClr val="333333"/>
                </a:solidFill>
                <a:latin typeface="Arial"/>
                <a:cs typeface="Arial"/>
              </a:rPr>
              <a:t>ROI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>
              <a:latin typeface="Arial"/>
              <a:cs typeface="Arial"/>
            </a:endParaRPr>
          </a:p>
          <a:p>
            <a:pPr marL="152400" marR="614045">
              <a:lnSpc>
                <a:spcPct val="115399"/>
              </a:lnSpc>
              <a:spcBef>
                <a:spcPts val="590"/>
              </a:spcBef>
            </a:pP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investing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 data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pre-processing report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85" dirty="0">
                <a:solidFill>
                  <a:srgbClr val="333333"/>
                </a:solidFill>
                <a:latin typeface="Microsoft Sans Serif"/>
                <a:cs typeface="Microsoft Sans Serif"/>
              </a:rPr>
              <a:t>4-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6x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10" dirty="0">
                <a:solidFill>
                  <a:srgbClr val="333333"/>
                </a:solidFill>
                <a:latin typeface="Microsoft Sans Serif"/>
                <a:cs typeface="Microsoft Sans Serif"/>
              </a:rPr>
              <a:t>ROI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increased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productivity,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reduced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error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costs,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faster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time-to-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10399" y="1543049"/>
            <a:ext cx="4572000" cy="2438400"/>
            <a:chOff x="7010399" y="1543049"/>
            <a:chExt cx="4572000" cy="2438400"/>
          </a:xfrm>
        </p:grpSpPr>
        <p:sp>
          <p:nvSpPr>
            <p:cNvPr id="17" name="object 17"/>
            <p:cNvSpPr/>
            <p:nvPr/>
          </p:nvSpPr>
          <p:spPr>
            <a:xfrm>
              <a:off x="7015161" y="1547812"/>
              <a:ext cx="4562475" cy="2428875"/>
            </a:xfrm>
            <a:custGeom>
              <a:avLst/>
              <a:gdLst/>
              <a:ahLst/>
              <a:cxnLst/>
              <a:rect l="l" t="t" r="r" b="b"/>
              <a:pathLst>
                <a:path w="4562475" h="2428875">
                  <a:moveTo>
                    <a:pt x="4495727" y="2428874"/>
                  </a:moveTo>
                  <a:lnTo>
                    <a:pt x="66746" y="2428874"/>
                  </a:lnTo>
                  <a:lnTo>
                    <a:pt x="62100" y="2428416"/>
                  </a:lnTo>
                  <a:lnTo>
                    <a:pt x="24239" y="2411267"/>
                  </a:lnTo>
                  <a:lnTo>
                    <a:pt x="2287" y="2375974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2362127"/>
                  </a:lnTo>
                  <a:lnTo>
                    <a:pt x="4547827" y="2401025"/>
                  </a:lnTo>
                  <a:lnTo>
                    <a:pt x="4514041" y="2425231"/>
                  </a:lnTo>
                  <a:lnTo>
                    <a:pt x="4500372" y="2428416"/>
                  </a:lnTo>
                  <a:lnTo>
                    <a:pt x="4495727" y="24288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5161" y="1547812"/>
              <a:ext cx="4562475" cy="2428875"/>
            </a:xfrm>
            <a:custGeom>
              <a:avLst/>
              <a:gdLst/>
              <a:ahLst/>
              <a:cxnLst/>
              <a:rect l="l" t="t" r="r" b="b"/>
              <a:pathLst>
                <a:path w="456247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2357437"/>
                  </a:lnTo>
                  <a:lnTo>
                    <a:pt x="4562474" y="2362127"/>
                  </a:lnTo>
                  <a:lnTo>
                    <a:pt x="4562016" y="2366773"/>
                  </a:lnTo>
                  <a:lnTo>
                    <a:pt x="4561101" y="2371373"/>
                  </a:lnTo>
                  <a:lnTo>
                    <a:pt x="4560185" y="2375974"/>
                  </a:lnTo>
                  <a:lnTo>
                    <a:pt x="4558829" y="2380441"/>
                  </a:lnTo>
                  <a:lnTo>
                    <a:pt x="4557034" y="2384774"/>
                  </a:lnTo>
                  <a:lnTo>
                    <a:pt x="4555240" y="2389108"/>
                  </a:lnTo>
                  <a:lnTo>
                    <a:pt x="4526824" y="2419441"/>
                  </a:lnTo>
                  <a:lnTo>
                    <a:pt x="4504973" y="2427501"/>
                  </a:lnTo>
                  <a:lnTo>
                    <a:pt x="4500372" y="2428416"/>
                  </a:lnTo>
                  <a:lnTo>
                    <a:pt x="4495727" y="2428874"/>
                  </a:lnTo>
                  <a:lnTo>
                    <a:pt x="4491037" y="2428874"/>
                  </a:lnTo>
                  <a:lnTo>
                    <a:pt x="71437" y="2428874"/>
                  </a:lnTo>
                  <a:lnTo>
                    <a:pt x="66746" y="2428874"/>
                  </a:lnTo>
                  <a:lnTo>
                    <a:pt x="62100" y="2428416"/>
                  </a:lnTo>
                  <a:lnTo>
                    <a:pt x="57499" y="2427501"/>
                  </a:lnTo>
                  <a:lnTo>
                    <a:pt x="52899" y="2426586"/>
                  </a:lnTo>
                  <a:lnTo>
                    <a:pt x="48431" y="2425231"/>
                  </a:lnTo>
                  <a:lnTo>
                    <a:pt x="44098" y="2423436"/>
                  </a:lnTo>
                  <a:lnTo>
                    <a:pt x="39764" y="2421641"/>
                  </a:lnTo>
                  <a:lnTo>
                    <a:pt x="35647" y="2419440"/>
                  </a:lnTo>
                  <a:lnTo>
                    <a:pt x="31748" y="2416834"/>
                  </a:lnTo>
                  <a:lnTo>
                    <a:pt x="27848" y="2414228"/>
                  </a:lnTo>
                  <a:lnTo>
                    <a:pt x="5437" y="2384774"/>
                  </a:lnTo>
                  <a:lnTo>
                    <a:pt x="3642" y="2380441"/>
                  </a:lnTo>
                  <a:lnTo>
                    <a:pt x="2287" y="2375974"/>
                  </a:lnTo>
                  <a:lnTo>
                    <a:pt x="1372" y="2371373"/>
                  </a:lnTo>
                  <a:lnTo>
                    <a:pt x="457" y="2366773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13650" y="1689634"/>
            <a:ext cx="17659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Quantifiable</a:t>
            </a:r>
            <a:r>
              <a:rPr sz="1500" b="1" spc="1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Benefits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2325" y="2124075"/>
            <a:ext cx="4248149" cy="18287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0399" y="4133849"/>
            <a:ext cx="4571999" cy="16954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31187" y="4280434"/>
            <a:ext cx="213042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110" dirty="0">
                <a:solidFill>
                  <a:srgbClr val="0075CD"/>
                </a:solidFill>
                <a:latin typeface="Arial"/>
                <a:cs typeface="Arial"/>
              </a:rPr>
              <a:t>Key</a:t>
            </a:r>
            <a:r>
              <a:rPr sz="1500" b="1" spc="-3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Performance</a:t>
            </a:r>
            <a:r>
              <a:rPr sz="1500" b="1" spc="-2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0075CD"/>
                </a:solidFill>
                <a:latin typeface="Arial"/>
                <a:cs typeface="Arial"/>
              </a:rPr>
              <a:t>Metrics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6192" y="5157747"/>
            <a:ext cx="1052195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35" dirty="0">
                <a:solidFill>
                  <a:srgbClr val="333333"/>
                </a:solidFill>
                <a:latin typeface="Arial"/>
                <a:cs typeface="Arial"/>
              </a:rPr>
              <a:t>92%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Model</a:t>
            </a:r>
            <a:r>
              <a:rPr sz="1150" spc="-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Accuracy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23969" y="5157747"/>
            <a:ext cx="944880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45" dirty="0">
                <a:solidFill>
                  <a:srgbClr val="333333"/>
                </a:solidFill>
                <a:latin typeface="Arial"/>
                <a:cs typeface="Arial"/>
              </a:rPr>
              <a:t>68%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Faster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Insights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56887" y="5157747"/>
            <a:ext cx="987425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45" dirty="0">
                <a:solidFill>
                  <a:srgbClr val="333333"/>
                </a:solidFill>
                <a:latin typeface="Arial"/>
                <a:cs typeface="Arial"/>
              </a:rPr>
              <a:t>42%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Cost</a:t>
            </a:r>
            <a:r>
              <a:rPr sz="1150" spc="-6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Reduction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6896100"/>
            <a:ext cx="12192000" cy="514350"/>
            <a:chOff x="0" y="6896100"/>
            <a:chExt cx="12192000" cy="514350"/>
          </a:xfrm>
        </p:grpSpPr>
        <p:sp>
          <p:nvSpPr>
            <p:cNvPr id="27" name="object 27"/>
            <p:cNvSpPr/>
            <p:nvPr/>
          </p:nvSpPr>
          <p:spPr>
            <a:xfrm>
              <a:off x="0" y="69818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69818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67974" y="6896100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2274" y="699134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757246" y="6979840"/>
            <a:ext cx="11430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745490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5</a:t>
            </a:fld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899" y="7114976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18926"/>
            <a:ext cx="4795520" cy="7639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40"/>
              </a:spcBef>
            </a:pPr>
            <a:r>
              <a:rPr spc="-130" dirty="0"/>
              <a:t>Implementation</a:t>
            </a:r>
            <a:r>
              <a:rPr spc="-110" dirty="0"/>
              <a:t> </a:t>
            </a:r>
            <a:r>
              <a:rPr spc="-185" dirty="0"/>
              <a:t>Roadmap</a:t>
            </a:r>
            <a:r>
              <a:rPr sz="2600" spc="-185" dirty="0"/>
              <a:t>:</a:t>
            </a:r>
            <a:r>
              <a:rPr sz="2600" spc="-125" dirty="0"/>
              <a:t> </a:t>
            </a:r>
            <a:r>
              <a:rPr spc="-135" dirty="0"/>
              <a:t>Phased </a:t>
            </a:r>
            <a:r>
              <a:rPr spc="-25" dirty="0"/>
              <a:t>Approach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7010399" y="5714999"/>
            <a:ext cx="4572000" cy="1104900"/>
            <a:chOff x="7010399" y="5714999"/>
            <a:chExt cx="4572000" cy="1104900"/>
          </a:xfrm>
        </p:grpSpPr>
        <p:sp>
          <p:nvSpPr>
            <p:cNvPr id="4" name="object 4"/>
            <p:cNvSpPr/>
            <p:nvPr/>
          </p:nvSpPr>
          <p:spPr>
            <a:xfrm>
              <a:off x="7010399" y="5714999"/>
              <a:ext cx="4572000" cy="1104900"/>
            </a:xfrm>
            <a:custGeom>
              <a:avLst/>
              <a:gdLst/>
              <a:ahLst/>
              <a:cxnLst/>
              <a:rect l="l" t="t" r="r" b="b"/>
              <a:pathLst>
                <a:path w="4572000" h="1104900">
                  <a:moveTo>
                    <a:pt x="457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11048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399" y="57149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852" y="5848349"/>
              <a:ext cx="130961" cy="1904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48499" y="5708546"/>
            <a:ext cx="4533900" cy="991869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950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Best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Practice</a:t>
            </a:r>
            <a:endParaRPr sz="1350">
              <a:latin typeface="Arial"/>
              <a:cs typeface="Arial"/>
            </a:endParaRPr>
          </a:p>
          <a:p>
            <a:pPr marL="152400" marR="196850">
              <a:lnSpc>
                <a:spcPct val="108700"/>
              </a:lnSpc>
              <a:spcBef>
                <a:spcPts val="635"/>
              </a:spcBef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Successful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implementation</a:t>
            </a:r>
            <a:r>
              <a:rPr sz="115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requires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cross-functional</a:t>
            </a:r>
            <a:r>
              <a:rPr sz="115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collaboration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clearly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defined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ownership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at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each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phase.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Begin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pilot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demonstrate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value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before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full-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scale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deployment.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8305800"/>
            <a:ext cx="12192000" cy="514350"/>
            <a:chOff x="0" y="8305800"/>
            <a:chExt cx="12192000" cy="514350"/>
          </a:xfrm>
        </p:grpSpPr>
        <p:sp>
          <p:nvSpPr>
            <p:cNvPr id="9" name="object 9"/>
            <p:cNvSpPr/>
            <p:nvPr/>
          </p:nvSpPr>
          <p:spPr>
            <a:xfrm>
              <a:off x="0" y="83915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3915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67974" y="8305800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2274" y="8401049"/>
              <a:ext cx="133349" cy="13334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90574" y="1685924"/>
            <a:ext cx="381000" cy="6286500"/>
            <a:chOff x="790574" y="1685924"/>
            <a:chExt cx="381000" cy="6286500"/>
          </a:xfrm>
        </p:grpSpPr>
        <p:sp>
          <p:nvSpPr>
            <p:cNvPr id="14" name="object 14"/>
            <p:cNvSpPr/>
            <p:nvPr/>
          </p:nvSpPr>
          <p:spPr>
            <a:xfrm>
              <a:off x="800099" y="1685924"/>
              <a:ext cx="28575" cy="6286500"/>
            </a:xfrm>
            <a:custGeom>
              <a:avLst/>
              <a:gdLst/>
              <a:ahLst/>
              <a:cxnLst/>
              <a:rect l="l" t="t" r="r" b="b"/>
              <a:pathLst>
                <a:path w="28575" h="6286500">
                  <a:moveTo>
                    <a:pt x="28574" y="6286499"/>
                  </a:moveTo>
                  <a:lnTo>
                    <a:pt x="0" y="62864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2864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574" y="1685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1781174"/>
              <a:ext cx="191653" cy="1916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0574" y="3286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4" y="3381374"/>
              <a:ext cx="190537" cy="1906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0574" y="4886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370" y="4984551"/>
              <a:ext cx="234408" cy="1868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0574" y="64865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778" y="6593667"/>
              <a:ext cx="178593" cy="16671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61974" y="1685924"/>
            <a:ext cx="133350" cy="1485900"/>
            <a:chOff x="561974" y="1685924"/>
            <a:chExt cx="133350" cy="1485900"/>
          </a:xfrm>
        </p:grpSpPr>
        <p:sp>
          <p:nvSpPr>
            <p:cNvPr id="24" name="object 24"/>
            <p:cNvSpPr/>
            <p:nvPr/>
          </p:nvSpPr>
          <p:spPr>
            <a:xfrm>
              <a:off x="609599" y="1685924"/>
              <a:ext cx="28575" cy="1485900"/>
            </a:xfrm>
            <a:custGeom>
              <a:avLst/>
              <a:gdLst/>
              <a:ahLst/>
              <a:cxnLst/>
              <a:rect l="l" t="t" r="r" b="b"/>
              <a:pathLst>
                <a:path w="28575" h="1485900">
                  <a:moveTo>
                    <a:pt x="28574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485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74" y="1685924"/>
              <a:ext cx="133349" cy="133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35074" y="1715799"/>
            <a:ext cx="4779010" cy="61290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0"/>
              </a:spcBef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90" dirty="0">
                <a:solidFill>
                  <a:srgbClr val="333333"/>
                </a:solidFill>
                <a:latin typeface="Arial"/>
                <a:cs typeface="Arial"/>
              </a:rPr>
              <a:t>1: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Assessment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Strategic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Alignment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objectives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KPIs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aligned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strategic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goals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Audit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existing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infrastructure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silos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Select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appropriate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architecture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(cloud/hybrid)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</a:t>
            </a:r>
            <a:r>
              <a:rPr sz="1150" i="1" spc="-4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150" i="1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i="1" spc="60" dirty="0">
                <a:solidFill>
                  <a:srgbClr val="374050"/>
                </a:solidFill>
                <a:latin typeface="Arial"/>
                <a:cs typeface="Arial"/>
              </a:rPr>
              <a:t>4-</a:t>
            </a:r>
            <a:r>
              <a:rPr sz="1150" i="1" dirty="0">
                <a:solidFill>
                  <a:srgbClr val="374050"/>
                </a:solidFill>
                <a:latin typeface="Arial"/>
                <a:cs typeface="Arial"/>
              </a:rPr>
              <a:t>6</a:t>
            </a:r>
            <a:r>
              <a:rPr sz="1150" i="1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2: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Design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Architecture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scalable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schema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Design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pre-processing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techniques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(imputation,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scaling)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3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ingestion</a:t>
            </a:r>
            <a:r>
              <a:rPr sz="13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pipelines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integrate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</a:t>
            </a:r>
            <a:r>
              <a:rPr sz="1150" i="1" spc="-4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150" i="1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i="1" spc="50" dirty="0">
                <a:solidFill>
                  <a:srgbClr val="374050"/>
                </a:solidFill>
                <a:latin typeface="Arial"/>
                <a:cs typeface="Arial"/>
              </a:rPr>
              <a:t>6-</a:t>
            </a:r>
            <a:r>
              <a:rPr sz="1150" i="1" dirty="0">
                <a:solidFill>
                  <a:srgbClr val="374050"/>
                </a:solidFill>
                <a:latin typeface="Arial"/>
                <a:cs typeface="Arial"/>
              </a:rPr>
              <a:t>8</a:t>
            </a:r>
            <a:r>
              <a:rPr sz="1150" i="1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3: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Integration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3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ETL/ELT</a:t>
            </a:r>
            <a:r>
              <a:rPr sz="1300" spc="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workflows</a:t>
            </a:r>
            <a:r>
              <a:rPr sz="13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warehousing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governance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frameworks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security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policies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Connect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BI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(Tableau,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Power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BI)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</a:t>
            </a:r>
            <a:r>
              <a:rPr sz="1150" i="1" spc="-4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150" i="1" spc="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i="1" dirty="0">
                <a:solidFill>
                  <a:srgbClr val="374050"/>
                </a:solidFill>
                <a:latin typeface="Arial"/>
                <a:cs typeface="Arial"/>
              </a:rPr>
              <a:t>8-</a:t>
            </a:r>
            <a:r>
              <a:rPr sz="1150" i="1" spc="-120" dirty="0">
                <a:solidFill>
                  <a:srgbClr val="374050"/>
                </a:solidFill>
                <a:latin typeface="Arial"/>
                <a:cs typeface="Arial"/>
              </a:rPr>
              <a:t>12</a:t>
            </a:r>
            <a:r>
              <a:rPr sz="1150" i="1" spc="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3333"/>
                </a:solidFill>
                <a:latin typeface="Arial"/>
                <a:cs typeface="Arial"/>
              </a:rPr>
              <a:t>4: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Continuous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Improvement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performance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feedback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loops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iterative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refinement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 cost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management</a:t>
            </a:r>
            <a:r>
              <a:rPr sz="13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strategies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</a:t>
            </a:r>
            <a:r>
              <a:rPr sz="1150" i="1" spc="-4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150" i="1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Arial"/>
                <a:cs typeface="Arial"/>
              </a:rPr>
              <a:t>Ongoing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1974" y="3286124"/>
            <a:ext cx="133350" cy="1485900"/>
            <a:chOff x="561974" y="3286124"/>
            <a:chExt cx="133350" cy="1485900"/>
          </a:xfrm>
        </p:grpSpPr>
        <p:sp>
          <p:nvSpPr>
            <p:cNvPr id="28" name="object 28"/>
            <p:cNvSpPr/>
            <p:nvPr/>
          </p:nvSpPr>
          <p:spPr>
            <a:xfrm>
              <a:off x="609599" y="3286124"/>
              <a:ext cx="28575" cy="1485900"/>
            </a:xfrm>
            <a:custGeom>
              <a:avLst/>
              <a:gdLst/>
              <a:ahLst/>
              <a:cxnLst/>
              <a:rect l="l" t="t" r="r" b="b"/>
              <a:pathLst>
                <a:path w="28575" h="1485900">
                  <a:moveTo>
                    <a:pt x="28574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485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974" y="3286124"/>
              <a:ext cx="133349" cy="13334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61974" y="4886324"/>
            <a:ext cx="133350" cy="1485900"/>
            <a:chOff x="561974" y="4886324"/>
            <a:chExt cx="133350" cy="1485900"/>
          </a:xfrm>
        </p:grpSpPr>
        <p:sp>
          <p:nvSpPr>
            <p:cNvPr id="31" name="object 31"/>
            <p:cNvSpPr/>
            <p:nvPr/>
          </p:nvSpPr>
          <p:spPr>
            <a:xfrm>
              <a:off x="609599" y="4886324"/>
              <a:ext cx="28575" cy="1485900"/>
            </a:xfrm>
            <a:custGeom>
              <a:avLst/>
              <a:gdLst/>
              <a:ahLst/>
              <a:cxnLst/>
              <a:rect l="l" t="t" r="r" b="b"/>
              <a:pathLst>
                <a:path w="28575" h="1485900">
                  <a:moveTo>
                    <a:pt x="28574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485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974" y="4886324"/>
              <a:ext cx="133349" cy="13334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1974" y="6486524"/>
            <a:ext cx="133350" cy="1485900"/>
            <a:chOff x="561974" y="6486524"/>
            <a:chExt cx="133350" cy="1485900"/>
          </a:xfrm>
        </p:grpSpPr>
        <p:sp>
          <p:nvSpPr>
            <p:cNvPr id="34" name="object 34"/>
            <p:cNvSpPr/>
            <p:nvPr/>
          </p:nvSpPr>
          <p:spPr>
            <a:xfrm>
              <a:off x="609599" y="6486524"/>
              <a:ext cx="28575" cy="1485900"/>
            </a:xfrm>
            <a:custGeom>
              <a:avLst/>
              <a:gdLst/>
              <a:ahLst/>
              <a:cxnLst/>
              <a:rect l="l" t="t" r="r" b="b"/>
              <a:pathLst>
                <a:path w="28575" h="1485900">
                  <a:moveTo>
                    <a:pt x="28574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485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974" y="6486524"/>
              <a:ext cx="133349" cy="13334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7010399" y="1847849"/>
            <a:ext cx="4572000" cy="3638550"/>
            <a:chOff x="7010399" y="1847849"/>
            <a:chExt cx="4572000" cy="3638550"/>
          </a:xfrm>
        </p:grpSpPr>
        <p:sp>
          <p:nvSpPr>
            <p:cNvPr id="37" name="object 37"/>
            <p:cNvSpPr/>
            <p:nvPr/>
          </p:nvSpPr>
          <p:spPr>
            <a:xfrm>
              <a:off x="7015161" y="1852612"/>
              <a:ext cx="4562475" cy="3629025"/>
            </a:xfrm>
            <a:custGeom>
              <a:avLst/>
              <a:gdLst/>
              <a:ahLst/>
              <a:cxnLst/>
              <a:rect l="l" t="t" r="r" b="b"/>
              <a:pathLst>
                <a:path w="4562475" h="3629025">
                  <a:moveTo>
                    <a:pt x="4495727" y="3629024"/>
                  </a:moveTo>
                  <a:lnTo>
                    <a:pt x="66746" y="3629024"/>
                  </a:lnTo>
                  <a:lnTo>
                    <a:pt x="62100" y="3628567"/>
                  </a:lnTo>
                  <a:lnTo>
                    <a:pt x="24239" y="3611417"/>
                  </a:lnTo>
                  <a:lnTo>
                    <a:pt x="2287" y="3576123"/>
                  </a:lnTo>
                  <a:lnTo>
                    <a:pt x="0" y="3562277"/>
                  </a:lnTo>
                  <a:lnTo>
                    <a:pt x="0" y="3557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3562277"/>
                  </a:lnTo>
                  <a:lnTo>
                    <a:pt x="4547827" y="3601175"/>
                  </a:lnTo>
                  <a:lnTo>
                    <a:pt x="4514041" y="3625380"/>
                  </a:lnTo>
                  <a:lnTo>
                    <a:pt x="4500372" y="3628567"/>
                  </a:lnTo>
                  <a:lnTo>
                    <a:pt x="4495727" y="36290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5161" y="1852612"/>
              <a:ext cx="4562475" cy="3629025"/>
            </a:xfrm>
            <a:custGeom>
              <a:avLst/>
              <a:gdLst/>
              <a:ahLst/>
              <a:cxnLst/>
              <a:rect l="l" t="t" r="r" b="b"/>
              <a:pathLst>
                <a:path w="4562475" h="3629025">
                  <a:moveTo>
                    <a:pt x="0" y="3557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0433" y="31748"/>
                  </a:lnTo>
                  <a:lnTo>
                    <a:pt x="4553039" y="35649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3557587"/>
                  </a:lnTo>
                  <a:lnTo>
                    <a:pt x="4562474" y="3562277"/>
                  </a:lnTo>
                  <a:lnTo>
                    <a:pt x="4562016" y="3566922"/>
                  </a:lnTo>
                  <a:lnTo>
                    <a:pt x="4561101" y="3571522"/>
                  </a:lnTo>
                  <a:lnTo>
                    <a:pt x="4560185" y="3576123"/>
                  </a:lnTo>
                  <a:lnTo>
                    <a:pt x="4558829" y="3580590"/>
                  </a:lnTo>
                  <a:lnTo>
                    <a:pt x="4557034" y="3584924"/>
                  </a:lnTo>
                  <a:lnTo>
                    <a:pt x="4555240" y="3589257"/>
                  </a:lnTo>
                  <a:lnTo>
                    <a:pt x="4526824" y="3619590"/>
                  </a:lnTo>
                  <a:lnTo>
                    <a:pt x="4504973" y="3627651"/>
                  </a:lnTo>
                  <a:lnTo>
                    <a:pt x="4500372" y="3628567"/>
                  </a:lnTo>
                  <a:lnTo>
                    <a:pt x="4495727" y="3629024"/>
                  </a:lnTo>
                  <a:lnTo>
                    <a:pt x="4491037" y="3629024"/>
                  </a:lnTo>
                  <a:lnTo>
                    <a:pt x="71437" y="3629024"/>
                  </a:lnTo>
                  <a:lnTo>
                    <a:pt x="66746" y="3629024"/>
                  </a:lnTo>
                  <a:lnTo>
                    <a:pt x="62100" y="3628567"/>
                  </a:lnTo>
                  <a:lnTo>
                    <a:pt x="57499" y="3627651"/>
                  </a:lnTo>
                  <a:lnTo>
                    <a:pt x="52899" y="3626735"/>
                  </a:lnTo>
                  <a:lnTo>
                    <a:pt x="31748" y="3616984"/>
                  </a:lnTo>
                  <a:lnTo>
                    <a:pt x="27848" y="3614378"/>
                  </a:lnTo>
                  <a:lnTo>
                    <a:pt x="24239" y="3611417"/>
                  </a:lnTo>
                  <a:lnTo>
                    <a:pt x="20923" y="3608100"/>
                  </a:lnTo>
                  <a:lnTo>
                    <a:pt x="17606" y="3604784"/>
                  </a:lnTo>
                  <a:lnTo>
                    <a:pt x="5437" y="3584924"/>
                  </a:lnTo>
                  <a:lnTo>
                    <a:pt x="3642" y="3580590"/>
                  </a:lnTo>
                  <a:lnTo>
                    <a:pt x="2287" y="3576123"/>
                  </a:lnTo>
                  <a:lnTo>
                    <a:pt x="1372" y="3571522"/>
                  </a:lnTo>
                  <a:lnTo>
                    <a:pt x="457" y="3566922"/>
                  </a:lnTo>
                  <a:lnTo>
                    <a:pt x="0" y="3562277"/>
                  </a:lnTo>
                  <a:lnTo>
                    <a:pt x="0" y="3557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16378" y="1994434"/>
            <a:ext cx="336042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Implementation</a:t>
            </a:r>
            <a:r>
              <a:rPr sz="1500" b="1" spc="-4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Timeline</a:t>
            </a:r>
            <a:r>
              <a:rPr sz="1500" b="1" spc="-4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450" b="1" spc="-75" dirty="0">
                <a:solidFill>
                  <a:srgbClr val="0075CD"/>
                </a:solidFill>
                <a:latin typeface="Comic Sans MS"/>
                <a:cs typeface="Comic Sans MS"/>
              </a:rPr>
              <a:t>&amp;</a:t>
            </a:r>
            <a:r>
              <a:rPr sz="1450" b="1" spc="-245" dirty="0">
                <a:solidFill>
                  <a:srgbClr val="0075CD"/>
                </a:solidFill>
                <a:latin typeface="Comic Sans MS"/>
                <a:cs typeface="Comic Sans MS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Stakeholders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172324" y="2428875"/>
          <a:ext cx="4324350" cy="57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865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7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4-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r>
                        <a:rPr sz="950" spc="3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2311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6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6-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sz="950" spc="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6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8-</a:t>
                      </a:r>
                      <a:r>
                        <a:rPr sz="950" spc="-8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93C4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Ongoing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60A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7192962" y="3304179"/>
            <a:ext cx="7277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Executives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20048" y="3305175"/>
            <a:ext cx="3400425" cy="1638300"/>
            <a:chOff x="8020048" y="3305175"/>
            <a:chExt cx="3400425" cy="1638300"/>
          </a:xfrm>
        </p:grpSpPr>
        <p:sp>
          <p:nvSpPr>
            <p:cNvPr id="43" name="object 43"/>
            <p:cNvSpPr/>
            <p:nvPr/>
          </p:nvSpPr>
          <p:spPr>
            <a:xfrm>
              <a:off x="8020048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5" y="228599"/>
                  </a:moveTo>
                  <a:lnTo>
                    <a:pt x="33047" y="228599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847725" y="0"/>
                  </a:lnTo>
                  <a:lnTo>
                    <a:pt x="847725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7773" y="3305175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725023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72748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14676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14676" y="0"/>
                  </a:lnTo>
                  <a:lnTo>
                    <a:pt x="819535" y="966"/>
                  </a:lnTo>
                  <a:lnTo>
                    <a:pt x="846756" y="28187"/>
                  </a:lnTo>
                  <a:lnTo>
                    <a:pt x="847723" y="33047"/>
                  </a:lnTo>
                  <a:lnTo>
                    <a:pt x="847723" y="195552"/>
                  </a:lnTo>
                  <a:lnTo>
                    <a:pt x="819535" y="227632"/>
                  </a:lnTo>
                  <a:lnTo>
                    <a:pt x="814676" y="2285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20048" y="37242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5" y="228599"/>
                  </a:moveTo>
                  <a:lnTo>
                    <a:pt x="33047" y="228599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847725" y="0"/>
                  </a:lnTo>
                  <a:lnTo>
                    <a:pt x="847725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67773" y="37242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725023" y="37242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0037" y="3724287"/>
              <a:ext cx="3400425" cy="723900"/>
            </a:xfrm>
            <a:custGeom>
              <a:avLst/>
              <a:gdLst/>
              <a:ahLst/>
              <a:cxnLst/>
              <a:rect l="l" t="t" r="r" b="b"/>
              <a:pathLst>
                <a:path w="3400425" h="723900">
                  <a:moveTo>
                    <a:pt x="847725" y="495300"/>
                  </a:moveTo>
                  <a:lnTo>
                    <a:pt x="33058" y="495300"/>
                  </a:lnTo>
                  <a:lnTo>
                    <a:pt x="28194" y="496265"/>
                  </a:lnTo>
                  <a:lnTo>
                    <a:pt x="965" y="523481"/>
                  </a:lnTo>
                  <a:lnTo>
                    <a:pt x="0" y="528345"/>
                  </a:lnTo>
                  <a:lnTo>
                    <a:pt x="0" y="685800"/>
                  </a:lnTo>
                  <a:lnTo>
                    <a:pt x="0" y="690841"/>
                  </a:lnTo>
                  <a:lnTo>
                    <a:pt x="28194" y="722922"/>
                  </a:lnTo>
                  <a:lnTo>
                    <a:pt x="847725" y="723900"/>
                  </a:lnTo>
                  <a:lnTo>
                    <a:pt x="847725" y="495300"/>
                  </a:lnTo>
                  <a:close/>
                </a:path>
                <a:path w="3400425" h="723900">
                  <a:moveTo>
                    <a:pt x="3400425" y="33045"/>
                  </a:moveTo>
                  <a:lnTo>
                    <a:pt x="3372243" y="965"/>
                  </a:lnTo>
                  <a:lnTo>
                    <a:pt x="3367379" y="0"/>
                  </a:lnTo>
                  <a:lnTo>
                    <a:pt x="2552700" y="0"/>
                  </a:lnTo>
                  <a:lnTo>
                    <a:pt x="2552700" y="228600"/>
                  </a:lnTo>
                  <a:lnTo>
                    <a:pt x="3367379" y="228587"/>
                  </a:lnTo>
                  <a:lnTo>
                    <a:pt x="3399459" y="200406"/>
                  </a:lnTo>
                  <a:lnTo>
                    <a:pt x="3400425" y="195541"/>
                  </a:lnTo>
                  <a:lnTo>
                    <a:pt x="3400425" y="33045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67773" y="42195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25023" y="42195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20037" y="4219587"/>
              <a:ext cx="3400425" cy="723900"/>
            </a:xfrm>
            <a:custGeom>
              <a:avLst/>
              <a:gdLst/>
              <a:ahLst/>
              <a:cxnLst/>
              <a:rect l="l" t="t" r="r" b="b"/>
              <a:pathLst>
                <a:path w="3400425" h="723900">
                  <a:moveTo>
                    <a:pt x="847725" y="495300"/>
                  </a:moveTo>
                  <a:lnTo>
                    <a:pt x="33058" y="495300"/>
                  </a:lnTo>
                  <a:lnTo>
                    <a:pt x="28194" y="496265"/>
                  </a:lnTo>
                  <a:lnTo>
                    <a:pt x="965" y="523481"/>
                  </a:lnTo>
                  <a:lnTo>
                    <a:pt x="0" y="528345"/>
                  </a:lnTo>
                  <a:lnTo>
                    <a:pt x="0" y="685787"/>
                  </a:lnTo>
                  <a:lnTo>
                    <a:pt x="0" y="690841"/>
                  </a:lnTo>
                  <a:lnTo>
                    <a:pt x="28194" y="722922"/>
                  </a:lnTo>
                  <a:lnTo>
                    <a:pt x="33058" y="723887"/>
                  </a:lnTo>
                  <a:lnTo>
                    <a:pt x="847725" y="723887"/>
                  </a:lnTo>
                  <a:lnTo>
                    <a:pt x="847725" y="495300"/>
                  </a:lnTo>
                  <a:close/>
                </a:path>
                <a:path w="3400425" h="723900">
                  <a:moveTo>
                    <a:pt x="3400425" y="33045"/>
                  </a:moveTo>
                  <a:lnTo>
                    <a:pt x="3372243" y="965"/>
                  </a:lnTo>
                  <a:lnTo>
                    <a:pt x="3367379" y="0"/>
                  </a:lnTo>
                  <a:lnTo>
                    <a:pt x="2552700" y="0"/>
                  </a:lnTo>
                  <a:lnTo>
                    <a:pt x="2552700" y="228600"/>
                  </a:lnTo>
                  <a:lnTo>
                    <a:pt x="3367379" y="228587"/>
                  </a:lnTo>
                  <a:lnTo>
                    <a:pt x="3399459" y="200406"/>
                  </a:lnTo>
                  <a:lnTo>
                    <a:pt x="3400425" y="195541"/>
                  </a:lnTo>
                  <a:lnTo>
                    <a:pt x="3400425" y="33045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67773" y="47148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25023" y="47148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2748" y="47148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14676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14676" y="0"/>
                  </a:lnTo>
                  <a:lnTo>
                    <a:pt x="819535" y="966"/>
                  </a:lnTo>
                  <a:lnTo>
                    <a:pt x="846756" y="28186"/>
                  </a:lnTo>
                  <a:lnTo>
                    <a:pt x="847723" y="33047"/>
                  </a:lnTo>
                  <a:lnTo>
                    <a:pt x="847723" y="195552"/>
                  </a:lnTo>
                  <a:lnTo>
                    <a:pt x="819535" y="227632"/>
                  </a:lnTo>
                  <a:lnTo>
                    <a:pt x="814676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31955" y="3617793"/>
            <a:ext cx="68834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5125">
              <a:lnSpc>
                <a:spcPct val="108700"/>
              </a:lnSpc>
              <a:spcBef>
                <a:spcPts val="90"/>
              </a:spcBef>
            </a:pPr>
            <a:r>
              <a:rPr sz="1150" b="1" spc="-5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Architects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757246" y="8389540"/>
            <a:ext cx="11430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74231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6</a:t>
            </a:fld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6899" y="8524676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48624" y="4113093"/>
            <a:ext cx="67183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8615">
              <a:lnSpc>
                <a:spcPct val="108700"/>
              </a:lnSpc>
              <a:spcBef>
                <a:spcPts val="90"/>
              </a:spcBef>
            </a:pPr>
            <a:r>
              <a:rPr sz="1150" b="1" spc="-5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150" b="1" spc="-65" dirty="0">
                <a:solidFill>
                  <a:srgbClr val="333333"/>
                </a:solidFill>
                <a:latin typeface="Arial"/>
                <a:cs typeface="Arial"/>
              </a:rPr>
              <a:t>Engineers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10090" y="4608393"/>
            <a:ext cx="610235" cy="4064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1150" b="1" spc="-6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endParaRPr sz="1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50" b="1" spc="-10" dirty="0">
                <a:solidFill>
                  <a:srgbClr val="333333"/>
                </a:solidFill>
                <a:latin typeface="Arial"/>
                <a:cs typeface="Arial"/>
              </a:rPr>
              <a:t>Users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013" y="5146323"/>
            <a:ext cx="3293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6A7280"/>
                </a:solidFill>
                <a:latin typeface="Microsoft Sans Serif"/>
                <a:cs typeface="Microsoft Sans Serif"/>
              </a:rPr>
              <a:t>*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Color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intensity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indicates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level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of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involvement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in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each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phase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000624"/>
            <a:ext cx="5943600" cy="1219200"/>
            <a:chOff x="609599" y="50006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0006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0006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5010150" cy="28575"/>
          </a:xfrm>
          <a:custGeom>
            <a:avLst/>
            <a:gdLst/>
            <a:ahLst/>
            <a:cxnLst/>
            <a:rect l="l" t="t" r="r" b="b"/>
            <a:pathLst>
              <a:path w="5010150" h="28575">
                <a:moveTo>
                  <a:pt x="5010149" y="28574"/>
                </a:moveTo>
                <a:lnTo>
                  <a:pt x="0" y="28574"/>
                </a:lnTo>
                <a:lnTo>
                  <a:pt x="0" y="0"/>
                </a:lnTo>
                <a:lnTo>
                  <a:pt x="5010149" y="0"/>
                </a:lnTo>
                <a:lnTo>
                  <a:pt x="501014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Stakeholder</a:t>
            </a:r>
            <a:r>
              <a:rPr spc="-85" dirty="0"/>
              <a:t> </a:t>
            </a:r>
            <a:r>
              <a:rPr spc="-160" dirty="0"/>
              <a:t>Engagement</a:t>
            </a:r>
            <a:r>
              <a:rPr spc="-90" dirty="0"/>
              <a:t> Strategies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428750"/>
            <a:ext cx="238124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322419"/>
            <a:ext cx="5514975" cy="336422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Identifying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Stakeholders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Understanding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Needs</a:t>
            </a:r>
            <a:endParaRPr sz="1650">
              <a:latin typeface="Arial"/>
              <a:cs typeface="Arial"/>
            </a:endParaRPr>
          </a:p>
          <a:p>
            <a:pPr marL="12700" marR="393065">
              <a:lnSpc>
                <a:spcPct val="111100"/>
              </a:lnSpc>
              <a:spcBef>
                <a:spcPts val="3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all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key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(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executives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managers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analysts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compliance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)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understand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their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specific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requirements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priorities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knowledge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levels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tailor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communication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effectively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Effective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Communication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Use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clear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jargon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language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Leverage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visualizations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real</a:t>
            </a:r>
            <a:r>
              <a:rPr sz="1350" spc="-3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world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examples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simplify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complex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concepts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Focus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outcomes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rather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than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technical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details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build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understanding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Cultivating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Collaboration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Buy-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endParaRPr sz="1650">
              <a:latin typeface="Arial"/>
              <a:cs typeface="Arial"/>
            </a:endParaRPr>
          </a:p>
          <a:p>
            <a:pPr marL="12700" marR="58674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functional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teams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departments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Conduct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regular interactions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workshops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tailored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training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roles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responsibilities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shared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accountability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ownership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129" y="2571750"/>
            <a:ext cx="239129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738562"/>
            <a:ext cx="238124" cy="1428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053" y="5133975"/>
            <a:ext cx="130961" cy="190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7699" y="5010167"/>
            <a:ext cx="5905500" cy="10864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825"/>
              </a:spcBef>
            </a:pP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Communication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Best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Practices</a:t>
            </a:r>
            <a:endParaRPr sz="1350">
              <a:latin typeface="Arial"/>
              <a:cs typeface="Arial"/>
            </a:endParaRPr>
          </a:p>
          <a:p>
            <a:pPr marL="152400" marR="420370">
              <a:lnSpc>
                <a:spcPct val="111100"/>
              </a:lnSpc>
              <a:spcBef>
                <a:spcPts val="600"/>
              </a:spcBef>
            </a:pP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transparent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about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issues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Encourage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two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way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feedback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loops</a:t>
            </a:r>
            <a:r>
              <a:rPr sz="135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r>
              <a:rPr sz="1350" spc="-3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Provide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regular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updates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progress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demonstrate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early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wins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build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momentum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trust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throughout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0399" y="4829174"/>
            <a:ext cx="4572000" cy="1847850"/>
            <a:chOff x="7010399" y="4829174"/>
            <a:chExt cx="4572000" cy="1847850"/>
          </a:xfrm>
        </p:grpSpPr>
        <p:sp>
          <p:nvSpPr>
            <p:cNvPr id="14" name="object 14"/>
            <p:cNvSpPr/>
            <p:nvPr/>
          </p:nvSpPr>
          <p:spPr>
            <a:xfrm>
              <a:off x="7015161" y="4833937"/>
              <a:ext cx="4562475" cy="1838325"/>
            </a:xfrm>
            <a:custGeom>
              <a:avLst/>
              <a:gdLst/>
              <a:ahLst/>
              <a:cxnLst/>
              <a:rect l="l" t="t" r="r" b="b"/>
              <a:pathLst>
                <a:path w="4562475" h="1838325">
                  <a:moveTo>
                    <a:pt x="4495727" y="1838324"/>
                  </a:moveTo>
                  <a:lnTo>
                    <a:pt x="66746" y="1838324"/>
                  </a:lnTo>
                  <a:lnTo>
                    <a:pt x="62100" y="1837866"/>
                  </a:lnTo>
                  <a:lnTo>
                    <a:pt x="24239" y="1820717"/>
                  </a:lnTo>
                  <a:lnTo>
                    <a:pt x="2287" y="1785424"/>
                  </a:lnTo>
                  <a:lnTo>
                    <a:pt x="0" y="1771577"/>
                  </a:lnTo>
                  <a:lnTo>
                    <a:pt x="0" y="1766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1771577"/>
                  </a:lnTo>
                  <a:lnTo>
                    <a:pt x="4547827" y="1810474"/>
                  </a:lnTo>
                  <a:lnTo>
                    <a:pt x="4514041" y="1834680"/>
                  </a:lnTo>
                  <a:lnTo>
                    <a:pt x="4500372" y="1837866"/>
                  </a:lnTo>
                  <a:lnTo>
                    <a:pt x="4495727" y="18383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5161" y="4833937"/>
              <a:ext cx="4562475" cy="1838325"/>
            </a:xfrm>
            <a:custGeom>
              <a:avLst/>
              <a:gdLst/>
              <a:ahLst/>
              <a:cxnLst/>
              <a:rect l="l" t="t" r="r" b="b"/>
              <a:pathLst>
                <a:path w="4562475" h="1838325">
                  <a:moveTo>
                    <a:pt x="0" y="1766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0433" y="31748"/>
                  </a:lnTo>
                  <a:lnTo>
                    <a:pt x="4553039" y="35648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1766887"/>
                  </a:lnTo>
                  <a:lnTo>
                    <a:pt x="4562474" y="1771577"/>
                  </a:lnTo>
                  <a:lnTo>
                    <a:pt x="4562016" y="1776223"/>
                  </a:lnTo>
                  <a:lnTo>
                    <a:pt x="4561101" y="1780823"/>
                  </a:lnTo>
                  <a:lnTo>
                    <a:pt x="4560185" y="1785424"/>
                  </a:lnTo>
                  <a:lnTo>
                    <a:pt x="4558829" y="1789890"/>
                  </a:lnTo>
                  <a:lnTo>
                    <a:pt x="4557034" y="1794224"/>
                  </a:lnTo>
                  <a:lnTo>
                    <a:pt x="4555240" y="1798558"/>
                  </a:lnTo>
                  <a:lnTo>
                    <a:pt x="4526824" y="1828890"/>
                  </a:lnTo>
                  <a:lnTo>
                    <a:pt x="4504973" y="1836951"/>
                  </a:lnTo>
                  <a:lnTo>
                    <a:pt x="4500372" y="1837866"/>
                  </a:lnTo>
                  <a:lnTo>
                    <a:pt x="4495727" y="1838324"/>
                  </a:lnTo>
                  <a:lnTo>
                    <a:pt x="4491037" y="1838324"/>
                  </a:lnTo>
                  <a:lnTo>
                    <a:pt x="71437" y="1838324"/>
                  </a:lnTo>
                  <a:lnTo>
                    <a:pt x="44098" y="1832885"/>
                  </a:lnTo>
                  <a:lnTo>
                    <a:pt x="39764" y="1831090"/>
                  </a:lnTo>
                  <a:lnTo>
                    <a:pt x="35647" y="1828889"/>
                  </a:lnTo>
                  <a:lnTo>
                    <a:pt x="31748" y="1826283"/>
                  </a:lnTo>
                  <a:lnTo>
                    <a:pt x="27848" y="1823678"/>
                  </a:lnTo>
                  <a:lnTo>
                    <a:pt x="5437" y="1794224"/>
                  </a:lnTo>
                  <a:lnTo>
                    <a:pt x="3642" y="1789890"/>
                  </a:lnTo>
                  <a:lnTo>
                    <a:pt x="2287" y="1785424"/>
                  </a:lnTo>
                  <a:lnTo>
                    <a:pt x="1372" y="1780823"/>
                  </a:lnTo>
                  <a:lnTo>
                    <a:pt x="457" y="1776223"/>
                  </a:lnTo>
                  <a:lnTo>
                    <a:pt x="0" y="1771577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59625" y="4975759"/>
            <a:ext cx="27178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Tailoring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Messages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by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Audience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48524" y="5372099"/>
            <a:ext cx="1266825" cy="1066800"/>
            <a:chOff x="7248524" y="5372099"/>
            <a:chExt cx="1266825" cy="1066800"/>
          </a:xfrm>
        </p:grpSpPr>
        <p:sp>
          <p:nvSpPr>
            <p:cNvPr id="18" name="object 18"/>
            <p:cNvSpPr/>
            <p:nvPr/>
          </p:nvSpPr>
          <p:spPr>
            <a:xfrm>
              <a:off x="7248524" y="5372099"/>
              <a:ext cx="1266825" cy="457200"/>
            </a:xfrm>
            <a:custGeom>
              <a:avLst/>
              <a:gdLst/>
              <a:ahLst/>
              <a:cxnLst/>
              <a:rect l="l" t="t" r="r" b="b"/>
              <a:pathLst>
                <a:path w="1266825" h="457200">
                  <a:moveTo>
                    <a:pt x="1266825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95628" y="0"/>
                  </a:lnTo>
                  <a:lnTo>
                    <a:pt x="1237119" y="15621"/>
                  </a:lnTo>
                  <a:lnTo>
                    <a:pt x="1262939" y="51661"/>
                  </a:lnTo>
                  <a:lnTo>
                    <a:pt x="1266825" y="71196"/>
                  </a:lnTo>
                  <a:lnTo>
                    <a:pt x="1266825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8524" y="5829299"/>
              <a:ext cx="1266825" cy="609600"/>
            </a:xfrm>
            <a:custGeom>
              <a:avLst/>
              <a:gdLst/>
              <a:ahLst/>
              <a:cxnLst/>
              <a:rect l="l" t="t" r="r" b="b"/>
              <a:pathLst>
                <a:path w="1266825" h="609600">
                  <a:moveTo>
                    <a:pt x="126682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66824" y="0"/>
                  </a:lnTo>
                  <a:lnTo>
                    <a:pt x="1266824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1875" y="5524499"/>
              <a:ext cx="13334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50571" y="5419271"/>
            <a:ext cx="1059815" cy="5207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22225" algn="r">
              <a:lnSpc>
                <a:spcPct val="100000"/>
              </a:lnSpc>
              <a:spcBef>
                <a:spcPts val="525"/>
              </a:spcBef>
            </a:pP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Executives</a:t>
            </a:r>
            <a:endParaRPr sz="13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150" spc="-85" dirty="0">
                <a:solidFill>
                  <a:srgbClr val="333333"/>
                </a:solidFill>
                <a:latin typeface="Microsoft Sans Serif"/>
                <a:cs typeface="Microsoft Sans Serif"/>
              </a:rPr>
              <a:t>ROI</a:t>
            </a:r>
            <a:r>
              <a:rPr sz="1200" spc="-85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2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6366" y="5908083"/>
            <a:ext cx="727710" cy="601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8200"/>
              </a:lnSpc>
              <a:spcBef>
                <a:spcPts val="85"/>
              </a:spcBef>
            </a:pP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advantage</a:t>
            </a:r>
            <a:r>
              <a:rPr sz="1200" spc="-30" dirty="0">
                <a:solidFill>
                  <a:srgbClr val="333333"/>
                </a:solidFill>
                <a:latin typeface="Traditional Arabic"/>
                <a:cs typeface="Traditional Arabic"/>
              </a:rPr>
              <a:t>,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 alignment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67748" y="5372099"/>
            <a:ext cx="1257300" cy="1066800"/>
            <a:chOff x="8667748" y="5372099"/>
            <a:chExt cx="1257300" cy="1066800"/>
          </a:xfrm>
        </p:grpSpPr>
        <p:sp>
          <p:nvSpPr>
            <p:cNvPr id="24" name="object 24"/>
            <p:cNvSpPr/>
            <p:nvPr/>
          </p:nvSpPr>
          <p:spPr>
            <a:xfrm>
              <a:off x="8667748" y="5372099"/>
              <a:ext cx="1257300" cy="457200"/>
            </a:xfrm>
            <a:custGeom>
              <a:avLst/>
              <a:gdLst/>
              <a:ahLst/>
              <a:cxnLst/>
              <a:rect l="l" t="t" r="r" b="b"/>
              <a:pathLst>
                <a:path w="1257300" h="457200">
                  <a:moveTo>
                    <a:pt x="1257300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86103" y="0"/>
                  </a:lnTo>
                  <a:lnTo>
                    <a:pt x="1227592" y="15621"/>
                  </a:lnTo>
                  <a:lnTo>
                    <a:pt x="1253413" y="51661"/>
                  </a:lnTo>
                  <a:lnTo>
                    <a:pt x="1257300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67749" y="5829299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12572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57299" y="0"/>
                  </a:lnTo>
                  <a:lnTo>
                    <a:pt x="1257299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9912" y="5524499"/>
              <a:ext cx="190232" cy="1523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797776" y="5410742"/>
            <a:ext cx="996950" cy="5276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95"/>
              </a:spcBef>
            </a:pPr>
            <a:r>
              <a:rPr sz="135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r>
              <a:rPr sz="13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Teams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Implementation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53276" y="5919589"/>
            <a:ext cx="1085850" cy="590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5900"/>
              </a:lnSpc>
              <a:spcBef>
                <a:spcPts val="30"/>
              </a:spcBef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details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5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technical requirements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timeline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077449" y="5372099"/>
            <a:ext cx="1266825" cy="1066800"/>
            <a:chOff x="10077449" y="5372099"/>
            <a:chExt cx="1266825" cy="1066800"/>
          </a:xfrm>
        </p:grpSpPr>
        <p:sp>
          <p:nvSpPr>
            <p:cNvPr id="30" name="object 30"/>
            <p:cNvSpPr/>
            <p:nvPr/>
          </p:nvSpPr>
          <p:spPr>
            <a:xfrm>
              <a:off x="10077449" y="5372099"/>
              <a:ext cx="1266825" cy="457200"/>
            </a:xfrm>
            <a:custGeom>
              <a:avLst/>
              <a:gdLst/>
              <a:ahLst/>
              <a:cxnLst/>
              <a:rect l="l" t="t" r="r" b="b"/>
              <a:pathLst>
                <a:path w="1266825" h="457200">
                  <a:moveTo>
                    <a:pt x="1266824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59" y="3885"/>
                  </a:lnTo>
                  <a:lnTo>
                    <a:pt x="71196" y="0"/>
                  </a:lnTo>
                  <a:lnTo>
                    <a:pt x="1195628" y="0"/>
                  </a:lnTo>
                  <a:lnTo>
                    <a:pt x="1237117" y="15621"/>
                  </a:lnTo>
                  <a:lnTo>
                    <a:pt x="1262937" y="51661"/>
                  </a:lnTo>
                  <a:lnTo>
                    <a:pt x="1266824" y="71196"/>
                  </a:lnTo>
                  <a:lnTo>
                    <a:pt x="1266824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77449" y="5829299"/>
              <a:ext cx="1266825" cy="609600"/>
            </a:xfrm>
            <a:custGeom>
              <a:avLst/>
              <a:gdLst/>
              <a:ahLst/>
              <a:cxnLst/>
              <a:rect l="l" t="t" r="r" b="b"/>
              <a:pathLst>
                <a:path w="1266825" h="609600">
                  <a:moveTo>
                    <a:pt x="126682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66824" y="0"/>
                  </a:lnTo>
                  <a:lnTo>
                    <a:pt x="1266824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7449" y="5534024"/>
              <a:ext cx="152399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411073" y="5336398"/>
            <a:ext cx="756920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16205">
              <a:lnSpc>
                <a:spcPct val="111100"/>
              </a:lnSpc>
              <a:spcBef>
                <a:spcPts val="100"/>
              </a:spcBef>
            </a:pPr>
            <a:r>
              <a:rPr sz="135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 </a:t>
            </a: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Users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Usability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97355" y="5925198"/>
            <a:ext cx="1029969" cy="5848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6400"/>
              </a:lnSpc>
              <a:spcBef>
                <a:spcPts val="30"/>
              </a:spcBef>
            </a:pP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benefits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daily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work</a:t>
            </a:r>
            <a:r>
              <a:rPr sz="120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6896100"/>
            <a:ext cx="12192000" cy="514350"/>
            <a:chOff x="0" y="6896100"/>
            <a:chExt cx="12192000" cy="514350"/>
          </a:xfrm>
        </p:grpSpPr>
        <p:sp>
          <p:nvSpPr>
            <p:cNvPr id="36" name="object 36"/>
            <p:cNvSpPr/>
            <p:nvPr/>
          </p:nvSpPr>
          <p:spPr>
            <a:xfrm>
              <a:off x="0" y="69818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69818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67974" y="6896100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2274" y="6991349"/>
              <a:ext cx="133349" cy="13334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7010399" y="685800"/>
            <a:ext cx="4572000" cy="3914775"/>
            <a:chOff x="7010399" y="685800"/>
            <a:chExt cx="4572000" cy="3914775"/>
          </a:xfrm>
        </p:grpSpPr>
        <p:sp>
          <p:nvSpPr>
            <p:cNvPr id="41" name="object 41"/>
            <p:cNvSpPr/>
            <p:nvPr/>
          </p:nvSpPr>
          <p:spPr>
            <a:xfrm>
              <a:off x="7015161" y="690562"/>
              <a:ext cx="4562475" cy="3905250"/>
            </a:xfrm>
            <a:custGeom>
              <a:avLst/>
              <a:gdLst/>
              <a:ahLst/>
              <a:cxnLst/>
              <a:rect l="l" t="t" r="r" b="b"/>
              <a:pathLst>
                <a:path w="4562475" h="3905250">
                  <a:moveTo>
                    <a:pt x="4495727" y="3905249"/>
                  </a:moveTo>
                  <a:lnTo>
                    <a:pt x="66746" y="3905249"/>
                  </a:lnTo>
                  <a:lnTo>
                    <a:pt x="62100" y="3904791"/>
                  </a:lnTo>
                  <a:lnTo>
                    <a:pt x="24239" y="3887642"/>
                  </a:lnTo>
                  <a:lnTo>
                    <a:pt x="2287" y="3852348"/>
                  </a:lnTo>
                  <a:lnTo>
                    <a:pt x="0" y="3838502"/>
                  </a:lnTo>
                  <a:lnTo>
                    <a:pt x="0" y="38338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3838502"/>
                  </a:lnTo>
                  <a:lnTo>
                    <a:pt x="4547827" y="3877399"/>
                  </a:lnTo>
                  <a:lnTo>
                    <a:pt x="4514041" y="3901605"/>
                  </a:lnTo>
                  <a:lnTo>
                    <a:pt x="4500372" y="3904791"/>
                  </a:lnTo>
                  <a:lnTo>
                    <a:pt x="4495727" y="39052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5161" y="690562"/>
              <a:ext cx="4562475" cy="3905250"/>
            </a:xfrm>
            <a:custGeom>
              <a:avLst/>
              <a:gdLst/>
              <a:ahLst/>
              <a:cxnLst/>
              <a:rect l="l" t="t" r="r" b="b"/>
              <a:pathLst>
                <a:path w="4562475" h="3905250">
                  <a:moveTo>
                    <a:pt x="0" y="38338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3833812"/>
                  </a:lnTo>
                  <a:lnTo>
                    <a:pt x="4562474" y="3838502"/>
                  </a:lnTo>
                  <a:lnTo>
                    <a:pt x="4562016" y="3843148"/>
                  </a:lnTo>
                  <a:lnTo>
                    <a:pt x="4561101" y="3847748"/>
                  </a:lnTo>
                  <a:lnTo>
                    <a:pt x="4560185" y="3852348"/>
                  </a:lnTo>
                  <a:lnTo>
                    <a:pt x="4558829" y="3856815"/>
                  </a:lnTo>
                  <a:lnTo>
                    <a:pt x="4557034" y="3861149"/>
                  </a:lnTo>
                  <a:lnTo>
                    <a:pt x="4555240" y="3865483"/>
                  </a:lnTo>
                  <a:lnTo>
                    <a:pt x="4526824" y="3895815"/>
                  </a:lnTo>
                  <a:lnTo>
                    <a:pt x="4504973" y="3903876"/>
                  </a:lnTo>
                  <a:lnTo>
                    <a:pt x="4500372" y="3904791"/>
                  </a:lnTo>
                  <a:lnTo>
                    <a:pt x="4495727" y="3905249"/>
                  </a:lnTo>
                  <a:lnTo>
                    <a:pt x="4491037" y="3905249"/>
                  </a:lnTo>
                  <a:lnTo>
                    <a:pt x="71437" y="3905249"/>
                  </a:lnTo>
                  <a:lnTo>
                    <a:pt x="66746" y="3905249"/>
                  </a:lnTo>
                  <a:lnTo>
                    <a:pt x="62100" y="3904791"/>
                  </a:lnTo>
                  <a:lnTo>
                    <a:pt x="57499" y="3903876"/>
                  </a:lnTo>
                  <a:lnTo>
                    <a:pt x="52899" y="3902961"/>
                  </a:lnTo>
                  <a:lnTo>
                    <a:pt x="48431" y="3901605"/>
                  </a:lnTo>
                  <a:lnTo>
                    <a:pt x="44098" y="3899811"/>
                  </a:lnTo>
                  <a:lnTo>
                    <a:pt x="39764" y="3898016"/>
                  </a:lnTo>
                  <a:lnTo>
                    <a:pt x="35647" y="3895815"/>
                  </a:lnTo>
                  <a:lnTo>
                    <a:pt x="31748" y="3893209"/>
                  </a:lnTo>
                  <a:lnTo>
                    <a:pt x="27848" y="3890603"/>
                  </a:lnTo>
                  <a:lnTo>
                    <a:pt x="5437" y="3861149"/>
                  </a:lnTo>
                  <a:lnTo>
                    <a:pt x="3642" y="3856815"/>
                  </a:lnTo>
                  <a:lnTo>
                    <a:pt x="2287" y="3852348"/>
                  </a:lnTo>
                  <a:lnTo>
                    <a:pt x="1372" y="3847748"/>
                  </a:lnTo>
                  <a:lnTo>
                    <a:pt x="457" y="3843148"/>
                  </a:lnTo>
                  <a:lnTo>
                    <a:pt x="0" y="3838502"/>
                  </a:lnTo>
                  <a:lnTo>
                    <a:pt x="0" y="38338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32910" y="827285"/>
            <a:ext cx="3126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Stakeholder</a:t>
            </a:r>
            <a:r>
              <a:rPr sz="1500" b="1" spc="-1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Influence</a:t>
            </a:r>
            <a:r>
              <a:rPr sz="1550" b="1" spc="-65" dirty="0">
                <a:solidFill>
                  <a:srgbClr val="0075CD"/>
                </a:solidFill>
                <a:latin typeface="Berlin Sans FB"/>
                <a:cs typeface="Berlin Sans FB"/>
              </a:rPr>
              <a:t>-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Interest</a:t>
            </a:r>
            <a:r>
              <a:rPr sz="1500" b="1" spc="-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75CD"/>
                </a:solidFill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7246" y="6979840"/>
            <a:ext cx="11430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749300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7</a:t>
            </a:fld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6899" y="7114976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172324" y="1266824"/>
          <a:ext cx="4324350" cy="315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1350" spc="-7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Interest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35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3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sz="1350" spc="-6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 marR="158115" algn="ctr">
                        <a:lnSpc>
                          <a:spcPct val="127699"/>
                        </a:lnSpc>
                        <a:spcBef>
                          <a:spcPts val="254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Keep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Satisfied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Executive Leadership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99695" indent="-635" algn="ctr">
                        <a:lnSpc>
                          <a:spcPct val="126899"/>
                        </a:lnSpc>
                        <a:spcBef>
                          <a:spcPts val="200"/>
                        </a:spcBef>
                      </a:pPr>
                      <a:r>
                        <a:rPr sz="1350" b="1" spc="-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Players 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1150" b="1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Unit Heads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Leadership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48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marL="322580" marR="313690" indent="45085">
                        <a:lnSpc>
                          <a:spcPct val="111100"/>
                        </a:lnSpc>
                        <a:spcBef>
                          <a:spcPts val="1355"/>
                        </a:spcBef>
                      </a:pP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Medium </a:t>
                      </a:r>
                      <a:r>
                        <a:rPr sz="13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 marR="133985" indent="-635" algn="ctr">
                        <a:lnSpc>
                          <a:spcPct val="127699"/>
                        </a:lnSpc>
                        <a:spcBef>
                          <a:spcPts val="254"/>
                        </a:spcBef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Monitor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Compliance 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External</a:t>
                      </a:r>
                      <a:r>
                        <a:rPr sz="11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Partners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220979" indent="-45085">
                        <a:lnSpc>
                          <a:spcPct val="126899"/>
                        </a:lnSpc>
                        <a:spcBef>
                          <a:spcPts val="200"/>
                        </a:spcBef>
                      </a:pPr>
                      <a:r>
                        <a:rPr sz="1350" b="1" spc="-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sz="1350" b="1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Informed </a:t>
                      </a:r>
                      <a:r>
                        <a:rPr sz="115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1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Architects </a:t>
                      </a:r>
                      <a:r>
                        <a:rPr sz="115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1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Engineers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3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1350" spc="-7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Minimal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Effort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3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General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Staff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 marR="172720" indent="-635" algn="ctr">
                        <a:lnSpc>
                          <a:spcPts val="1800"/>
                        </a:lnSpc>
                        <a:spcBef>
                          <a:spcPts val="545"/>
                        </a:spcBef>
                      </a:pPr>
                      <a:r>
                        <a:rPr sz="13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Show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Consideration 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115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Analysts </a:t>
                      </a:r>
                      <a:r>
                        <a:rPr sz="1150" b="1" spc="-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15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457824"/>
            <a:ext cx="5943600" cy="1219200"/>
            <a:chOff x="609599" y="54578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4578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4578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4943475" cy="28575"/>
          </a:xfrm>
          <a:custGeom>
            <a:avLst/>
            <a:gdLst/>
            <a:ahLst/>
            <a:cxnLst/>
            <a:rect l="l" t="t" r="r" b="b"/>
            <a:pathLst>
              <a:path w="4943475" h="28575">
                <a:moveTo>
                  <a:pt x="4943474" y="28574"/>
                </a:moveTo>
                <a:lnTo>
                  <a:pt x="0" y="28574"/>
                </a:lnTo>
                <a:lnTo>
                  <a:pt x="0" y="0"/>
                </a:lnTo>
                <a:lnTo>
                  <a:pt x="4943474" y="0"/>
                </a:lnTo>
                <a:lnTo>
                  <a:pt x="4943474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Best</a:t>
            </a:r>
            <a:r>
              <a:rPr spc="-155" dirty="0"/>
              <a:t> </a:t>
            </a:r>
            <a:r>
              <a:rPr spc="-125" dirty="0"/>
              <a:t>Practices</a:t>
            </a:r>
            <a:r>
              <a:rPr spc="-150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5" dirty="0">
                <a:latin typeface="Century Gothic"/>
                <a:cs typeface="Century Gothic"/>
              </a:rPr>
              <a:t> </a:t>
            </a:r>
            <a:r>
              <a:rPr spc="-145" dirty="0"/>
              <a:t>Recommendations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428750"/>
            <a:ext cx="238087" cy="190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322419"/>
            <a:ext cx="5170805" cy="10782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Quality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0" dirty="0">
                <a:solidFill>
                  <a:srgbClr val="333333"/>
                </a:solidFill>
                <a:latin typeface="Arial"/>
                <a:cs typeface="Arial"/>
              </a:rPr>
              <a:t>Task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Force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3199"/>
              </a:lnSpc>
              <a:spcBef>
                <a:spcPts val="280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functional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team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engineers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analysts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domain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experts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champion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initiatives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oversee implementation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571750"/>
            <a:ext cx="191653" cy="1916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465419"/>
            <a:ext cx="552577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Conduct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Comprehensive</a:t>
            </a:r>
            <a:r>
              <a:rPr sz="16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Audits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Regularly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assess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using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metrics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issues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their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root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causes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baselines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measuring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improvement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486150"/>
            <a:ext cx="238124" cy="190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3379819"/>
            <a:ext cx="5267325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Invest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Automation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2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AI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Technologies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Leverage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50" spc="-6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powered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anomaly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detection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transformation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speedy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scalable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412456"/>
            <a:ext cx="214312" cy="16668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6000" y="4294219"/>
            <a:ext cx="519938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Integrate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Governance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Embed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standards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rules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into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daily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operations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roles</a:t>
            </a:r>
            <a:r>
              <a:rPr sz="1350" spc="-4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responsibilities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accountability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stewardship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53" y="5591174"/>
            <a:ext cx="130961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7699" y="5467367"/>
            <a:ext cx="5905500" cy="10864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825"/>
              </a:spcBef>
            </a:pPr>
            <a:r>
              <a:rPr sz="1350" b="1" spc="-10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>
              <a:latin typeface="Arial"/>
              <a:cs typeface="Arial"/>
            </a:endParaRPr>
          </a:p>
          <a:p>
            <a:pPr marL="152400" marR="240029">
              <a:lnSpc>
                <a:spcPct val="111100"/>
              </a:lnSpc>
              <a:spcBef>
                <a:spcPts val="600"/>
              </a:spcBef>
            </a:pP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should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viewed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as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ongoing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investment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rather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than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one</a:t>
            </a:r>
            <a:r>
              <a:rPr sz="135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35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build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into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culture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operations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consistently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outperform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competitors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0399" y="685799"/>
            <a:ext cx="4572000" cy="4438650"/>
            <a:chOff x="7010399" y="685799"/>
            <a:chExt cx="4572000" cy="4438650"/>
          </a:xfrm>
        </p:grpSpPr>
        <p:sp>
          <p:nvSpPr>
            <p:cNvPr id="18" name="object 18"/>
            <p:cNvSpPr/>
            <p:nvPr/>
          </p:nvSpPr>
          <p:spPr>
            <a:xfrm>
              <a:off x="7015161" y="690562"/>
              <a:ext cx="4562475" cy="4429125"/>
            </a:xfrm>
            <a:custGeom>
              <a:avLst/>
              <a:gdLst/>
              <a:ahLst/>
              <a:cxnLst/>
              <a:rect l="l" t="t" r="r" b="b"/>
              <a:pathLst>
                <a:path w="4562475" h="4429125">
                  <a:moveTo>
                    <a:pt x="4495727" y="4429124"/>
                  </a:moveTo>
                  <a:lnTo>
                    <a:pt x="66746" y="4429124"/>
                  </a:lnTo>
                  <a:lnTo>
                    <a:pt x="62100" y="4428667"/>
                  </a:lnTo>
                  <a:lnTo>
                    <a:pt x="24239" y="4411517"/>
                  </a:lnTo>
                  <a:lnTo>
                    <a:pt x="2287" y="4376223"/>
                  </a:lnTo>
                  <a:lnTo>
                    <a:pt x="0" y="4362377"/>
                  </a:lnTo>
                  <a:lnTo>
                    <a:pt x="0" y="4357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4362377"/>
                  </a:lnTo>
                  <a:lnTo>
                    <a:pt x="4547827" y="4401275"/>
                  </a:lnTo>
                  <a:lnTo>
                    <a:pt x="4514041" y="4425481"/>
                  </a:lnTo>
                  <a:lnTo>
                    <a:pt x="4500372" y="4428667"/>
                  </a:lnTo>
                  <a:lnTo>
                    <a:pt x="4495727" y="44291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5161" y="690562"/>
              <a:ext cx="4562475" cy="4429125"/>
            </a:xfrm>
            <a:custGeom>
              <a:avLst/>
              <a:gdLst/>
              <a:ahLst/>
              <a:cxnLst/>
              <a:rect l="l" t="t" r="r" b="b"/>
              <a:pathLst>
                <a:path w="4562475" h="4429125">
                  <a:moveTo>
                    <a:pt x="0" y="435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4357687"/>
                  </a:lnTo>
                  <a:lnTo>
                    <a:pt x="4562474" y="4362377"/>
                  </a:lnTo>
                  <a:lnTo>
                    <a:pt x="4562016" y="4367023"/>
                  </a:lnTo>
                  <a:lnTo>
                    <a:pt x="4561101" y="4371623"/>
                  </a:lnTo>
                  <a:lnTo>
                    <a:pt x="4560185" y="4376223"/>
                  </a:lnTo>
                  <a:lnTo>
                    <a:pt x="4558829" y="4380690"/>
                  </a:lnTo>
                  <a:lnTo>
                    <a:pt x="4557034" y="4385024"/>
                  </a:lnTo>
                  <a:lnTo>
                    <a:pt x="4555240" y="4389358"/>
                  </a:lnTo>
                  <a:lnTo>
                    <a:pt x="4553039" y="4393475"/>
                  </a:lnTo>
                  <a:lnTo>
                    <a:pt x="4550433" y="4397374"/>
                  </a:lnTo>
                  <a:lnTo>
                    <a:pt x="4547827" y="4401275"/>
                  </a:lnTo>
                  <a:lnTo>
                    <a:pt x="4514041" y="4425481"/>
                  </a:lnTo>
                  <a:lnTo>
                    <a:pt x="4504973" y="4427751"/>
                  </a:lnTo>
                  <a:lnTo>
                    <a:pt x="4500372" y="4428667"/>
                  </a:lnTo>
                  <a:lnTo>
                    <a:pt x="4495727" y="4429124"/>
                  </a:lnTo>
                  <a:lnTo>
                    <a:pt x="4491037" y="4429124"/>
                  </a:lnTo>
                  <a:lnTo>
                    <a:pt x="71437" y="4429124"/>
                  </a:lnTo>
                  <a:lnTo>
                    <a:pt x="66746" y="4429124"/>
                  </a:lnTo>
                  <a:lnTo>
                    <a:pt x="62100" y="4428667"/>
                  </a:lnTo>
                  <a:lnTo>
                    <a:pt x="57499" y="4427751"/>
                  </a:lnTo>
                  <a:lnTo>
                    <a:pt x="52899" y="4426836"/>
                  </a:lnTo>
                  <a:lnTo>
                    <a:pt x="48431" y="4425481"/>
                  </a:lnTo>
                  <a:lnTo>
                    <a:pt x="44098" y="4423686"/>
                  </a:lnTo>
                  <a:lnTo>
                    <a:pt x="39764" y="4421891"/>
                  </a:lnTo>
                  <a:lnTo>
                    <a:pt x="35647" y="4419690"/>
                  </a:lnTo>
                  <a:lnTo>
                    <a:pt x="31748" y="4417084"/>
                  </a:lnTo>
                  <a:lnTo>
                    <a:pt x="27848" y="4414479"/>
                  </a:lnTo>
                  <a:lnTo>
                    <a:pt x="12038" y="4397374"/>
                  </a:lnTo>
                  <a:lnTo>
                    <a:pt x="9432" y="4393475"/>
                  </a:lnTo>
                  <a:lnTo>
                    <a:pt x="7232" y="4389358"/>
                  </a:lnTo>
                  <a:lnTo>
                    <a:pt x="5437" y="4385025"/>
                  </a:lnTo>
                  <a:lnTo>
                    <a:pt x="3642" y="4380690"/>
                  </a:lnTo>
                  <a:lnTo>
                    <a:pt x="2287" y="4376223"/>
                  </a:lnTo>
                  <a:lnTo>
                    <a:pt x="1372" y="4371623"/>
                  </a:lnTo>
                  <a:lnTo>
                    <a:pt x="457" y="4367023"/>
                  </a:lnTo>
                  <a:lnTo>
                    <a:pt x="0" y="4362377"/>
                  </a:lnTo>
                  <a:lnTo>
                    <a:pt x="0" y="4357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52308" y="870484"/>
            <a:ext cx="228790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Implementation</a:t>
            </a:r>
            <a:r>
              <a:rPr sz="1500" b="1" spc="-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Framework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58123" y="5353049"/>
            <a:ext cx="2876550" cy="18478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172400" y="5499634"/>
            <a:ext cx="22479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5" dirty="0">
                <a:solidFill>
                  <a:srgbClr val="0075CD"/>
                </a:solidFill>
                <a:latin typeface="Arial"/>
                <a:cs typeface="Arial"/>
              </a:rPr>
              <a:t>Success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0075CD"/>
                </a:solidFill>
                <a:latin typeface="Arial"/>
                <a:cs typeface="Arial"/>
              </a:rPr>
              <a:t>Rate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by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Approach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5972" y="6121371"/>
            <a:ext cx="4502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DB2525"/>
                </a:solidFill>
                <a:latin typeface="Arial"/>
                <a:cs typeface="Arial"/>
              </a:rPr>
              <a:t>27%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24775" y="6703615"/>
            <a:ext cx="552450" cy="335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Ad</a:t>
            </a:r>
            <a:r>
              <a:rPr sz="1050" spc="-50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hoc Approach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65666" y="6121371"/>
            <a:ext cx="4616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D97705"/>
                </a:solidFill>
                <a:latin typeface="Arial"/>
                <a:cs typeface="Arial"/>
              </a:rPr>
              <a:t>58%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02551" y="6703615"/>
            <a:ext cx="788035" cy="335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0175" marR="5080" indent="-118110">
              <a:lnSpc>
                <a:spcPct val="100000"/>
              </a:lnSpc>
              <a:spcBef>
                <a:spcPts val="90"/>
              </a:spcBef>
            </a:pPr>
            <a:r>
              <a:rPr sz="10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05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based </a:t>
            </a:r>
            <a:r>
              <a:rPr sz="1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Approach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58485" y="6121371"/>
            <a:ext cx="4667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2562EB"/>
                </a:solidFill>
                <a:latin typeface="Arial"/>
                <a:cs typeface="Arial"/>
              </a:rPr>
              <a:t>89%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15773" y="6708423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 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Approach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7419975"/>
            <a:ext cx="12192000" cy="514350"/>
            <a:chOff x="0" y="7419975"/>
            <a:chExt cx="12192000" cy="514350"/>
          </a:xfrm>
        </p:grpSpPr>
        <p:sp>
          <p:nvSpPr>
            <p:cNvPr id="30" name="object 30"/>
            <p:cNvSpPr/>
            <p:nvPr/>
          </p:nvSpPr>
          <p:spPr>
            <a:xfrm>
              <a:off x="0" y="7505699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7505699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67974" y="7419975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82274" y="7515224"/>
              <a:ext cx="133349" cy="13334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172323" y="1304924"/>
            <a:ext cx="114300" cy="3505200"/>
            <a:chOff x="7172323" y="1304924"/>
            <a:chExt cx="114300" cy="3505200"/>
          </a:xfrm>
        </p:grpSpPr>
        <p:sp>
          <p:nvSpPr>
            <p:cNvPr id="35" name="object 35"/>
            <p:cNvSpPr/>
            <p:nvPr/>
          </p:nvSpPr>
          <p:spPr>
            <a:xfrm>
              <a:off x="7210424" y="13049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3" y="1362075"/>
              <a:ext cx="114300" cy="1142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10424" y="20288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3" y="2085974"/>
              <a:ext cx="114300" cy="1142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10424" y="27527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3" y="2809874"/>
              <a:ext cx="114300" cy="1142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210424" y="34766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3" y="3533774"/>
              <a:ext cx="114300" cy="11429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10424" y="42005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2323" y="4257674"/>
              <a:ext cx="114300" cy="1142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378700" y="1279186"/>
            <a:ext cx="4002404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spc="-105" dirty="0">
                <a:solidFill>
                  <a:srgbClr val="333333"/>
                </a:solidFill>
                <a:latin typeface="Arial"/>
                <a:cs typeface="Arial"/>
              </a:rPr>
              <a:t>1.</a:t>
            </a:r>
            <a:r>
              <a:rPr sz="13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Assess</a:t>
            </a: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Prioritize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Evaluate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high</a:t>
            </a:r>
            <a:r>
              <a:rPr sz="120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areas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for immediate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action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57246" y="7503715"/>
            <a:ext cx="11430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742315">
              <a:lnSpc>
                <a:spcPts val="1305"/>
              </a:lnSpc>
            </a:pPr>
            <a:r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9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6899" y="7638851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8700" y="2003086"/>
            <a:ext cx="3937635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2.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5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Infrastructure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tooling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20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workflows</a:t>
            </a:r>
            <a:r>
              <a:rPr sz="120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20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monitoring capabilities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78700" y="2726986"/>
            <a:ext cx="3853179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3.</a:t>
            </a:r>
            <a:r>
              <a:rPr sz="13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Train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Collaborate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skills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foster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20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departmental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cooperation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1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78700" y="3443921"/>
            <a:ext cx="3303904" cy="638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4.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Measure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Iterate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85"/>
              </a:spcBef>
            </a:pP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Track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progress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against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KPIs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and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continuously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refine approaches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8700" y="4167821"/>
            <a:ext cx="3620135" cy="638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5.</a:t>
            </a:r>
            <a:r>
              <a:rPr sz="13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Scale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Standardize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85"/>
              </a:spcBef>
            </a:pP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Expand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successful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practices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formalize</a:t>
            </a:r>
            <a:r>
              <a:rPr sz="11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into</a:t>
            </a:r>
            <a:r>
              <a:rPr sz="11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standards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6038849"/>
            <a:ext cx="5943600" cy="1447800"/>
            <a:chOff x="609599" y="6038849"/>
            <a:chExt cx="5943600" cy="1447800"/>
          </a:xfrm>
        </p:grpSpPr>
        <p:sp>
          <p:nvSpPr>
            <p:cNvPr id="3" name="object 3"/>
            <p:cNvSpPr/>
            <p:nvPr/>
          </p:nvSpPr>
          <p:spPr>
            <a:xfrm>
              <a:off x="609599" y="6038849"/>
              <a:ext cx="5943600" cy="1447800"/>
            </a:xfrm>
            <a:custGeom>
              <a:avLst/>
              <a:gdLst/>
              <a:ahLst/>
              <a:cxnLst/>
              <a:rect l="l" t="t" r="r" b="b"/>
              <a:pathLst>
                <a:path w="5943600" h="1447800">
                  <a:moveTo>
                    <a:pt x="59435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447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6038849"/>
              <a:ext cx="38100" cy="1447800"/>
            </a:xfrm>
            <a:custGeom>
              <a:avLst/>
              <a:gdLst/>
              <a:ahLst/>
              <a:cxnLst/>
              <a:rect l="l" t="t" r="r" b="b"/>
              <a:pathLst>
                <a:path w="38100" h="1447800">
                  <a:moveTo>
                    <a:pt x="380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477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5143500" cy="28575"/>
          </a:xfrm>
          <a:custGeom>
            <a:avLst/>
            <a:gdLst/>
            <a:ahLst/>
            <a:cxnLst/>
            <a:rect l="l" t="t" r="r" b="b"/>
            <a:pathLst>
              <a:path w="5143500" h="28575">
                <a:moveTo>
                  <a:pt x="5143499" y="28574"/>
                </a:moveTo>
                <a:lnTo>
                  <a:pt x="0" y="28574"/>
                </a:lnTo>
                <a:lnTo>
                  <a:pt x="0" y="0"/>
                </a:lnTo>
                <a:lnTo>
                  <a:pt x="5143499" y="0"/>
                </a:lnTo>
                <a:lnTo>
                  <a:pt x="51434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Case</a:t>
            </a:r>
            <a:r>
              <a:rPr spc="-140" dirty="0"/>
              <a:t> Studies </a:t>
            </a:r>
            <a:r>
              <a:rPr sz="2450" spc="-270" dirty="0"/>
              <a:t>&amp;</a:t>
            </a:r>
            <a:r>
              <a:rPr sz="2450" spc="-110" dirty="0"/>
              <a:t> </a:t>
            </a:r>
            <a:r>
              <a:rPr spc="-110" dirty="0"/>
              <a:t>Real</a:t>
            </a:r>
            <a:r>
              <a:rPr sz="2450" spc="-110" dirty="0"/>
              <a:t>-</a:t>
            </a:r>
            <a:r>
              <a:rPr spc="-145" dirty="0"/>
              <a:t>World</a:t>
            </a:r>
            <a:r>
              <a:rPr spc="-140" dirty="0"/>
              <a:t> </a:t>
            </a:r>
            <a:r>
              <a:rPr spc="-130" dirty="0"/>
              <a:t>Examples</a:t>
            </a:r>
            <a:endParaRPr sz="2450"/>
          </a:p>
        </p:txBody>
      </p:sp>
      <p:grpSp>
        <p:nvGrpSpPr>
          <p:cNvPr id="7" name="object 7"/>
          <p:cNvGrpSpPr/>
          <p:nvPr/>
        </p:nvGrpSpPr>
        <p:grpSpPr>
          <a:xfrm>
            <a:off x="609599" y="1419224"/>
            <a:ext cx="171450" cy="304800"/>
            <a:chOff x="609599" y="1419224"/>
            <a:chExt cx="171450" cy="304800"/>
          </a:xfrm>
        </p:grpSpPr>
        <p:sp>
          <p:nvSpPr>
            <p:cNvPr id="8" name="object 8"/>
            <p:cNvSpPr/>
            <p:nvPr/>
          </p:nvSpPr>
          <p:spPr>
            <a:xfrm>
              <a:off x="609599" y="1419224"/>
              <a:ext cx="171450" cy="304800"/>
            </a:xfrm>
            <a:custGeom>
              <a:avLst/>
              <a:gdLst/>
              <a:ahLst/>
              <a:cxnLst/>
              <a:rect l="l" t="t" r="r" b="b"/>
              <a:pathLst>
                <a:path w="171450" h="304800">
                  <a:moveTo>
                    <a:pt x="91353" y="304799"/>
                  </a:moveTo>
                  <a:lnTo>
                    <a:pt x="80096" y="304799"/>
                  </a:lnTo>
                  <a:lnTo>
                    <a:pt x="74521" y="303823"/>
                  </a:lnTo>
                  <a:lnTo>
                    <a:pt x="33418" y="273556"/>
                  </a:lnTo>
                  <a:lnTo>
                    <a:pt x="14447" y="237068"/>
                  </a:lnTo>
                  <a:lnTo>
                    <a:pt x="3690" y="196639"/>
                  </a:lnTo>
                  <a:lnTo>
                    <a:pt x="0" y="152399"/>
                  </a:lnTo>
                  <a:lnTo>
                    <a:pt x="102" y="144912"/>
                  </a:lnTo>
                  <a:lnTo>
                    <a:pt x="5008" y="101066"/>
                  </a:lnTo>
                  <a:lnTo>
                    <a:pt x="16872" y="61607"/>
                  </a:lnTo>
                  <a:lnTo>
                    <a:pt x="42778" y="20124"/>
                  </a:lnTo>
                  <a:lnTo>
                    <a:pt x="80096" y="0"/>
                  </a:lnTo>
                  <a:lnTo>
                    <a:pt x="91353" y="0"/>
                  </a:lnTo>
                  <a:lnTo>
                    <a:pt x="128670" y="20124"/>
                  </a:lnTo>
                  <a:lnTo>
                    <a:pt x="151992" y="55717"/>
                  </a:lnTo>
                  <a:lnTo>
                    <a:pt x="164924" y="94078"/>
                  </a:lnTo>
                  <a:lnTo>
                    <a:pt x="171038" y="137461"/>
                  </a:lnTo>
                  <a:lnTo>
                    <a:pt x="171449" y="152399"/>
                  </a:lnTo>
                  <a:lnTo>
                    <a:pt x="171346" y="159886"/>
                  </a:lnTo>
                  <a:lnTo>
                    <a:pt x="166440" y="203733"/>
                  </a:lnTo>
                  <a:lnTo>
                    <a:pt x="154577" y="243192"/>
                  </a:lnTo>
                  <a:lnTo>
                    <a:pt x="128671" y="284675"/>
                  </a:lnTo>
                  <a:lnTo>
                    <a:pt x="91353" y="304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513" y="1504949"/>
              <a:ext cx="131058" cy="1333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pc="-90" dirty="0"/>
              <a:t>Amazon</a:t>
            </a:r>
            <a:r>
              <a:rPr sz="1700" b="1" spc="-90" dirty="0">
                <a:latin typeface="IBM Plex Sans SemiBold"/>
                <a:cs typeface="IBM Plex Sans SemiBold"/>
              </a:rPr>
              <a:t>:</a:t>
            </a:r>
            <a:r>
              <a:rPr sz="1700" b="1" spc="35" dirty="0">
                <a:latin typeface="IBM Plex Sans SemiBold"/>
                <a:cs typeface="IBM Plex Sans SemiBold"/>
              </a:rPr>
              <a:t> </a:t>
            </a:r>
            <a:r>
              <a:rPr spc="-75" dirty="0"/>
              <a:t>Personalized</a:t>
            </a:r>
            <a:r>
              <a:rPr spc="-20" dirty="0"/>
              <a:t> </a:t>
            </a:r>
            <a:r>
              <a:rPr spc="-95" dirty="0"/>
              <a:t>Recommendation</a:t>
            </a:r>
            <a:r>
              <a:rPr spc="-20" dirty="0"/>
              <a:t> </a:t>
            </a:r>
            <a:r>
              <a:rPr spc="-10" dirty="0"/>
              <a:t>Engine</a:t>
            </a:r>
            <a:endParaRPr sz="170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15399"/>
              </a:lnSpc>
              <a:spcBef>
                <a:spcPts val="295"/>
              </a:spcBef>
            </a:pP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Implemented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advanced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preprocessing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</a:t>
            </a:r>
            <a:r>
              <a:rPr sz="1300" b="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b="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transform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user</a:t>
            </a:r>
            <a:r>
              <a:rPr sz="1300" b="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behavior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data.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Resulted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35%</a:t>
            </a:r>
            <a:r>
              <a:rPr sz="1300" b="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improved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recommendation</a:t>
            </a:r>
            <a:r>
              <a:rPr sz="1300" b="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accuracy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29%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increase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cross-selling</a:t>
            </a:r>
            <a:r>
              <a:rPr sz="1300" b="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revenue.</a:t>
            </a:r>
            <a:endParaRPr sz="1300">
              <a:latin typeface="Microsoft Sans Serif"/>
              <a:cs typeface="Microsoft Sans Serif"/>
            </a:endParaRPr>
          </a:p>
          <a:p>
            <a:pPr marL="12700" marR="241935">
              <a:lnSpc>
                <a:spcPct val="104200"/>
              </a:lnSpc>
              <a:spcBef>
                <a:spcPts val="355"/>
              </a:spcBef>
            </a:pPr>
            <a:r>
              <a:rPr sz="1150" spc="-65" dirty="0">
                <a:solidFill>
                  <a:srgbClr val="4A5462"/>
                </a:solidFill>
              </a:rPr>
              <a:t>Key</a:t>
            </a:r>
            <a:r>
              <a:rPr sz="1150" spc="-75" dirty="0">
                <a:solidFill>
                  <a:srgbClr val="4A5462"/>
                </a:solidFill>
              </a:rPr>
              <a:t> </a:t>
            </a:r>
            <a:r>
              <a:rPr sz="1150" spc="-40" dirty="0">
                <a:solidFill>
                  <a:srgbClr val="4A5462"/>
                </a:solidFill>
              </a:rPr>
              <a:t>technique</a:t>
            </a:r>
            <a:r>
              <a:rPr sz="1200" spc="-40" dirty="0">
                <a:solidFill>
                  <a:srgbClr val="4A5462"/>
                </a:solidFill>
              </a:rPr>
              <a:t>:</a:t>
            </a:r>
            <a:r>
              <a:rPr sz="1200" spc="-35" dirty="0">
                <a:solidFill>
                  <a:srgbClr val="4A5462"/>
                </a:solidFill>
              </a:rPr>
              <a:t> </a:t>
            </a:r>
            <a:r>
              <a:rPr sz="1150" b="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Automated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data </a:t>
            </a:r>
            <a:r>
              <a:rPr sz="1150" b="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validation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b="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and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enrichment </a:t>
            </a:r>
            <a:r>
              <a:rPr sz="1150" b="0" dirty="0">
                <a:solidFill>
                  <a:srgbClr val="4A5462"/>
                </a:solidFill>
                <a:latin typeface="Microsoft Sans Serif"/>
                <a:cs typeface="Microsoft Sans Serif"/>
              </a:rPr>
              <a:t>with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b="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machine</a:t>
            </a:r>
            <a:r>
              <a:rPr sz="1150" b="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learning</a:t>
            </a:r>
            <a:r>
              <a:rPr sz="1200" b="0" spc="-10" dirty="0">
                <a:solidFill>
                  <a:srgbClr val="4A5462"/>
                </a:solidFill>
                <a:latin typeface="Traditional Arabic"/>
                <a:cs typeface="Traditional Arabic"/>
              </a:rPr>
              <a:t>- 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driven</a:t>
            </a:r>
            <a:r>
              <a:rPr sz="1150" b="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b="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anomaly</a:t>
            </a:r>
            <a:r>
              <a:rPr sz="1150" b="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detection</a:t>
            </a:r>
            <a:r>
              <a:rPr sz="1200" b="0" spc="-10" dirty="0">
                <a:solidFill>
                  <a:srgbClr val="4A5462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074" y="3009899"/>
            <a:ext cx="190500" cy="304800"/>
            <a:chOff x="600074" y="3009899"/>
            <a:chExt cx="190500" cy="304800"/>
          </a:xfrm>
        </p:grpSpPr>
        <p:sp>
          <p:nvSpPr>
            <p:cNvPr id="12" name="object 12"/>
            <p:cNvSpPr/>
            <p:nvPr/>
          </p:nvSpPr>
          <p:spPr>
            <a:xfrm>
              <a:off x="600074" y="30098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3823"/>
                  </a:lnTo>
                  <a:lnTo>
                    <a:pt x="47532" y="284674"/>
                  </a:lnTo>
                  <a:lnTo>
                    <a:pt x="21619" y="249081"/>
                  </a:lnTo>
                  <a:lnTo>
                    <a:pt x="7250" y="210720"/>
                  </a:lnTo>
                  <a:lnTo>
                    <a:pt x="457" y="167337"/>
                  </a:lnTo>
                  <a:lnTo>
                    <a:pt x="0" y="152399"/>
                  </a:lnTo>
                  <a:lnTo>
                    <a:pt x="114" y="144912"/>
                  </a:lnTo>
                  <a:lnTo>
                    <a:pt x="5565" y="101066"/>
                  </a:lnTo>
                  <a:lnTo>
                    <a:pt x="18747" y="61607"/>
                  </a:lnTo>
                  <a:lnTo>
                    <a:pt x="47532" y="20124"/>
                  </a:lnTo>
                  <a:lnTo>
                    <a:pt x="82801" y="976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37478" y="15429"/>
                  </a:lnTo>
                  <a:lnTo>
                    <a:pt x="165829" y="50060"/>
                  </a:lnTo>
                  <a:lnTo>
                    <a:pt x="181353" y="87231"/>
                  </a:lnTo>
                  <a:lnTo>
                    <a:pt x="189470" y="130047"/>
                  </a:lnTo>
                  <a:lnTo>
                    <a:pt x="190499" y="152399"/>
                  </a:lnTo>
                  <a:lnTo>
                    <a:pt x="190385" y="159886"/>
                  </a:lnTo>
                  <a:lnTo>
                    <a:pt x="184934" y="203733"/>
                  </a:lnTo>
                  <a:lnTo>
                    <a:pt x="171752" y="243191"/>
                  </a:lnTo>
                  <a:lnTo>
                    <a:pt x="142967" y="284674"/>
                  </a:lnTo>
                  <a:lnTo>
                    <a:pt x="107698" y="303823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4" y="3086099"/>
              <a:ext cx="1904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16000" y="2924627"/>
            <a:ext cx="5343525" cy="15195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Mayo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Clinic</a:t>
            </a:r>
            <a:r>
              <a:rPr sz="1700" b="1" spc="-80" dirty="0">
                <a:solidFill>
                  <a:srgbClr val="333333"/>
                </a:solidFill>
                <a:latin typeface="IBM Plex Sans SemiBold"/>
                <a:cs typeface="IBM Plex Sans SemiBold"/>
              </a:rPr>
              <a:t>:</a:t>
            </a:r>
            <a:r>
              <a:rPr sz="1700" b="1" spc="20" dirty="0">
                <a:solidFill>
                  <a:srgbClr val="333333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Healthcare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Analytics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29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Deployed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comprehensive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framework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patient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preprocessing.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Improved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diagnostic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model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accuracy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27%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reduced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preparation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by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65%.</a:t>
            </a:r>
            <a:endParaRPr sz="1300">
              <a:latin typeface="Microsoft Sans Serif"/>
              <a:cs typeface="Microsoft Sans Serif"/>
            </a:endParaRPr>
          </a:p>
          <a:p>
            <a:pPr marL="12700" marR="51435">
              <a:lnSpc>
                <a:spcPct val="104200"/>
              </a:lnSpc>
              <a:spcBef>
                <a:spcPts val="355"/>
              </a:spcBef>
            </a:pPr>
            <a:r>
              <a:rPr sz="1150" b="1" spc="-65" dirty="0">
                <a:solidFill>
                  <a:srgbClr val="4A5462"/>
                </a:solidFill>
                <a:latin typeface="Arial"/>
                <a:cs typeface="Arial"/>
              </a:rPr>
              <a:t>Key</a:t>
            </a:r>
            <a:r>
              <a:rPr sz="1150" b="1" spc="-7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b="1" spc="-40" dirty="0">
                <a:solidFill>
                  <a:srgbClr val="4A5462"/>
                </a:solidFill>
                <a:latin typeface="Arial"/>
                <a:cs typeface="Arial"/>
              </a:rPr>
              <a:t>technique</a:t>
            </a:r>
            <a:r>
              <a:rPr sz="1200" b="1" spc="-40" dirty="0">
                <a:solidFill>
                  <a:srgbClr val="4A5462"/>
                </a:solidFill>
                <a:latin typeface="Arial"/>
                <a:cs typeface="Arial"/>
              </a:rPr>
              <a:t>: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Standardized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icrosoft Sans Serif"/>
                <a:cs typeface="Microsoft Sans Serif"/>
              </a:rPr>
              <a:t>ETL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processes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with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automated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cleaning rules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for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medical</a:t>
            </a:r>
            <a:r>
              <a:rPr sz="1150" spc="-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terminology</a:t>
            </a:r>
            <a:r>
              <a:rPr sz="1200" spc="-10" dirty="0">
                <a:solidFill>
                  <a:srgbClr val="4A5462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4600574"/>
            <a:ext cx="171450" cy="304800"/>
            <a:chOff x="609599" y="4600574"/>
            <a:chExt cx="171450" cy="304800"/>
          </a:xfrm>
        </p:grpSpPr>
        <p:sp>
          <p:nvSpPr>
            <p:cNvPr id="16" name="object 16"/>
            <p:cNvSpPr/>
            <p:nvPr/>
          </p:nvSpPr>
          <p:spPr>
            <a:xfrm>
              <a:off x="609599" y="4600574"/>
              <a:ext cx="171450" cy="304800"/>
            </a:xfrm>
            <a:custGeom>
              <a:avLst/>
              <a:gdLst/>
              <a:ahLst/>
              <a:cxnLst/>
              <a:rect l="l" t="t" r="r" b="b"/>
              <a:pathLst>
                <a:path w="171450" h="304800">
                  <a:moveTo>
                    <a:pt x="91353" y="304799"/>
                  </a:moveTo>
                  <a:lnTo>
                    <a:pt x="80096" y="304799"/>
                  </a:lnTo>
                  <a:lnTo>
                    <a:pt x="74521" y="303823"/>
                  </a:lnTo>
                  <a:lnTo>
                    <a:pt x="33418" y="273555"/>
                  </a:lnTo>
                  <a:lnTo>
                    <a:pt x="14447" y="237068"/>
                  </a:lnTo>
                  <a:lnTo>
                    <a:pt x="3690" y="196639"/>
                  </a:lnTo>
                  <a:lnTo>
                    <a:pt x="0" y="152399"/>
                  </a:lnTo>
                  <a:lnTo>
                    <a:pt x="102" y="144912"/>
                  </a:lnTo>
                  <a:lnTo>
                    <a:pt x="5008" y="101065"/>
                  </a:lnTo>
                  <a:lnTo>
                    <a:pt x="16872" y="61607"/>
                  </a:lnTo>
                  <a:lnTo>
                    <a:pt x="42778" y="20124"/>
                  </a:lnTo>
                  <a:lnTo>
                    <a:pt x="80096" y="0"/>
                  </a:lnTo>
                  <a:lnTo>
                    <a:pt x="91353" y="0"/>
                  </a:lnTo>
                  <a:lnTo>
                    <a:pt x="128670" y="20124"/>
                  </a:lnTo>
                  <a:lnTo>
                    <a:pt x="151992" y="55716"/>
                  </a:lnTo>
                  <a:lnTo>
                    <a:pt x="164924" y="94078"/>
                  </a:lnTo>
                  <a:lnTo>
                    <a:pt x="171038" y="137461"/>
                  </a:lnTo>
                  <a:lnTo>
                    <a:pt x="171449" y="152399"/>
                  </a:lnTo>
                  <a:lnTo>
                    <a:pt x="171346" y="159886"/>
                  </a:lnTo>
                  <a:lnTo>
                    <a:pt x="166440" y="203733"/>
                  </a:lnTo>
                  <a:lnTo>
                    <a:pt x="154577" y="243191"/>
                  </a:lnTo>
                  <a:lnTo>
                    <a:pt x="128671" y="284674"/>
                  </a:lnTo>
                  <a:lnTo>
                    <a:pt x="91353" y="304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291" y="4676536"/>
              <a:ext cx="154037" cy="15263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16000" y="4515302"/>
            <a:ext cx="5380990" cy="12909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Capital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1700" b="1" spc="-85" dirty="0">
                <a:solidFill>
                  <a:srgbClr val="333333"/>
                </a:solidFill>
                <a:latin typeface="IBM Plex Sans SemiBold"/>
                <a:cs typeface="IBM Plex Sans SemiBold"/>
              </a:rPr>
              <a:t>:</a:t>
            </a:r>
            <a:r>
              <a:rPr sz="1700" b="1" spc="-10" dirty="0">
                <a:solidFill>
                  <a:srgbClr val="333333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Financial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5" dirty="0">
                <a:solidFill>
                  <a:srgbClr val="333333"/>
                </a:solidFill>
                <a:latin typeface="Arial"/>
                <a:cs typeface="Arial"/>
              </a:rPr>
              <a:t>Fraud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Detection</a:t>
            </a:r>
            <a:endParaRPr sz="1650">
              <a:latin typeface="Arial"/>
              <a:cs typeface="Arial"/>
            </a:endParaRPr>
          </a:p>
          <a:p>
            <a:pPr marL="12700" marR="126364">
              <a:lnSpc>
                <a:spcPct val="115399"/>
              </a:lnSpc>
              <a:spcBef>
                <a:spcPts val="29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Implemented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real-time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preprocessing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transaction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data.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Reduced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false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positives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42%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while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improving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fraud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detection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rate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37%.</a:t>
            </a:r>
            <a:endParaRPr sz="1300">
              <a:latin typeface="Microsoft Sans Serif"/>
              <a:cs typeface="Microsoft Sans Serif"/>
            </a:endParaRPr>
          </a:p>
          <a:p>
            <a:pPr marL="12700" marR="5080">
              <a:lnSpc>
                <a:spcPct val="104200"/>
              </a:lnSpc>
              <a:spcBef>
                <a:spcPts val="355"/>
              </a:spcBef>
            </a:pPr>
            <a:r>
              <a:rPr sz="1150" b="1" spc="-65" dirty="0">
                <a:solidFill>
                  <a:srgbClr val="4A5462"/>
                </a:solidFill>
                <a:latin typeface="Arial"/>
                <a:cs typeface="Arial"/>
              </a:rPr>
              <a:t>Key </a:t>
            </a:r>
            <a:r>
              <a:rPr sz="1150" b="1" spc="-40" dirty="0">
                <a:solidFill>
                  <a:srgbClr val="4A5462"/>
                </a:solidFill>
                <a:latin typeface="Arial"/>
                <a:cs typeface="Arial"/>
              </a:rPr>
              <a:t>technique</a:t>
            </a:r>
            <a:r>
              <a:rPr sz="1200" b="1" spc="-40" dirty="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sz="1200" b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Feature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engineering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pipeline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with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automated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handling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of</a:t>
            </a:r>
            <a:r>
              <a:rPr sz="1150" spc="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missing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and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inconsistent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values</a:t>
            </a:r>
            <a:r>
              <a:rPr sz="1200" spc="-10" dirty="0">
                <a:solidFill>
                  <a:srgbClr val="4A5462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053" y="6172199"/>
            <a:ext cx="130961" cy="1904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66774" y="65627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774" y="67913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74" y="70199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774" y="72485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7699" y="6054256"/>
            <a:ext cx="5905500" cy="13081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825"/>
              </a:spcBef>
            </a:pPr>
            <a:r>
              <a:rPr sz="1300" b="1" spc="-75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13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Success</a:t>
            </a:r>
            <a:r>
              <a:rPr sz="13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33333"/>
                </a:solidFill>
                <a:latin typeface="Arial"/>
                <a:cs typeface="Arial"/>
              </a:rPr>
              <a:t>Factors</a:t>
            </a:r>
            <a:endParaRPr sz="1300">
              <a:latin typeface="Arial"/>
              <a:cs typeface="Arial"/>
            </a:endParaRPr>
          </a:p>
          <a:p>
            <a:pPr marL="381000" marR="1058545">
              <a:lnSpc>
                <a:spcPct val="114999"/>
              </a:lnSpc>
              <a:spcBef>
                <a:spcPts val="550"/>
              </a:spcBef>
            </a:pP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Cross</a:t>
            </a: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functional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teams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technical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expertise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Phased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implementation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approach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measurable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milestones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Continuous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improvement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culture with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feedback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loops Integration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governance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throughout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10399" y="4695824"/>
            <a:ext cx="4572000" cy="2228850"/>
            <a:chOff x="7010399" y="4695824"/>
            <a:chExt cx="4572000" cy="2228850"/>
          </a:xfrm>
        </p:grpSpPr>
        <p:sp>
          <p:nvSpPr>
            <p:cNvPr id="26" name="object 26"/>
            <p:cNvSpPr/>
            <p:nvPr/>
          </p:nvSpPr>
          <p:spPr>
            <a:xfrm>
              <a:off x="7015161" y="4700587"/>
              <a:ext cx="4562475" cy="2219325"/>
            </a:xfrm>
            <a:custGeom>
              <a:avLst/>
              <a:gdLst/>
              <a:ahLst/>
              <a:cxnLst/>
              <a:rect l="l" t="t" r="r" b="b"/>
              <a:pathLst>
                <a:path w="4562475" h="2219325">
                  <a:moveTo>
                    <a:pt x="4495727" y="2219324"/>
                  </a:moveTo>
                  <a:lnTo>
                    <a:pt x="66746" y="2219324"/>
                  </a:lnTo>
                  <a:lnTo>
                    <a:pt x="62100" y="2218867"/>
                  </a:lnTo>
                  <a:lnTo>
                    <a:pt x="24239" y="2201717"/>
                  </a:lnTo>
                  <a:lnTo>
                    <a:pt x="2287" y="2166424"/>
                  </a:lnTo>
                  <a:lnTo>
                    <a:pt x="0" y="2152577"/>
                  </a:lnTo>
                  <a:lnTo>
                    <a:pt x="0" y="2147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4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2152577"/>
                  </a:lnTo>
                  <a:lnTo>
                    <a:pt x="4547827" y="2191475"/>
                  </a:lnTo>
                  <a:lnTo>
                    <a:pt x="4514041" y="2215681"/>
                  </a:lnTo>
                  <a:lnTo>
                    <a:pt x="4500372" y="2218867"/>
                  </a:lnTo>
                  <a:lnTo>
                    <a:pt x="4495727" y="22193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161" y="4700587"/>
              <a:ext cx="4562475" cy="2219325"/>
            </a:xfrm>
            <a:custGeom>
              <a:avLst/>
              <a:gdLst/>
              <a:ahLst/>
              <a:cxnLst/>
              <a:rect l="l" t="t" r="r" b="b"/>
              <a:pathLst>
                <a:path w="4562475" h="2219325">
                  <a:moveTo>
                    <a:pt x="0" y="2147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0433" y="31748"/>
                  </a:lnTo>
                  <a:lnTo>
                    <a:pt x="4553039" y="35648"/>
                  </a:lnTo>
                  <a:lnTo>
                    <a:pt x="4555240" y="39764"/>
                  </a:lnTo>
                  <a:lnTo>
                    <a:pt x="4557034" y="44098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2147887"/>
                  </a:lnTo>
                  <a:lnTo>
                    <a:pt x="4562474" y="2152577"/>
                  </a:lnTo>
                  <a:lnTo>
                    <a:pt x="4562016" y="2157223"/>
                  </a:lnTo>
                  <a:lnTo>
                    <a:pt x="4561101" y="2161823"/>
                  </a:lnTo>
                  <a:lnTo>
                    <a:pt x="4560185" y="2166424"/>
                  </a:lnTo>
                  <a:lnTo>
                    <a:pt x="4558829" y="2170891"/>
                  </a:lnTo>
                  <a:lnTo>
                    <a:pt x="4557034" y="2175224"/>
                  </a:lnTo>
                  <a:lnTo>
                    <a:pt x="4555240" y="2179558"/>
                  </a:lnTo>
                  <a:lnTo>
                    <a:pt x="4553039" y="2183675"/>
                  </a:lnTo>
                  <a:lnTo>
                    <a:pt x="4550433" y="2187575"/>
                  </a:lnTo>
                  <a:lnTo>
                    <a:pt x="4547827" y="2191475"/>
                  </a:lnTo>
                  <a:lnTo>
                    <a:pt x="4514041" y="2215681"/>
                  </a:lnTo>
                  <a:lnTo>
                    <a:pt x="4504973" y="2217951"/>
                  </a:lnTo>
                  <a:lnTo>
                    <a:pt x="4500372" y="2218867"/>
                  </a:lnTo>
                  <a:lnTo>
                    <a:pt x="4495727" y="2219324"/>
                  </a:lnTo>
                  <a:lnTo>
                    <a:pt x="4491037" y="2219324"/>
                  </a:lnTo>
                  <a:lnTo>
                    <a:pt x="71437" y="2219324"/>
                  </a:lnTo>
                  <a:lnTo>
                    <a:pt x="66746" y="2219324"/>
                  </a:lnTo>
                  <a:lnTo>
                    <a:pt x="62100" y="2218867"/>
                  </a:lnTo>
                  <a:lnTo>
                    <a:pt x="57499" y="2217951"/>
                  </a:lnTo>
                  <a:lnTo>
                    <a:pt x="52899" y="2217036"/>
                  </a:lnTo>
                  <a:lnTo>
                    <a:pt x="48431" y="2215681"/>
                  </a:lnTo>
                  <a:lnTo>
                    <a:pt x="44098" y="2213886"/>
                  </a:lnTo>
                  <a:lnTo>
                    <a:pt x="39764" y="2212091"/>
                  </a:lnTo>
                  <a:lnTo>
                    <a:pt x="35647" y="2209890"/>
                  </a:lnTo>
                  <a:lnTo>
                    <a:pt x="31748" y="2207284"/>
                  </a:lnTo>
                  <a:lnTo>
                    <a:pt x="27848" y="2204678"/>
                  </a:lnTo>
                  <a:lnTo>
                    <a:pt x="24239" y="2201717"/>
                  </a:lnTo>
                  <a:lnTo>
                    <a:pt x="20923" y="2198401"/>
                  </a:lnTo>
                  <a:lnTo>
                    <a:pt x="17606" y="2195084"/>
                  </a:lnTo>
                  <a:lnTo>
                    <a:pt x="5437" y="2175224"/>
                  </a:lnTo>
                  <a:lnTo>
                    <a:pt x="3642" y="2170891"/>
                  </a:lnTo>
                  <a:lnTo>
                    <a:pt x="2287" y="2166424"/>
                  </a:lnTo>
                  <a:lnTo>
                    <a:pt x="1372" y="2161823"/>
                  </a:lnTo>
                  <a:lnTo>
                    <a:pt x="457" y="2157223"/>
                  </a:lnTo>
                  <a:lnTo>
                    <a:pt x="0" y="2152577"/>
                  </a:lnTo>
                  <a:lnTo>
                    <a:pt x="0" y="2147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5219699"/>
              <a:ext cx="133349" cy="1333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5676899"/>
              <a:ext cx="133349" cy="1333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6134099"/>
              <a:ext cx="133349" cy="1333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6400799"/>
              <a:ext cx="133349" cy="1333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159625" y="4714061"/>
            <a:ext cx="4196715" cy="204406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00" b="1" spc="-105" dirty="0">
                <a:solidFill>
                  <a:srgbClr val="0075CD"/>
                </a:solidFill>
                <a:latin typeface="Arial"/>
                <a:cs typeface="Arial"/>
              </a:rPr>
              <a:t>Lessons</a:t>
            </a:r>
            <a:r>
              <a:rPr sz="1500" b="1" spc="-4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0075CD"/>
                </a:solidFill>
                <a:latin typeface="Arial"/>
                <a:cs typeface="Arial"/>
              </a:rPr>
              <a:t>Learned</a:t>
            </a:r>
            <a:endParaRPr sz="1500">
              <a:latin typeface="Arial"/>
              <a:cs typeface="Arial"/>
            </a:endParaRPr>
          </a:p>
          <a:p>
            <a:pPr marL="12700" marR="28575" indent="247015">
              <a:lnSpc>
                <a:spcPct val="107600"/>
              </a:lnSpc>
              <a:spcBef>
                <a:spcPts val="715"/>
              </a:spcBef>
            </a:pPr>
            <a:r>
              <a:rPr sz="1150" b="1" spc="-30" dirty="0">
                <a:solidFill>
                  <a:srgbClr val="333333"/>
                </a:solidFill>
                <a:latin typeface="Arial"/>
                <a:cs typeface="Arial"/>
              </a:rPr>
              <a:t>Start</a:t>
            </a:r>
            <a:r>
              <a:rPr sz="11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small</a:t>
            </a: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2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Begin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high</a:t>
            </a:r>
            <a:r>
              <a:rPr sz="1200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impact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use cases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demonstrate value</a:t>
            </a:r>
            <a:endParaRPr sz="1150">
              <a:latin typeface="Microsoft Sans Serif"/>
              <a:cs typeface="Microsoft Sans Serif"/>
            </a:endParaRPr>
          </a:p>
          <a:p>
            <a:pPr marL="12700" marR="563245" indent="247015">
              <a:lnSpc>
                <a:spcPct val="107600"/>
              </a:lnSpc>
              <a:spcBef>
                <a:spcPts val="560"/>
              </a:spcBef>
            </a:pPr>
            <a:r>
              <a:rPr sz="1150" b="1" spc="-45" dirty="0">
                <a:solidFill>
                  <a:srgbClr val="333333"/>
                </a:solidFill>
                <a:latin typeface="Arial"/>
                <a:cs typeface="Arial"/>
              </a:rPr>
              <a:t>Automate</a:t>
            </a:r>
            <a:r>
              <a:rPr sz="11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333333"/>
                </a:solidFill>
                <a:latin typeface="Arial"/>
                <a:cs typeface="Arial"/>
              </a:rPr>
              <a:t>early</a:t>
            </a:r>
            <a:r>
              <a:rPr sz="1200" b="1" spc="-2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2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Manual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preprocessing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doesn</a:t>
            </a:r>
            <a:r>
              <a:rPr sz="1200" dirty="0">
                <a:solidFill>
                  <a:srgbClr val="333333"/>
                </a:solidFill>
                <a:latin typeface="Microsoft Sans Serif"/>
                <a:cs typeface="Microsoft Sans Serif"/>
              </a:rPr>
              <a:t>'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scale effectively</a:t>
            </a:r>
            <a:endParaRPr sz="1150">
              <a:latin typeface="Microsoft Sans Serif"/>
              <a:cs typeface="Microsoft Sans Serif"/>
            </a:endParaRPr>
          </a:p>
          <a:p>
            <a:pPr marL="259715" marR="5080">
              <a:lnSpc>
                <a:spcPct val="145800"/>
              </a:lnSpc>
              <a:spcBef>
                <a:spcPts val="10"/>
              </a:spcBef>
            </a:pPr>
            <a:r>
              <a:rPr sz="1150" b="1" spc="-70" dirty="0">
                <a:solidFill>
                  <a:srgbClr val="333333"/>
                </a:solidFill>
                <a:latin typeface="Arial"/>
                <a:cs typeface="Arial"/>
              </a:rPr>
              <a:t>Focus</a:t>
            </a:r>
            <a:r>
              <a:rPr sz="11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5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1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30" dirty="0">
                <a:solidFill>
                  <a:srgbClr val="333333"/>
                </a:solidFill>
                <a:latin typeface="Arial"/>
                <a:cs typeface="Arial"/>
              </a:rPr>
              <a:t>feedback</a:t>
            </a:r>
            <a:r>
              <a:rPr sz="1200" b="1" spc="-3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2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Create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loops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continuous improvement </a:t>
            </a:r>
            <a:r>
              <a:rPr sz="1150" b="1" spc="-60" dirty="0">
                <a:solidFill>
                  <a:srgbClr val="333333"/>
                </a:solidFill>
                <a:latin typeface="Arial"/>
                <a:cs typeface="Arial"/>
              </a:rPr>
              <a:t>Engage </a:t>
            </a:r>
            <a:r>
              <a:rPr sz="1150" b="1" spc="-45" dirty="0">
                <a:solidFill>
                  <a:srgbClr val="333333"/>
                </a:solidFill>
                <a:latin typeface="Arial"/>
                <a:cs typeface="Arial"/>
              </a:rPr>
              <a:t>stakeholders</a:t>
            </a:r>
            <a:r>
              <a:rPr sz="1200" b="1" spc="-4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2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15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input is critical</a:t>
            </a:r>
            <a:r>
              <a:rPr sz="115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for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relevant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preprocessing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7829549"/>
            <a:ext cx="12192000" cy="504825"/>
            <a:chOff x="0" y="7829549"/>
            <a:chExt cx="12192000" cy="504825"/>
          </a:xfrm>
        </p:grpSpPr>
        <p:sp>
          <p:nvSpPr>
            <p:cNvPr id="34" name="object 34"/>
            <p:cNvSpPr/>
            <p:nvPr/>
          </p:nvSpPr>
          <p:spPr>
            <a:xfrm>
              <a:off x="0" y="7905748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79057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67974" y="7829549"/>
              <a:ext cx="1533525" cy="323850"/>
            </a:xfrm>
            <a:custGeom>
              <a:avLst/>
              <a:gdLst/>
              <a:ahLst/>
              <a:cxnLst/>
              <a:rect l="l" t="t" r="r" b="b"/>
              <a:pathLst>
                <a:path w="1533525" h="323850">
                  <a:moveTo>
                    <a:pt x="15004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00477" y="0"/>
                  </a:lnTo>
                  <a:lnTo>
                    <a:pt x="1532557" y="28187"/>
                  </a:lnTo>
                  <a:lnTo>
                    <a:pt x="1533524" y="33047"/>
                  </a:lnTo>
                  <a:lnTo>
                    <a:pt x="1533524" y="290802"/>
                  </a:lnTo>
                  <a:lnTo>
                    <a:pt x="1505337" y="322883"/>
                  </a:lnTo>
                  <a:lnTo>
                    <a:pt x="15004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2274" y="7924799"/>
              <a:ext cx="133349" cy="133349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0399" y="1371599"/>
            <a:ext cx="4571999" cy="309562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928322" y="1518184"/>
            <a:ext cx="273621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Implementation</a:t>
            </a:r>
            <a:r>
              <a:rPr sz="1500" b="1" spc="-3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85" dirty="0">
                <a:solidFill>
                  <a:srgbClr val="0075CD"/>
                </a:solidFill>
                <a:latin typeface="Arial"/>
                <a:cs typeface="Arial"/>
              </a:rPr>
              <a:t>Success</a:t>
            </a:r>
            <a:r>
              <a:rPr sz="1500" b="1" spc="-2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0075CD"/>
                </a:solidFill>
                <a:latin typeface="Arial"/>
                <a:cs typeface="Arial"/>
              </a:rPr>
              <a:t>Metrics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7246" y="7913289"/>
            <a:ext cx="11430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5"/>
              </a:lnSpc>
            </a:pP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1000">
              <a:latin typeface="Microsoft Sans Serif"/>
              <a:cs typeface="Microsoft Sans Serif"/>
            </a:endParaRPr>
          </a:p>
          <a:p>
            <a:pPr marL="686435">
              <a:lnSpc>
                <a:spcPts val="1265"/>
              </a:lnSpc>
            </a:pPr>
            <a:r>
              <a:rPr sz="115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10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6899" y="8038900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50125" y="2427364"/>
            <a:ext cx="754380" cy="12636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68%</a:t>
            </a:r>
            <a:endParaRPr sz="1650">
              <a:latin typeface="Arial"/>
              <a:cs typeface="Arial"/>
            </a:endParaRPr>
          </a:p>
          <a:p>
            <a:pPr marL="12065" marR="5080" indent="-635" algn="ctr">
              <a:lnSpc>
                <a:spcPct val="108700"/>
              </a:lnSpc>
              <a:spcBef>
                <a:spcPts val="50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Average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Time 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Savings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in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 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Preparation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86576" y="2427364"/>
            <a:ext cx="622300" cy="8826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41%</a:t>
            </a:r>
            <a:endParaRPr sz="1650">
              <a:latin typeface="Arial"/>
              <a:cs typeface="Arial"/>
            </a:endParaRPr>
          </a:p>
          <a:p>
            <a:pPr marL="12065" marR="5080" algn="ctr">
              <a:lnSpc>
                <a:spcPct val="108700"/>
              </a:lnSpc>
              <a:spcBef>
                <a:spcPts val="50"/>
              </a:spcBef>
            </a:pP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Improved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Model Accuracy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91612" y="2418474"/>
            <a:ext cx="719455" cy="8915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3.7</a:t>
            </a:r>
            <a:r>
              <a:rPr sz="1700" b="1" spc="-20" dirty="0">
                <a:solidFill>
                  <a:srgbClr val="333333"/>
                </a:solidFill>
                <a:latin typeface="Georgia"/>
                <a:cs typeface="Georgia"/>
              </a:rPr>
              <a:t>x</a:t>
            </a:r>
            <a:endParaRPr sz="1700">
              <a:latin typeface="Georgia"/>
              <a:cs typeface="Georgia"/>
            </a:endParaRPr>
          </a:p>
          <a:p>
            <a:pPr marL="12700" marR="5080" indent="-635" algn="ctr">
              <a:lnSpc>
                <a:spcPct val="108700"/>
              </a:lnSpc>
              <a:spcBef>
                <a:spcPts val="40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Average </a:t>
            </a:r>
            <a:r>
              <a:rPr sz="1150" spc="-105" dirty="0">
                <a:solidFill>
                  <a:srgbClr val="4A5462"/>
                </a:solidFill>
                <a:latin typeface="Microsoft Sans Serif"/>
                <a:cs typeface="Microsoft Sans Serif"/>
              </a:rPr>
              <a:t>ROI</a:t>
            </a:r>
            <a:r>
              <a:rPr sz="1150" spc="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on 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Investment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75229" y="2427364"/>
            <a:ext cx="658495" cy="1073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73%</a:t>
            </a:r>
            <a:endParaRPr sz="1650">
              <a:latin typeface="Arial"/>
              <a:cs typeface="Arial"/>
            </a:endParaRPr>
          </a:p>
          <a:p>
            <a:pPr marL="12700" marR="5080" algn="ctr">
              <a:lnSpc>
                <a:spcPct val="108700"/>
              </a:lnSpc>
              <a:spcBef>
                <a:spcPts val="50"/>
              </a:spcBef>
            </a:pP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Reduction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in</a:t>
            </a:r>
            <a:r>
              <a:rPr sz="1150" spc="-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Quality Issues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34523" y="3974748"/>
            <a:ext cx="3523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6355" marR="5080" indent="-130429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6A7280"/>
                </a:solidFill>
                <a:latin typeface="Microsoft Sans Serif"/>
                <a:cs typeface="Microsoft Sans Serif"/>
              </a:rPr>
              <a:t>Based</a:t>
            </a: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on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McKinsey </a:t>
            </a:r>
            <a:r>
              <a:rPr sz="950" dirty="0">
                <a:solidFill>
                  <a:srgbClr val="6A7280"/>
                </a:solidFill>
                <a:latin typeface="Microsoft Sans Serif"/>
                <a:cs typeface="Microsoft Sans Serif"/>
              </a:rPr>
              <a:t>&amp;</a:t>
            </a:r>
            <a:r>
              <a:rPr sz="950" spc="-1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Company</a:t>
            </a: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 research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across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9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150+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enterprise implementations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Pre-processing A Strategic Imperative for Maximizing Data Warehousing Value</vt:lpstr>
      <vt:lpstr>Executive Summary &amp; Overview</vt:lpstr>
      <vt:lpstr>Defining the Problem: Business Impact of Poor Data Pre-processing</vt:lpstr>
      <vt:lpstr>Data Quality Issues &amp; Challenges</vt:lpstr>
      <vt:lpstr>Strategic Benefits &amp; ROI of Data Pre- processing</vt:lpstr>
      <vt:lpstr>Implementation Roadmap: Phased Approach</vt:lpstr>
      <vt:lpstr>Stakeholder Engagement Strategies</vt:lpstr>
      <vt:lpstr>Best Practices &amp; Recommendations</vt:lpstr>
      <vt:lpstr>Case Studies &amp; Real-World Examples</vt:lpstr>
      <vt:lpstr>Conclusion &amp; Next Steps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 A Strategic Imperative for Maximizing Data Warehousing Value</dc:title>
  <cp:lastModifiedBy>Emily j</cp:lastModifiedBy>
  <cp:revision>1</cp:revision>
  <dcterms:created xsi:type="dcterms:W3CDTF">2025-08-09T17:04:54Z</dcterms:created>
  <dcterms:modified xsi:type="dcterms:W3CDTF">2025-08-10T13:25:50Z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2025-08-09T00:00:00Z</vt:filetime>
  </property>
</Properties>
</file>