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8.jpg" ContentType="image/jpg"/>
  <Override PartName="/ppt/media/image19.jpg" ContentType="image/jpg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10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Bezier Patches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51E5AD-5F8E-40A3-8A3C-6244C9467A7F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E9937-5288-4702-9059-1E31B58F795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C4FA5-6F12-48B4-A92D-D4B6D0471171}"/>
              </a:ext>
            </a:extLst>
          </p:cNvPr>
          <p:cNvSpPr txBox="1"/>
          <p:nvPr/>
        </p:nvSpPr>
        <p:spPr>
          <a:xfrm>
            <a:off x="5233480" y="4756883"/>
            <a:ext cx="634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material courtesy </a:t>
            </a:r>
          </a:p>
          <a:p>
            <a:r>
              <a:rPr lang="en-US" i="1" dirty="0"/>
              <a:t>The Essentials of CAGD </a:t>
            </a:r>
            <a:r>
              <a:rPr lang="en-US" dirty="0"/>
              <a:t>by Gerald </a:t>
            </a:r>
            <a:r>
              <a:rPr lang="en-US" dirty="0" err="1"/>
              <a:t>Farin</a:t>
            </a:r>
            <a:r>
              <a:rPr lang="en-US" dirty="0"/>
              <a:t> and Dianne Hansford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542907"/>
            <a:ext cx="493619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Bezier</a:t>
            </a:r>
            <a:r>
              <a:rPr spc="-65" dirty="0"/>
              <a:t> </a:t>
            </a:r>
            <a:r>
              <a:rPr spc="-5" dirty="0"/>
              <a:t>Patches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1726405" y="1581057"/>
            <a:ext cx="8509000" cy="515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326A3-601B-4CFC-83C2-42F881197DD5}"/>
              </a:ext>
            </a:extLst>
          </p:cNvPr>
          <p:cNvSpPr txBox="1"/>
          <p:nvPr/>
        </p:nvSpPr>
        <p:spPr>
          <a:xfrm>
            <a:off x="8875123" y="572090"/>
            <a:ext cx="31809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is the shape of the control point matrix for a bicubic patch (i.e. how many rows and columns?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What kind of data is each entry in the matrix?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578341"/>
            <a:ext cx="483891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Bezier</a:t>
            </a:r>
            <a:r>
              <a:rPr spc="-65" dirty="0"/>
              <a:t> </a:t>
            </a:r>
            <a:r>
              <a:rPr spc="-5" dirty="0"/>
              <a:t>Patches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2436631" y="1706880"/>
            <a:ext cx="7446821" cy="4832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670497"/>
            <a:ext cx="558794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Bezier</a:t>
            </a:r>
            <a:r>
              <a:rPr spc="-65" dirty="0"/>
              <a:t> </a:t>
            </a:r>
            <a:r>
              <a:rPr spc="-5" dirty="0"/>
              <a:t>Patches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957182" y="1902336"/>
            <a:ext cx="6966647" cy="4068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F2EBA-F81B-4B5B-8444-AC46D1B7907E}"/>
              </a:ext>
            </a:extLst>
          </p:cNvPr>
          <p:cNvSpPr txBox="1"/>
          <p:nvPr/>
        </p:nvSpPr>
        <p:spPr>
          <a:xfrm>
            <a:off x="8453336" y="4182894"/>
            <a:ext cx="31128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Meaning that the value of v will determine a point on the curve CN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19" y="372785"/>
            <a:ext cx="777667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Bezier Patches:</a:t>
            </a:r>
            <a:r>
              <a:rPr spc="-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2443955" y="1200342"/>
            <a:ext cx="6985000" cy="5292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15C55-A123-47F7-AC3B-36B8ABDAFD1B}"/>
              </a:ext>
            </a:extLst>
          </p:cNvPr>
          <p:cNvSpPr txBox="1"/>
          <p:nvPr/>
        </p:nvSpPr>
        <p:spPr>
          <a:xfrm>
            <a:off x="671208" y="1994170"/>
            <a:ext cx="258794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Here, 2x3 refers to the degree of the polynomials…the control points form a matrix with 3 rows and 4 columns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18" y="798089"/>
            <a:ext cx="736810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Bezier Patches:</a:t>
            </a:r>
            <a:r>
              <a:rPr spc="-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866106" y="2402420"/>
            <a:ext cx="6438900" cy="313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2942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78155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 </a:t>
            </a:r>
            <a:r>
              <a:rPr spc="-5" dirty="0"/>
              <a:t>Approach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Evaluation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227227" y="2406556"/>
            <a:ext cx="7251699" cy="372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18" y="442583"/>
            <a:ext cx="768937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Properties </a:t>
            </a:r>
            <a:r>
              <a:rPr dirty="0"/>
              <a:t>of </a:t>
            </a:r>
            <a:r>
              <a:rPr spc="-5" dirty="0"/>
              <a:t>Bezier</a:t>
            </a:r>
            <a:r>
              <a:rPr dirty="0"/>
              <a:t> </a:t>
            </a:r>
            <a:r>
              <a:rPr spc="-5" dirty="0"/>
              <a:t>Patches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1802606" y="1308287"/>
            <a:ext cx="8140700" cy="3838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457846"/>
            <a:ext cx="728055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 </a:t>
            </a:r>
            <a:r>
              <a:rPr dirty="0"/>
              <a:t>Casteljau</a:t>
            </a:r>
            <a:r>
              <a:rPr spc="-60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796256" y="1510469"/>
            <a:ext cx="8267700" cy="491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8327A-C97D-4CD8-8F99-84C1C6BA0C09}"/>
              </a:ext>
            </a:extLst>
          </p:cNvPr>
          <p:cNvSpPr txBox="1"/>
          <p:nvPr/>
        </p:nvSpPr>
        <p:spPr>
          <a:xfrm>
            <a:off x="10243225" y="2947481"/>
            <a:ext cx="16926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Each curve yields a control point c</a:t>
            </a:r>
            <a:r>
              <a:rPr lang="en-US" baseline="-25000" dirty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that will get used to form a curve for the next stage…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457846"/>
            <a:ext cx="676499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 </a:t>
            </a:r>
            <a:r>
              <a:rPr dirty="0"/>
              <a:t>Casteljau</a:t>
            </a:r>
            <a:r>
              <a:rPr spc="-60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979613" y="1574949"/>
            <a:ext cx="7835899" cy="436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54724-8957-4A96-B607-8C29DC921A2E}"/>
              </a:ext>
            </a:extLst>
          </p:cNvPr>
          <p:cNvSpPr txBox="1"/>
          <p:nvPr/>
        </p:nvSpPr>
        <p:spPr>
          <a:xfrm>
            <a:off x="8015895" y="4066396"/>
            <a:ext cx="359923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One last question:</a:t>
            </a:r>
            <a:br>
              <a:rPr lang="en-US" sz="2800" dirty="0">
                <a:latin typeface="Comic Sans MS" panose="030F0702030302020204" pitchFamily="66" charset="0"/>
              </a:rPr>
            </a:br>
            <a:r>
              <a:rPr lang="en-US" sz="2800" dirty="0">
                <a:latin typeface="Comic Sans MS" panose="030F0702030302020204" pitchFamily="66" charset="0"/>
              </a:rPr>
              <a:t>How would we generate triangles to render from a Bezier patch?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6604" y="1881300"/>
            <a:ext cx="3400385" cy="237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8497" y="6741777"/>
            <a:ext cx="3044190" cy="0"/>
          </a:xfrm>
          <a:custGeom>
            <a:avLst/>
            <a:gdLst/>
            <a:ahLst/>
            <a:cxnLst/>
            <a:rect l="l" t="t" r="r" b="b"/>
            <a:pathLst>
              <a:path w="3044190">
                <a:moveTo>
                  <a:pt x="0" y="0"/>
                </a:moveTo>
                <a:lnTo>
                  <a:pt x="3043895" y="0"/>
                </a:lnTo>
              </a:path>
            </a:pathLst>
          </a:custGeom>
          <a:ln w="109728">
            <a:solidFill>
              <a:srgbClr val="8FC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88" y="6741777"/>
            <a:ext cx="3044825" cy="0"/>
          </a:xfrm>
          <a:custGeom>
            <a:avLst/>
            <a:gdLst/>
            <a:ahLst/>
            <a:cxnLst/>
            <a:rect l="l" t="t" r="r" b="b"/>
            <a:pathLst>
              <a:path w="3044825">
                <a:moveTo>
                  <a:pt x="0" y="0"/>
                </a:moveTo>
                <a:lnTo>
                  <a:pt x="3044197" y="0"/>
                </a:lnTo>
              </a:path>
            </a:pathLst>
          </a:custGeom>
          <a:ln w="109728">
            <a:solidFill>
              <a:srgbClr val="B4DC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6287" y="6741777"/>
            <a:ext cx="3043555" cy="0"/>
          </a:xfrm>
          <a:custGeom>
            <a:avLst/>
            <a:gdLst/>
            <a:ahLst/>
            <a:cxnLst/>
            <a:rect l="l" t="t" r="r" b="b"/>
            <a:pathLst>
              <a:path w="3043554">
                <a:moveTo>
                  <a:pt x="0" y="0"/>
                </a:moveTo>
                <a:lnTo>
                  <a:pt x="3043242" y="0"/>
                </a:lnTo>
              </a:path>
            </a:pathLst>
          </a:custGeom>
          <a:ln w="109728">
            <a:solidFill>
              <a:srgbClr val="CDE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0020" y="1223391"/>
            <a:ext cx="598258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Bezier</a:t>
            </a:r>
            <a:r>
              <a:rPr lang="en-US" spc="-5" dirty="0"/>
              <a:t>  </a:t>
            </a:r>
            <a:r>
              <a:rPr spc="-5" dirty="0"/>
              <a:t>Patches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21100" y="4707737"/>
            <a:ext cx="590550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entury Gothic"/>
                <a:cs typeface="Century Gothic"/>
              </a:rPr>
              <a:t>The Utah teapot</a:t>
            </a:r>
            <a:r>
              <a:rPr spc="1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model</a:t>
            </a:r>
            <a:endParaRPr>
              <a:latin typeface="Century Gothic"/>
              <a:cs typeface="Century Gothic"/>
            </a:endParaRPr>
          </a:p>
          <a:p>
            <a:pPr marL="12700">
              <a:spcBef>
                <a:spcPts val="40"/>
              </a:spcBef>
            </a:pPr>
            <a:r>
              <a:rPr spc="-5" dirty="0">
                <a:latin typeface="Century Gothic"/>
                <a:cs typeface="Century Gothic"/>
              </a:rPr>
              <a:t>Created </a:t>
            </a:r>
            <a:r>
              <a:rPr dirty="0">
                <a:latin typeface="Century Gothic"/>
                <a:cs typeface="Century Gothic"/>
              </a:rPr>
              <a:t>with Bezier </a:t>
            </a:r>
            <a:r>
              <a:rPr spc="-5" dirty="0">
                <a:latin typeface="Century Gothic"/>
                <a:cs typeface="Century Gothic"/>
              </a:rPr>
              <a:t>patches by Martin </a:t>
            </a:r>
            <a:r>
              <a:rPr dirty="0">
                <a:latin typeface="Century Gothic"/>
                <a:cs typeface="Century Gothic"/>
              </a:rPr>
              <a:t>Newell in 1975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568071"/>
            <a:ext cx="678792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Parametric</a:t>
            </a:r>
            <a:r>
              <a:rPr lang="en-US" spc="-80" dirty="0"/>
              <a:t> </a:t>
            </a:r>
            <a:r>
              <a:rPr spc="-5" dirty="0"/>
              <a:t>Surfaces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2009279" y="2185670"/>
            <a:ext cx="6705984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03" y="1201130"/>
            <a:ext cx="3555832" cy="3530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0454" y="5319216"/>
            <a:ext cx="5323840" cy="1046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55" dirty="0">
                <a:latin typeface="Comic Sans MS" panose="030F0702030302020204" pitchFamily="66" charset="0"/>
                <a:cs typeface="Century Gothic"/>
              </a:rPr>
              <a:t>Why </a:t>
            </a:r>
            <a:r>
              <a:rPr sz="2200" spc="60" dirty="0">
                <a:latin typeface="Comic Sans MS" panose="030F0702030302020204" pitchFamily="66" charset="0"/>
                <a:cs typeface="Century Gothic"/>
              </a:rPr>
              <a:t>are </a:t>
            </a:r>
            <a:r>
              <a:rPr sz="2200" spc="85" dirty="0">
                <a:latin typeface="Comic Sans MS" panose="030F0702030302020204" pitchFamily="66" charset="0"/>
                <a:cs typeface="Century Gothic"/>
              </a:rPr>
              <a:t>parametric </a:t>
            </a:r>
            <a:r>
              <a:rPr sz="2200" spc="75" dirty="0">
                <a:latin typeface="Comic Sans MS" panose="030F0702030302020204" pitchFamily="66" charset="0"/>
                <a:cs typeface="Century Gothic"/>
              </a:rPr>
              <a:t>forms</a:t>
            </a:r>
            <a:r>
              <a:rPr lang="en-US" sz="2200" spc="560" dirty="0">
                <a:latin typeface="Comic Sans MS" panose="030F0702030302020204" pitchFamily="66" charset="0"/>
                <a:cs typeface="Century Gothic"/>
              </a:rPr>
              <a:t> </a:t>
            </a:r>
            <a:r>
              <a:rPr sz="2200" spc="70" dirty="0">
                <a:latin typeface="Comic Sans MS" panose="030F0702030302020204" pitchFamily="66" charset="0"/>
                <a:cs typeface="Century Gothic"/>
              </a:rPr>
              <a:t>more</a:t>
            </a:r>
            <a:endParaRPr sz="2200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spcBef>
                <a:spcPts val="60"/>
              </a:spcBef>
            </a:pPr>
            <a:r>
              <a:rPr sz="2200" spc="80" dirty="0">
                <a:latin typeface="Comic Sans MS" panose="030F0702030302020204" pitchFamily="66" charset="0"/>
                <a:cs typeface="Century Gothic"/>
              </a:rPr>
              <a:t>general? </a:t>
            </a:r>
            <a:r>
              <a:rPr sz="2200" spc="75" dirty="0">
                <a:latin typeface="Comic Sans MS" panose="030F0702030302020204" pitchFamily="66" charset="0"/>
                <a:cs typeface="Century Gothic"/>
              </a:rPr>
              <a:t>Think </a:t>
            </a:r>
            <a:r>
              <a:rPr sz="2200" spc="70" dirty="0">
                <a:latin typeface="Comic Sans MS" panose="030F0702030302020204" pitchFamily="66" charset="0"/>
                <a:cs typeface="Century Gothic"/>
              </a:rPr>
              <a:t>about </a:t>
            </a:r>
            <a:r>
              <a:rPr sz="2200" dirty="0">
                <a:latin typeface="Comic Sans MS" panose="030F0702030302020204" pitchFamily="66" charset="0"/>
                <a:cs typeface="Century Gothic"/>
              </a:rPr>
              <a:t>a </a:t>
            </a:r>
            <a:r>
              <a:rPr sz="2200" spc="70" dirty="0">
                <a:latin typeface="Comic Sans MS" panose="030F0702030302020204" pitchFamily="66" charset="0"/>
                <a:cs typeface="Century Gothic"/>
              </a:rPr>
              <a:t>graph </a:t>
            </a:r>
            <a:r>
              <a:rPr sz="2200" spc="45" dirty="0">
                <a:latin typeface="Comic Sans MS" panose="030F0702030302020204" pitchFamily="66" charset="0"/>
                <a:cs typeface="Century Gothic"/>
              </a:rPr>
              <a:t>of</a:t>
            </a:r>
            <a:r>
              <a:rPr sz="2200" spc="245" dirty="0">
                <a:latin typeface="Comic Sans MS" panose="030F0702030302020204" pitchFamily="66" charset="0"/>
                <a:cs typeface="Century Gothic"/>
              </a:rPr>
              <a:t> </a:t>
            </a:r>
            <a:r>
              <a:rPr sz="2200" dirty="0">
                <a:latin typeface="Comic Sans MS" panose="030F0702030302020204" pitchFamily="66" charset="0"/>
                <a:cs typeface="Century Gothic"/>
              </a:rPr>
              <a:t>a</a:t>
            </a:r>
          </a:p>
          <a:p>
            <a:pPr marL="12700">
              <a:spcBef>
                <a:spcPts val="60"/>
              </a:spcBef>
            </a:pPr>
            <a:r>
              <a:rPr sz="2200" spc="85" dirty="0">
                <a:latin typeface="Comic Sans MS" panose="030F0702030302020204" pitchFamily="66" charset="0"/>
                <a:cs typeface="Century Gothic"/>
              </a:rPr>
              <a:t>function </a:t>
            </a:r>
            <a:r>
              <a:rPr sz="2200" spc="80" dirty="0">
                <a:latin typeface="Comic Sans MS" panose="030F0702030302020204" pitchFamily="66" charset="0"/>
                <a:cs typeface="Century Gothic"/>
              </a:rPr>
              <a:t>versus </a:t>
            </a:r>
            <a:r>
              <a:rPr sz="2200" dirty="0">
                <a:latin typeface="Comic Sans MS" panose="030F0702030302020204" pitchFamily="66" charset="0"/>
                <a:cs typeface="Century Gothic"/>
              </a:rPr>
              <a:t>a </a:t>
            </a:r>
            <a:r>
              <a:rPr sz="2200" spc="85" dirty="0">
                <a:latin typeface="Comic Sans MS" panose="030F0702030302020204" pitchFamily="66" charset="0"/>
                <a:cs typeface="Century Gothic"/>
              </a:rPr>
              <a:t>parametric</a:t>
            </a:r>
            <a:r>
              <a:rPr sz="2200" spc="525" dirty="0">
                <a:latin typeface="Comic Sans MS" panose="030F0702030302020204" pitchFamily="66" charset="0"/>
                <a:cs typeface="Century Gothic"/>
              </a:rPr>
              <a:t> </a:t>
            </a:r>
            <a:r>
              <a:rPr sz="2200" spc="80" dirty="0">
                <a:latin typeface="Comic Sans MS" panose="030F0702030302020204" pitchFamily="66" charset="0"/>
                <a:cs typeface="Century Gothic"/>
              </a:rPr>
              <a:t>curve..</a:t>
            </a:r>
            <a:endParaRPr sz="2200" dirty="0">
              <a:latin typeface="Comic Sans MS" panose="030F0702030302020204" pitchFamily="66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8497" y="6741777"/>
            <a:ext cx="3044190" cy="0"/>
          </a:xfrm>
          <a:custGeom>
            <a:avLst/>
            <a:gdLst/>
            <a:ahLst/>
            <a:cxnLst/>
            <a:rect l="l" t="t" r="r" b="b"/>
            <a:pathLst>
              <a:path w="3044190">
                <a:moveTo>
                  <a:pt x="0" y="0"/>
                </a:moveTo>
                <a:lnTo>
                  <a:pt x="3043895" y="0"/>
                </a:lnTo>
              </a:path>
            </a:pathLst>
          </a:custGeom>
          <a:ln w="109728">
            <a:solidFill>
              <a:srgbClr val="8FC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88" y="6741777"/>
            <a:ext cx="3044825" cy="0"/>
          </a:xfrm>
          <a:custGeom>
            <a:avLst/>
            <a:gdLst/>
            <a:ahLst/>
            <a:cxnLst/>
            <a:rect l="l" t="t" r="r" b="b"/>
            <a:pathLst>
              <a:path w="3044825">
                <a:moveTo>
                  <a:pt x="0" y="0"/>
                </a:moveTo>
                <a:lnTo>
                  <a:pt x="3044197" y="0"/>
                </a:lnTo>
              </a:path>
            </a:pathLst>
          </a:custGeom>
          <a:ln w="109728">
            <a:solidFill>
              <a:srgbClr val="B4DC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6287" y="6741777"/>
            <a:ext cx="3043555" cy="0"/>
          </a:xfrm>
          <a:custGeom>
            <a:avLst/>
            <a:gdLst/>
            <a:ahLst/>
            <a:cxnLst/>
            <a:rect l="l" t="t" r="r" b="b"/>
            <a:pathLst>
              <a:path w="3043554">
                <a:moveTo>
                  <a:pt x="0" y="0"/>
                </a:moveTo>
                <a:lnTo>
                  <a:pt x="3043242" y="0"/>
                </a:lnTo>
              </a:path>
            </a:pathLst>
          </a:custGeom>
          <a:ln w="109728">
            <a:solidFill>
              <a:srgbClr val="CDE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182" y="397877"/>
            <a:ext cx="790954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Parametric</a:t>
            </a:r>
            <a:r>
              <a:rPr spc="-30" dirty="0"/>
              <a:t> </a:t>
            </a:r>
            <a:r>
              <a:rPr spc="-5" dirty="0"/>
              <a:t>Surface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BE0761C-9314-4EE1-AE41-2AF0F100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81" y="1201130"/>
            <a:ext cx="3095625" cy="13239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3B278B-B376-4E56-A8E4-CD3A2627E49D}"/>
              </a:ext>
            </a:extLst>
          </p:cNvPr>
          <p:cNvSpPr txBox="1"/>
          <p:nvPr/>
        </p:nvSpPr>
        <p:spPr>
          <a:xfrm>
            <a:off x="4159081" y="2525105"/>
            <a:ext cx="7909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also functional surface</a:t>
            </a:r>
          </a:p>
          <a:p>
            <a:r>
              <a:rPr lang="en-US" sz="2400" dirty="0"/>
              <a:t>• two of the coordinate functions are simply </a:t>
            </a:r>
            <a:r>
              <a:rPr lang="en-US" sz="2400" i="1" dirty="0"/>
              <a:t>u </a:t>
            </a:r>
            <a:r>
              <a:rPr lang="en-US" sz="2400" dirty="0"/>
              <a:t>and </a:t>
            </a:r>
            <a:r>
              <a:rPr lang="en-US" sz="2400" i="1" dirty="0"/>
              <a:t>v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Parametric surfaces may be rotated or moved around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Much more general than bivariate functions </a:t>
            </a:r>
            <a:r>
              <a:rPr lang="en-US" sz="2400" i="1" dirty="0"/>
              <a:t>z </a:t>
            </a:r>
            <a:r>
              <a:rPr lang="en-US" sz="2400" dirty="0"/>
              <a:t>= </a:t>
            </a:r>
            <a:r>
              <a:rPr lang="en-US" sz="2400" i="1" dirty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 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354711"/>
            <a:ext cx="731946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Bilinear</a:t>
            </a:r>
            <a:r>
              <a:rPr spc="-70" dirty="0"/>
              <a:t> </a:t>
            </a:r>
            <a:r>
              <a:rPr spc="-5" dirty="0"/>
              <a:t>Patches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1814514" y="1405889"/>
            <a:ext cx="6705599" cy="488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1223391"/>
            <a:ext cx="608405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Bilinear</a:t>
            </a:r>
            <a:r>
              <a:rPr lang="en-US" dirty="0"/>
              <a:t> </a:t>
            </a:r>
            <a:r>
              <a:rPr spc="-5" dirty="0"/>
              <a:t>Patches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1993106" y="2786617"/>
            <a:ext cx="7340600" cy="334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18" y="1223391"/>
            <a:ext cx="834087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Bilinear </a:t>
            </a:r>
            <a:r>
              <a:rPr spc="-5" dirty="0"/>
              <a:t>Patch: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2050608" y="2490528"/>
            <a:ext cx="3428999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2994" y="3875125"/>
            <a:ext cx="4008622" cy="1792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18" y="1223391"/>
            <a:ext cx="697579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Isoparametric</a:t>
            </a:r>
            <a:r>
              <a:rPr spc="-35" dirty="0"/>
              <a:t> </a:t>
            </a:r>
            <a:r>
              <a:rPr spc="-5" dirty="0"/>
              <a:t>Curves</a:t>
            </a:r>
          </a:p>
        </p:txBody>
      </p:sp>
      <p:sp>
        <p:nvSpPr>
          <p:cNvPr id="4" name="object 4"/>
          <p:cNvSpPr/>
          <p:nvPr/>
        </p:nvSpPr>
        <p:spPr>
          <a:xfrm>
            <a:off x="1979613" y="2627276"/>
            <a:ext cx="7696199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5111" y="436581"/>
            <a:ext cx="721410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Curves </a:t>
            </a:r>
            <a:r>
              <a:rPr dirty="0"/>
              <a:t>on</a:t>
            </a:r>
            <a:r>
              <a:rPr spc="-40" dirty="0"/>
              <a:t> </a:t>
            </a:r>
            <a:r>
              <a:rPr spc="-5" dirty="0"/>
              <a:t>Patches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2622808" y="1573000"/>
            <a:ext cx="6878720" cy="4939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22196</TotalTime>
  <Words>221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Century Gothic</vt:lpstr>
      <vt:lpstr>Comic Sans MS</vt:lpstr>
      <vt:lpstr>Lato</vt:lpstr>
      <vt:lpstr>Lato Medium</vt:lpstr>
      <vt:lpstr>SampleSlides</vt:lpstr>
      <vt:lpstr>PowerPoint Presentation</vt:lpstr>
      <vt:lpstr>Bezier  Patches</vt:lpstr>
      <vt:lpstr>Parametric Surfaces</vt:lpstr>
      <vt:lpstr>Example: Parametric Surface</vt:lpstr>
      <vt:lpstr>Bilinear Patches</vt:lpstr>
      <vt:lpstr>Bilinear Patches</vt:lpstr>
      <vt:lpstr>Bilinear Patch: Example</vt:lpstr>
      <vt:lpstr>Isoparametric Curves</vt:lpstr>
      <vt:lpstr>Curves on Patches</vt:lpstr>
      <vt:lpstr>Bezier Patches</vt:lpstr>
      <vt:lpstr>Bezier Patches</vt:lpstr>
      <vt:lpstr>Bezier Patches</vt:lpstr>
      <vt:lpstr>Bezier Patches: Example</vt:lpstr>
      <vt:lpstr>Bezier Patches: Example</vt:lpstr>
      <vt:lpstr>Another Approach to Evaluation</vt:lpstr>
      <vt:lpstr>Properties of Bezier Patches</vt:lpstr>
      <vt:lpstr>de Casteljau Algorithm</vt:lpstr>
      <vt:lpstr>de Casteljau Algorithm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277</cp:revision>
  <dcterms:created xsi:type="dcterms:W3CDTF">2017-05-11T14:02:37Z</dcterms:created>
  <dcterms:modified xsi:type="dcterms:W3CDTF">2019-11-20T03:51:02Z</dcterms:modified>
</cp:coreProperties>
</file>