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media/image3.jpg" ContentType="image/jpg"/>
  <Override PartName="/ppt/notesSlides/notesSlide2.xml" ContentType="application/vnd.openxmlformats-officedocument.presentationml.notesSlide+xml"/>
  <Override PartName="/ppt/media/image5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7.jpg" ContentType="image/jpg"/>
  <Override PartName="/ppt/media/image18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notesSlides/notesSlide14.xml" ContentType="application/vnd.openxmlformats-officedocument.presentationml.notesSlide+xml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2" r:id="rId12"/>
    <p:sldId id="29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4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>
        <p:scale>
          <a:sx n="99" d="100"/>
          <a:sy n="99" d="100"/>
        </p:scale>
        <p:origin x="-462" y="1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61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72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020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57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44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5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70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096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75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854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94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33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22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2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Compositing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95746"/>
            <a:ext cx="10515600" cy="864324"/>
          </a:xfrm>
          <a:prstGeom prst="rect">
            <a:avLst/>
          </a:prstGeom>
        </p:spPr>
        <p:txBody>
          <a:bodyPr vert="horz" wrap="square" lIns="0" tIns="185405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A</a:t>
            </a:r>
            <a:r>
              <a:rPr spc="-25" dirty="0"/>
              <a:t>ccumu</a:t>
            </a:r>
            <a:r>
              <a:rPr dirty="0"/>
              <a:t>la</a:t>
            </a:r>
            <a:r>
              <a:rPr spc="-15" dirty="0"/>
              <a:t>t</a:t>
            </a:r>
            <a:r>
              <a:rPr dirty="0"/>
              <a:t>i</a:t>
            </a:r>
            <a:r>
              <a:rPr spc="-25" dirty="0"/>
              <a:t>ng</a:t>
            </a:r>
            <a:r>
              <a:rPr spc="-5" dirty="0"/>
              <a:t> Op</a:t>
            </a:r>
            <a:r>
              <a:rPr dirty="0"/>
              <a:t>aci</a:t>
            </a:r>
            <a:r>
              <a:rPr spc="-15" dirty="0"/>
              <a:t>t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7732" y="2283381"/>
            <a:ext cx="781258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15" dirty="0">
                <a:latin typeface="Lato" panose="020F0502020204030203" pitchFamily="34" charset="0"/>
                <a:cs typeface="Century Gothic"/>
              </a:rPr>
              <a:t>What if you have multiple layers of surfaces to blend?</a:t>
            </a:r>
            <a:br>
              <a:rPr lang="en-US" sz="2400" spc="-15" dirty="0">
                <a:latin typeface="Lato" panose="020F0502020204030203" pitchFamily="34" charset="0"/>
                <a:cs typeface="Century Gothic"/>
              </a:rPr>
            </a:br>
            <a:r>
              <a:rPr lang="en-US" sz="2400" spc="-15" dirty="0">
                <a:latin typeface="Lato" panose="020F0502020204030203" pitchFamily="34" charset="0"/>
                <a:cs typeface="Century Gothic"/>
              </a:rPr>
              <a:t>What is the impact of over being non-commutative?</a:t>
            </a:r>
          </a:p>
          <a:p>
            <a:pPr marL="12700"/>
            <a:br>
              <a:rPr lang="en-US" sz="2400" spc="-894" dirty="0">
                <a:solidFill>
                  <a:srgbClr val="E07602"/>
                </a:solidFill>
                <a:latin typeface="Lato" panose="020F0502020204030203" pitchFamily="34" charset="0"/>
                <a:cs typeface="Century Gothic"/>
              </a:rPr>
            </a:br>
            <a:r>
              <a:rPr lang="en-US" sz="2400" spc="-15" dirty="0">
                <a:latin typeface="Lato" panose="020F0502020204030203" pitchFamily="34" charset="0"/>
                <a:cs typeface="Century Gothic"/>
              </a:rPr>
              <a:t>Have to work in sorted order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endParaRPr lang="en-US" sz="2000" spc="-894" dirty="0">
              <a:solidFill>
                <a:srgbClr val="E07602"/>
              </a:solidFill>
              <a:latin typeface="Wingdings 2"/>
              <a:cs typeface="Wingdings 2"/>
            </a:endParaRPr>
          </a:p>
          <a:p>
            <a:pPr marL="12700"/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ck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r>
              <a:rPr lang="en-US" sz="2000" dirty="0">
                <a:latin typeface="Century Gothic"/>
                <a:cs typeface="Century Gothic"/>
              </a:rPr>
              <a:t>: 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Century Gothic"/>
              </a:rPr>
              <a:t>Ov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r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operato</a:t>
            </a:r>
            <a:r>
              <a:rPr lang="en-US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br>
              <a:rPr lang="en-US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br>
              <a:rPr lang="en-US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i="1" spc="-1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pc="-15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out</a:t>
            </a:r>
            <a:r>
              <a:rPr spc="247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i="1" spc="-1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+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(1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–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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i="1" spc="-1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in</a:t>
            </a:r>
            <a:br>
              <a:rPr lang="en-US" baseline="-20833" dirty="0">
                <a:latin typeface="Century Gothic"/>
                <a:cs typeface="Century Gothic"/>
              </a:rPr>
            </a:br>
            <a:r>
              <a:rPr lang="en-US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 </a:t>
            </a:r>
            <a:r>
              <a:rPr spc="-15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out</a:t>
            </a:r>
            <a:r>
              <a:rPr spc="247"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</a:t>
            </a:r>
            <a:r>
              <a:rPr sz="1850" spc="35" dirty="0">
                <a:solidFill>
                  <a:srgbClr val="595959"/>
                </a:solidFill>
                <a:latin typeface="Symbol"/>
                <a:cs typeface="Symbol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+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(1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–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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 </a:t>
            </a:r>
            <a:r>
              <a:rPr baseline="-20833" dirty="0">
                <a:solidFill>
                  <a:srgbClr val="6C6C6C"/>
                </a:solidFill>
                <a:latin typeface="Century Gothic"/>
                <a:cs typeface="Century Gothic"/>
              </a:rPr>
              <a:t>in</a:t>
            </a:r>
            <a:r>
              <a:rPr lang="en-US" sz="2400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 </a:t>
            </a:r>
            <a:endParaRPr baseline="-20833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05798" y="38100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152400" y="0"/>
                </a:lnTo>
                <a:lnTo>
                  <a:pt x="152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5798" y="38100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152399" y="0"/>
                </a:lnTo>
                <a:lnTo>
                  <a:pt x="152399" y="761999"/>
                </a:lnTo>
                <a:lnTo>
                  <a:pt x="0" y="761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3998" y="4191000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9651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8598" y="41529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02064" y="4054956"/>
            <a:ext cx="183451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spc="-30" baseline="13888" dirty="0" err="1">
                <a:latin typeface="Times New Roman"/>
                <a:cs typeface="Times New Roman"/>
              </a:rPr>
              <a:t>C</a:t>
            </a:r>
            <a:r>
              <a:rPr sz="1600" spc="-10" dirty="0" err="1">
                <a:latin typeface="Times New Roman"/>
                <a:cs typeface="Times New Roman"/>
              </a:rPr>
              <a:t>in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6892" y="4071282"/>
            <a:ext cx="77034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3600" spc="-30" baseline="13888" dirty="0" err="1">
                <a:latin typeface="Times New Roman"/>
                <a:cs typeface="Times New Roman"/>
              </a:rPr>
              <a:t>C</a:t>
            </a:r>
            <a:r>
              <a:rPr sz="1600" spc="-10" dirty="0" err="1">
                <a:latin typeface="Times New Roman"/>
                <a:cs typeface="Times New Roman"/>
              </a:rPr>
              <a:t>out</a:t>
            </a:r>
            <a:r>
              <a:rPr lang="en-US" sz="1600" spc="-10" dirty="0">
                <a:latin typeface="Times New Roman"/>
                <a:cs typeface="Times New Roman"/>
              </a:rPr>
              <a:t>     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5939" y="4588355"/>
            <a:ext cx="10718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" dirty="0">
                <a:latin typeface="Times New Roman"/>
                <a:cs typeface="Times New Roman"/>
              </a:rPr>
              <a:t>C,</a:t>
            </a:r>
            <a:r>
              <a:rPr lang="en-US" sz="2400" spc="-5" dirty="0">
                <a:solidFill>
                  <a:srgbClr val="595959"/>
                </a:solidFill>
                <a:latin typeface="Century Gothic"/>
                <a:cs typeface="Century Gothic"/>
                <a:sym typeface="Symbol" panose="05050102010706020507" pitchFamily="18" charset="2"/>
              </a:rPr>
              <a:t> 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398" y="5105400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7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2398" y="5067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20470" y="4911375"/>
            <a:ext cx="6178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0" dirty="0">
                <a:latin typeface="Times New Roman"/>
                <a:cs typeface="Times New Roman"/>
              </a:rPr>
              <a:t>vi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w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83227" y="5921276"/>
            <a:ext cx="64624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spc="-15" dirty="0">
                <a:latin typeface="Century Gothic"/>
                <a:cs typeface="Century Gothic"/>
              </a:rPr>
              <a:t>Could also work front to back…</a:t>
            </a:r>
            <a:endParaRPr sz="2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8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D1DA-D584-42DD-9EE6-AC305B0F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Alpha Should You Use?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86EBC-2F06-42B4-9317-98538D3D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70" y="1384616"/>
            <a:ext cx="6121293" cy="5473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FE5A2-1663-4D7E-90AC-2A642C891B91}"/>
              </a:ext>
            </a:extLst>
          </p:cNvPr>
          <p:cNvSpPr txBox="1"/>
          <p:nvPr/>
        </p:nvSpPr>
        <p:spPr>
          <a:xfrm>
            <a:off x="7334451" y="1949116"/>
            <a:ext cx="3561347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version of alpha is most natural for a digital artist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E9AF4-DE4A-4071-938D-E2EF3B2502CD}"/>
              </a:ext>
            </a:extLst>
          </p:cNvPr>
          <p:cNvSpPr txBox="1"/>
          <p:nvPr/>
        </p:nvSpPr>
        <p:spPr>
          <a:xfrm>
            <a:off x="7334451" y="3575785"/>
            <a:ext cx="276726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alpha is used by the rendered image in your framebuffer?</a:t>
            </a:r>
          </a:p>
        </p:txBody>
      </p:sp>
    </p:spTree>
    <p:extLst>
      <p:ext uri="{BB962C8B-B14F-4D97-AF65-F5344CB8AC3E}">
        <p14:creationId xmlns:p14="http://schemas.microsoft.com/office/powerpoint/2010/main" val="144686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1335-34EB-4287-8845-AB2F1FD5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Canvases are Composited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271C-E6A5-4104-830D-56975A57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browser composites your </a:t>
            </a:r>
            <a:r>
              <a:rPr lang="en-US" dirty="0" err="1"/>
              <a:t>WebGL</a:t>
            </a:r>
            <a:r>
              <a:rPr lang="en-US" dirty="0"/>
              <a:t> canvas on the displayed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done using </a:t>
            </a:r>
            <a:r>
              <a:rPr lang="en-US" dirty="0" err="1"/>
              <a:t>premultipled</a:t>
            </a:r>
            <a:r>
              <a:rPr lang="en-US" dirty="0"/>
              <a:t> alpha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could stack multiple canvasses (I don’t know why…)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79CFC-4DA2-455C-90A2-8D8A19AA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57" y="4475747"/>
            <a:ext cx="2374035" cy="22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90"/>
            <a:ext cx="9154886" cy="4314383"/>
          </a:xfrm>
        </p:spPr>
        <p:txBody>
          <a:bodyPr>
            <a:normAutofit/>
          </a:bodyPr>
          <a:lstStyle/>
          <a:p>
            <a:r>
              <a:rPr lang="en-US" dirty="0"/>
              <a:t>Hidden Surface Removal</a:t>
            </a:r>
          </a:p>
          <a:p>
            <a:pPr lvl="1"/>
            <a:r>
              <a:rPr lang="en-US" dirty="0"/>
              <a:t>…don’t render surfaces occluded by surfaces in front of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Was a significant area of research in early days of CG</a:t>
            </a:r>
          </a:p>
          <a:p>
            <a:pPr lvl="1"/>
            <a:r>
              <a:rPr lang="en-US" dirty="0"/>
              <a:t>…lots of algorithms suggested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Painter’s Algorithm</a:t>
            </a:r>
          </a:p>
          <a:p>
            <a:pPr lvl="1"/>
            <a:r>
              <a:rPr lang="en-US" dirty="0"/>
              <a:t>Render objects in order from back to front</a:t>
            </a:r>
          </a:p>
          <a:p>
            <a:pPr lvl="2"/>
            <a:r>
              <a:rPr lang="en-US" dirty="0"/>
              <a:t>i.e. sort your triangles by depth and render deepest first</a:t>
            </a:r>
          </a:p>
          <a:p>
            <a:pPr lvl="1"/>
            <a:r>
              <a:rPr lang="en-US" dirty="0"/>
              <a:t>Can anyone imagine any problems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152945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the Painter’s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545771"/>
            <a:ext cx="10472058" cy="5061859"/>
          </a:xfrm>
        </p:spPr>
        <p:txBody>
          <a:bodyPr>
            <a:normAutofit/>
          </a:bodyPr>
          <a:lstStyle/>
          <a:p>
            <a:r>
              <a:rPr lang="en-US" dirty="0"/>
              <a:t>No correct rendering order for </a:t>
            </a:r>
          </a:p>
          <a:p>
            <a:pPr lvl="1"/>
            <a:r>
              <a:rPr lang="en-US" dirty="0"/>
              <a:t>intersecting triangle</a:t>
            </a:r>
          </a:p>
          <a:p>
            <a:pPr lvl="1"/>
            <a:r>
              <a:rPr lang="en-US" dirty="0"/>
              <a:t>occlusion cycles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Sorting is slow…too slow for interactivity in complex scenes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5" y="2693167"/>
            <a:ext cx="4249057" cy="30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0019" y="491110"/>
            <a:ext cx="724952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ace Removal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-Bu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53" y="1649695"/>
            <a:ext cx="8340290" cy="3802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56272" y="19124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6272" y="21410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6272" y="23696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6272" y="25982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6272" y="28268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6272" y="30554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6272" y="32840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6272" y="35126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6272" y="37412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6272" y="39698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6272" y="41984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6272" y="44270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89672" y="21410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89672" y="23696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9672" y="25982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89672" y="28268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89672" y="30554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9672" y="32840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9672" y="35126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89672" y="37412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89672" y="39698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89672" y="41984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9672" y="44270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32072" y="467632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4658" y="4743516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85379"/>
              </p:ext>
            </p:extLst>
          </p:nvPr>
        </p:nvGraphicFramePr>
        <p:xfrm>
          <a:off x="9384910" y="1907711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76400" y="6067576"/>
            <a:ext cx="86432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Buffer: buffer that stores the colors </a:t>
            </a:r>
            <a:r>
              <a:rPr lang="en-US"/>
              <a:t>for the pixels </a:t>
            </a:r>
            <a:r>
              <a:rPr lang="en-US" dirty="0"/>
              <a:t>we will render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AE1218C-F598-4FDA-9796-0A80323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Removal: Z-Buffer</a:t>
            </a:r>
          </a:p>
        </p:txBody>
      </p:sp>
    </p:spTree>
    <p:extLst>
      <p:ext uri="{BB962C8B-B14F-4D97-AF65-F5344CB8AC3E}">
        <p14:creationId xmlns:p14="http://schemas.microsoft.com/office/powerpoint/2010/main" val="13030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744" y="278020"/>
            <a:ext cx="4637314" cy="800451"/>
          </a:xfrm>
          <a:prstGeom prst="rect">
            <a:avLst/>
          </a:prstGeom>
        </p:spPr>
        <p:txBody>
          <a:bodyPr vert="horz" wrap="square" lIns="0" tIns="12215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-Bu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1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er</a:t>
            </a:r>
          </a:p>
        </p:txBody>
      </p:sp>
      <p:sp>
        <p:nvSpPr>
          <p:cNvPr id="5" name="object 5"/>
          <p:cNvSpPr/>
          <p:nvPr/>
        </p:nvSpPr>
        <p:spPr>
          <a:xfrm>
            <a:off x="7391398" y="6858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1398" y="9144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398" y="9144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11430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398" y="11430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398" y="13716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1398" y="13716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1398" y="160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398" y="160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1398" y="182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398" y="182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398" y="205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1398" y="205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1398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398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398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398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1398" y="2743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398" y="2971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1398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4798" y="9144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4798" y="11430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798" y="13716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4798" y="160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4798" y="1828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24798" y="205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4798" y="2286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24798" y="2514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4798" y="2743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4798" y="2971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798" y="3200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598" y="1066801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03985" y="3520314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9784" y="3516845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7920036" y="681040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.5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.6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0" name="object 4">
            <a:extLst>
              <a:ext uri="{FF2B5EF4-FFF2-40B4-BE49-F238E27FC236}">
                <a16:creationId xmlns:a16="http://schemas.microsoft.com/office/drawing/2014/main" id="{95683E55-144A-402E-A794-D8EEB8B78662}"/>
              </a:ext>
            </a:extLst>
          </p:cNvPr>
          <p:cNvSpPr txBox="1"/>
          <p:nvPr/>
        </p:nvSpPr>
        <p:spPr>
          <a:xfrm>
            <a:off x="365760" y="1527990"/>
            <a:ext cx="8340290" cy="434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680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51568" y="26738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1568" y="29024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1568" y="29024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1568" y="3131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1568" y="3131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1568" y="3359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1568" y="3359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1568" y="3588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1568" y="3588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51568" y="3816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1568" y="3816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1568" y="4045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1568" y="4045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1568" y="42740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1568" y="42740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1568" y="45026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1568" y="45026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1568" y="4731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51568" y="4959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1568" y="5188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84968" y="29024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84968" y="31310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4968" y="33596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4968" y="35882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4968" y="38168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84968" y="40454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84968" y="42740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84968" y="45026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84968" y="47312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4968" y="49598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84968" y="51884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70768" y="3054884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46968" y="3512083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799"/>
                </a:lnTo>
              </a:path>
            </a:pathLst>
          </a:custGeom>
          <a:ln w="76199">
            <a:solidFill>
              <a:srgbClr val="B8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64155" y="550839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49954" y="5504928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8580206" y="2669123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659391" y="527959"/>
            <a:ext cx="5431971" cy="914400"/>
          </a:xfrm>
        </p:spPr>
        <p:txBody>
          <a:bodyPr/>
          <a:lstStyle/>
          <a:p>
            <a:r>
              <a:rPr lang="en-US"/>
              <a:t>Z-Buffer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09CCE1FB-30E6-4774-AE3F-CBBDABC1AED7}"/>
              </a:ext>
            </a:extLst>
          </p:cNvPr>
          <p:cNvSpPr txBox="1"/>
          <p:nvPr/>
        </p:nvSpPr>
        <p:spPr>
          <a:xfrm>
            <a:off x="365760" y="1527990"/>
            <a:ext cx="8340290" cy="434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455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1043" y="2802149"/>
            <a:ext cx="11454063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67970" indent="-342900"/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Ge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by 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nter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during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rasterization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marR="390525" indent="-342900"/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True pe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ys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ett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them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all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–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marR="5080" indent="-342900"/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dis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tort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we use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spc="-2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ues</a:t>
            </a:r>
            <a:b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8760" y="9191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8760" y="11477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8760" y="11477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8760" y="13763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8760" y="13763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8760" y="1604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8760" y="1604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8760" y="1833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8760" y="1833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8760" y="2062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8760" y="2062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8760" y="2290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8760" y="2290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8760" y="251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8760" y="251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8760" y="274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8760" y="274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8760" y="2976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8760" y="3205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8760" y="3433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82160" y="11477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82160" y="13763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82160" y="16049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82160" y="18335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2160" y="20621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2160" y="22907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2160" y="25193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82160" y="27479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2160" y="29765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82160" y="32051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82160" y="34337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67960" y="1300164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44160" y="1757363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799"/>
                </a:lnTo>
              </a:path>
            </a:pathLst>
          </a:custGeom>
          <a:ln w="76199">
            <a:solidFill>
              <a:srgbClr val="B8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61347" y="375367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47146" y="3750208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78026"/>
              </p:ext>
            </p:extLst>
          </p:nvPr>
        </p:nvGraphicFramePr>
        <p:xfrm>
          <a:off x="9677398" y="914403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4664074" cy="914400"/>
          </a:xfrm>
        </p:spPr>
        <p:txBody>
          <a:bodyPr/>
          <a:lstStyle/>
          <a:p>
            <a:r>
              <a:rPr lang="en-US"/>
              <a:t>Z-Buffer</a:t>
            </a:r>
          </a:p>
        </p:txBody>
      </p:sp>
    </p:spTree>
    <p:extLst>
      <p:ext uri="{BB962C8B-B14F-4D97-AF65-F5344CB8AC3E}">
        <p14:creationId xmlns:p14="http://schemas.microsoft.com/office/powerpoint/2010/main" val="151848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94513"/>
            <a:ext cx="8913813" cy="914400"/>
          </a:xfrm>
        </p:spPr>
        <p:txBody>
          <a:bodyPr/>
          <a:lstStyle/>
          <a:p>
            <a:r>
              <a:rPr lang="en-US"/>
              <a:t>Precision Issues with Z-Buffering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6076" y="1525604"/>
                <a:ext cx="11112366" cy="48969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In practice, depths values are typically converted to non-negative integers</a:t>
                </a:r>
                <a:endParaRPr lang="en-US" dirty="0"/>
              </a:p>
              <a:p>
                <a:pPr lvl="1"/>
                <a:r>
                  <a:rPr lang="en-US" dirty="0"/>
                  <a:t>Comparison operation needs to be fast…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Imagine having depth values of {0,1,…,B-1}</a:t>
                </a:r>
              </a:p>
              <a:p>
                <a:pPr lvl="1"/>
                <a:r>
                  <a:rPr lang="en-US" dirty="0"/>
                  <a:t>0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near clipping plane distance </a:t>
                </a:r>
              </a:p>
              <a:p>
                <a:pPr lvl="1"/>
                <a:r>
                  <a:rPr lang="en-US" dirty="0"/>
                  <a:t>B-1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/>
                  <a:t>far clipping plane distance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Depths occur discretely in “buckets”</a:t>
                </a:r>
              </a:p>
              <a:p>
                <a:pPr lvl="1"/>
                <a:r>
                  <a:rPr lang="en-US" dirty="0"/>
                  <a:t>Each bucket covers a range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use b bits for the z-buffer values, B = 2</a:t>
                </a:r>
                <a:r>
                  <a:rPr lang="en-US" baseline="30000" dirty="0"/>
                  <a:t>b</a:t>
                </a:r>
              </a:p>
              <a:p>
                <a:pPr lvl="1"/>
                <a:r>
                  <a:rPr lang="en-US" dirty="0"/>
                  <a:t>You usually can’t change the value b</a:t>
                </a:r>
              </a:p>
              <a:p>
                <a:pPr lvl="1"/>
                <a:r>
                  <a:rPr lang="en-US" dirty="0"/>
                  <a:t>To maximize z-buffer effectiveness, </a:t>
                </a:r>
                <a:r>
                  <a:rPr lang="en-US" b="1" dirty="0"/>
                  <a:t>need to minimize f-n</a:t>
                </a:r>
                <a:br>
                  <a:rPr lang="en-US" b="1" dirty="0"/>
                </a:b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76" y="1525604"/>
                <a:ext cx="11112366" cy="4896967"/>
              </a:xfrm>
              <a:blipFill>
                <a:blip r:embed="rId2"/>
                <a:stretch>
                  <a:fillRect l="-878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4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2355" y="462809"/>
            <a:ext cx="67936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75" dirty="0">
                <a:latin typeface="Century Gothic"/>
                <a:cs typeface="Century Gothic"/>
              </a:rPr>
              <a:t>L</a:t>
            </a:r>
            <a:r>
              <a:rPr sz="3200" spc="-5" dirty="0">
                <a:latin typeface="Century Gothic"/>
                <a:cs typeface="Century Gothic"/>
              </a:rPr>
              <a:t>y</a:t>
            </a:r>
            <a:r>
              <a:rPr sz="3200" spc="-20" dirty="0">
                <a:latin typeface="Century Gothic"/>
                <a:cs typeface="Century Gothic"/>
              </a:rPr>
              <a:t>n</a:t>
            </a:r>
            <a:r>
              <a:rPr sz="3200" spc="-5" dirty="0">
                <a:latin typeface="Century Gothic"/>
                <a:cs typeface="Century Gothic"/>
              </a:rPr>
              <a:t>w</a:t>
            </a:r>
            <a:r>
              <a:rPr sz="3200" spc="-25" dirty="0">
                <a:latin typeface="Century Gothic"/>
                <a:cs typeface="Century Gothic"/>
              </a:rPr>
              <a:t>oo</a:t>
            </a:r>
            <a:r>
              <a:rPr sz="3200" dirty="0">
                <a:latin typeface="Century Gothic"/>
                <a:cs typeface="Century Gothic"/>
              </a:rPr>
              <a:t>d</a:t>
            </a:r>
            <a:r>
              <a:rPr sz="3200" spc="-5" dirty="0">
                <a:latin typeface="Century Gothic"/>
                <a:cs typeface="Century Gothic"/>
              </a:rPr>
              <a:t> D</a:t>
            </a:r>
            <a:r>
              <a:rPr sz="3200" spc="-20" dirty="0">
                <a:latin typeface="Century Gothic"/>
                <a:cs typeface="Century Gothic"/>
              </a:rPr>
              <a:t>unn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(</a:t>
            </a:r>
            <a:r>
              <a:rPr sz="3200" dirty="0">
                <a:latin typeface="Century Gothic"/>
                <a:cs typeface="Century Gothic"/>
              </a:rPr>
              <a:t>1904</a:t>
            </a:r>
            <a:r>
              <a:rPr sz="3200" spc="-5" dirty="0">
                <a:latin typeface="Century Gothic"/>
                <a:cs typeface="Century Gothic"/>
              </a:rPr>
              <a:t>-</a:t>
            </a:r>
            <a:r>
              <a:rPr sz="3200" dirty="0">
                <a:latin typeface="Century Gothic"/>
                <a:cs typeface="Century Gothic"/>
              </a:rPr>
              <a:t>1998)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625" y="1418804"/>
            <a:ext cx="7267518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fect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pi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oneer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1000"/>
              </a:spcBef>
            </a:pP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Acme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-D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unn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ical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nter</a:t>
            </a:r>
            <a:endParaRPr lang="en-US" sz="20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Run film through a projector and re-photograph it</a:t>
            </a:r>
          </a:p>
          <a:p>
            <a:pPr marL="7556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Can zoom in or out, applies filters etc.</a:t>
            </a:r>
            <a:endParaRPr lang="en-US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9549" y="1487177"/>
            <a:ext cx="2320925" cy="297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561" y="2973076"/>
            <a:ext cx="5580845" cy="388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8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2" y="2242457"/>
            <a:ext cx="2763841" cy="1889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2" y="2242458"/>
            <a:ext cx="5083629" cy="285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4561114"/>
            <a:ext cx="455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can you fix z-fighting?</a:t>
            </a:r>
          </a:p>
        </p:txBody>
      </p:sp>
    </p:spTree>
    <p:extLst>
      <p:ext uri="{BB962C8B-B14F-4D97-AF65-F5344CB8AC3E}">
        <p14:creationId xmlns:p14="http://schemas.microsoft.com/office/powerpoint/2010/main" val="2121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2" y="2242457"/>
            <a:ext cx="2763841" cy="1889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2" y="2242458"/>
            <a:ext cx="5083629" cy="285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592" y="4996544"/>
            <a:ext cx="8494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you fix z-fighting?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Move co-planar polygons slightly away from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Move near and far clipping planes as close together as you can</a:t>
            </a:r>
          </a:p>
        </p:txBody>
      </p:sp>
    </p:spTree>
    <p:extLst>
      <p:ext uri="{BB962C8B-B14F-4D97-AF65-F5344CB8AC3E}">
        <p14:creationId xmlns:p14="http://schemas.microsoft.com/office/powerpoint/2010/main" val="70646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1" y="1093743"/>
            <a:ext cx="4872350" cy="97462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35" dirty="0"/>
              <a:t>O</a:t>
            </a:r>
            <a:r>
              <a:rPr sz="3200" spc="-30" dirty="0"/>
              <a:t>r</a:t>
            </a:r>
            <a:r>
              <a:rPr sz="3200" spc="-20" dirty="0"/>
              <a:t>der</a:t>
            </a:r>
            <a:r>
              <a:rPr sz="3200" spc="-10" dirty="0"/>
              <a:t> </a:t>
            </a:r>
            <a:r>
              <a:rPr sz="3200" spc="-25" dirty="0"/>
              <a:t>Independent</a:t>
            </a:r>
            <a:r>
              <a:rPr sz="3200" spc="-15" dirty="0"/>
              <a:t> </a:t>
            </a:r>
            <a:r>
              <a:rPr sz="3200" spc="-114" dirty="0"/>
              <a:t>T</a:t>
            </a:r>
            <a:r>
              <a:rPr sz="3200" spc="-10" dirty="0"/>
              <a:t>r</a:t>
            </a:r>
            <a:r>
              <a:rPr sz="3200" dirty="0"/>
              <a:t>a</a:t>
            </a:r>
            <a:r>
              <a:rPr sz="3200" spc="-20" dirty="0"/>
              <a:t>n</a:t>
            </a:r>
            <a:r>
              <a:rPr sz="3200" dirty="0"/>
              <a:t>spa</a:t>
            </a:r>
            <a:r>
              <a:rPr sz="3200" spc="-25" dirty="0"/>
              <a:t>ren</a:t>
            </a:r>
            <a:r>
              <a:rPr sz="3200" dirty="0"/>
              <a:t>cy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82328" y="2247499"/>
            <a:ext cx="6210359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79475" indent="-342900">
              <a:lnSpc>
                <a:spcPts val="1800"/>
              </a:lnSpc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Alph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bl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en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di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w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ks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orte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7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en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</a:p>
          <a:p>
            <a:pPr marL="812800" marR="879475" lvl="1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ba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ck</a:t>
            </a:r>
            <a:endParaRPr lang="en-US" sz="1500" dirty="0">
              <a:latin typeface="Century Gothic"/>
              <a:cs typeface="Century Gothic"/>
            </a:endParaRPr>
          </a:p>
          <a:p>
            <a:pPr marL="812800" marR="879475" lvl="1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Back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b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lang="en-US" sz="1500" dirty="0">
              <a:latin typeface="Century Gothic"/>
              <a:cs typeface="Century Gothic"/>
            </a:endParaRPr>
          </a:p>
          <a:p>
            <a:pPr marL="12700" marR="879475">
              <a:lnSpc>
                <a:spcPts val="1800"/>
              </a:lnSpc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Does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n’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ork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out-of-o</a:t>
            </a:r>
            <a:r>
              <a:rPr sz="17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endParaRPr lang="en-US" sz="1700" dirty="0">
              <a:latin typeface="Century Gothic"/>
              <a:cs typeface="Century Gothic"/>
            </a:endParaRPr>
          </a:p>
          <a:p>
            <a:pPr marL="755650" marR="879475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ont,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 ba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ck,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 middl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700" dirty="0">
              <a:latin typeface="Century Gothic"/>
              <a:cs typeface="Century Gothic"/>
            </a:endParaRPr>
          </a:p>
          <a:p>
            <a:pPr marL="12700">
              <a:spcBef>
                <a:spcPts val="720"/>
              </a:spcBef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Coul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d keep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li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nke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 lis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lang="en-US" sz="1700" dirty="0">
                <a:solidFill>
                  <a:srgbClr val="595959"/>
                </a:solidFill>
                <a:latin typeface="Century Gothic"/>
                <a:cs typeface="Century Gothic"/>
              </a:rPr>
              <a:t> (modified </a:t>
            </a:r>
            <a:r>
              <a:rPr lang="en-US" sz="1700" dirty="0" err="1">
                <a:solidFill>
                  <a:srgbClr val="595959"/>
                </a:solidFill>
                <a:latin typeface="Century Gothic"/>
                <a:cs typeface="Century Gothic"/>
              </a:rPr>
              <a:t>z-buffer</a:t>
            </a:r>
            <a:r>
              <a:rPr lang="en-US" sz="17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lang="en-US" sz="170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A-b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uffer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(Ca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enter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lang="en-US" sz="150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No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ct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ical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h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dwa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3898" y="241411"/>
            <a:ext cx="3389102" cy="303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898" y="3580791"/>
            <a:ext cx="3389102" cy="303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109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5760" y="2335615"/>
            <a:ext cx="7608771" cy="4255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  <a:t>Ca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Ev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ett,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VIDI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Ne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2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(p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800"/>
              </a:spcBef>
            </a:pPr>
            <a:r>
              <a:rPr lang="en-US"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endering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pas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pe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layer</a:t>
            </a:r>
            <a:b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tten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lang="en-US" sz="2000" spc="-1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entury Gothic"/>
                <a:cs typeface="Century Gothic"/>
              </a:rPr>
              <a:t>Fa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rther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th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dirty="0" err="1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endParaRPr lang="en-US" spc="-1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entury Gothic"/>
                <a:cs typeface="Century Gothic"/>
              </a:rPr>
              <a:t>Clos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th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dirty="0" err="1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br>
              <a:rPr lang="en-US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lang="en-US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Af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pass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tten 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endParaRPr sz="20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200"/>
              </a:lnSpc>
              <a:spcBef>
                <a:spcPts val="1019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Sur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mp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“un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er”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display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8776" y="165516"/>
            <a:ext cx="1694693" cy="2116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2845" y="2419534"/>
            <a:ext cx="1791187" cy="2165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981" y="4607472"/>
            <a:ext cx="1718816" cy="2165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6193971" cy="914400"/>
          </a:xfrm>
        </p:spPr>
        <p:txBody>
          <a:bodyPr/>
          <a:lstStyle/>
          <a:p>
            <a:r>
              <a:rPr lang="en-US" dirty="0"/>
              <a:t>Depth Peeling</a:t>
            </a:r>
          </a:p>
        </p:txBody>
      </p:sp>
    </p:spTree>
    <p:extLst>
      <p:ext uri="{BB962C8B-B14F-4D97-AF65-F5344CB8AC3E}">
        <p14:creationId xmlns:p14="http://schemas.microsoft.com/office/powerpoint/2010/main" val="153638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086" y="514686"/>
            <a:ext cx="9438715" cy="782913"/>
          </a:xfrm>
          <a:prstGeom prst="rect">
            <a:avLst/>
          </a:prstGeom>
        </p:spPr>
        <p:txBody>
          <a:bodyPr vert="horz" wrap="square" lIns="0" tIns="104781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Dept</a:t>
            </a:r>
            <a:r>
              <a:rPr spc="-25" dirty="0"/>
              <a:t>h</a:t>
            </a:r>
            <a:r>
              <a:rPr spc="5" dirty="0"/>
              <a:t> </a:t>
            </a:r>
            <a:r>
              <a:rPr spc="-20" dirty="0"/>
              <a:t>Peels</a:t>
            </a:r>
            <a:r>
              <a:rPr lang="en-US" spc="-20" dirty="0"/>
              <a:t> – Which Layer is Which?</a:t>
            </a:r>
            <a:endParaRPr spc="-20" dirty="0"/>
          </a:p>
        </p:txBody>
      </p:sp>
      <p:sp>
        <p:nvSpPr>
          <p:cNvPr id="4" name="object 4"/>
          <p:cNvSpPr/>
          <p:nvPr/>
        </p:nvSpPr>
        <p:spPr>
          <a:xfrm>
            <a:off x="2308274" y="1541694"/>
            <a:ext cx="3673169" cy="2500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102" y="4179362"/>
            <a:ext cx="3680192" cy="2500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708" y="1531626"/>
            <a:ext cx="3666144" cy="2507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540" y="4185179"/>
            <a:ext cx="3673167" cy="250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2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1"/>
            <a:ext cx="5334000" cy="990600"/>
          </a:xfrm>
          <a:custGeom>
            <a:avLst/>
            <a:gdLst/>
            <a:ahLst/>
            <a:cxnLst/>
            <a:rect l="l" t="t" r="r" b="b"/>
            <a:pathLst>
              <a:path w="5334000" h="990600">
                <a:moveTo>
                  <a:pt x="0" y="0"/>
                </a:moveTo>
                <a:lnTo>
                  <a:pt x="5333998" y="0"/>
                </a:lnTo>
                <a:lnTo>
                  <a:pt x="5333998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"/>
            <a:ext cx="90627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/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Results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"/>
            <a:ext cx="9062248" cy="6844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35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94148"/>
            <a:ext cx="8913813" cy="914400"/>
          </a:xfrm>
        </p:spPr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Pipeline</a:t>
            </a:r>
          </a:p>
        </p:txBody>
      </p:sp>
      <p:pic>
        <p:nvPicPr>
          <p:cNvPr id="4" name="Content Placeholder 3" descr="Screen Shot 2015-10-22 at 5.31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5" r="-16462"/>
          <a:stretch/>
        </p:blipFill>
        <p:spPr>
          <a:xfrm>
            <a:off x="1439599" y="1443284"/>
            <a:ext cx="4934195" cy="5061113"/>
          </a:xfrm>
        </p:spPr>
      </p:pic>
      <p:sp>
        <p:nvSpPr>
          <p:cNvPr id="5" name="TextBox 4"/>
          <p:cNvSpPr txBox="1"/>
          <p:nvPr/>
        </p:nvSpPr>
        <p:spPr>
          <a:xfrm>
            <a:off x="5861822" y="1632302"/>
            <a:ext cx="4320359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Scissor Test: </a:t>
            </a:r>
            <a:br>
              <a:rPr lang="en-US" dirty="0"/>
            </a:br>
            <a:r>
              <a:rPr lang="en-US" sz="1600" dirty="0"/>
              <a:t>cull pixels outside of a rectangular area</a:t>
            </a:r>
          </a:p>
          <a:p>
            <a:endParaRPr lang="en-US" sz="1600" dirty="0"/>
          </a:p>
          <a:p>
            <a:r>
              <a:rPr lang="en-US" dirty="0" err="1"/>
              <a:t>Multisample</a:t>
            </a:r>
            <a:r>
              <a:rPr lang="en-US" dirty="0"/>
              <a:t>:</a:t>
            </a:r>
          </a:p>
          <a:p>
            <a:r>
              <a:rPr lang="en-US" sz="1600" dirty="0"/>
              <a:t>anti-aliasing operation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Stencil Test:</a:t>
            </a:r>
          </a:p>
          <a:p>
            <a:r>
              <a:rPr lang="en-US" sz="1600" dirty="0"/>
              <a:t>uses a stencil buffer to mask pixels</a:t>
            </a:r>
          </a:p>
          <a:p>
            <a:r>
              <a:rPr lang="en-US" sz="1600" dirty="0"/>
              <a:t>can be used in shadow generation</a:t>
            </a:r>
          </a:p>
          <a:p>
            <a:endParaRPr lang="en-US" dirty="0"/>
          </a:p>
          <a:p>
            <a:r>
              <a:rPr lang="en-US" dirty="0"/>
              <a:t>Depth Buffer Test:</a:t>
            </a:r>
          </a:p>
          <a:p>
            <a:r>
              <a:rPr lang="en-US" sz="1600" dirty="0"/>
              <a:t>hidden surface removal</a:t>
            </a:r>
          </a:p>
          <a:p>
            <a:endParaRPr lang="en-US" sz="1600" dirty="0"/>
          </a:p>
          <a:p>
            <a:r>
              <a:rPr lang="en-US" dirty="0"/>
              <a:t>Blending:</a:t>
            </a:r>
          </a:p>
          <a:p>
            <a:r>
              <a:rPr lang="en-US" sz="1600" dirty="0"/>
              <a:t>compositing using alpha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4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Hidden Surface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5762" y="2595563"/>
            <a:ext cx="8423139" cy="1239762"/>
          </a:xfrm>
          <a:ln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   // use depth test for hidden surface remove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gl.depthFunc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gl.LESS</a:t>
            </a:r>
            <a:r>
              <a:rPr lang="en-US" sz="1800" dirty="0">
                <a:latin typeface="Courier New"/>
                <a:cs typeface="Courier New"/>
              </a:rPr>
              <a:t>);      //this is the default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gl.clear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gl.DEPTH_BUFFER_BIT</a:t>
            </a:r>
            <a:r>
              <a:rPr lang="en-US" sz="1800" dirty="0">
                <a:latin typeface="Courier New"/>
                <a:cs typeface="Courier New"/>
              </a:rPr>
              <a:t>); // clear depth values form previous frame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5761" y="4288020"/>
            <a:ext cx="715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surface removal uses the depth buffer (z-buffer)</a:t>
            </a:r>
          </a:p>
          <a:p>
            <a:endParaRPr lang="en-US" dirty="0"/>
          </a:p>
          <a:p>
            <a:r>
              <a:rPr lang="en-US" dirty="0"/>
              <a:t>Happens after the fragment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0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13" y="2328609"/>
            <a:ext cx="6492478" cy="2588151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//enable blending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//to set up the parameters of the generic blending equation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//call ONE of the functions below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//OR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gl.blendFuncSeparate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srcRGB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dstRGB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                   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srcAlpha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  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dstAlpha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1" y="5210331"/>
            <a:ext cx="842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WebGL</a:t>
            </a:r>
            <a:r>
              <a:rPr lang="en-US" dirty="0"/>
              <a:t> lets you specify the factors and operations in the generic blending equation:</a:t>
            </a:r>
          </a:p>
          <a:p>
            <a:endParaRPr lang="en-US" dirty="0"/>
          </a:p>
          <a:p>
            <a:r>
              <a:rPr lang="en-US" dirty="0" err="1"/>
              <a:t>color</a:t>
            </a:r>
            <a:r>
              <a:rPr lang="en-US" baseline="-25000" dirty="0" err="1"/>
              <a:t>final</a:t>
            </a:r>
            <a:r>
              <a:rPr lang="en-US" dirty="0"/>
              <a:t> = </a:t>
            </a:r>
            <a:r>
              <a:rPr lang="en-US" dirty="0" err="1"/>
              <a:t>factor</a:t>
            </a:r>
            <a:r>
              <a:rPr lang="en-US" baseline="-25000" dirty="0" err="1"/>
              <a:t>source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source</a:t>
            </a:r>
            <a:r>
              <a:rPr lang="en-US" dirty="0"/>
              <a:t> </a:t>
            </a:r>
            <a:r>
              <a:rPr lang="en-US" b="1" dirty="0"/>
              <a:t>op</a:t>
            </a:r>
            <a:r>
              <a:rPr lang="en-US" dirty="0"/>
              <a:t> </a:t>
            </a:r>
            <a:r>
              <a:rPr lang="en-US" dirty="0" err="1"/>
              <a:t>factor</a:t>
            </a:r>
            <a:r>
              <a:rPr lang="en-US" baseline="-25000" dirty="0" err="1"/>
              <a:t>dest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dest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63855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272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Blending</a:t>
            </a:r>
          </a:p>
        </p:txBody>
      </p:sp>
      <p:pic>
        <p:nvPicPr>
          <p:cNvPr id="5" name="Content Placeholder 4" descr="Screen Shot 2015-10-22 at 9.48.0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6" r="-4843"/>
          <a:stretch/>
        </p:blipFill>
        <p:spPr>
          <a:xfrm>
            <a:off x="2781339" y="1607309"/>
            <a:ext cx="6305982" cy="4893881"/>
          </a:xfrm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1340" y="860379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color</a:t>
            </a:r>
            <a:r>
              <a:rPr lang="en-US" baseline="-25000" dirty="0" err="1"/>
              <a:t>final</a:t>
            </a:r>
            <a:r>
              <a:rPr lang="en-US" dirty="0"/>
              <a:t> = </a:t>
            </a:r>
            <a:r>
              <a:rPr lang="en-US" dirty="0" err="1"/>
              <a:t>factor</a:t>
            </a:r>
            <a:r>
              <a:rPr lang="en-US" baseline="-25000" dirty="0" err="1"/>
              <a:t>source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source</a:t>
            </a:r>
            <a:r>
              <a:rPr lang="en-US" dirty="0"/>
              <a:t> </a:t>
            </a:r>
            <a:r>
              <a:rPr lang="en-US" b="1" dirty="0"/>
              <a:t>op</a:t>
            </a:r>
            <a:r>
              <a:rPr lang="en-US" dirty="0"/>
              <a:t> </a:t>
            </a:r>
            <a:r>
              <a:rPr lang="en-US" dirty="0" err="1"/>
              <a:t>factor</a:t>
            </a:r>
            <a:r>
              <a:rPr lang="en-US" baseline="-25000" dirty="0" err="1"/>
              <a:t>dest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dest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5016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20" y="1570604"/>
            <a:ext cx="5694249" cy="4695259"/>
          </a:xfrm>
        </p:spPr>
      </p:pic>
    </p:spTree>
    <p:extLst>
      <p:ext uri="{BB962C8B-B14F-4D97-AF65-F5344CB8AC3E}">
        <p14:creationId xmlns:p14="http://schemas.microsoft.com/office/powerpoint/2010/main" val="148226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Blending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mode);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operation. </a:t>
            </a:r>
          </a:p>
          <a:p>
            <a:r>
              <a:rPr lang="en-US" dirty="0"/>
              <a:t>Addition is the default.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8"/>
            <a:ext cx="7533100" cy="25149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r>
              <a:rPr lang="en-US" sz="1800" dirty="0">
                <a:latin typeface="Courier New"/>
                <a:cs typeface="Courier New"/>
              </a:rPr>
              <a:t> +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(GL_FUNC_ADD);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r>
              <a:rPr lang="en-US" sz="1800" dirty="0">
                <a:latin typeface="Courier New"/>
                <a:cs typeface="Courier New"/>
              </a:rPr>
              <a:t> −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(GL_FUNC_SUBTRACT);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r>
              <a:rPr lang="en-US" sz="1800" dirty="0">
                <a:latin typeface="Courier New"/>
                <a:cs typeface="Courier New"/>
              </a:rPr>
              <a:t> −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(GL_FUNC_REVERSE_SUBTRACT);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551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function for both the RGB and Alpha  values for both the source and destination 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gl.SRC_ALPHA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9217" y="4822525"/>
            <a:ext cx="651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traditional way to implement alpha blending in the style if non-pre-multiplied alpha.</a:t>
            </a:r>
          </a:p>
          <a:p>
            <a:endParaRPr lang="en-US" dirty="0"/>
          </a:p>
          <a:p>
            <a:r>
              <a:rPr lang="en-US" dirty="0"/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1150069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function for both the RGB and Alpha  values for both the source and destination 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gl.SRC_ALPHA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9217" y="4822525"/>
            <a:ext cx="9099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traditional way to implement alpha blending in the style if non-pre-multiplied alpha.</a:t>
            </a:r>
          </a:p>
          <a:p>
            <a:endParaRPr lang="en-US" dirty="0"/>
          </a:p>
          <a:p>
            <a:r>
              <a:rPr lang="en-US" dirty="0"/>
              <a:t>Is this correct?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New alpha is calculated incorrectly….should use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gl.blendFuncSeparate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gl.ONE_MINUS_SRC_ALPHA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gl.ONE,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gl.ONE_MINUS_SRC_ALPHA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8683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Pre-multiplied Alpha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gl.ONE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00834" y="2656432"/>
            <a:ext cx="9273032" cy="35032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Non-pre-multiplied alpha example: (1.0, 0.0, 0.0, 0.5)</a:t>
            </a:r>
          </a:p>
          <a:p>
            <a:r>
              <a:rPr lang="en-US" dirty="0"/>
              <a:t>Pre-multiplied alpha example: (0.5, 0.0, 0.0, 0.5)</a:t>
            </a:r>
          </a:p>
          <a:p>
            <a:r>
              <a:rPr lang="en-US" dirty="0"/>
              <a:t>For blending use: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PNG images use non-pre-</a:t>
            </a:r>
            <a:r>
              <a:rPr lang="en-US" dirty="0" err="1"/>
              <a:t>multipled</a:t>
            </a:r>
            <a:r>
              <a:rPr lang="en-US" dirty="0"/>
              <a:t> alpha</a:t>
            </a:r>
          </a:p>
          <a:p>
            <a:pPr lvl="1"/>
            <a:r>
              <a:rPr lang="en-US" dirty="0"/>
              <a:t>in case you are loading colors from an image</a:t>
            </a:r>
          </a:p>
          <a:p>
            <a:pPr lvl="1"/>
            <a:r>
              <a:rPr lang="en-US" dirty="0"/>
              <a:t>When you load use </a:t>
            </a:r>
            <a:r>
              <a:rPr lang="en-US" dirty="0" err="1"/>
              <a:t>gl.UNPACK_PREMULTIPLY_ALPHA_WEBGL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should use pre-multiplied alpha in your code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8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and Drawing Order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596766" y="2225747"/>
            <a:ext cx="10149840" cy="3832035"/>
          </a:xfrm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1. Enable depth testing, make sure the depth buffer is writable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and disable blending before you draw your opaque objects. </a:t>
            </a: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gl.depthMask</a:t>
            </a:r>
            <a:r>
              <a:rPr lang="en-US" sz="1800" dirty="0">
                <a:latin typeface="Courier New"/>
                <a:cs typeface="Courier New"/>
              </a:rPr>
              <a:t>(true);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gl.disable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2. Draw your opaque objects in any order (preferably sorted on state)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3. Keep depth testing enabled, but make depth buffer read-only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and enable blending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gl.depthMask</a:t>
            </a:r>
            <a:r>
              <a:rPr lang="en-US" sz="1800" dirty="0">
                <a:latin typeface="Courier New"/>
                <a:cs typeface="Courier New"/>
              </a:rPr>
              <a:t>(false);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);  </a:t>
            </a:r>
            <a:br>
              <a:rPr lang="en-US" sz="1800" dirty="0">
                <a:latin typeface="Courier New"/>
                <a:cs typeface="Courier New"/>
              </a:rPr>
            </a:b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4. Draw your semi-transparent objects back-to-front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5. If you have UI that you want to draw on top of your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regular scene, you can finally disable depth testing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gl.disable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6. Draw any UI you want to be on top of everything else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3776" y="6057782"/>
            <a:ext cx="8524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cs typeface="Courier New"/>
              </a:rPr>
              <a:t>Anyuru</a:t>
            </a:r>
            <a:r>
              <a:rPr lang="en-US" sz="1400" dirty="0">
                <a:cs typeface="Courier New"/>
              </a:rPr>
              <a:t>, Andreas</a:t>
            </a:r>
            <a:br>
              <a:rPr lang="en-US" sz="1400" dirty="0">
                <a:cs typeface="Courier New"/>
              </a:rPr>
            </a:br>
            <a:r>
              <a:rPr lang="en-US" sz="1400" dirty="0">
                <a:cs typeface="Courier New"/>
              </a:rPr>
              <a:t>Professional </a:t>
            </a:r>
            <a:r>
              <a:rPr lang="en-US" sz="1400" dirty="0" err="1">
                <a:cs typeface="Courier New"/>
              </a:rPr>
              <a:t>WebGL</a:t>
            </a:r>
            <a:r>
              <a:rPr lang="en-US" sz="1400" dirty="0">
                <a:cs typeface="Courier New"/>
              </a:rPr>
              <a:t> Programming: Developing 3D Graphics for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1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1641"/>
            <a:ext cx="8913813" cy="914400"/>
          </a:xfrm>
        </p:spPr>
        <p:txBody>
          <a:bodyPr/>
          <a:lstStyle/>
          <a:p>
            <a:r>
              <a:rPr lang="en-US" dirty="0"/>
              <a:t>Blending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74" r="427"/>
          <a:stretch/>
        </p:blipFill>
        <p:spPr>
          <a:xfrm>
            <a:off x="3309423" y="1363679"/>
            <a:ext cx="5406558" cy="5350608"/>
          </a:xfrm>
        </p:spPr>
      </p:pic>
    </p:spTree>
    <p:extLst>
      <p:ext uri="{BB962C8B-B14F-4D97-AF65-F5344CB8AC3E}">
        <p14:creationId xmlns:p14="http://schemas.microsoft.com/office/powerpoint/2010/main" val="403800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5113" y="228601"/>
            <a:ext cx="6583361" cy="4618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8914" y="5029200"/>
            <a:ext cx="7173686" cy="1192634"/>
          </a:xfrm>
          <a:prstGeom prst="rect">
            <a:avLst/>
          </a:prstGeom>
          <a:ln w="4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30"/>
              </a:lnSpc>
            </a:pPr>
            <a:r>
              <a:rPr spc="-15" dirty="0">
                <a:latin typeface="Century Gothic"/>
                <a:cs typeface="Century Gothic"/>
              </a:rPr>
              <a:t>Academy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of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Mot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5" dirty="0">
                <a:latin typeface="Century Gothic"/>
                <a:cs typeface="Century Gothic"/>
              </a:rPr>
              <a:t>on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P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0" dirty="0">
                <a:latin typeface="Century Gothic"/>
                <a:cs typeface="Century Gothic"/>
              </a:rPr>
              <a:t>ctu</a:t>
            </a:r>
            <a:r>
              <a:rPr spc="-20" dirty="0">
                <a:latin typeface="Century Gothic"/>
                <a:cs typeface="Century Gothic"/>
              </a:rPr>
              <a:t>r</a:t>
            </a:r>
            <a:r>
              <a:rPr spc="-15" dirty="0">
                <a:latin typeface="Century Gothic"/>
                <a:cs typeface="Century Gothic"/>
              </a:rPr>
              <a:t>e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Art</a:t>
            </a:r>
            <a:r>
              <a:rPr dirty="0">
                <a:latin typeface="Century Gothic"/>
                <a:cs typeface="Century Gothic"/>
              </a:rPr>
              <a:t>s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&amp;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Sci</a:t>
            </a:r>
            <a:r>
              <a:rPr spc="-15" dirty="0">
                <a:latin typeface="Century Gothic"/>
                <a:cs typeface="Century Gothic"/>
              </a:rPr>
              <a:t>ence</a:t>
            </a:r>
            <a:r>
              <a:rPr dirty="0">
                <a:latin typeface="Century Gothic"/>
                <a:cs typeface="Century Gothic"/>
              </a:rPr>
              <a:t>s</a:t>
            </a:r>
          </a:p>
          <a:p>
            <a:pPr marL="88900">
              <a:lnSpc>
                <a:spcPts val="1880"/>
              </a:lnSpc>
            </a:pPr>
            <a:r>
              <a:rPr sz="1600" dirty="0">
                <a:latin typeface="Century Gothic"/>
                <a:cs typeface="Century Gothic"/>
              </a:rPr>
              <a:t>Sci</a:t>
            </a:r>
            <a:r>
              <a:rPr sz="1600" spc="-10" dirty="0">
                <a:latin typeface="Century Gothic"/>
                <a:cs typeface="Century Gothic"/>
              </a:rPr>
              <a:t>entifi</a:t>
            </a:r>
            <a:r>
              <a:rPr sz="1600" spc="-15" dirty="0">
                <a:latin typeface="Century Gothic"/>
                <a:cs typeface="Century Gothic"/>
              </a:rPr>
              <a:t>c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10" dirty="0">
                <a:latin typeface="Century Gothic"/>
                <a:cs typeface="Century Gothic"/>
              </a:rPr>
              <a:t>n</a:t>
            </a:r>
            <a:r>
              <a:rPr sz="1600" dirty="0">
                <a:latin typeface="Century Gothic"/>
                <a:cs typeface="Century Gothic"/>
              </a:rPr>
              <a:t>d E</a:t>
            </a:r>
            <a:r>
              <a:rPr sz="1600" spc="-15" dirty="0">
                <a:latin typeface="Century Gothic"/>
                <a:cs typeface="Century Gothic"/>
              </a:rPr>
              <a:t>ng</a:t>
            </a:r>
            <a:r>
              <a:rPr sz="1600" dirty="0">
                <a:latin typeface="Century Gothic"/>
                <a:cs typeface="Century Gothic"/>
              </a:rPr>
              <a:t>i</a:t>
            </a:r>
            <a:r>
              <a:rPr sz="1600" spc="-10" dirty="0">
                <a:latin typeface="Century Gothic"/>
                <a:cs typeface="Century Gothic"/>
              </a:rPr>
              <a:t>neer</a:t>
            </a:r>
            <a:r>
              <a:rPr sz="1600" dirty="0">
                <a:latin typeface="Century Gothic"/>
                <a:cs typeface="Century Gothic"/>
              </a:rPr>
              <a:t>i</a:t>
            </a:r>
            <a:r>
              <a:rPr sz="1600" spc="-15" dirty="0">
                <a:latin typeface="Century Gothic"/>
                <a:cs typeface="Century Gothic"/>
              </a:rPr>
              <a:t>ng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120" dirty="0">
                <a:latin typeface="Century Gothic"/>
                <a:cs typeface="Century Gothic"/>
              </a:rPr>
              <a:t>A</a:t>
            </a:r>
            <a:r>
              <a:rPr sz="1600" dirty="0">
                <a:latin typeface="Century Gothic"/>
                <a:cs typeface="Century Gothic"/>
              </a:rPr>
              <a:t>wa</a:t>
            </a:r>
            <a:r>
              <a:rPr sz="1600" spc="-15" dirty="0">
                <a:latin typeface="Century Gothic"/>
                <a:cs typeface="Century Gothic"/>
              </a:rPr>
              <a:t>r</a:t>
            </a:r>
            <a:r>
              <a:rPr sz="1600" dirty="0">
                <a:latin typeface="Century Gothic"/>
                <a:cs typeface="Century Gothic"/>
              </a:rPr>
              <a:t>d</a:t>
            </a:r>
          </a:p>
          <a:p>
            <a:pPr marL="88900" marR="1426210">
              <a:lnSpc>
                <a:spcPts val="1700"/>
              </a:lnSpc>
              <a:spcBef>
                <a:spcPts val="30"/>
              </a:spcBef>
            </a:pPr>
            <a:r>
              <a:rPr sz="1400" spc="-80" dirty="0">
                <a:latin typeface="Century Gothic"/>
                <a:cs typeface="Century Gothic"/>
              </a:rPr>
              <a:t>T</a:t>
            </a:r>
            <a:r>
              <a:rPr sz="1400" spc="-10" dirty="0">
                <a:latin typeface="Century Gothic"/>
                <a:cs typeface="Century Gothic"/>
              </a:rPr>
              <a:t>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lvy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R</a:t>
            </a:r>
            <a:r>
              <a:rPr sz="1400" dirty="0">
                <a:latin typeface="Century Gothic"/>
                <a:cs typeface="Century Gothic"/>
              </a:rPr>
              <a:t>ay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Smi</a:t>
            </a:r>
            <a:r>
              <a:rPr sz="1400" spc="-10" dirty="0">
                <a:latin typeface="Century Gothic"/>
                <a:cs typeface="Century Gothic"/>
              </a:rPr>
              <a:t>th,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80" dirty="0">
                <a:latin typeface="Century Gothic"/>
                <a:cs typeface="Century Gothic"/>
              </a:rPr>
              <a:t>T</a:t>
            </a:r>
            <a:r>
              <a:rPr sz="1400" spc="-15" dirty="0">
                <a:latin typeface="Century Gothic"/>
                <a:cs typeface="Century Gothic"/>
              </a:rPr>
              <a:t>om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</a:t>
            </a:r>
            <a:r>
              <a:rPr sz="1400" spc="-10" dirty="0">
                <a:latin typeface="Century Gothic"/>
                <a:cs typeface="Century Gothic"/>
              </a:rPr>
              <a:t>uff,</a:t>
            </a:r>
            <a:r>
              <a:rPr sz="1400" dirty="0">
                <a:latin typeface="Century Gothic"/>
                <a:cs typeface="Century Gothic"/>
              </a:rPr>
              <a:t> Ed Ca</a:t>
            </a:r>
            <a:r>
              <a:rPr sz="1400" spc="-10" dirty="0">
                <a:latin typeface="Century Gothic"/>
                <a:cs typeface="Century Gothic"/>
              </a:rPr>
              <a:t>tmu</a:t>
            </a:r>
            <a:r>
              <a:rPr sz="1400" dirty="0">
                <a:latin typeface="Century Gothic"/>
                <a:cs typeface="Century Gothic"/>
              </a:rPr>
              <a:t>ll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d </a:t>
            </a:r>
            <a:r>
              <a:rPr sz="1400" spc="-10" dirty="0">
                <a:latin typeface="Century Gothic"/>
                <a:cs typeface="Century Gothic"/>
              </a:rPr>
              <a:t>Tho</a:t>
            </a:r>
            <a:r>
              <a:rPr sz="1400" dirty="0">
                <a:latin typeface="Century Gothic"/>
                <a:cs typeface="Century Gothic"/>
              </a:rPr>
              <a:t>mas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Porter for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the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r </a:t>
            </a:r>
            <a:r>
              <a:rPr sz="1400" spc="-10" dirty="0">
                <a:latin typeface="Century Gothic"/>
                <a:cs typeface="Century Gothic"/>
              </a:rPr>
              <a:t>P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oneer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ng</a:t>
            </a:r>
            <a:r>
              <a:rPr sz="1400" dirty="0">
                <a:latin typeface="Century Gothic"/>
                <a:cs typeface="Century Gothic"/>
              </a:rPr>
              <a:t> I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v</a:t>
            </a:r>
            <a:r>
              <a:rPr sz="1400" spc="-10" dirty="0">
                <a:latin typeface="Century Gothic"/>
                <a:cs typeface="Century Gothic"/>
              </a:rPr>
              <a:t>ent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on</a:t>
            </a:r>
            <a:r>
              <a:rPr sz="140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Di</a:t>
            </a:r>
            <a:r>
              <a:rPr sz="1400" b="1" spc="-10" dirty="0">
                <a:solidFill>
                  <a:srgbClr val="C00000"/>
                </a:solidFill>
                <a:latin typeface="Century Gothic"/>
                <a:cs typeface="Century Gothic"/>
              </a:rPr>
              <a:t>g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i</a:t>
            </a:r>
            <a:r>
              <a:rPr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t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al</a:t>
            </a:r>
            <a:r>
              <a:rPr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Ima</a:t>
            </a:r>
            <a:r>
              <a:rPr sz="1400" b="1" spc="-10" dirty="0">
                <a:solidFill>
                  <a:srgbClr val="C00000"/>
                </a:solidFill>
                <a:latin typeface="Century Gothic"/>
                <a:cs typeface="Century Gothic"/>
              </a:rPr>
              <a:t>ge</a:t>
            </a:r>
            <a:r>
              <a:rPr lang="en-US"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C</a:t>
            </a:r>
            <a:r>
              <a:rPr lang="en-US" sz="1400" b="1" dirty="0">
                <a:solidFill>
                  <a:srgbClr val="C00000"/>
                </a:solidFill>
                <a:latin typeface="Century Gothic"/>
                <a:cs typeface="Century Gothic"/>
              </a:rPr>
              <a:t>ompositing</a:t>
            </a:r>
            <a:r>
              <a:rPr sz="1400" spc="-5" dirty="0">
                <a:latin typeface="Century Gothic"/>
                <a:cs typeface="Century Gothic"/>
              </a:rPr>
              <a:t>.</a:t>
            </a:r>
            <a:endParaRPr sz="1400" dirty="0">
              <a:latin typeface="Century Gothic"/>
              <a:cs typeface="Century Gothic"/>
            </a:endParaRPr>
          </a:p>
          <a:p>
            <a:pPr marL="88900">
              <a:lnSpc>
                <a:spcPts val="1880"/>
              </a:lnSpc>
            </a:pPr>
            <a:r>
              <a:rPr sz="1600" spc="-10" dirty="0">
                <a:latin typeface="Century Gothic"/>
                <a:cs typeface="Century Gothic"/>
              </a:rPr>
              <a:t>PRESENTED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5" dirty="0">
                <a:latin typeface="Century Gothic"/>
                <a:cs typeface="Century Gothic"/>
              </a:rPr>
              <a:t>MAR</a:t>
            </a:r>
            <a:r>
              <a:rPr sz="1600" dirty="0">
                <a:latin typeface="Century Gothic"/>
                <a:cs typeface="Century Gothic"/>
              </a:rPr>
              <a:t>CH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</a:t>
            </a:r>
            <a:r>
              <a:rPr sz="1600" spc="-5" dirty="0">
                <a:latin typeface="Century Gothic"/>
                <a:cs typeface="Century Gothic"/>
              </a:rPr>
              <a:t>,</a:t>
            </a:r>
            <a:r>
              <a:rPr sz="1600" dirty="0">
                <a:latin typeface="Century Gothic"/>
                <a:cs typeface="Century Gothic"/>
              </a:rPr>
              <a:t> 1996</a:t>
            </a:r>
          </a:p>
        </p:txBody>
      </p:sp>
    </p:spTree>
    <p:extLst>
      <p:ext uri="{BB962C8B-B14F-4D97-AF65-F5344CB8AC3E}">
        <p14:creationId xmlns:p14="http://schemas.microsoft.com/office/powerpoint/2010/main" val="180682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1" y="390845"/>
            <a:ext cx="891381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The</a:t>
            </a:r>
            <a:r>
              <a:rPr spc="-5" dirty="0"/>
              <a:t> Ove</a:t>
            </a:r>
            <a:r>
              <a:rPr dirty="0"/>
              <a:t>r </a:t>
            </a:r>
            <a:r>
              <a:rPr spc="-30" dirty="0"/>
              <a:t>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648400" y="1302915"/>
                <a:ext cx="6022340" cy="176911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sz="2000" spc="-894" dirty="0">
                    <a:solidFill>
                      <a:srgbClr val="E88900"/>
                    </a:solidFill>
                    <a:latin typeface="Helvetica"/>
                    <a:cs typeface="Helvetica"/>
                  </a:rPr>
                  <a:t> </a:t>
                </a:r>
                <a:r>
                  <a:rPr sz="2000" spc="80" dirty="0">
                    <a:solidFill>
                      <a:srgbClr val="E88900"/>
                    </a:solidFill>
                    <a:latin typeface="Helvetica"/>
                    <a:cs typeface="Helvetica"/>
                  </a:rPr>
                  <a:t> 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U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s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e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alp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h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ch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nne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l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to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i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n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dica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te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paci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t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y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[Smi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th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]</a:t>
                </a:r>
                <a:endParaRPr sz="2000" dirty="0">
                  <a:latin typeface="Century Gothic"/>
                  <a:cs typeface="Century Gothic"/>
                </a:endParaRPr>
              </a:p>
              <a:p>
                <a:pPr marL="12700">
                  <a:spcBef>
                    <a:spcPts val="700"/>
                  </a:spcBef>
                </a:pPr>
                <a:r>
                  <a:rPr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sz="2000" spc="-894" dirty="0">
                    <a:solidFill>
                      <a:srgbClr val="E88900"/>
                    </a:solidFill>
                    <a:latin typeface="Helvetica"/>
                    <a:cs typeface="Helvetica"/>
                  </a:rPr>
                  <a:t> </a:t>
                </a:r>
                <a:r>
                  <a:rPr sz="2000" spc="80" dirty="0">
                    <a:solidFill>
                      <a:srgbClr val="E88900"/>
                    </a:solidFill>
                    <a:latin typeface="Helvetica"/>
                    <a:cs typeface="Helvetica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er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p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er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tor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[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Porter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2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&amp;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D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u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f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f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S’84]</a:t>
                </a:r>
                <a:endParaRPr sz="2000" dirty="0">
                  <a:latin typeface="Century Gothic"/>
                  <a:cs typeface="Century Gothic"/>
                </a:endParaRPr>
              </a:p>
              <a:p>
                <a:pPr marL="12700">
                  <a:spcBef>
                    <a:spcPts val="800"/>
                  </a:spcBef>
                </a:pPr>
                <a:r>
                  <a:rPr sz="2000" spc="-894" dirty="0">
                    <a:solidFill>
                      <a:srgbClr val="E07602"/>
                    </a:solidFill>
                    <a:latin typeface="Wingdings 2"/>
                    <a:cs typeface="Wingdings 2"/>
                  </a:rPr>
                  <a:t></a:t>
                </a:r>
                <a:r>
                  <a:rPr sz="2000" spc="-894" dirty="0">
                    <a:solidFill>
                      <a:srgbClr val="E88900"/>
                    </a:solidFill>
                    <a:latin typeface="Helvetica"/>
                    <a:cs typeface="Helvetica"/>
                  </a:rPr>
                  <a:t> </a:t>
                </a:r>
                <a:r>
                  <a:rPr sz="2000" spc="80" dirty="0">
                    <a:solidFill>
                      <a:srgbClr val="E88900"/>
                    </a:solidFill>
                    <a:latin typeface="Helvetica"/>
                    <a:cs typeface="Helvetica"/>
                  </a:rPr>
                  <a:t> </a:t>
                </a:r>
                <a:r>
                  <a:rPr sz="2000"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sz="2000" i="1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over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i="1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:</a:t>
                </a:r>
                <a:endParaRPr sz="2000" dirty="0">
                  <a:latin typeface="Century Gothic"/>
                  <a:cs typeface="Century Gothic"/>
                </a:endParaRPr>
              </a:p>
              <a:p>
                <a:pPr marL="405130" algn="ctr">
                  <a:spcBef>
                    <a:spcPts val="270"/>
                  </a:spcBef>
                </a:pP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</a:t>
                </a:r>
                <a:r>
                  <a:rPr i="1"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-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over</a:t>
                </a:r>
                <a:r>
                  <a:rPr spc="-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r>
                  <a:rPr i="1" spc="24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=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247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</a:t>
                </a:r>
                <a:r>
                  <a:rPr i="1"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24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+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(1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–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)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B</a:t>
                </a:r>
                <a:r>
                  <a:rPr i="1" spc="247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</a:t>
                </a:r>
                <a:r>
                  <a:rPr i="1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endParaRPr baseline="-20833" dirty="0">
                  <a:latin typeface="Century Gothic"/>
                  <a:cs typeface="Century Gothic"/>
                </a:endParaRPr>
              </a:p>
              <a:p>
                <a:pPr marL="468630" algn="ctr">
                  <a:spcBef>
                    <a:spcPts val="380"/>
                  </a:spcBef>
                </a:pP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-7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over</a:t>
                </a:r>
                <a:r>
                  <a:rPr spc="-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r>
                  <a:rPr i="1" spc="24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=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247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+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(1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–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)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B</a:t>
                </a:r>
                <a:endParaRPr baseline="-20833" dirty="0">
                  <a:latin typeface="Century Gothic"/>
                  <a:cs typeface="Century Gothic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400" y="1302915"/>
                <a:ext cx="6022340" cy="1769110"/>
              </a:xfrm>
              <a:prstGeom prst="rect">
                <a:avLst/>
              </a:prstGeom>
              <a:blipFill>
                <a:blip r:embed="rId3"/>
                <a:stretch>
                  <a:fillRect l="-2328" t="-4828" b="-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205547" y="3461714"/>
                <a:ext cx="7978140" cy="29577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54965" marR="5080" indent="-342900">
                  <a:lnSpc>
                    <a:spcPts val="2200"/>
                  </a:lnSpc>
                </a:pPr>
                <a:r>
                  <a:rPr lang="en-US" spc="80" dirty="0">
                    <a:cs typeface="Helvetica"/>
                  </a:rPr>
                  <a:t>Alternatively, you can pre-multiply the colors C</a:t>
                </a:r>
                <a:r>
                  <a:rPr lang="en-US" spc="80" baseline="-25000" dirty="0">
                    <a:cs typeface="Helvetica"/>
                  </a:rPr>
                  <a:t>A</a:t>
                </a:r>
                <a:r>
                  <a:rPr lang="en-US" spc="80" dirty="0">
                    <a:cs typeface="Helvetica"/>
                  </a:rPr>
                  <a:t> and C</a:t>
                </a:r>
                <a:r>
                  <a:rPr lang="en-US" spc="80" baseline="-25000" dirty="0">
                    <a:cs typeface="Helvetica"/>
                  </a:rPr>
                  <a:t>B</a:t>
                </a:r>
                <a:r>
                  <a:rPr lang="en-US" spc="80" dirty="0">
                    <a:cs typeface="Helvetica"/>
                  </a:rPr>
                  <a:t> by the alpha value</a:t>
                </a:r>
              </a:p>
              <a:p>
                <a:pPr marL="354965" marR="5080" indent="-342900">
                  <a:lnSpc>
                    <a:spcPts val="2200"/>
                  </a:lnSpc>
                </a:pPr>
                <a:br>
                  <a:rPr lang="en-US" spc="80" dirty="0">
                    <a:cs typeface="Helvetica"/>
                  </a:rPr>
                </a:br>
                <a:endParaRPr lang="en-US" spc="80" dirty="0">
                  <a:cs typeface="Helvetica"/>
                </a:endParaRPr>
              </a:p>
              <a:p>
                <a:pPr marL="354965" marR="5080" indent="-342900">
                  <a:lnSpc>
                    <a:spcPts val="2200"/>
                  </a:lnSpc>
                </a:pPr>
                <a:r>
                  <a:rPr lang="en-US" sz="2000"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    </a:t>
                </a:r>
                <a:r>
                  <a:rPr sz="2000"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sz="2000" i="1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over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i="1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r>
                  <a:rPr sz="2000" i="1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w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/p</a:t>
                </a:r>
                <a:r>
                  <a:rPr sz="2000" spc="-2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r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emu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l</a:t>
                </a:r>
                <a:r>
                  <a:rPr sz="2000" spc="-1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t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ipli</a:t>
                </a:r>
                <a:r>
                  <a:rPr sz="2000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e</a:t>
                </a:r>
                <a:r>
                  <a:rPr sz="2000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d</a:t>
                </a:r>
                <a:r>
                  <a:rPr sz="2000"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alpha</a:t>
                </a:r>
                <a:endParaRPr sz="2000" dirty="0">
                  <a:latin typeface="Century Gothic"/>
                  <a:cs typeface="Century Gothic"/>
                </a:endParaRPr>
              </a:p>
              <a:p>
                <a:pPr marL="793115" algn="ctr">
                  <a:spcBef>
                    <a:spcPts val="370"/>
                  </a:spcBef>
                </a:pP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</a:t>
                </a:r>
                <a:r>
                  <a:rPr i="1"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-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over</a:t>
                </a:r>
                <a:r>
                  <a:rPr spc="-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r>
                  <a:rPr i="1" spc="24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=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</a:t>
                </a:r>
                <a:r>
                  <a:rPr i="1"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24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+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(1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–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)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C</a:t>
                </a:r>
                <a:r>
                  <a:rPr i="1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br>
                  <a:rPr lang="en-US" baseline="-20833" dirty="0">
                    <a:latin typeface="Century Gothic"/>
                    <a:cs typeface="Century Gothic"/>
                  </a:rPr>
                </a:br>
                <a14:m>
                  <m:oMath xmlns:m="http://schemas.openxmlformats.org/officeDocument/2006/math">
                    <m:r>
                      <a:rPr lang="en-US" sz="20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sz="20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-7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over</a:t>
                </a:r>
                <a:r>
                  <a:rPr spc="-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i="1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B</a:t>
                </a:r>
                <a:r>
                  <a:rPr i="1" spc="247" baseline="-20833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=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i="1" spc="247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 </a:t>
                </a:r>
                <a:r>
                  <a:rPr spc="-1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+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(1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–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</m:oMath>
                </a14:m>
                <a:r>
                  <a:rPr i="1" spc="-15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A</a:t>
                </a:r>
                <a:r>
                  <a:rPr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)</a:t>
                </a:r>
                <a:r>
                  <a:rPr spc="-5" dirty="0">
                    <a:solidFill>
                      <a:srgbClr val="595959"/>
                    </a:solidFill>
                    <a:latin typeface="Century Gothic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i="1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  <a:t>B</a:t>
                </a:r>
                <a:br>
                  <a:rPr lang="en-US" i="1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</a:br>
                <a:br>
                  <a:rPr lang="en-US" i="1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entury Gothic"/>
                    <a:cs typeface="Century Gothic"/>
                  </a:rPr>
                  <a:t>Pre-multiplied alpha and Post-multiplied alpha are </a:t>
                </a:r>
                <a:r>
                  <a:rPr lang="en-US" b="1" dirty="0">
                    <a:solidFill>
                      <a:srgbClr val="C00000"/>
                    </a:solidFill>
                    <a:latin typeface="Century Gothic"/>
                    <a:cs typeface="Century Gothic"/>
                  </a:rPr>
                  <a:t>not</a:t>
                </a:r>
                <a:r>
                  <a:rPr lang="en-US" dirty="0">
                    <a:solidFill>
                      <a:srgbClr val="C00000"/>
                    </a:solidFill>
                    <a:latin typeface="Century Gothic"/>
                    <a:cs typeface="Century Gothic"/>
                  </a:rPr>
                  <a:t> equivalent. You will usually get similar results, but not in all situations.</a:t>
                </a:r>
                <a:br>
                  <a:rPr lang="en-US" i="1" baseline="-20833" dirty="0">
                    <a:solidFill>
                      <a:srgbClr val="6C6C6C"/>
                    </a:solidFill>
                    <a:latin typeface="Century Gothic"/>
                    <a:cs typeface="Century Gothic"/>
                  </a:rPr>
                </a:br>
                <a:endParaRPr baseline="-20833" dirty="0">
                  <a:latin typeface="Century Gothic"/>
                  <a:cs typeface="Century Gothic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7" y="3461714"/>
                <a:ext cx="7978140" cy="2957797"/>
              </a:xfrm>
              <a:prstGeom prst="rect">
                <a:avLst/>
              </a:prstGeom>
              <a:blipFill>
                <a:blip r:embed="rId4"/>
                <a:stretch>
                  <a:fillRect l="-1603" t="-26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8356969" y="265611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0"/>
                </a:moveTo>
                <a:lnTo>
                  <a:pt x="839404" y="3031"/>
                </a:lnTo>
                <a:lnTo>
                  <a:pt x="766079" y="11967"/>
                </a:lnTo>
                <a:lnTo>
                  <a:pt x="694659" y="26574"/>
                </a:lnTo>
                <a:lnTo>
                  <a:pt x="625378" y="46616"/>
                </a:lnTo>
                <a:lnTo>
                  <a:pt x="558474" y="71858"/>
                </a:lnTo>
                <a:lnTo>
                  <a:pt x="494180" y="102063"/>
                </a:lnTo>
                <a:lnTo>
                  <a:pt x="432733" y="136998"/>
                </a:lnTo>
                <a:lnTo>
                  <a:pt x="374367" y="176426"/>
                </a:lnTo>
                <a:lnTo>
                  <a:pt x="319318" y="220112"/>
                </a:lnTo>
                <a:lnTo>
                  <a:pt x="267821" y="267821"/>
                </a:lnTo>
                <a:lnTo>
                  <a:pt x="220112" y="319318"/>
                </a:lnTo>
                <a:lnTo>
                  <a:pt x="176426" y="374367"/>
                </a:lnTo>
                <a:lnTo>
                  <a:pt x="136998" y="432733"/>
                </a:lnTo>
                <a:lnTo>
                  <a:pt x="102063" y="494180"/>
                </a:lnTo>
                <a:lnTo>
                  <a:pt x="71858" y="558474"/>
                </a:lnTo>
                <a:lnTo>
                  <a:pt x="46616" y="625378"/>
                </a:lnTo>
                <a:lnTo>
                  <a:pt x="26574" y="694659"/>
                </a:lnTo>
                <a:lnTo>
                  <a:pt x="11967" y="766079"/>
                </a:lnTo>
                <a:lnTo>
                  <a:pt x="3031" y="839404"/>
                </a:lnTo>
                <a:lnTo>
                  <a:pt x="0" y="914400"/>
                </a:lnTo>
                <a:lnTo>
                  <a:pt x="3031" y="989395"/>
                </a:lnTo>
                <a:lnTo>
                  <a:pt x="11967" y="1062720"/>
                </a:lnTo>
                <a:lnTo>
                  <a:pt x="26574" y="1134140"/>
                </a:lnTo>
                <a:lnTo>
                  <a:pt x="46616" y="1203421"/>
                </a:lnTo>
                <a:lnTo>
                  <a:pt x="71858" y="1270325"/>
                </a:lnTo>
                <a:lnTo>
                  <a:pt x="102063" y="1334619"/>
                </a:lnTo>
                <a:lnTo>
                  <a:pt x="136998" y="1396066"/>
                </a:lnTo>
                <a:lnTo>
                  <a:pt x="176426" y="1454432"/>
                </a:lnTo>
                <a:lnTo>
                  <a:pt x="220112" y="1509481"/>
                </a:lnTo>
                <a:lnTo>
                  <a:pt x="267821" y="1560978"/>
                </a:lnTo>
                <a:lnTo>
                  <a:pt x="319318" y="1608687"/>
                </a:lnTo>
                <a:lnTo>
                  <a:pt x="374367" y="1652373"/>
                </a:lnTo>
                <a:lnTo>
                  <a:pt x="432733" y="1691801"/>
                </a:lnTo>
                <a:lnTo>
                  <a:pt x="494180" y="1726736"/>
                </a:lnTo>
                <a:lnTo>
                  <a:pt x="558474" y="1756941"/>
                </a:lnTo>
                <a:lnTo>
                  <a:pt x="625378" y="1782183"/>
                </a:lnTo>
                <a:lnTo>
                  <a:pt x="694659" y="1802225"/>
                </a:lnTo>
                <a:lnTo>
                  <a:pt x="766079" y="1816832"/>
                </a:lnTo>
                <a:lnTo>
                  <a:pt x="839404" y="1825768"/>
                </a:lnTo>
                <a:lnTo>
                  <a:pt x="914400" y="1828800"/>
                </a:lnTo>
                <a:lnTo>
                  <a:pt x="989395" y="1825768"/>
                </a:lnTo>
                <a:lnTo>
                  <a:pt x="1062720" y="1816832"/>
                </a:lnTo>
                <a:lnTo>
                  <a:pt x="1134140" y="1802225"/>
                </a:lnTo>
                <a:lnTo>
                  <a:pt x="1203421" y="1782183"/>
                </a:lnTo>
                <a:lnTo>
                  <a:pt x="1270325" y="1756941"/>
                </a:lnTo>
                <a:lnTo>
                  <a:pt x="1334619" y="1726736"/>
                </a:lnTo>
                <a:lnTo>
                  <a:pt x="1396066" y="1691801"/>
                </a:lnTo>
                <a:lnTo>
                  <a:pt x="1454432" y="1652373"/>
                </a:lnTo>
                <a:lnTo>
                  <a:pt x="1509481" y="1608687"/>
                </a:lnTo>
                <a:lnTo>
                  <a:pt x="1560978" y="1560978"/>
                </a:lnTo>
                <a:lnTo>
                  <a:pt x="1608687" y="1509481"/>
                </a:lnTo>
                <a:lnTo>
                  <a:pt x="1652373" y="1454432"/>
                </a:lnTo>
                <a:lnTo>
                  <a:pt x="1691801" y="1396066"/>
                </a:lnTo>
                <a:lnTo>
                  <a:pt x="1726736" y="1334619"/>
                </a:lnTo>
                <a:lnTo>
                  <a:pt x="1756941" y="1270325"/>
                </a:lnTo>
                <a:lnTo>
                  <a:pt x="1782183" y="1203421"/>
                </a:lnTo>
                <a:lnTo>
                  <a:pt x="1802225" y="1134140"/>
                </a:lnTo>
                <a:lnTo>
                  <a:pt x="1816832" y="1062720"/>
                </a:lnTo>
                <a:lnTo>
                  <a:pt x="1825768" y="989395"/>
                </a:lnTo>
                <a:lnTo>
                  <a:pt x="1828800" y="914400"/>
                </a:lnTo>
                <a:lnTo>
                  <a:pt x="1825768" y="839404"/>
                </a:lnTo>
                <a:lnTo>
                  <a:pt x="1816832" y="766079"/>
                </a:lnTo>
                <a:lnTo>
                  <a:pt x="1802225" y="694659"/>
                </a:lnTo>
                <a:lnTo>
                  <a:pt x="1782183" y="625378"/>
                </a:lnTo>
                <a:lnTo>
                  <a:pt x="1756941" y="558474"/>
                </a:lnTo>
                <a:lnTo>
                  <a:pt x="1726736" y="494180"/>
                </a:lnTo>
                <a:lnTo>
                  <a:pt x="1691801" y="432733"/>
                </a:lnTo>
                <a:lnTo>
                  <a:pt x="1652373" y="374367"/>
                </a:lnTo>
                <a:lnTo>
                  <a:pt x="1608687" y="319318"/>
                </a:lnTo>
                <a:lnTo>
                  <a:pt x="1560978" y="267821"/>
                </a:lnTo>
                <a:lnTo>
                  <a:pt x="1509481" y="220112"/>
                </a:lnTo>
                <a:lnTo>
                  <a:pt x="1454432" y="176426"/>
                </a:lnTo>
                <a:lnTo>
                  <a:pt x="1396066" y="136998"/>
                </a:lnTo>
                <a:lnTo>
                  <a:pt x="1334619" y="102063"/>
                </a:lnTo>
                <a:lnTo>
                  <a:pt x="1270325" y="71858"/>
                </a:lnTo>
                <a:lnTo>
                  <a:pt x="1203421" y="46616"/>
                </a:lnTo>
                <a:lnTo>
                  <a:pt x="1134140" y="26574"/>
                </a:lnTo>
                <a:lnTo>
                  <a:pt x="1062720" y="11967"/>
                </a:lnTo>
                <a:lnTo>
                  <a:pt x="989395" y="3031"/>
                </a:lnTo>
                <a:lnTo>
                  <a:pt x="91440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6969" y="265611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914399"/>
                </a:moveTo>
                <a:lnTo>
                  <a:pt x="3031" y="839404"/>
                </a:lnTo>
                <a:lnTo>
                  <a:pt x="11967" y="766079"/>
                </a:lnTo>
                <a:lnTo>
                  <a:pt x="26574" y="694659"/>
                </a:lnTo>
                <a:lnTo>
                  <a:pt x="46616" y="625378"/>
                </a:lnTo>
                <a:lnTo>
                  <a:pt x="71858" y="558474"/>
                </a:lnTo>
                <a:lnTo>
                  <a:pt x="102063" y="494180"/>
                </a:lnTo>
                <a:lnTo>
                  <a:pt x="136998" y="432733"/>
                </a:lnTo>
                <a:lnTo>
                  <a:pt x="176426" y="374367"/>
                </a:lnTo>
                <a:lnTo>
                  <a:pt x="220112" y="319318"/>
                </a:lnTo>
                <a:lnTo>
                  <a:pt x="267821" y="267821"/>
                </a:lnTo>
                <a:lnTo>
                  <a:pt x="319318" y="220112"/>
                </a:lnTo>
                <a:lnTo>
                  <a:pt x="374367" y="176426"/>
                </a:lnTo>
                <a:lnTo>
                  <a:pt x="432732" y="136998"/>
                </a:lnTo>
                <a:lnTo>
                  <a:pt x="494180" y="102063"/>
                </a:lnTo>
                <a:lnTo>
                  <a:pt x="558474" y="71858"/>
                </a:lnTo>
                <a:lnTo>
                  <a:pt x="625378" y="46616"/>
                </a:lnTo>
                <a:lnTo>
                  <a:pt x="694658" y="26574"/>
                </a:lnTo>
                <a:lnTo>
                  <a:pt x="766079" y="11967"/>
                </a:lnTo>
                <a:lnTo>
                  <a:pt x="839404" y="3031"/>
                </a:lnTo>
                <a:lnTo>
                  <a:pt x="914399" y="0"/>
                </a:lnTo>
                <a:lnTo>
                  <a:pt x="989394" y="3031"/>
                </a:lnTo>
                <a:lnTo>
                  <a:pt x="1062720" y="11967"/>
                </a:lnTo>
                <a:lnTo>
                  <a:pt x="1134140" y="26574"/>
                </a:lnTo>
                <a:lnTo>
                  <a:pt x="1203420" y="46616"/>
                </a:lnTo>
                <a:lnTo>
                  <a:pt x="1270325" y="71858"/>
                </a:lnTo>
                <a:lnTo>
                  <a:pt x="1334619" y="102063"/>
                </a:lnTo>
                <a:lnTo>
                  <a:pt x="1396066" y="136998"/>
                </a:lnTo>
                <a:lnTo>
                  <a:pt x="1454432" y="176426"/>
                </a:lnTo>
                <a:lnTo>
                  <a:pt x="1509481" y="220112"/>
                </a:lnTo>
                <a:lnTo>
                  <a:pt x="1560978" y="267821"/>
                </a:lnTo>
                <a:lnTo>
                  <a:pt x="1608687" y="319318"/>
                </a:lnTo>
                <a:lnTo>
                  <a:pt x="1652373" y="374367"/>
                </a:lnTo>
                <a:lnTo>
                  <a:pt x="1691801" y="432733"/>
                </a:lnTo>
                <a:lnTo>
                  <a:pt x="1726736" y="494180"/>
                </a:lnTo>
                <a:lnTo>
                  <a:pt x="1756941" y="558474"/>
                </a:lnTo>
                <a:lnTo>
                  <a:pt x="1782182" y="625378"/>
                </a:lnTo>
                <a:lnTo>
                  <a:pt x="1802224" y="694659"/>
                </a:lnTo>
                <a:lnTo>
                  <a:pt x="1816831" y="766079"/>
                </a:lnTo>
                <a:lnTo>
                  <a:pt x="1825768" y="839404"/>
                </a:lnTo>
                <a:lnTo>
                  <a:pt x="1828799" y="914399"/>
                </a:lnTo>
                <a:lnTo>
                  <a:pt x="1825768" y="989394"/>
                </a:lnTo>
                <a:lnTo>
                  <a:pt x="1816831" y="1062720"/>
                </a:lnTo>
                <a:lnTo>
                  <a:pt x="1802224" y="1134140"/>
                </a:lnTo>
                <a:lnTo>
                  <a:pt x="1782182" y="1203420"/>
                </a:lnTo>
                <a:lnTo>
                  <a:pt x="1756941" y="1270325"/>
                </a:lnTo>
                <a:lnTo>
                  <a:pt x="1726736" y="1334618"/>
                </a:lnTo>
                <a:lnTo>
                  <a:pt x="1691801" y="1396066"/>
                </a:lnTo>
                <a:lnTo>
                  <a:pt x="1652373" y="1454432"/>
                </a:lnTo>
                <a:lnTo>
                  <a:pt x="1608687" y="1509481"/>
                </a:lnTo>
                <a:lnTo>
                  <a:pt x="1560978" y="1560977"/>
                </a:lnTo>
                <a:lnTo>
                  <a:pt x="1509481" y="1608686"/>
                </a:lnTo>
                <a:lnTo>
                  <a:pt x="1454432" y="1652373"/>
                </a:lnTo>
                <a:lnTo>
                  <a:pt x="1396066" y="1691801"/>
                </a:lnTo>
                <a:lnTo>
                  <a:pt x="1334619" y="1726735"/>
                </a:lnTo>
                <a:lnTo>
                  <a:pt x="1270325" y="1756941"/>
                </a:lnTo>
                <a:lnTo>
                  <a:pt x="1203420" y="1782182"/>
                </a:lnTo>
                <a:lnTo>
                  <a:pt x="1134140" y="1802224"/>
                </a:lnTo>
                <a:lnTo>
                  <a:pt x="1062720" y="1816831"/>
                </a:lnTo>
                <a:lnTo>
                  <a:pt x="989394" y="1825768"/>
                </a:lnTo>
                <a:lnTo>
                  <a:pt x="914399" y="1828799"/>
                </a:lnTo>
                <a:lnTo>
                  <a:pt x="839404" y="1825768"/>
                </a:lnTo>
                <a:lnTo>
                  <a:pt x="766079" y="1816831"/>
                </a:lnTo>
                <a:lnTo>
                  <a:pt x="694658" y="1802224"/>
                </a:lnTo>
                <a:lnTo>
                  <a:pt x="625378" y="1782182"/>
                </a:lnTo>
                <a:lnTo>
                  <a:pt x="558474" y="1756941"/>
                </a:lnTo>
                <a:lnTo>
                  <a:pt x="494180" y="1726735"/>
                </a:lnTo>
                <a:lnTo>
                  <a:pt x="432732" y="1691801"/>
                </a:lnTo>
                <a:lnTo>
                  <a:pt x="374367" y="1652373"/>
                </a:lnTo>
                <a:lnTo>
                  <a:pt x="319318" y="1608686"/>
                </a:lnTo>
                <a:lnTo>
                  <a:pt x="267821" y="1560977"/>
                </a:lnTo>
                <a:lnTo>
                  <a:pt x="220112" y="1509481"/>
                </a:lnTo>
                <a:lnTo>
                  <a:pt x="176426" y="1454432"/>
                </a:lnTo>
                <a:lnTo>
                  <a:pt x="136998" y="1396066"/>
                </a:lnTo>
                <a:lnTo>
                  <a:pt x="102063" y="1334618"/>
                </a:lnTo>
                <a:lnTo>
                  <a:pt x="71858" y="1270325"/>
                </a:lnTo>
                <a:lnTo>
                  <a:pt x="46616" y="1203420"/>
                </a:lnTo>
                <a:lnTo>
                  <a:pt x="26574" y="1134140"/>
                </a:lnTo>
                <a:lnTo>
                  <a:pt x="11967" y="1062720"/>
                </a:lnTo>
                <a:lnTo>
                  <a:pt x="3031" y="989394"/>
                </a:lnTo>
                <a:lnTo>
                  <a:pt x="0" y="914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03533" y="3461714"/>
            <a:ext cx="1568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Century Gothic"/>
                <a:cs typeface="Century Gothic"/>
              </a:rPr>
              <a:t>B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6969" y="1436916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0"/>
                </a:moveTo>
                <a:lnTo>
                  <a:pt x="839404" y="3031"/>
                </a:lnTo>
                <a:lnTo>
                  <a:pt x="766079" y="11967"/>
                </a:lnTo>
                <a:lnTo>
                  <a:pt x="694659" y="26574"/>
                </a:lnTo>
                <a:lnTo>
                  <a:pt x="625378" y="46616"/>
                </a:lnTo>
                <a:lnTo>
                  <a:pt x="558474" y="71858"/>
                </a:lnTo>
                <a:lnTo>
                  <a:pt x="494180" y="102063"/>
                </a:lnTo>
                <a:lnTo>
                  <a:pt x="432733" y="136998"/>
                </a:lnTo>
                <a:lnTo>
                  <a:pt x="374367" y="176426"/>
                </a:lnTo>
                <a:lnTo>
                  <a:pt x="319318" y="220112"/>
                </a:lnTo>
                <a:lnTo>
                  <a:pt x="267821" y="267821"/>
                </a:lnTo>
                <a:lnTo>
                  <a:pt x="220112" y="319318"/>
                </a:lnTo>
                <a:lnTo>
                  <a:pt x="176426" y="374367"/>
                </a:lnTo>
                <a:lnTo>
                  <a:pt x="136998" y="432733"/>
                </a:lnTo>
                <a:lnTo>
                  <a:pt x="102063" y="494180"/>
                </a:lnTo>
                <a:lnTo>
                  <a:pt x="71858" y="558474"/>
                </a:lnTo>
                <a:lnTo>
                  <a:pt x="46616" y="625378"/>
                </a:lnTo>
                <a:lnTo>
                  <a:pt x="26574" y="694659"/>
                </a:lnTo>
                <a:lnTo>
                  <a:pt x="11967" y="766079"/>
                </a:lnTo>
                <a:lnTo>
                  <a:pt x="3031" y="839404"/>
                </a:lnTo>
                <a:lnTo>
                  <a:pt x="0" y="914400"/>
                </a:lnTo>
                <a:lnTo>
                  <a:pt x="3031" y="989394"/>
                </a:lnTo>
                <a:lnTo>
                  <a:pt x="11967" y="1062720"/>
                </a:lnTo>
                <a:lnTo>
                  <a:pt x="26574" y="1134140"/>
                </a:lnTo>
                <a:lnTo>
                  <a:pt x="46616" y="1203420"/>
                </a:lnTo>
                <a:lnTo>
                  <a:pt x="71858" y="1270325"/>
                </a:lnTo>
                <a:lnTo>
                  <a:pt x="102063" y="1334618"/>
                </a:lnTo>
                <a:lnTo>
                  <a:pt x="136998" y="1396065"/>
                </a:lnTo>
                <a:lnTo>
                  <a:pt x="176426" y="1454431"/>
                </a:lnTo>
                <a:lnTo>
                  <a:pt x="220112" y="1509480"/>
                </a:lnTo>
                <a:lnTo>
                  <a:pt x="267821" y="1560977"/>
                </a:lnTo>
                <a:lnTo>
                  <a:pt x="319318" y="1608686"/>
                </a:lnTo>
                <a:lnTo>
                  <a:pt x="374367" y="1652372"/>
                </a:lnTo>
                <a:lnTo>
                  <a:pt x="432733" y="1691800"/>
                </a:lnTo>
                <a:lnTo>
                  <a:pt x="494180" y="1726735"/>
                </a:lnTo>
                <a:lnTo>
                  <a:pt x="558474" y="1756940"/>
                </a:lnTo>
                <a:lnTo>
                  <a:pt x="625378" y="1782182"/>
                </a:lnTo>
                <a:lnTo>
                  <a:pt x="694659" y="1802223"/>
                </a:lnTo>
                <a:lnTo>
                  <a:pt x="766079" y="1816830"/>
                </a:lnTo>
                <a:lnTo>
                  <a:pt x="839404" y="1825767"/>
                </a:lnTo>
                <a:lnTo>
                  <a:pt x="914400" y="1828798"/>
                </a:lnTo>
                <a:lnTo>
                  <a:pt x="989395" y="1825767"/>
                </a:lnTo>
                <a:lnTo>
                  <a:pt x="1062720" y="1816830"/>
                </a:lnTo>
                <a:lnTo>
                  <a:pt x="1134140" y="1802223"/>
                </a:lnTo>
                <a:lnTo>
                  <a:pt x="1203421" y="1782182"/>
                </a:lnTo>
                <a:lnTo>
                  <a:pt x="1270325" y="1756940"/>
                </a:lnTo>
                <a:lnTo>
                  <a:pt x="1334619" y="1726735"/>
                </a:lnTo>
                <a:lnTo>
                  <a:pt x="1396066" y="1691800"/>
                </a:lnTo>
                <a:lnTo>
                  <a:pt x="1454432" y="1652372"/>
                </a:lnTo>
                <a:lnTo>
                  <a:pt x="1509481" y="1608686"/>
                </a:lnTo>
                <a:lnTo>
                  <a:pt x="1560978" y="1560977"/>
                </a:lnTo>
                <a:lnTo>
                  <a:pt x="1608687" y="1509480"/>
                </a:lnTo>
                <a:lnTo>
                  <a:pt x="1652373" y="1454431"/>
                </a:lnTo>
                <a:lnTo>
                  <a:pt x="1691801" y="1396065"/>
                </a:lnTo>
                <a:lnTo>
                  <a:pt x="1726736" y="1334618"/>
                </a:lnTo>
                <a:lnTo>
                  <a:pt x="1756941" y="1270325"/>
                </a:lnTo>
                <a:lnTo>
                  <a:pt x="1782183" y="1203420"/>
                </a:lnTo>
                <a:lnTo>
                  <a:pt x="1802225" y="1134140"/>
                </a:lnTo>
                <a:lnTo>
                  <a:pt x="1816832" y="1062720"/>
                </a:lnTo>
                <a:lnTo>
                  <a:pt x="1825768" y="989394"/>
                </a:lnTo>
                <a:lnTo>
                  <a:pt x="1828800" y="914400"/>
                </a:lnTo>
                <a:lnTo>
                  <a:pt x="1825768" y="839404"/>
                </a:lnTo>
                <a:lnTo>
                  <a:pt x="1816832" y="766079"/>
                </a:lnTo>
                <a:lnTo>
                  <a:pt x="1802225" y="694659"/>
                </a:lnTo>
                <a:lnTo>
                  <a:pt x="1782183" y="625378"/>
                </a:lnTo>
                <a:lnTo>
                  <a:pt x="1756941" y="558474"/>
                </a:lnTo>
                <a:lnTo>
                  <a:pt x="1726736" y="494180"/>
                </a:lnTo>
                <a:lnTo>
                  <a:pt x="1691801" y="432733"/>
                </a:lnTo>
                <a:lnTo>
                  <a:pt x="1652373" y="374367"/>
                </a:lnTo>
                <a:lnTo>
                  <a:pt x="1608687" y="319318"/>
                </a:lnTo>
                <a:lnTo>
                  <a:pt x="1560978" y="267821"/>
                </a:lnTo>
                <a:lnTo>
                  <a:pt x="1509481" y="220112"/>
                </a:lnTo>
                <a:lnTo>
                  <a:pt x="1454432" y="176426"/>
                </a:lnTo>
                <a:lnTo>
                  <a:pt x="1396066" y="136998"/>
                </a:lnTo>
                <a:lnTo>
                  <a:pt x="1334619" y="102063"/>
                </a:lnTo>
                <a:lnTo>
                  <a:pt x="1270325" y="71858"/>
                </a:lnTo>
                <a:lnTo>
                  <a:pt x="1203421" y="46616"/>
                </a:lnTo>
                <a:lnTo>
                  <a:pt x="1134140" y="26574"/>
                </a:lnTo>
                <a:lnTo>
                  <a:pt x="1062720" y="11967"/>
                </a:lnTo>
                <a:lnTo>
                  <a:pt x="989395" y="3031"/>
                </a:lnTo>
                <a:lnTo>
                  <a:pt x="91440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56969" y="1436916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914399"/>
                </a:moveTo>
                <a:lnTo>
                  <a:pt x="3031" y="839404"/>
                </a:lnTo>
                <a:lnTo>
                  <a:pt x="11967" y="766079"/>
                </a:lnTo>
                <a:lnTo>
                  <a:pt x="26574" y="694659"/>
                </a:lnTo>
                <a:lnTo>
                  <a:pt x="46616" y="625378"/>
                </a:lnTo>
                <a:lnTo>
                  <a:pt x="71858" y="558474"/>
                </a:lnTo>
                <a:lnTo>
                  <a:pt x="102063" y="494180"/>
                </a:lnTo>
                <a:lnTo>
                  <a:pt x="136998" y="432733"/>
                </a:lnTo>
                <a:lnTo>
                  <a:pt x="176426" y="374367"/>
                </a:lnTo>
                <a:lnTo>
                  <a:pt x="220112" y="319318"/>
                </a:lnTo>
                <a:lnTo>
                  <a:pt x="267821" y="267821"/>
                </a:lnTo>
                <a:lnTo>
                  <a:pt x="319318" y="220112"/>
                </a:lnTo>
                <a:lnTo>
                  <a:pt x="374367" y="176426"/>
                </a:lnTo>
                <a:lnTo>
                  <a:pt x="432732" y="136998"/>
                </a:lnTo>
                <a:lnTo>
                  <a:pt x="494180" y="102063"/>
                </a:lnTo>
                <a:lnTo>
                  <a:pt x="558474" y="71858"/>
                </a:lnTo>
                <a:lnTo>
                  <a:pt x="625378" y="46616"/>
                </a:lnTo>
                <a:lnTo>
                  <a:pt x="694658" y="26574"/>
                </a:lnTo>
                <a:lnTo>
                  <a:pt x="766079" y="11967"/>
                </a:lnTo>
                <a:lnTo>
                  <a:pt x="839404" y="3031"/>
                </a:lnTo>
                <a:lnTo>
                  <a:pt x="914399" y="0"/>
                </a:lnTo>
                <a:lnTo>
                  <a:pt x="989394" y="3031"/>
                </a:lnTo>
                <a:lnTo>
                  <a:pt x="1062720" y="11967"/>
                </a:lnTo>
                <a:lnTo>
                  <a:pt x="1134140" y="26574"/>
                </a:lnTo>
                <a:lnTo>
                  <a:pt x="1203420" y="46616"/>
                </a:lnTo>
                <a:lnTo>
                  <a:pt x="1270325" y="71858"/>
                </a:lnTo>
                <a:lnTo>
                  <a:pt x="1334619" y="102063"/>
                </a:lnTo>
                <a:lnTo>
                  <a:pt x="1396066" y="136998"/>
                </a:lnTo>
                <a:lnTo>
                  <a:pt x="1454432" y="176426"/>
                </a:lnTo>
                <a:lnTo>
                  <a:pt x="1509481" y="220112"/>
                </a:lnTo>
                <a:lnTo>
                  <a:pt x="1560978" y="267821"/>
                </a:lnTo>
                <a:lnTo>
                  <a:pt x="1608687" y="319318"/>
                </a:lnTo>
                <a:lnTo>
                  <a:pt x="1652373" y="374367"/>
                </a:lnTo>
                <a:lnTo>
                  <a:pt x="1691801" y="432733"/>
                </a:lnTo>
                <a:lnTo>
                  <a:pt x="1726736" y="494180"/>
                </a:lnTo>
                <a:lnTo>
                  <a:pt x="1756941" y="558474"/>
                </a:lnTo>
                <a:lnTo>
                  <a:pt x="1782182" y="625378"/>
                </a:lnTo>
                <a:lnTo>
                  <a:pt x="1802224" y="694659"/>
                </a:lnTo>
                <a:lnTo>
                  <a:pt x="1816831" y="766079"/>
                </a:lnTo>
                <a:lnTo>
                  <a:pt x="1825768" y="839404"/>
                </a:lnTo>
                <a:lnTo>
                  <a:pt x="1828799" y="914399"/>
                </a:lnTo>
                <a:lnTo>
                  <a:pt x="1825768" y="989394"/>
                </a:lnTo>
                <a:lnTo>
                  <a:pt x="1816831" y="1062720"/>
                </a:lnTo>
                <a:lnTo>
                  <a:pt x="1802224" y="1134140"/>
                </a:lnTo>
                <a:lnTo>
                  <a:pt x="1782182" y="1203420"/>
                </a:lnTo>
                <a:lnTo>
                  <a:pt x="1756941" y="1270325"/>
                </a:lnTo>
                <a:lnTo>
                  <a:pt x="1726736" y="1334619"/>
                </a:lnTo>
                <a:lnTo>
                  <a:pt x="1691801" y="1396066"/>
                </a:lnTo>
                <a:lnTo>
                  <a:pt x="1652373" y="1454432"/>
                </a:lnTo>
                <a:lnTo>
                  <a:pt x="1608687" y="1509481"/>
                </a:lnTo>
                <a:lnTo>
                  <a:pt x="1560978" y="1560978"/>
                </a:lnTo>
                <a:lnTo>
                  <a:pt x="1509481" y="1608687"/>
                </a:lnTo>
                <a:lnTo>
                  <a:pt x="1454432" y="1652373"/>
                </a:lnTo>
                <a:lnTo>
                  <a:pt x="1396066" y="1691801"/>
                </a:lnTo>
                <a:lnTo>
                  <a:pt x="1334619" y="1726735"/>
                </a:lnTo>
                <a:lnTo>
                  <a:pt x="1270325" y="1756941"/>
                </a:lnTo>
                <a:lnTo>
                  <a:pt x="1203420" y="1782182"/>
                </a:lnTo>
                <a:lnTo>
                  <a:pt x="1134140" y="1802224"/>
                </a:lnTo>
                <a:lnTo>
                  <a:pt x="1062720" y="1816831"/>
                </a:lnTo>
                <a:lnTo>
                  <a:pt x="989394" y="1825768"/>
                </a:lnTo>
                <a:lnTo>
                  <a:pt x="914399" y="1828799"/>
                </a:lnTo>
                <a:lnTo>
                  <a:pt x="839404" y="1825768"/>
                </a:lnTo>
                <a:lnTo>
                  <a:pt x="766079" y="1816831"/>
                </a:lnTo>
                <a:lnTo>
                  <a:pt x="694658" y="1802224"/>
                </a:lnTo>
                <a:lnTo>
                  <a:pt x="625378" y="1782182"/>
                </a:lnTo>
                <a:lnTo>
                  <a:pt x="558474" y="1756941"/>
                </a:lnTo>
                <a:lnTo>
                  <a:pt x="494180" y="1726735"/>
                </a:lnTo>
                <a:lnTo>
                  <a:pt x="432732" y="1691801"/>
                </a:lnTo>
                <a:lnTo>
                  <a:pt x="374367" y="1652373"/>
                </a:lnTo>
                <a:lnTo>
                  <a:pt x="319318" y="1608687"/>
                </a:lnTo>
                <a:lnTo>
                  <a:pt x="267821" y="1560978"/>
                </a:lnTo>
                <a:lnTo>
                  <a:pt x="220112" y="1509481"/>
                </a:lnTo>
                <a:lnTo>
                  <a:pt x="176426" y="1454432"/>
                </a:lnTo>
                <a:lnTo>
                  <a:pt x="136998" y="1396066"/>
                </a:lnTo>
                <a:lnTo>
                  <a:pt x="102063" y="1334619"/>
                </a:lnTo>
                <a:lnTo>
                  <a:pt x="71858" y="1270325"/>
                </a:lnTo>
                <a:lnTo>
                  <a:pt x="46616" y="1203420"/>
                </a:lnTo>
                <a:lnTo>
                  <a:pt x="26574" y="1134140"/>
                </a:lnTo>
                <a:lnTo>
                  <a:pt x="11967" y="1062720"/>
                </a:lnTo>
                <a:lnTo>
                  <a:pt x="3031" y="989394"/>
                </a:lnTo>
                <a:lnTo>
                  <a:pt x="0" y="914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03533" y="2242514"/>
            <a:ext cx="1949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entury Gothic"/>
                <a:cs typeface="Century Gothic"/>
              </a:rPr>
              <a:t>A</a:t>
            </a:r>
            <a:endParaRPr>
              <a:latin typeface="Century Gothic"/>
              <a:cs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2584949" y="3820887"/>
                <a:ext cx="3790093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lang="en-US" sz="2400" spc="-20" dirty="0">
                    <a:latin typeface="Times New Roman"/>
                    <a:cs typeface="Times New Roman"/>
                  </a:rPr>
                  <a:t>C 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=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lang="en-US" sz="2400" i="1" spc="-15" dirty="0">
                    <a:latin typeface="Times New Roman"/>
                    <a:cs typeface="Times New Roman"/>
                  </a:rPr>
                  <a:t>R,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/>
                    <a:cs typeface="Times New Roman"/>
                  </a:rPr>
                  <a:t>G, </a:t>
                </a:r>
                <a14:m>
                  <m:oMath xmlns:m="http://schemas.openxmlformats.org/officeDocument/2006/math"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 </m:t>
                    </m:r>
                  </m:oMath>
                </a14:m>
                <a:r>
                  <a:rPr lang="en-US" sz="2400" i="1" spc="-15" dirty="0">
                    <a:latin typeface="Times New Roman"/>
                    <a:cs typeface="Times New Roman"/>
                  </a:rPr>
                  <a:t>B,</a:t>
                </a:r>
                <a:r>
                  <a:rPr lang="en-US" sz="2400" spc="-5" dirty="0">
                    <a:solidFill>
                      <a:srgbClr val="595959"/>
                    </a:solidFill>
                    <a:ea typeface="Cambria Math" panose="02040503050406030204" pitchFamily="18" charset="0"/>
                    <a:cs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Gothic"/>
                      </a:rPr>
                      <m:t>𝛼</m:t>
                    </m:r>
                  </m:oMath>
                </a14:m>
                <a:r>
                  <a:rPr lang="en-US" sz="2400" i="1" dirty="0">
                    <a:latin typeface="Times New Roman"/>
                    <a:cs typeface="Times New Roman"/>
                  </a:rPr>
                  <a:t> </a:t>
                </a:r>
                <a:r>
                  <a:rPr lang="el-GR" sz="2400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49" y="3820887"/>
                <a:ext cx="3790093" cy="369332"/>
              </a:xfrm>
              <a:prstGeom prst="rect">
                <a:avLst/>
              </a:prstGeom>
              <a:blipFill>
                <a:blip r:embed="rId5"/>
                <a:stretch>
                  <a:fillRect l="-4502" t="-28333" b="-4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0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21336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8" y="0"/>
                </a:lnTo>
                <a:lnTo>
                  <a:pt x="1828798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21336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8998" y="25908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0"/>
                </a:moveTo>
                <a:lnTo>
                  <a:pt x="457200" y="0"/>
                </a:lnTo>
                <a:lnTo>
                  <a:pt x="4572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8998" y="2590800"/>
            <a:ext cx="457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198" y="25908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0"/>
                </a:lnTo>
                <a:lnTo>
                  <a:pt x="990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6198" y="2590800"/>
            <a:ext cx="990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83598" y="2161959"/>
            <a:ext cx="1045844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entury Gothic"/>
                <a:cs typeface="Century Gothic"/>
              </a:rPr>
              <a:t>C</a:t>
            </a:r>
            <a:endParaRPr>
              <a:latin typeface="Century Gothic"/>
              <a:cs typeface="Century Gothic"/>
            </a:endParaRPr>
          </a:p>
          <a:p>
            <a:pPr algn="ctr">
              <a:spcBef>
                <a:spcPts val="1440"/>
              </a:spcBef>
            </a:pPr>
            <a:r>
              <a:rPr dirty="0">
                <a:latin typeface="Century Gothic"/>
                <a:cs typeface="Century Gothic"/>
              </a:rPr>
              <a:t>B</a:t>
            </a:r>
            <a:endParaRPr>
              <a:latin typeface="Century Gothic"/>
              <a:cs typeface="Century Gothic"/>
            </a:endParaRPr>
          </a:p>
          <a:p>
            <a:pPr marR="5080" algn="r">
              <a:spcBef>
                <a:spcPts val="1440"/>
              </a:spcBef>
            </a:pPr>
            <a:r>
              <a:rPr spc="-15" dirty="0">
                <a:latin typeface="Century Gothic"/>
                <a:cs typeface="Century Gothic"/>
              </a:rPr>
              <a:t>A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4629" y="1576826"/>
            <a:ext cx="85997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894" dirty="0">
                <a:solidFill>
                  <a:srgbClr val="E07602"/>
                </a:solidFill>
                <a:latin typeface="Wingdings 2"/>
                <a:cs typeface="Wingdings 2"/>
              </a:rPr>
              <a:t>¤</a:t>
            </a:r>
            <a:r>
              <a:rPr sz="2000" spc="-894" dirty="0">
                <a:solidFill>
                  <a:srgbClr val="E88900"/>
                </a:solidFill>
                <a:latin typeface="Helvetica"/>
                <a:cs typeface="Helvetica"/>
              </a:rPr>
              <a:t> </a:t>
            </a:r>
            <a:r>
              <a:rPr sz="2000" spc="80" dirty="0">
                <a:solidFill>
                  <a:srgbClr val="E88900"/>
                </a:solidFill>
                <a:latin typeface="Helvetica"/>
                <a:cs typeface="Helvetica"/>
              </a:rPr>
              <a:t> </a:t>
            </a:r>
            <a:r>
              <a:rPr sz="2000" i="1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over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20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over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i="1" spc="-20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i="1" spc="-1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i="1" spc="-15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i="1" spc="247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+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(1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-</a:t>
            </a:r>
            <a:r>
              <a:rPr lang="en-US" sz="185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</a:t>
            </a:r>
            <a:r>
              <a:rPr i="1" spc="-15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)(</a:t>
            </a:r>
            <a:r>
              <a:rPr i="1" spc="-1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i="1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i="1" spc="247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+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(1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-</a:t>
            </a:r>
            <a:r>
              <a:rPr lang="en-US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i="1" spc="-15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i="1" spc="-15" baseline="-20833" dirty="0">
                <a:solidFill>
                  <a:srgbClr val="595959"/>
                </a:solidFill>
                <a:latin typeface="Century Gothic"/>
                <a:cs typeface="Century Gothic"/>
              </a:rPr>
              <a:t>C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798" y="3048000"/>
            <a:ext cx="381000" cy="1371600"/>
          </a:xfrm>
          <a:custGeom>
            <a:avLst/>
            <a:gdLst/>
            <a:ahLst/>
            <a:cxnLst/>
            <a:rect l="l" t="t" r="r" b="b"/>
            <a:pathLst>
              <a:path w="381000" h="1371600">
                <a:moveTo>
                  <a:pt x="0" y="0"/>
                </a:moveTo>
                <a:lnTo>
                  <a:pt x="381000" y="0"/>
                </a:lnTo>
                <a:lnTo>
                  <a:pt x="381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6798" y="3048000"/>
            <a:ext cx="3810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6198" y="3962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0"/>
                </a:lnTo>
                <a:lnTo>
                  <a:pt x="990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198" y="3962400"/>
            <a:ext cx="9906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198" y="3048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0"/>
                </a:moveTo>
                <a:lnTo>
                  <a:pt x="990600" y="0"/>
                </a:lnTo>
                <a:lnTo>
                  <a:pt x="9906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5E6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1524001" y="376190"/>
            <a:ext cx="8913813" cy="914400"/>
          </a:xfrm>
        </p:spPr>
        <p:txBody>
          <a:bodyPr/>
          <a:lstStyle/>
          <a:p>
            <a:r>
              <a:rPr lang="en-US"/>
              <a:t>Is</a:t>
            </a:r>
            <a:r>
              <a:rPr lang="en-US" spc="-5"/>
              <a:t> O</a:t>
            </a:r>
            <a:r>
              <a:rPr lang="en-US"/>
              <a:t>v</a:t>
            </a:r>
            <a:r>
              <a:rPr lang="en-US" spc="-20"/>
              <a:t>er</a:t>
            </a:r>
            <a:r>
              <a:rPr lang="en-US" spc="-5"/>
              <a:t> </a:t>
            </a:r>
            <a:r>
              <a:rPr lang="en-US" spc="-35"/>
              <a:t>A</a:t>
            </a:r>
            <a:r>
              <a:rPr lang="en-US"/>
              <a:t>ss</a:t>
            </a:r>
            <a:r>
              <a:rPr lang="en-US" spc="-25"/>
              <a:t>o</a:t>
            </a:r>
            <a:r>
              <a:rPr lang="en-US"/>
              <a:t>cia</a:t>
            </a:r>
            <a:r>
              <a:rPr lang="en-US" spc="-15"/>
              <a:t>t</a:t>
            </a:r>
            <a:r>
              <a:rPr lang="en-US"/>
              <a:t>iv</a:t>
            </a:r>
            <a:r>
              <a:rPr lang="en-US" spc="-25"/>
              <a:t>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21336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8" y="0"/>
                </a:lnTo>
                <a:lnTo>
                  <a:pt x="1828798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0" y="21336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8998" y="2590800"/>
            <a:ext cx="457200" cy="1371600"/>
          </a:xfrm>
          <a:custGeom>
            <a:avLst/>
            <a:gdLst/>
            <a:ahLst/>
            <a:cxnLst/>
            <a:rect l="l" t="t" r="r" b="b"/>
            <a:pathLst>
              <a:path w="457200" h="1371600">
                <a:moveTo>
                  <a:pt x="0" y="0"/>
                </a:moveTo>
                <a:lnTo>
                  <a:pt x="457200" y="0"/>
                </a:lnTo>
                <a:lnTo>
                  <a:pt x="4572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8998" y="2590800"/>
            <a:ext cx="457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6198" y="25908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0"/>
                </a:lnTo>
                <a:lnTo>
                  <a:pt x="990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6198" y="2590800"/>
            <a:ext cx="9906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8998" y="25908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83598" y="2161959"/>
            <a:ext cx="1045844" cy="119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Century Gothic"/>
                <a:cs typeface="Century Gothic"/>
              </a:rPr>
              <a:t>C</a:t>
            </a:r>
            <a:endParaRPr>
              <a:latin typeface="Century Gothic"/>
              <a:cs typeface="Century Gothic"/>
            </a:endParaRPr>
          </a:p>
          <a:p>
            <a:pPr algn="ctr">
              <a:spcBef>
                <a:spcPts val="1440"/>
              </a:spcBef>
            </a:pPr>
            <a:r>
              <a:rPr dirty="0">
                <a:latin typeface="Century Gothic"/>
                <a:cs typeface="Century Gothic"/>
              </a:rPr>
              <a:t>B</a:t>
            </a:r>
            <a:endParaRPr>
              <a:latin typeface="Century Gothic"/>
              <a:cs typeface="Century Gothic"/>
            </a:endParaRPr>
          </a:p>
          <a:p>
            <a:pPr marR="5080" algn="r">
              <a:spcBef>
                <a:spcPts val="1440"/>
              </a:spcBef>
            </a:pPr>
            <a:r>
              <a:rPr spc="-15" dirty="0">
                <a:latin typeface="Century Gothic"/>
                <a:cs typeface="Century Gothic"/>
              </a:rPr>
              <a:t>A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9980AD3-7698-4C5F-802D-B29DFAA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Over Associative?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spcBef>
                <a:spcPts val="290"/>
              </a:spcBef>
            </a:pPr>
            <a:r>
              <a:rPr lang="en-US" sz="2400" i="1" spc="-15" dirty="0">
                <a:cs typeface="Century Gothic"/>
              </a:rPr>
              <a:t>A</a:t>
            </a:r>
            <a:r>
              <a:rPr lang="en-US" sz="2400" i="1" spc="-5" dirty="0">
                <a:cs typeface="Century Gothic"/>
              </a:rPr>
              <a:t> </a:t>
            </a:r>
            <a:r>
              <a:rPr lang="en-US" sz="2400" spc="-15" dirty="0"/>
              <a:t>over</a:t>
            </a:r>
            <a:r>
              <a:rPr lang="en-US" sz="2400" spc="-5" dirty="0"/>
              <a:t> </a:t>
            </a:r>
            <a:r>
              <a:rPr lang="en-US" sz="2400" dirty="0"/>
              <a:t>(</a:t>
            </a:r>
            <a:r>
              <a:rPr lang="en-US" sz="2400" i="1" dirty="0">
                <a:cs typeface="Century Gothic"/>
              </a:rPr>
              <a:t>B</a:t>
            </a:r>
            <a:r>
              <a:rPr lang="en-US" sz="2400" i="1" spc="-5" dirty="0">
                <a:cs typeface="Century Gothic"/>
              </a:rPr>
              <a:t> </a:t>
            </a:r>
            <a:r>
              <a:rPr lang="en-US" sz="2400" spc="-15" dirty="0"/>
              <a:t>over</a:t>
            </a:r>
            <a:r>
              <a:rPr lang="en-US" sz="2400" spc="-5" dirty="0"/>
              <a:t> </a:t>
            </a:r>
            <a:r>
              <a:rPr lang="en-US" sz="2400" i="1" spc="-20" dirty="0">
                <a:cs typeface="Century Gothic"/>
              </a:rPr>
              <a:t>C</a:t>
            </a:r>
            <a:r>
              <a:rPr lang="en-US" sz="2400" dirty="0"/>
              <a:t>)</a:t>
            </a:r>
            <a:endParaRPr lang="en-US" sz="2400" spc="-15" dirty="0"/>
          </a:p>
          <a:p>
            <a:pPr marL="697865" lvl="1">
              <a:spcBef>
                <a:spcPts val="29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r>
              <a:rPr dirty="0"/>
              <a:t>)</a:t>
            </a:r>
            <a:endParaRPr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)(1-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4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(1-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dirty="0"/>
              <a:t>)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350"/>
              </a:spcBef>
            </a:pPr>
            <a:r>
              <a:rPr spc="-15" dirty="0"/>
              <a:t>= </a:t>
            </a:r>
            <a:r>
              <a:rPr spc="-5" dirty="0"/>
              <a:t>(</a:t>
            </a:r>
            <a:r>
              <a:rPr i="1" spc="-15" dirty="0">
                <a:latin typeface="Century Gothic"/>
                <a:cs typeface="Century Gothic"/>
              </a:rPr>
              <a:t>A</a:t>
            </a:r>
            <a:r>
              <a:rPr i="1" spc="-5" dirty="0">
                <a:latin typeface="Century Gothic"/>
                <a:cs typeface="Century Gothic"/>
              </a:rPr>
              <a:t> </a:t>
            </a:r>
            <a:r>
              <a:rPr spc="-10" dirty="0"/>
              <a:t>over</a:t>
            </a:r>
            <a:r>
              <a:rPr spc="-5" dirty="0"/>
              <a:t> </a:t>
            </a:r>
            <a:r>
              <a:rPr i="1" dirty="0">
                <a:latin typeface="Century Gothic"/>
                <a:cs typeface="Century Gothic"/>
              </a:rPr>
              <a:t>B</a:t>
            </a:r>
            <a:r>
              <a:rPr dirty="0"/>
              <a:t>) </a:t>
            </a:r>
            <a:r>
              <a:rPr spc="-10" dirty="0"/>
              <a:t>over</a:t>
            </a:r>
            <a:r>
              <a:rPr spc="-5" dirty="0"/>
              <a:t> </a:t>
            </a:r>
            <a:r>
              <a:rPr i="1" spc="-15" dirty="0">
                <a:latin typeface="Century Gothic"/>
                <a:cs typeface="Century Gothic"/>
              </a:rPr>
              <a:t>C</a:t>
            </a:r>
            <a:endParaRPr lang="en-US" dirty="0">
              <a:latin typeface="Century Gothic"/>
              <a:cs typeface="Century Gothic"/>
            </a:endParaRPr>
          </a:p>
          <a:p>
            <a:pPr marL="354965">
              <a:lnSpc>
                <a:spcPct val="100000"/>
              </a:lnSpc>
              <a:spcBef>
                <a:spcPts val="350"/>
              </a:spcBef>
            </a:pPr>
            <a:r>
              <a:rPr sz="4000" spc="-15" dirty="0"/>
              <a:t>Wh</a:t>
            </a:r>
            <a:r>
              <a:rPr sz="4000" dirty="0"/>
              <a:t>a</a:t>
            </a:r>
            <a:r>
              <a:rPr sz="4000" spc="-10" dirty="0"/>
              <a:t>t</a:t>
            </a:r>
            <a:r>
              <a:rPr sz="4000" spc="-5" dirty="0"/>
              <a:t> </a:t>
            </a:r>
            <a:r>
              <a:rPr sz="4000" dirty="0"/>
              <a:t>ab</a:t>
            </a:r>
            <a:r>
              <a:rPr sz="4000" spc="-15" dirty="0"/>
              <a:t>out</a:t>
            </a:r>
            <a:r>
              <a:rPr sz="4000" spc="-5" dirty="0"/>
              <a:t> </a:t>
            </a:r>
            <a:r>
              <a:rPr lang="en-US" sz="32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lang="en-US" sz="4400" spc="-35" dirty="0">
                <a:solidFill>
                  <a:srgbClr val="595959"/>
                </a:solidFill>
                <a:cs typeface="Century Gothic"/>
                <a:sym typeface="Symbol" panose="05050102010706020507" pitchFamily="18" charset="2"/>
              </a:rPr>
              <a:t>?</a:t>
            </a:r>
            <a:endParaRPr dirty="0">
              <a:cs typeface="Symbol"/>
            </a:endParaRPr>
          </a:p>
          <a:p>
            <a:pPr marL="697865" lvl="1">
              <a:spcBef>
                <a:spcPts val="28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30" baseline="-22727" dirty="0">
                <a:latin typeface="Century Gothic"/>
                <a:cs typeface="Century Gothic"/>
              </a:rPr>
              <a:t>BC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4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</a:t>
            </a:r>
            <a:r>
              <a:rPr lang="el-GR" dirty="0"/>
              <a:t>1</a:t>
            </a:r>
            <a:r>
              <a:rPr lang="el-GR"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lang="en-US"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r>
              <a:rPr dirty="0"/>
              <a:t>)</a:t>
            </a:r>
            <a:endParaRPr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A</a:t>
            </a:r>
            <a:r>
              <a:rPr dirty="0"/>
              <a:t>)(1-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22" baseline="-22727" dirty="0">
                <a:latin typeface="Century Gothic"/>
                <a:cs typeface="Century Gothic"/>
              </a:rPr>
              <a:t>B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  <a:p>
            <a:pPr marL="697865" lvl="1">
              <a:spcBef>
                <a:spcPts val="300"/>
              </a:spcBef>
            </a:pPr>
            <a:r>
              <a:rPr spc="-15" dirty="0"/>
              <a:t>=</a:t>
            </a:r>
            <a:r>
              <a:rPr spc="-5" dirty="0"/>
              <a:t> 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 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i="1" baseline="-22727" dirty="0">
                <a:latin typeface="Century Gothic"/>
                <a:cs typeface="Century Gothic"/>
              </a:rPr>
              <a:t> </a:t>
            </a:r>
            <a:r>
              <a:rPr i="1" spc="-209" baseline="-22727" dirty="0">
                <a:latin typeface="Century Gothic"/>
                <a:cs typeface="Century Gothic"/>
              </a:rPr>
              <a:t> </a:t>
            </a:r>
            <a:r>
              <a:rPr spc="-15" dirty="0"/>
              <a:t>+</a:t>
            </a:r>
            <a:r>
              <a:rPr dirty="0"/>
              <a:t> (1</a:t>
            </a:r>
            <a:r>
              <a:rPr spc="-5" dirty="0"/>
              <a:t>-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0" baseline="-22727" dirty="0">
                <a:latin typeface="Century Gothic"/>
                <a:cs typeface="Century Gothic"/>
              </a:rPr>
              <a:t>AB</a:t>
            </a:r>
            <a:r>
              <a:rPr dirty="0"/>
              <a:t>)</a:t>
            </a:r>
            <a:r>
              <a:rPr lang="en-US" sz="2800" spc="-35" dirty="0">
                <a:solidFill>
                  <a:srgbClr val="595959"/>
                </a:solidFill>
                <a:latin typeface="Symbol"/>
                <a:cs typeface="Century Gothic"/>
                <a:sym typeface="Symbol" panose="05050102010706020507" pitchFamily="18" charset="2"/>
              </a:rPr>
              <a:t>  </a:t>
            </a:r>
            <a:r>
              <a:rPr i="1" spc="37" baseline="-22727" dirty="0">
                <a:latin typeface="Century Gothic"/>
                <a:cs typeface="Century Gothic"/>
              </a:rPr>
              <a:t>C</a:t>
            </a:r>
            <a:endParaRPr baseline="-22727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798" y="3048000"/>
            <a:ext cx="381000" cy="1371600"/>
          </a:xfrm>
          <a:custGeom>
            <a:avLst/>
            <a:gdLst/>
            <a:ahLst/>
            <a:cxnLst/>
            <a:rect l="l" t="t" r="r" b="b"/>
            <a:pathLst>
              <a:path w="381000" h="1371600">
                <a:moveTo>
                  <a:pt x="0" y="0"/>
                </a:moveTo>
                <a:lnTo>
                  <a:pt x="381000" y="0"/>
                </a:lnTo>
                <a:lnTo>
                  <a:pt x="381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6798" y="3048000"/>
            <a:ext cx="3810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6198" y="39624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0"/>
                </a:moveTo>
                <a:lnTo>
                  <a:pt x="990600" y="0"/>
                </a:lnTo>
                <a:lnTo>
                  <a:pt x="990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9EB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198" y="3962400"/>
            <a:ext cx="9906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198" y="3048000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0"/>
                </a:moveTo>
                <a:lnTo>
                  <a:pt x="990600" y="0"/>
                </a:lnTo>
                <a:lnTo>
                  <a:pt x="9906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5E61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6198" y="3048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0"/>
                </a:moveTo>
                <a:lnTo>
                  <a:pt x="1828799" y="0"/>
                </a:lnTo>
                <a:lnTo>
                  <a:pt x="1828799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12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1600" y="2595563"/>
            <a:ext cx="7340600" cy="3681412"/>
          </a:xfrm>
        </p:spPr>
        <p:txBody>
          <a:bodyPr/>
          <a:lstStyle/>
          <a:p>
            <a:r>
              <a:rPr lang="en-US" dirty="0"/>
              <a:t>Is post-multiplied alpha associative?</a:t>
            </a:r>
          </a:p>
          <a:p>
            <a:endParaRPr lang="en-US" dirty="0"/>
          </a:p>
          <a:p>
            <a:r>
              <a:rPr lang="en-US" dirty="0"/>
              <a:t>Is the over operator commutative?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1600" y="2595563"/>
            <a:ext cx="7340600" cy="3681412"/>
          </a:xfrm>
        </p:spPr>
        <p:txBody>
          <a:bodyPr/>
          <a:lstStyle/>
          <a:p>
            <a:r>
              <a:rPr lang="en-US" dirty="0"/>
              <a:t>Is post-multiplied alpha associative?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the over operator commutative?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151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17322</TotalTime>
  <Words>1021</Words>
  <Application>Microsoft Office PowerPoint</Application>
  <PresentationFormat>Widescreen</PresentationFormat>
  <Paragraphs>284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メイリオ</vt:lpstr>
      <vt:lpstr>Arial</vt:lpstr>
      <vt:lpstr>Calibri</vt:lpstr>
      <vt:lpstr>Cambria</vt:lpstr>
      <vt:lpstr>Cambria Math</vt:lpstr>
      <vt:lpstr>Century Gothic</vt:lpstr>
      <vt:lpstr>Comic Sans MS</vt:lpstr>
      <vt:lpstr>Courier New</vt:lpstr>
      <vt:lpstr>Helvetica</vt:lpstr>
      <vt:lpstr>Lato</vt:lpstr>
      <vt:lpstr>Lato Medium</vt:lpstr>
      <vt:lpstr>Symbol</vt:lpstr>
      <vt:lpstr>Times New Roman</vt:lpstr>
      <vt:lpstr>Wingdings</vt:lpstr>
      <vt:lpstr>Wingdings 2</vt:lpstr>
      <vt:lpstr>SampleSlides</vt:lpstr>
      <vt:lpstr>PowerPoint Presentation</vt:lpstr>
      <vt:lpstr>PowerPoint Presentation</vt:lpstr>
      <vt:lpstr>Compositing Example</vt:lpstr>
      <vt:lpstr>PowerPoint Presentation</vt:lpstr>
      <vt:lpstr>The Over Operator</vt:lpstr>
      <vt:lpstr>Is Over Associative?</vt:lpstr>
      <vt:lpstr>Is Over Associative?</vt:lpstr>
      <vt:lpstr>Questions….</vt:lpstr>
      <vt:lpstr>Questions….</vt:lpstr>
      <vt:lpstr>Accumulating Opacity</vt:lpstr>
      <vt:lpstr>Which Alpha Should You Use?</vt:lpstr>
      <vt:lpstr>WebGL Canvases are Composited</vt:lpstr>
      <vt:lpstr>Hidden Surface Removal</vt:lpstr>
      <vt:lpstr>Problems with the Painter’s Algorithm</vt:lpstr>
      <vt:lpstr>Hidden Surface Removal: Z-Buffer</vt:lpstr>
      <vt:lpstr>Z-Buffer</vt:lpstr>
      <vt:lpstr>Z-Buffer</vt:lpstr>
      <vt:lpstr>Z-Buffer</vt:lpstr>
      <vt:lpstr>Precision Issues with Z-Buffering</vt:lpstr>
      <vt:lpstr>Z-Fighting</vt:lpstr>
      <vt:lpstr>Z-Fighting</vt:lpstr>
      <vt:lpstr>Order Independent Transparency</vt:lpstr>
      <vt:lpstr>Depth Peeling</vt:lpstr>
      <vt:lpstr>Depth Peels – Which Layer is Which?</vt:lpstr>
      <vt:lpstr>PowerPoint Presentation</vt:lpstr>
      <vt:lpstr>WebGL Pipeline</vt:lpstr>
      <vt:lpstr>WebGL Hidden Surface Removal</vt:lpstr>
      <vt:lpstr>Blending</vt:lpstr>
      <vt:lpstr>Blending</vt:lpstr>
      <vt:lpstr>Changing the Blending Operator</vt:lpstr>
      <vt:lpstr>Blending</vt:lpstr>
      <vt:lpstr>Blending</vt:lpstr>
      <vt:lpstr>Pre-multiplied Alpha</vt:lpstr>
      <vt:lpstr>Blending and Drawing Order</vt:lpstr>
      <vt:lpstr>Blending in WebGL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152</cp:revision>
  <dcterms:created xsi:type="dcterms:W3CDTF">2017-05-11T14:02:37Z</dcterms:created>
  <dcterms:modified xsi:type="dcterms:W3CDTF">2018-04-05T04:14:14Z</dcterms:modified>
</cp:coreProperties>
</file>